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51" r:id="rId2"/>
  </p:sldMasterIdLst>
  <p:notesMasterIdLst>
    <p:notesMasterId r:id="rId11"/>
  </p:notesMasterIdLst>
  <p:sldIdLst>
    <p:sldId id="445" r:id="rId3"/>
    <p:sldId id="395" r:id="rId4"/>
    <p:sldId id="430" r:id="rId5"/>
    <p:sldId id="431" r:id="rId6"/>
    <p:sldId id="432" r:id="rId7"/>
    <p:sldId id="433" r:id="rId8"/>
    <p:sldId id="438" r:id="rId9"/>
    <p:sldId id="434"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E6FCFE"/>
    <a:srgbClr val="DAFB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96" y="-1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314"/>
    </p:cViewPr>
  </p:sorterViewPr>
  <p:notesViewPr>
    <p:cSldViewPr>
      <p:cViewPr varScale="1">
        <p:scale>
          <a:sx n="85" d="100"/>
          <a:sy n="85" d="100"/>
        </p:scale>
        <p:origin x="-58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D3F4E4B-850F-481A-86D1-34C74EB399ED}" type="datetimeFigureOut">
              <a:rPr lang="en-US"/>
              <a:pPr>
                <a:defRPr/>
              </a:pPr>
              <a:t>10/12/2014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1061202-67E0-4D79-A8F0-C837C01EF5FA}" type="slidenum">
              <a:rPr lang="en-US"/>
              <a:pPr>
                <a:defRPr/>
              </a:pPr>
              <a:t>‹#›</a:t>
            </a:fld>
            <a:endParaRPr lang="en-US"/>
          </a:p>
        </p:txBody>
      </p:sp>
    </p:spTree>
    <p:extLst>
      <p:ext uri="{BB962C8B-B14F-4D97-AF65-F5344CB8AC3E}">
        <p14:creationId xmlns:p14="http://schemas.microsoft.com/office/powerpoint/2010/main" val="1528164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DB540D-D7BF-448B-AA8C-8DF4A0082116}" type="slidenum">
              <a:rPr lang="en-US" altLang="en-US" smtClean="0">
                <a:latin typeface="Arial" charset="0"/>
              </a:rPr>
              <a:pPr eaLnBrk="1" hangingPunct="1">
                <a:spcBef>
                  <a:spcPct val="0"/>
                </a:spcBef>
              </a:pPr>
              <a:t>2</a:t>
            </a:fld>
            <a:endParaRPr lang="en-US"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DB540D-D7BF-448B-AA8C-8DF4A0082116}" type="slidenum">
              <a:rPr lang="en-US" altLang="en-US" smtClean="0">
                <a:latin typeface="Arial" charset="0"/>
              </a:rPr>
              <a:pPr eaLnBrk="1" hangingPunct="1">
                <a:spcBef>
                  <a:spcPct val="0"/>
                </a:spcBef>
              </a:pPr>
              <a:t>3</a:t>
            </a:fld>
            <a:endParaRPr lang="en-US" alt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DB540D-D7BF-448B-AA8C-8DF4A0082116}" type="slidenum">
              <a:rPr lang="en-US" altLang="en-US" smtClean="0">
                <a:latin typeface="Arial" charset="0"/>
              </a:rPr>
              <a:pPr eaLnBrk="1" hangingPunct="1">
                <a:spcBef>
                  <a:spcPct val="0"/>
                </a:spcBef>
              </a:pPr>
              <a:t>4</a:t>
            </a:fld>
            <a:endParaRPr lang="en-US" alt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DB540D-D7BF-448B-AA8C-8DF4A0082116}" type="slidenum">
              <a:rPr lang="en-US" altLang="en-US" smtClean="0">
                <a:latin typeface="Arial" charset="0"/>
              </a:rPr>
              <a:pPr eaLnBrk="1" hangingPunct="1">
                <a:spcBef>
                  <a:spcPct val="0"/>
                </a:spcBef>
              </a:pPr>
              <a:t>5</a:t>
            </a:fld>
            <a:endParaRPr lang="en-US" alt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DB540D-D7BF-448B-AA8C-8DF4A0082116}" type="slidenum">
              <a:rPr lang="en-US" altLang="en-US" smtClean="0">
                <a:latin typeface="Arial" charset="0"/>
              </a:rPr>
              <a:pPr eaLnBrk="1" hangingPunct="1">
                <a:spcBef>
                  <a:spcPct val="0"/>
                </a:spcBef>
              </a:pPr>
              <a:t>6</a:t>
            </a:fld>
            <a:endParaRPr lang="en-US" alt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DB540D-D7BF-448B-AA8C-8DF4A0082116}" type="slidenum">
              <a:rPr lang="en-US" altLang="en-US" smtClean="0">
                <a:latin typeface="Arial" charset="0"/>
              </a:rPr>
              <a:pPr eaLnBrk="1" hangingPunct="1">
                <a:spcBef>
                  <a:spcPct val="0"/>
                </a:spcBef>
              </a:pPr>
              <a:t>7</a:t>
            </a:fld>
            <a:endParaRPr lang="en-US" alt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CDB540D-D7BF-448B-AA8C-8DF4A0082116}" type="slidenum">
              <a:rPr lang="en-US" altLang="en-US" smtClean="0">
                <a:latin typeface="Arial" charset="0"/>
              </a:rPr>
              <a:pPr eaLnBrk="1" hangingPunct="1">
                <a:spcBef>
                  <a:spcPct val="0"/>
                </a:spcBef>
              </a:pPr>
              <a:t>8</a:t>
            </a:fld>
            <a:endParaRPr lang="en-US"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0" y="6513513"/>
            <a:ext cx="2971800"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200" smtClean="0">
                <a:latin typeface="Times New Roman" pitchFamily="18" charset="0"/>
              </a:rPr>
              <a:t>Copyright © 2012 Pearson Education, Inc.</a:t>
            </a:r>
          </a:p>
          <a:p>
            <a:pPr algn="ctr" eaLnBrk="1" hangingPunct="1">
              <a:spcBef>
                <a:spcPct val="50000"/>
              </a:spcBef>
              <a:defRPr/>
            </a:pPr>
            <a:endParaRPr lang="en-US" smtClean="0"/>
          </a:p>
        </p:txBody>
      </p:sp>
      <p:pic>
        <p:nvPicPr>
          <p:cNvPr id="5" name="Picture 6" descr="0132576252_i"/>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64288" y="0"/>
            <a:ext cx="2779712"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lvl1pPr>
          </a:lstStyle>
          <a:p>
            <a:r>
              <a:rPr lang="en-US"/>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6" name="Rectangle 4"/>
          <p:cNvSpPr>
            <a:spLocks noGrp="1" noChangeArrowheads="1"/>
          </p:cNvSpPr>
          <p:nvPr>
            <p:ph type="sldNum" sz="quarter" idx="10"/>
          </p:nvPr>
        </p:nvSpPr>
        <p:spPr/>
        <p:txBody>
          <a:bodyPr/>
          <a:lstStyle>
            <a:lvl1pPr>
              <a:defRPr/>
            </a:lvl1pPr>
          </a:lstStyle>
          <a:p>
            <a:pPr>
              <a:defRPr/>
            </a:pPr>
            <a:fld id="{2A5291F5-C9B9-46F5-B181-A53667500EDA}" type="slidenum">
              <a:rPr lang="en-US"/>
              <a:pPr>
                <a:defRPr/>
              </a:pPr>
              <a:t>‹#›</a:t>
            </a:fld>
            <a:endParaRPr lang="en-US"/>
          </a:p>
        </p:txBody>
      </p:sp>
    </p:spTree>
    <p:extLst>
      <p:ext uri="{BB962C8B-B14F-4D97-AF65-F5344CB8AC3E}">
        <p14:creationId xmlns:p14="http://schemas.microsoft.com/office/powerpoint/2010/main" val="140031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80CB76C-E1EA-406E-9FE1-5696613EA246}" type="slidenum">
              <a:rPr lang="en-US"/>
              <a:pPr>
                <a:defRPr/>
              </a:pPr>
              <a:t>‹#›</a:t>
            </a:fld>
            <a:endParaRPr lang="en-US"/>
          </a:p>
        </p:txBody>
      </p:sp>
    </p:spTree>
    <p:extLst>
      <p:ext uri="{BB962C8B-B14F-4D97-AF65-F5344CB8AC3E}">
        <p14:creationId xmlns:p14="http://schemas.microsoft.com/office/powerpoint/2010/main" val="2386756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1F22A82-8A10-4162-9E8F-1B15234E5070}" type="slidenum">
              <a:rPr lang="en-US"/>
              <a:pPr>
                <a:defRPr/>
              </a:pPr>
              <a:t>‹#›</a:t>
            </a:fld>
            <a:endParaRPr lang="en-US"/>
          </a:p>
        </p:txBody>
      </p:sp>
    </p:spTree>
    <p:extLst>
      <p:ext uri="{BB962C8B-B14F-4D97-AF65-F5344CB8AC3E}">
        <p14:creationId xmlns:p14="http://schemas.microsoft.com/office/powerpoint/2010/main" val="351451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pPr>
              <a:defRPr/>
            </a:pPr>
            <a:fld id="{006B5159-6879-4F0C-9C1A-25FB35E68323}" type="slidenum">
              <a:rPr lang="en-US"/>
              <a:pPr>
                <a:defRPr/>
              </a:pPr>
              <a:t>‹#›</a:t>
            </a:fld>
            <a:endParaRPr lang="en-US"/>
          </a:p>
        </p:txBody>
      </p:sp>
    </p:spTree>
    <p:extLst>
      <p:ext uri="{BB962C8B-B14F-4D97-AF65-F5344CB8AC3E}">
        <p14:creationId xmlns:p14="http://schemas.microsoft.com/office/powerpoint/2010/main" val="1342115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8EAE953A-D389-4C75-97CD-90B2D204D4F4}" type="slidenum">
              <a:rPr lang="en-US"/>
              <a:pPr>
                <a:defRPr/>
              </a:pPr>
              <a:t>‹#›</a:t>
            </a:fld>
            <a:endParaRPr lang="en-US"/>
          </a:p>
        </p:txBody>
      </p:sp>
    </p:spTree>
    <p:extLst>
      <p:ext uri="{BB962C8B-B14F-4D97-AF65-F5344CB8AC3E}">
        <p14:creationId xmlns:p14="http://schemas.microsoft.com/office/powerpoint/2010/main" val="4266844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9482527-26F0-4AF5-911C-3F02D069296F}" type="slidenum">
              <a:rPr lang="en-US"/>
              <a:pPr>
                <a:defRPr/>
              </a:pPr>
              <a:t>‹#›</a:t>
            </a:fld>
            <a:endParaRPr lang="en-US"/>
          </a:p>
        </p:txBody>
      </p:sp>
    </p:spTree>
    <p:extLst>
      <p:ext uri="{BB962C8B-B14F-4D97-AF65-F5344CB8AC3E}">
        <p14:creationId xmlns:p14="http://schemas.microsoft.com/office/powerpoint/2010/main" val="4194447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514FCC54-D05F-4528-B3A7-FBD914E6704C}" type="slidenum">
              <a:rPr lang="en-US"/>
              <a:pPr>
                <a:defRPr/>
              </a:pPr>
              <a:t>‹#›</a:t>
            </a:fld>
            <a:endParaRPr lang="en-US"/>
          </a:p>
        </p:txBody>
      </p:sp>
    </p:spTree>
    <p:extLst>
      <p:ext uri="{BB962C8B-B14F-4D97-AF65-F5344CB8AC3E}">
        <p14:creationId xmlns:p14="http://schemas.microsoft.com/office/powerpoint/2010/main" val="1039628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02D32FBE-4856-43CB-BEB5-0073855B8690}" type="slidenum">
              <a:rPr lang="en-US"/>
              <a:pPr>
                <a:defRPr/>
              </a:pPr>
              <a:t>‹#›</a:t>
            </a:fld>
            <a:endParaRPr lang="en-US"/>
          </a:p>
        </p:txBody>
      </p:sp>
    </p:spTree>
    <p:extLst>
      <p:ext uri="{BB962C8B-B14F-4D97-AF65-F5344CB8AC3E}">
        <p14:creationId xmlns:p14="http://schemas.microsoft.com/office/powerpoint/2010/main" val="4204813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BF9C47BE-758B-44B7-AA40-870F41890BF9}" type="slidenum">
              <a:rPr lang="en-US"/>
              <a:pPr>
                <a:defRPr/>
              </a:pPr>
              <a:t>‹#›</a:t>
            </a:fld>
            <a:endParaRPr lang="en-US"/>
          </a:p>
        </p:txBody>
      </p:sp>
    </p:spTree>
    <p:extLst>
      <p:ext uri="{BB962C8B-B14F-4D97-AF65-F5344CB8AC3E}">
        <p14:creationId xmlns:p14="http://schemas.microsoft.com/office/powerpoint/2010/main" val="6302234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81B8223-A4C2-4A37-90B3-87E47D8C2195}" type="slidenum">
              <a:rPr lang="en-US"/>
              <a:pPr>
                <a:defRPr/>
              </a:pPr>
              <a:t>‹#›</a:t>
            </a:fld>
            <a:endParaRPr lang="en-US"/>
          </a:p>
        </p:txBody>
      </p:sp>
    </p:spTree>
    <p:extLst>
      <p:ext uri="{BB962C8B-B14F-4D97-AF65-F5344CB8AC3E}">
        <p14:creationId xmlns:p14="http://schemas.microsoft.com/office/powerpoint/2010/main" val="31082939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7BA2EAB-95D9-4978-9BD7-D731DA3FAA57}" type="slidenum">
              <a:rPr lang="en-US"/>
              <a:pPr>
                <a:defRPr/>
              </a:pPr>
              <a:t>‹#›</a:t>
            </a:fld>
            <a:endParaRPr lang="en-US"/>
          </a:p>
        </p:txBody>
      </p:sp>
    </p:spTree>
    <p:extLst>
      <p:ext uri="{BB962C8B-B14F-4D97-AF65-F5344CB8AC3E}">
        <p14:creationId xmlns:p14="http://schemas.microsoft.com/office/powerpoint/2010/main" val="415827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8FDE437B-9AAF-423A-935E-54F93E9EDD38}" type="slidenum">
              <a:rPr lang="en-US"/>
              <a:pPr>
                <a:defRPr/>
              </a:pPr>
              <a:t>‹#›</a:t>
            </a:fld>
            <a:endParaRPr lang="en-US"/>
          </a:p>
        </p:txBody>
      </p:sp>
    </p:spTree>
    <p:extLst>
      <p:ext uri="{BB962C8B-B14F-4D97-AF65-F5344CB8AC3E}">
        <p14:creationId xmlns:p14="http://schemas.microsoft.com/office/powerpoint/2010/main" val="37981839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6489B4DD-FF24-4B7D-920E-0E36617593A2}" type="slidenum">
              <a:rPr lang="en-US"/>
              <a:pPr>
                <a:defRPr/>
              </a:pPr>
              <a:t>‹#›</a:t>
            </a:fld>
            <a:endParaRPr lang="en-US"/>
          </a:p>
        </p:txBody>
      </p:sp>
    </p:spTree>
    <p:extLst>
      <p:ext uri="{BB962C8B-B14F-4D97-AF65-F5344CB8AC3E}">
        <p14:creationId xmlns:p14="http://schemas.microsoft.com/office/powerpoint/2010/main" val="11040030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51C917D-352D-4A5E-B6E6-AC243EB72724}" type="slidenum">
              <a:rPr lang="en-US"/>
              <a:pPr>
                <a:defRPr/>
              </a:pPr>
              <a:t>‹#›</a:t>
            </a:fld>
            <a:endParaRPr lang="en-US"/>
          </a:p>
        </p:txBody>
      </p:sp>
    </p:spTree>
    <p:extLst>
      <p:ext uri="{BB962C8B-B14F-4D97-AF65-F5344CB8AC3E}">
        <p14:creationId xmlns:p14="http://schemas.microsoft.com/office/powerpoint/2010/main" val="22548000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C4EFCD34-9403-4D01-8EB7-087F3829FD32}" type="slidenum">
              <a:rPr lang="en-US"/>
              <a:pPr>
                <a:defRPr/>
              </a:pPr>
              <a:t>‹#›</a:t>
            </a:fld>
            <a:endParaRPr lang="en-US"/>
          </a:p>
        </p:txBody>
      </p:sp>
    </p:spTree>
    <p:extLst>
      <p:ext uri="{BB962C8B-B14F-4D97-AF65-F5344CB8AC3E}">
        <p14:creationId xmlns:p14="http://schemas.microsoft.com/office/powerpoint/2010/main" val="86577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8D9C9ECD-7B1C-4921-829B-8D9FB11A3771}" type="slidenum">
              <a:rPr lang="en-US"/>
              <a:pPr>
                <a:defRPr/>
              </a:pPr>
              <a:t>‹#›</a:t>
            </a:fld>
            <a:endParaRPr lang="en-US"/>
          </a:p>
        </p:txBody>
      </p:sp>
    </p:spTree>
    <p:extLst>
      <p:ext uri="{BB962C8B-B14F-4D97-AF65-F5344CB8AC3E}">
        <p14:creationId xmlns:p14="http://schemas.microsoft.com/office/powerpoint/2010/main" val="2809427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EBE47365-F72E-48B6-9D32-71C373C200A8}" type="slidenum">
              <a:rPr lang="en-US"/>
              <a:pPr>
                <a:defRPr/>
              </a:pPr>
              <a:t>‹#›</a:t>
            </a:fld>
            <a:endParaRPr lang="en-US"/>
          </a:p>
        </p:txBody>
      </p:sp>
    </p:spTree>
    <p:extLst>
      <p:ext uri="{BB962C8B-B14F-4D97-AF65-F5344CB8AC3E}">
        <p14:creationId xmlns:p14="http://schemas.microsoft.com/office/powerpoint/2010/main" val="3426842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87C2AFDE-C3F8-481D-9196-9E5DAAF36BF3}" type="slidenum">
              <a:rPr lang="en-US"/>
              <a:pPr>
                <a:defRPr/>
              </a:pPr>
              <a:t>‹#›</a:t>
            </a:fld>
            <a:endParaRPr lang="en-US"/>
          </a:p>
        </p:txBody>
      </p:sp>
    </p:spTree>
    <p:extLst>
      <p:ext uri="{BB962C8B-B14F-4D97-AF65-F5344CB8AC3E}">
        <p14:creationId xmlns:p14="http://schemas.microsoft.com/office/powerpoint/2010/main" val="4153532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10B9DE6D-0331-4BFB-A370-8EBF59173403}" type="slidenum">
              <a:rPr lang="en-US"/>
              <a:pPr>
                <a:defRPr/>
              </a:pPr>
              <a:t>‹#›</a:t>
            </a:fld>
            <a:endParaRPr lang="en-US"/>
          </a:p>
        </p:txBody>
      </p:sp>
    </p:spTree>
    <p:extLst>
      <p:ext uri="{BB962C8B-B14F-4D97-AF65-F5344CB8AC3E}">
        <p14:creationId xmlns:p14="http://schemas.microsoft.com/office/powerpoint/2010/main" val="576338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AC41F438-0507-4C44-B438-A9575AC2686A}" type="slidenum">
              <a:rPr lang="en-US"/>
              <a:pPr>
                <a:defRPr/>
              </a:pPr>
              <a:t>‹#›</a:t>
            </a:fld>
            <a:endParaRPr lang="en-US"/>
          </a:p>
        </p:txBody>
      </p:sp>
    </p:spTree>
    <p:extLst>
      <p:ext uri="{BB962C8B-B14F-4D97-AF65-F5344CB8AC3E}">
        <p14:creationId xmlns:p14="http://schemas.microsoft.com/office/powerpoint/2010/main" val="2222724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1E1AD39-ED85-4D98-8A0A-C2C98B7991E0}" type="slidenum">
              <a:rPr lang="en-US"/>
              <a:pPr>
                <a:defRPr/>
              </a:pPr>
              <a:t>‹#›</a:t>
            </a:fld>
            <a:endParaRPr lang="en-US"/>
          </a:p>
        </p:txBody>
      </p:sp>
    </p:spTree>
    <p:extLst>
      <p:ext uri="{BB962C8B-B14F-4D97-AF65-F5344CB8AC3E}">
        <p14:creationId xmlns:p14="http://schemas.microsoft.com/office/powerpoint/2010/main" val="329460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C15EA10-130F-4561-BEE6-E060C044AFBE}" type="slidenum">
              <a:rPr lang="en-US"/>
              <a:pPr>
                <a:defRPr/>
              </a:pPr>
              <a:t>‹#›</a:t>
            </a:fld>
            <a:endParaRPr lang="en-US"/>
          </a:p>
        </p:txBody>
      </p:sp>
    </p:spTree>
    <p:extLst>
      <p:ext uri="{BB962C8B-B14F-4D97-AF65-F5344CB8AC3E}">
        <p14:creationId xmlns:p14="http://schemas.microsoft.com/office/powerpoint/2010/main" val="1437376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131F963-99A5-4132-999C-A388AC86E580}" type="slidenum">
              <a:rPr lang="en-US"/>
              <a:pPr>
                <a:defRPr/>
              </a:pPr>
              <a:t>‹#›</a:t>
            </a:fld>
            <a:endParaRPr lang="en-US"/>
          </a:p>
        </p:txBody>
      </p:sp>
      <p:sp>
        <p:nvSpPr>
          <p:cNvPr id="1029" name="Text Box 14"/>
          <p:cNvSpPr txBox="1">
            <a:spLocks noChangeArrowheads="1"/>
          </p:cNvSpPr>
          <p:nvPr userDrawn="1"/>
        </p:nvSpPr>
        <p:spPr bwMode="auto">
          <a:xfrm>
            <a:off x="990600" y="6513513"/>
            <a:ext cx="2971800"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200" smtClean="0">
                <a:latin typeface="Times New Roman" pitchFamily="18" charset="0"/>
              </a:rPr>
              <a:t>Copyright © 2012 Pearson Education, Inc.</a:t>
            </a:r>
          </a:p>
          <a:p>
            <a:pPr algn="ctr" eaLnBrk="1" hangingPunct="1">
              <a:spcBef>
                <a:spcPct val="50000"/>
              </a:spcBef>
              <a:defRPr/>
            </a:pPr>
            <a:endParaRPr lang="en-US" smtClean="0"/>
          </a:p>
        </p:txBody>
      </p:sp>
    </p:spTree>
  </p:cSld>
  <p:clrMap bg1="lt1" tx1="dk1" bg2="lt2" tx2="dk2" accent1="accent1" accent2="accent2" accent3="accent3" accent4="accent4" accent5="accent5" accent6="accent6" hlink="hlink" folHlink="folHlink"/>
  <p:sldLayoutIdLst>
    <p:sldLayoutId id="2147484009"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Lst>
  <p:hf hdr="0" ftr="0" dt="0"/>
  <p:txStyles>
    <p:titleStyle>
      <a:lvl1pPr algn="l" rtl="0" eaLnBrk="0" fontAlgn="base" hangingPunct="0">
        <a:spcBef>
          <a:spcPct val="0"/>
        </a:spcBef>
        <a:spcAft>
          <a:spcPct val="0"/>
        </a:spcAft>
        <a:defRPr sz="4400">
          <a:solidFill>
            <a:srgbClr val="FF3300"/>
          </a:solidFill>
          <a:latin typeface="+mj-lt"/>
          <a:ea typeface="+mj-ea"/>
          <a:cs typeface="+mj-cs"/>
        </a:defRPr>
      </a:lvl1pPr>
      <a:lvl2pPr algn="l" rtl="0" eaLnBrk="0" fontAlgn="base" hangingPunct="0">
        <a:spcBef>
          <a:spcPct val="0"/>
        </a:spcBef>
        <a:spcAft>
          <a:spcPct val="0"/>
        </a:spcAft>
        <a:defRPr sz="4400">
          <a:solidFill>
            <a:srgbClr val="FF3300"/>
          </a:solidFill>
          <a:latin typeface="Arial" charset="0"/>
          <a:cs typeface="Arial" charset="0"/>
        </a:defRPr>
      </a:lvl2pPr>
      <a:lvl3pPr algn="l" rtl="0" eaLnBrk="0" fontAlgn="base" hangingPunct="0">
        <a:spcBef>
          <a:spcPct val="0"/>
        </a:spcBef>
        <a:spcAft>
          <a:spcPct val="0"/>
        </a:spcAft>
        <a:defRPr sz="4400">
          <a:solidFill>
            <a:srgbClr val="FF3300"/>
          </a:solidFill>
          <a:latin typeface="Arial" charset="0"/>
          <a:cs typeface="Arial" charset="0"/>
        </a:defRPr>
      </a:lvl3pPr>
      <a:lvl4pPr algn="l" rtl="0" eaLnBrk="0" fontAlgn="base" hangingPunct="0">
        <a:spcBef>
          <a:spcPct val="0"/>
        </a:spcBef>
        <a:spcAft>
          <a:spcPct val="0"/>
        </a:spcAft>
        <a:defRPr sz="4400">
          <a:solidFill>
            <a:srgbClr val="FF3300"/>
          </a:solidFill>
          <a:latin typeface="Arial" charset="0"/>
          <a:cs typeface="Arial" charset="0"/>
        </a:defRPr>
      </a:lvl4pPr>
      <a:lvl5pPr algn="l" rtl="0" eaLnBrk="0" fontAlgn="base" hangingPunct="0">
        <a:spcBef>
          <a:spcPct val="0"/>
        </a:spcBef>
        <a:spcAft>
          <a:spcPct val="0"/>
        </a:spcAft>
        <a:defRPr sz="4400">
          <a:solidFill>
            <a:srgbClr val="FF3300"/>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cs typeface="Arial" charset="0"/>
              </a:defRPr>
            </a:lvl1pPr>
          </a:lstStyle>
          <a:p>
            <a:pPr>
              <a:defRPr/>
            </a:pPr>
            <a:fld id="{873FB6A6-9530-4171-BED5-42912AE6B63B}" type="slidenum">
              <a:rPr lang="en-US"/>
              <a:pPr>
                <a:defRPr/>
              </a:pPr>
              <a:t>‹#›</a:t>
            </a:fld>
            <a:endParaRPr lang="en-US"/>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054"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11"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457200" y="1524000"/>
            <a:ext cx="3576638"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hangingPunct="1">
              <a:spcBef>
                <a:spcPct val="50000"/>
              </a:spcBef>
              <a:buFontTx/>
              <a:buNone/>
            </a:pPr>
            <a:r>
              <a:rPr lang="en-US" altLang="en-US" sz="4400" b="1">
                <a:solidFill>
                  <a:srgbClr val="0488AE"/>
                </a:solidFill>
              </a:rPr>
              <a:t>Chapter 3:</a:t>
            </a:r>
            <a:endParaRPr lang="en-US" altLang="en-US" sz="2800" b="1"/>
          </a:p>
          <a:p>
            <a:pPr algn="ctr" eaLnBrk="1" hangingPunct="1">
              <a:spcBef>
                <a:spcPct val="50000"/>
              </a:spcBef>
              <a:buFontTx/>
              <a:buNone/>
            </a:pPr>
            <a:r>
              <a:rPr lang="en-US" altLang="en-US" sz="2800" b="1"/>
              <a:t>Expressions</a:t>
            </a:r>
          </a:p>
          <a:p>
            <a:pPr algn="ctr" eaLnBrk="1" hangingPunct="1">
              <a:spcBef>
                <a:spcPct val="50000"/>
              </a:spcBef>
              <a:buFontTx/>
              <a:buNone/>
            </a:pPr>
            <a:r>
              <a:rPr lang="en-US" altLang="en-US" sz="2800" b="1"/>
              <a:t>and Interactivity</a:t>
            </a:r>
          </a:p>
        </p:txBody>
      </p:sp>
      <p:pic>
        <p:nvPicPr>
          <p:cNvPr id="2150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3838" y="0"/>
            <a:ext cx="5105400" cy="626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72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914400"/>
          </a:xfrm>
        </p:spPr>
        <p:txBody>
          <a:bodyPr/>
          <a:lstStyle/>
          <a:p>
            <a:pPr algn="ctr"/>
            <a:r>
              <a:rPr lang="en-US" altLang="en-US" sz="4000" dirty="0" smtClean="0"/>
              <a:t>Section 3.1 – The </a:t>
            </a:r>
            <a:r>
              <a:rPr lang="en-US" altLang="en-US" sz="4000" dirty="0" err="1" smtClean="0">
                <a:latin typeface="Courier New" panose="02070309020205020404" pitchFamily="49" charset="0"/>
                <a:cs typeface="Courier New" panose="02070309020205020404" pitchFamily="49" charset="0"/>
              </a:rPr>
              <a:t>cin</a:t>
            </a:r>
            <a:r>
              <a:rPr lang="en-US" altLang="en-US" sz="4000" dirty="0" smtClean="0"/>
              <a:t> Object</a:t>
            </a:r>
          </a:p>
        </p:txBody>
      </p:sp>
      <p:sp>
        <p:nvSpPr>
          <p:cNvPr id="9219" name="Content Placeholder 2"/>
          <p:cNvSpPr>
            <a:spLocks noGrp="1"/>
          </p:cNvSpPr>
          <p:nvPr>
            <p:ph idx="1"/>
          </p:nvPr>
        </p:nvSpPr>
        <p:spPr>
          <a:xfrm>
            <a:off x="304800" y="1143000"/>
            <a:ext cx="8382000" cy="4876800"/>
          </a:xfrm>
        </p:spPr>
        <p:txBody>
          <a:bodyPr/>
          <a:lstStyle/>
          <a:p>
            <a:pPr lvl="0">
              <a:spcBef>
                <a:spcPts val="0"/>
              </a:spcBef>
              <a:spcAft>
                <a:spcPts val="0"/>
              </a:spcAft>
              <a:buFont typeface="+mj-lt"/>
              <a:buAutoNum type="arabicParenR"/>
              <a:tabLst>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2000" dirty="0">
                <a:latin typeface="Times New Roman"/>
                <a:ea typeface="Times New Roman"/>
              </a:rPr>
              <a:t>Do the Checkpoint problems on p87-88. </a:t>
            </a:r>
          </a:p>
          <a:p>
            <a:pPr lvl="0">
              <a:spcBef>
                <a:spcPts val="1200"/>
              </a:spcBef>
              <a:spcAft>
                <a:spcPts val="0"/>
              </a:spcAft>
              <a:buFont typeface="+mj-lt"/>
              <a:buAutoNum type="arabicParenR"/>
              <a:tabLst>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2000" dirty="0">
                <a:latin typeface="Times New Roman"/>
                <a:ea typeface="Times New Roman"/>
              </a:rPr>
              <a:t>To see some of the problems that can occur when using </a:t>
            </a:r>
            <a:r>
              <a:rPr lang="en-US" sz="2000" dirty="0" err="1">
                <a:latin typeface="Courier New"/>
                <a:ea typeface="Times New Roman"/>
              </a:rPr>
              <a:t>cin</a:t>
            </a:r>
            <a:r>
              <a:rPr lang="en-US" sz="2000" dirty="0">
                <a:latin typeface="Times New Roman"/>
                <a:ea typeface="Times New Roman"/>
              </a:rPr>
              <a:t>, do the following:</a:t>
            </a:r>
          </a:p>
          <a:p>
            <a:pPr lvl="1">
              <a:spcBef>
                <a:spcPts val="1200"/>
              </a:spcBef>
              <a:spcAft>
                <a:spcPts val="0"/>
              </a:spcAft>
              <a:buFont typeface="+mj-lt"/>
              <a:buAutoNum type="alphaUcParenR"/>
              <a:tabLst>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2000" dirty="0">
                <a:latin typeface="Times New Roman"/>
                <a:ea typeface="Times New Roman"/>
              </a:rPr>
              <a:t>Declare a string variable called </a:t>
            </a:r>
            <a:r>
              <a:rPr lang="en-US" sz="2000" dirty="0">
                <a:latin typeface="Courier New"/>
                <a:ea typeface="Times New Roman"/>
              </a:rPr>
              <a:t>name</a:t>
            </a:r>
            <a:r>
              <a:rPr lang="en-US" sz="2000" dirty="0">
                <a:latin typeface="Times New Roman"/>
                <a:ea typeface="Times New Roman"/>
              </a:rPr>
              <a:t>. </a:t>
            </a:r>
          </a:p>
          <a:p>
            <a:pPr lvl="1">
              <a:spcBef>
                <a:spcPts val="1200"/>
              </a:spcBef>
              <a:spcAft>
                <a:spcPts val="0"/>
              </a:spcAft>
              <a:buFont typeface="+mj-lt"/>
              <a:buAutoNum type="alphaUcParenR"/>
              <a:tabLst>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2000" dirty="0">
                <a:latin typeface="Times New Roman"/>
                <a:ea typeface="Times New Roman"/>
              </a:rPr>
              <a:t>Display a prompt that asks the user for a name, and use </a:t>
            </a:r>
            <a:r>
              <a:rPr lang="en-US" sz="2000" dirty="0" err="1">
                <a:latin typeface="Courier New"/>
                <a:ea typeface="Times New Roman"/>
              </a:rPr>
              <a:t>cin</a:t>
            </a:r>
            <a:r>
              <a:rPr lang="en-US" sz="2000" dirty="0">
                <a:latin typeface="Times New Roman"/>
                <a:ea typeface="Times New Roman"/>
              </a:rPr>
              <a:t> to get the user’s response and put it in the variable </a:t>
            </a:r>
            <a:r>
              <a:rPr lang="en-US" sz="2000" dirty="0">
                <a:latin typeface="Courier New"/>
                <a:ea typeface="Times New Roman"/>
              </a:rPr>
              <a:t>name</a:t>
            </a:r>
            <a:r>
              <a:rPr lang="en-US" sz="2000" dirty="0">
                <a:latin typeface="Times New Roman"/>
                <a:ea typeface="Times New Roman"/>
              </a:rPr>
              <a:t>. </a:t>
            </a:r>
          </a:p>
          <a:p>
            <a:pPr lvl="1">
              <a:spcBef>
                <a:spcPts val="1200"/>
              </a:spcBef>
              <a:spcAft>
                <a:spcPts val="0"/>
              </a:spcAft>
              <a:buFont typeface="+mj-lt"/>
              <a:buAutoNum type="alphaUcParenR"/>
              <a:tabLst>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2000" dirty="0">
                <a:latin typeface="Times New Roman"/>
                <a:ea typeface="Times New Roman"/>
              </a:rPr>
              <a:t>When the program runs, type in something like “Chuck Norris,” that is, a first name / last name combination with a space in the middle.  </a:t>
            </a:r>
          </a:p>
          <a:p>
            <a:pPr lvl="1">
              <a:spcBef>
                <a:spcPts val="1200"/>
              </a:spcBef>
              <a:spcAft>
                <a:spcPts val="0"/>
              </a:spcAft>
              <a:buFont typeface="+mj-lt"/>
              <a:buAutoNum type="alphaUcParenR"/>
              <a:tabLst>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2000" dirty="0">
                <a:latin typeface="Times New Roman"/>
                <a:ea typeface="Times New Roman"/>
              </a:rPr>
              <a:t>Print out the value of </a:t>
            </a:r>
            <a:r>
              <a:rPr lang="en-US" sz="2000" dirty="0">
                <a:latin typeface="Courier New"/>
                <a:ea typeface="Times New Roman"/>
              </a:rPr>
              <a:t>name</a:t>
            </a:r>
            <a:r>
              <a:rPr lang="en-US" sz="2000" dirty="0">
                <a:latin typeface="Times New Roman"/>
                <a:ea typeface="Times New Roman"/>
              </a:rPr>
              <a:t> to see what is in it.  Did it capture all of the input that was typed in? </a:t>
            </a:r>
            <a:endParaRPr lang="en-US" sz="2000" dirty="0" smtClean="0">
              <a:latin typeface="Times New Roman"/>
              <a:ea typeface="Times New Roman"/>
            </a:endParaRPr>
          </a:p>
          <a:p>
            <a:pPr lvl="1">
              <a:spcBef>
                <a:spcPts val="1200"/>
              </a:spcBef>
              <a:spcAft>
                <a:spcPts val="0"/>
              </a:spcAft>
              <a:buFont typeface="+mj-lt"/>
              <a:buAutoNum type="alphaUcParenR"/>
              <a:tabLst>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2000" dirty="0" smtClean="0">
                <a:latin typeface="Times New Roman"/>
                <a:ea typeface="Times New Roman"/>
              </a:rPr>
              <a:t>Include </a:t>
            </a:r>
            <a:r>
              <a:rPr lang="en-US" sz="2000" dirty="0">
                <a:latin typeface="Times New Roman"/>
                <a:ea typeface="Times New Roman"/>
              </a:rPr>
              <a:t>another </a:t>
            </a:r>
            <a:r>
              <a:rPr lang="en-US" sz="2000" dirty="0" err="1">
                <a:latin typeface="Times New Roman"/>
                <a:ea typeface="Times New Roman"/>
              </a:rPr>
              <a:t>cin</a:t>
            </a:r>
            <a:r>
              <a:rPr lang="en-US" sz="2000" dirty="0">
                <a:latin typeface="Times New Roman"/>
                <a:ea typeface="Times New Roman"/>
              </a:rPr>
              <a:t> statement into name followed by another output statement.  What was printed out the second time?</a:t>
            </a:r>
            <a:endParaRPr lang="en-US" altLang="en-US" sz="2000" dirty="0">
              <a:latin typeface="Times New Roman"/>
              <a:ea typeface="Times New Roman"/>
            </a:endParaRPr>
          </a:p>
        </p:txBody>
      </p:sp>
      <p:sp>
        <p:nvSpPr>
          <p:cNvPr id="2" name="Slide Number Placeholder 1"/>
          <p:cNvSpPr>
            <a:spLocks noGrp="1"/>
          </p:cNvSpPr>
          <p:nvPr>
            <p:ph type="sldNum" sz="quarter" idx="10"/>
          </p:nvPr>
        </p:nvSpPr>
        <p:spPr/>
        <p:txBody>
          <a:bodyPr/>
          <a:lstStyle/>
          <a:p>
            <a:pPr>
              <a:defRPr/>
            </a:pPr>
            <a:fld id="{8FDE437B-9AAF-423A-935E-54F93E9EDD38}"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914400"/>
          </a:xfrm>
        </p:spPr>
        <p:txBody>
          <a:bodyPr/>
          <a:lstStyle/>
          <a:p>
            <a:pPr algn="ctr"/>
            <a:r>
              <a:rPr lang="en-US" altLang="en-US" sz="3400" dirty="0" smtClean="0"/>
              <a:t>Section 3.2 – Mathematical Expressions</a:t>
            </a:r>
          </a:p>
        </p:txBody>
      </p:sp>
      <p:sp>
        <p:nvSpPr>
          <p:cNvPr id="9219" name="Content Placeholder 2"/>
          <p:cNvSpPr>
            <a:spLocks noGrp="1"/>
          </p:cNvSpPr>
          <p:nvPr>
            <p:ph idx="1"/>
          </p:nvPr>
        </p:nvSpPr>
        <p:spPr>
          <a:xfrm>
            <a:off x="304800" y="1189037"/>
            <a:ext cx="8382000" cy="4525963"/>
          </a:xfrm>
        </p:spPr>
        <p:txBody>
          <a:bodyPr/>
          <a:lstStyle/>
          <a:p>
            <a:r>
              <a:rPr lang="en-US" sz="2400" dirty="0" smtClean="0">
                <a:effectLst/>
                <a:latin typeface="Times New Roman"/>
                <a:ea typeface="Times New Roman"/>
              </a:rPr>
              <a:t>Checkpoint p. </a:t>
            </a:r>
            <a:r>
              <a:rPr lang="en-US" sz="2400" dirty="0" smtClean="0">
                <a:latin typeface="Times New Roman"/>
                <a:ea typeface="Times New Roman"/>
              </a:rPr>
              <a:t>96-98</a:t>
            </a:r>
            <a:r>
              <a:rPr lang="en-US" sz="2400" dirty="0" smtClean="0">
                <a:effectLst/>
                <a:latin typeface="Times New Roman"/>
                <a:ea typeface="Times New Roman"/>
              </a:rPr>
              <a:t>.</a:t>
            </a:r>
          </a:p>
          <a:p>
            <a:pPr>
              <a:spcBef>
                <a:spcPts val="1800"/>
              </a:spcBef>
            </a:pPr>
            <a:r>
              <a:rPr lang="en-US" sz="2400" dirty="0" smtClean="0">
                <a:latin typeface="Times New Roman"/>
                <a:ea typeface="Times New Roman"/>
              </a:rPr>
              <a:t>Determine </a:t>
            </a:r>
            <a:r>
              <a:rPr lang="en-US" sz="2400" dirty="0">
                <a:latin typeface="Times New Roman"/>
                <a:ea typeface="Times New Roman"/>
              </a:rPr>
              <a:t>the values of the expressions in Checkpoint 3.7 (</a:t>
            </a:r>
            <a:r>
              <a:rPr lang="en-US" sz="2400" dirty="0" smtClean="0">
                <a:latin typeface="Times New Roman"/>
                <a:ea typeface="Times New Roman"/>
              </a:rPr>
              <a:t>p96) </a:t>
            </a:r>
            <a:r>
              <a:rPr lang="en-US" sz="2400" dirty="0">
                <a:latin typeface="Times New Roman"/>
                <a:ea typeface="Times New Roman"/>
              </a:rPr>
              <a:t>by hand, and then write a C++ program that prints out </a:t>
            </a:r>
            <a:r>
              <a:rPr lang="en-US" sz="2400" dirty="0" smtClean="0">
                <a:latin typeface="Times New Roman"/>
                <a:ea typeface="Times New Roman"/>
              </a:rPr>
              <a:t>those </a:t>
            </a:r>
            <a:r>
              <a:rPr lang="en-US" sz="2400" dirty="0">
                <a:latin typeface="Times New Roman"/>
                <a:ea typeface="Times New Roman"/>
              </a:rPr>
              <a:t>values to verify. </a:t>
            </a:r>
            <a:endParaRPr lang="en-US" sz="2400" dirty="0">
              <a:effectLst/>
              <a:latin typeface="Times New Roman"/>
              <a:ea typeface="Times New Roman"/>
            </a:endParaRPr>
          </a:p>
        </p:txBody>
      </p:sp>
      <p:sp>
        <p:nvSpPr>
          <p:cNvPr id="2" name="Slide Number Placeholder 1"/>
          <p:cNvSpPr>
            <a:spLocks noGrp="1"/>
          </p:cNvSpPr>
          <p:nvPr>
            <p:ph type="sldNum" sz="quarter" idx="10"/>
          </p:nvPr>
        </p:nvSpPr>
        <p:spPr/>
        <p:txBody>
          <a:bodyPr/>
          <a:lstStyle/>
          <a:p>
            <a:pPr>
              <a:defRPr/>
            </a:pPr>
            <a:fld id="{8FDE437B-9AAF-423A-935E-54F93E9EDD38}" type="slidenum">
              <a:rPr lang="en-US" smtClean="0"/>
              <a:pPr>
                <a:defRPr/>
              </a:pPr>
              <a:t>3</a:t>
            </a:fld>
            <a:endParaRPr lang="en-US"/>
          </a:p>
        </p:txBody>
      </p:sp>
    </p:spTree>
    <p:extLst>
      <p:ext uri="{BB962C8B-B14F-4D97-AF65-F5344CB8AC3E}">
        <p14:creationId xmlns:p14="http://schemas.microsoft.com/office/powerpoint/2010/main" val="3425470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914400"/>
          </a:xfrm>
        </p:spPr>
        <p:txBody>
          <a:bodyPr/>
          <a:lstStyle/>
          <a:p>
            <a:pPr algn="ctr"/>
            <a:r>
              <a:rPr lang="en-US" altLang="en-US" sz="4000" dirty="0" smtClean="0"/>
              <a:t>Section 3.3 – Type Conversion</a:t>
            </a:r>
          </a:p>
        </p:txBody>
      </p:sp>
      <p:sp>
        <p:nvSpPr>
          <p:cNvPr id="9219" name="Content Placeholder 2"/>
          <p:cNvSpPr>
            <a:spLocks noGrp="1"/>
          </p:cNvSpPr>
          <p:nvPr>
            <p:ph idx="1"/>
          </p:nvPr>
        </p:nvSpPr>
        <p:spPr>
          <a:xfrm>
            <a:off x="304800" y="1143000"/>
            <a:ext cx="8382000" cy="4953000"/>
          </a:xfrm>
        </p:spPr>
        <p:txBody>
          <a:bodyPr/>
          <a:lstStyle/>
          <a:p>
            <a:pPr>
              <a:spcBef>
                <a:spcPts val="0"/>
              </a:spcBef>
              <a:spcAft>
                <a:spcPts val="0"/>
              </a:spcAft>
              <a:tabLst>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2400" dirty="0">
                <a:latin typeface="Times New Roman"/>
                <a:ea typeface="Times New Roman"/>
              </a:rPr>
              <a:t>Play with the integer division issue (p99) to learn about the different aspects of it.  </a:t>
            </a:r>
          </a:p>
          <a:p>
            <a:pPr lvl="1">
              <a:spcBef>
                <a:spcPts val="1800"/>
              </a:spcBef>
              <a:spcAft>
                <a:spcPts val="0"/>
              </a:spcAft>
              <a:buFont typeface="+mj-lt"/>
              <a:buAutoNum type="alphaUcParenR"/>
              <a:tabLst>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2400" dirty="0">
                <a:latin typeface="Times New Roman"/>
                <a:ea typeface="Times New Roman"/>
              </a:rPr>
              <a:t>Divide two integers, like </a:t>
            </a:r>
            <a:r>
              <a:rPr lang="en-US" sz="2400" dirty="0">
                <a:latin typeface="Courier New"/>
                <a:ea typeface="Times New Roman"/>
              </a:rPr>
              <a:t>15 / 6</a:t>
            </a:r>
            <a:r>
              <a:rPr lang="en-US" sz="2400" dirty="0">
                <a:latin typeface="Times New Roman"/>
                <a:ea typeface="Times New Roman"/>
              </a:rPr>
              <a:t> (p99), and print out the result.  </a:t>
            </a:r>
          </a:p>
          <a:p>
            <a:pPr lvl="1">
              <a:spcBef>
                <a:spcPts val="1800"/>
              </a:spcBef>
              <a:spcAft>
                <a:spcPts val="0"/>
              </a:spcAft>
              <a:buFont typeface="+mj-lt"/>
              <a:buAutoNum type="alphaUcParenR"/>
              <a:tabLst>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2400" dirty="0">
                <a:latin typeface="Times New Roman"/>
                <a:ea typeface="Times New Roman"/>
              </a:rPr>
              <a:t>Modify the program to assign the result of that division to a </a:t>
            </a:r>
            <a:r>
              <a:rPr lang="en-US" sz="2400" dirty="0">
                <a:latin typeface="Courier New"/>
                <a:ea typeface="Times New Roman"/>
              </a:rPr>
              <a:t>double</a:t>
            </a:r>
            <a:r>
              <a:rPr lang="en-US" sz="2400" dirty="0">
                <a:latin typeface="Times New Roman"/>
                <a:ea typeface="Times New Roman"/>
              </a:rPr>
              <a:t> variable and print that result. </a:t>
            </a:r>
          </a:p>
          <a:p>
            <a:pPr lvl="1">
              <a:spcBef>
                <a:spcPts val="1800"/>
              </a:spcBef>
              <a:spcAft>
                <a:spcPts val="0"/>
              </a:spcAft>
              <a:buFont typeface="+mj-lt"/>
              <a:buAutoNum type="alphaUcParenR"/>
              <a:tabLst>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 pos="3886200" algn="l"/>
                <a:tab pos="4114800" algn="l"/>
                <a:tab pos="4343400" algn="l"/>
                <a:tab pos="4572000" algn="l"/>
                <a:tab pos="4800600" algn="l"/>
                <a:tab pos="5029200" algn="l"/>
                <a:tab pos="5257800" algn="l"/>
              </a:tabLst>
            </a:pPr>
            <a:r>
              <a:rPr lang="en-US" sz="2400" dirty="0">
                <a:latin typeface="Times New Roman"/>
                <a:ea typeface="Times New Roman"/>
              </a:rPr>
              <a:t>Modify the program further to </a:t>
            </a:r>
            <a:r>
              <a:rPr lang="en-US" sz="2400" dirty="0" smtClean="0">
                <a:latin typeface="Times New Roman"/>
                <a:ea typeface="Times New Roman"/>
              </a:rPr>
              <a:t>change </a:t>
            </a:r>
            <a:r>
              <a:rPr lang="en-US" sz="2400" dirty="0">
                <a:latin typeface="Times New Roman"/>
                <a:ea typeface="Times New Roman"/>
              </a:rPr>
              <a:t>the numerator from </a:t>
            </a:r>
            <a:r>
              <a:rPr lang="en-US" sz="2400" dirty="0">
                <a:latin typeface="Courier New"/>
                <a:ea typeface="Times New Roman"/>
              </a:rPr>
              <a:t>15</a:t>
            </a:r>
            <a:r>
              <a:rPr lang="en-US" sz="2400" dirty="0">
                <a:latin typeface="Times New Roman"/>
                <a:ea typeface="Times New Roman"/>
              </a:rPr>
              <a:t> to </a:t>
            </a:r>
            <a:r>
              <a:rPr lang="en-US" sz="2400" dirty="0">
                <a:latin typeface="Courier New"/>
                <a:ea typeface="Times New Roman"/>
              </a:rPr>
              <a:t>15.0</a:t>
            </a:r>
            <a:r>
              <a:rPr lang="en-US" sz="2400" dirty="0">
                <a:latin typeface="Times New Roman"/>
                <a:ea typeface="Times New Roman"/>
              </a:rPr>
              <a:t>, assign the result to a </a:t>
            </a:r>
            <a:r>
              <a:rPr lang="en-US" sz="2400" dirty="0">
                <a:latin typeface="Courier New"/>
                <a:ea typeface="Times New Roman"/>
              </a:rPr>
              <a:t>double</a:t>
            </a:r>
            <a:r>
              <a:rPr lang="en-US" sz="2400" dirty="0">
                <a:latin typeface="Times New Roman"/>
                <a:ea typeface="Times New Roman"/>
              </a:rPr>
              <a:t>, and print the result.  </a:t>
            </a:r>
          </a:p>
          <a:p>
            <a:pPr>
              <a:spcBef>
                <a:spcPts val="1800"/>
              </a:spcBef>
            </a:pPr>
            <a:r>
              <a:rPr lang="en-US" sz="2400" dirty="0">
                <a:latin typeface="Times New Roman"/>
                <a:ea typeface="Times New Roman"/>
              </a:rPr>
              <a:t>Can you explain what is happening with each of </a:t>
            </a:r>
            <a:r>
              <a:rPr lang="en-US" sz="2400" dirty="0" smtClean="0">
                <a:latin typeface="Times New Roman"/>
                <a:ea typeface="Times New Roman"/>
              </a:rPr>
              <a:t>these variations?</a:t>
            </a:r>
            <a:endParaRPr lang="en-US" sz="2400" dirty="0">
              <a:latin typeface="Times New Roman"/>
              <a:ea typeface="Times New Roman"/>
            </a:endParaRPr>
          </a:p>
        </p:txBody>
      </p:sp>
      <p:sp>
        <p:nvSpPr>
          <p:cNvPr id="2" name="Slide Number Placeholder 1"/>
          <p:cNvSpPr>
            <a:spLocks noGrp="1"/>
          </p:cNvSpPr>
          <p:nvPr>
            <p:ph type="sldNum" sz="quarter" idx="10"/>
          </p:nvPr>
        </p:nvSpPr>
        <p:spPr/>
        <p:txBody>
          <a:bodyPr/>
          <a:lstStyle/>
          <a:p>
            <a:pPr>
              <a:defRPr/>
            </a:pPr>
            <a:fld id="{8FDE437B-9AAF-423A-935E-54F93E9EDD38}" type="slidenum">
              <a:rPr lang="en-US" smtClean="0"/>
              <a:pPr>
                <a:defRPr/>
              </a:pPr>
              <a:t>4</a:t>
            </a:fld>
            <a:endParaRPr lang="en-US"/>
          </a:p>
        </p:txBody>
      </p:sp>
    </p:spTree>
    <p:extLst>
      <p:ext uri="{BB962C8B-B14F-4D97-AF65-F5344CB8AC3E}">
        <p14:creationId xmlns:p14="http://schemas.microsoft.com/office/powerpoint/2010/main" val="3425470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914400"/>
          </a:xfrm>
        </p:spPr>
        <p:txBody>
          <a:bodyPr/>
          <a:lstStyle/>
          <a:p>
            <a:pPr algn="ctr"/>
            <a:r>
              <a:rPr lang="en-US" altLang="en-US" sz="3600" dirty="0" smtClean="0"/>
              <a:t>Section 3.4 – </a:t>
            </a:r>
            <a:r>
              <a:rPr lang="en-US" altLang="en-US" sz="3600" dirty="0" err="1" smtClean="0"/>
              <a:t>OverFlow</a:t>
            </a:r>
            <a:r>
              <a:rPr lang="en-US" altLang="en-US" sz="3600" dirty="0" smtClean="0"/>
              <a:t> and </a:t>
            </a:r>
            <a:r>
              <a:rPr lang="en-US" altLang="en-US" sz="3600" dirty="0" err="1" smtClean="0"/>
              <a:t>UnderFlow</a:t>
            </a:r>
            <a:endParaRPr lang="en-US" altLang="en-US" sz="3600" dirty="0" smtClean="0"/>
          </a:p>
        </p:txBody>
      </p:sp>
      <p:sp>
        <p:nvSpPr>
          <p:cNvPr id="9219" name="Content Placeholder 2"/>
          <p:cNvSpPr>
            <a:spLocks noGrp="1"/>
          </p:cNvSpPr>
          <p:nvPr>
            <p:ph idx="1"/>
          </p:nvPr>
        </p:nvSpPr>
        <p:spPr>
          <a:xfrm>
            <a:off x="304800" y="1143000"/>
            <a:ext cx="8382000" cy="4525963"/>
          </a:xfrm>
        </p:spPr>
        <p:txBody>
          <a:bodyPr/>
          <a:lstStyle/>
          <a:p>
            <a:pPr lvl="0">
              <a:spcBef>
                <a:spcPts val="0"/>
              </a:spcBef>
              <a:spcAft>
                <a:spcPts val="0"/>
              </a:spcAft>
              <a:buFont typeface="+mj-lt"/>
              <a:buAutoNum type="arabicParenR"/>
            </a:pPr>
            <a:r>
              <a:rPr lang="en-US" sz="2200" dirty="0" smtClean="0">
                <a:latin typeface="Times New Roman"/>
                <a:ea typeface="Times New Roman"/>
              </a:rPr>
              <a:t>Program </a:t>
            </a:r>
            <a:r>
              <a:rPr lang="en-US" sz="2200" dirty="0">
                <a:latin typeface="Times New Roman"/>
                <a:ea typeface="Times New Roman"/>
              </a:rPr>
              <a:t>3-7 demonstrates overflow and underflow with a </a:t>
            </a:r>
            <a:r>
              <a:rPr lang="en-US" sz="2200" dirty="0">
                <a:latin typeface="Courier New"/>
                <a:ea typeface="Times New Roman"/>
              </a:rPr>
              <a:t>short</a:t>
            </a:r>
            <a:r>
              <a:rPr lang="en-US" sz="2200" dirty="0">
                <a:latin typeface="Times New Roman"/>
                <a:ea typeface="Times New Roman"/>
              </a:rPr>
              <a:t>.  The variable was initialized with the largest possible value for that variable type. The program then added one to that variable, and, as you can see, the result was the smallest value possible for that data type.  This is an example of </a:t>
            </a:r>
            <a:r>
              <a:rPr lang="en-US" sz="2200" i="1" dirty="0">
                <a:latin typeface="Times New Roman"/>
                <a:ea typeface="Times New Roman"/>
              </a:rPr>
              <a:t>overflow</a:t>
            </a:r>
            <a:r>
              <a:rPr lang="en-US" sz="2200" dirty="0">
                <a:latin typeface="Times New Roman"/>
                <a:ea typeface="Times New Roman"/>
              </a:rPr>
              <a:t>, because we attempted to store a value in the variable that was too large for it.  </a:t>
            </a:r>
            <a:br>
              <a:rPr lang="en-US" sz="2200" dirty="0">
                <a:latin typeface="Times New Roman"/>
                <a:ea typeface="Times New Roman"/>
              </a:rPr>
            </a:br>
            <a:r>
              <a:rPr lang="en-US" sz="2200" dirty="0">
                <a:latin typeface="Times New Roman"/>
                <a:ea typeface="Times New Roman"/>
              </a:rPr>
              <a:t/>
            </a:r>
            <a:br>
              <a:rPr lang="en-US" sz="2200" dirty="0">
                <a:latin typeface="Times New Roman"/>
                <a:ea typeface="Times New Roman"/>
              </a:rPr>
            </a:br>
            <a:r>
              <a:rPr lang="en-US" sz="2200" dirty="0">
                <a:latin typeface="Times New Roman"/>
                <a:ea typeface="Times New Roman"/>
              </a:rPr>
              <a:t>Do the same experiment with an </a:t>
            </a:r>
            <a:r>
              <a:rPr lang="en-US" sz="2200" dirty="0">
                <a:latin typeface="Courier New"/>
                <a:ea typeface="Times New Roman"/>
              </a:rPr>
              <a:t>unsigned short</a:t>
            </a:r>
            <a:r>
              <a:rPr lang="en-US" sz="2200" dirty="0">
                <a:latin typeface="Times New Roman"/>
                <a:ea typeface="Times New Roman"/>
              </a:rPr>
              <a:t>.  (Table 2-6 will tell you how to set the initial values.)  Do the same experiment with </a:t>
            </a:r>
            <a:r>
              <a:rPr lang="en-US" sz="2200" dirty="0">
                <a:latin typeface="Courier New"/>
                <a:ea typeface="Times New Roman"/>
              </a:rPr>
              <a:t>signed</a:t>
            </a:r>
            <a:r>
              <a:rPr lang="en-US" sz="2200" dirty="0">
                <a:latin typeface="Times New Roman"/>
                <a:ea typeface="Times New Roman"/>
              </a:rPr>
              <a:t> and </a:t>
            </a:r>
            <a:r>
              <a:rPr lang="en-US" sz="2200" dirty="0">
                <a:latin typeface="Courier New"/>
                <a:ea typeface="Times New Roman"/>
              </a:rPr>
              <a:t>unsigned</a:t>
            </a:r>
            <a:r>
              <a:rPr lang="en-US" sz="2200" dirty="0">
                <a:latin typeface="Times New Roman"/>
                <a:ea typeface="Times New Roman"/>
              </a:rPr>
              <a:t> </a:t>
            </a:r>
            <a:r>
              <a:rPr lang="en-US" sz="2200" dirty="0" err="1">
                <a:latin typeface="Courier New"/>
                <a:ea typeface="Times New Roman"/>
              </a:rPr>
              <a:t>int</a:t>
            </a:r>
            <a:r>
              <a:rPr lang="en-US" sz="2200" dirty="0" err="1">
                <a:latin typeface="Times New Roman"/>
                <a:ea typeface="Times New Roman"/>
              </a:rPr>
              <a:t>s</a:t>
            </a:r>
            <a:r>
              <a:rPr lang="en-US" sz="2200" dirty="0">
                <a:latin typeface="Times New Roman"/>
                <a:ea typeface="Times New Roman"/>
              </a:rPr>
              <a:t>.  </a:t>
            </a:r>
          </a:p>
          <a:p>
            <a:pPr>
              <a:spcBef>
                <a:spcPts val="1800"/>
              </a:spcBef>
            </a:pPr>
            <a:r>
              <a:rPr lang="en-US" sz="2200" dirty="0">
                <a:latin typeface="Times New Roman"/>
                <a:ea typeface="Times New Roman"/>
              </a:rPr>
              <a:t>Was any kind of warning produced by the compiler when an integer variable overflows or underflows? </a:t>
            </a:r>
          </a:p>
        </p:txBody>
      </p:sp>
      <p:sp>
        <p:nvSpPr>
          <p:cNvPr id="2" name="Slide Number Placeholder 1"/>
          <p:cNvSpPr>
            <a:spLocks noGrp="1"/>
          </p:cNvSpPr>
          <p:nvPr>
            <p:ph type="sldNum" sz="quarter" idx="10"/>
          </p:nvPr>
        </p:nvSpPr>
        <p:spPr/>
        <p:txBody>
          <a:bodyPr/>
          <a:lstStyle/>
          <a:p>
            <a:pPr>
              <a:defRPr/>
            </a:pPr>
            <a:fld id="{8FDE437B-9AAF-423A-935E-54F93E9EDD38}" type="slidenum">
              <a:rPr lang="en-US" smtClean="0"/>
              <a:pPr>
                <a:defRPr/>
              </a:pPr>
              <a:t>5</a:t>
            </a:fld>
            <a:endParaRPr lang="en-US"/>
          </a:p>
        </p:txBody>
      </p:sp>
    </p:spTree>
    <p:extLst>
      <p:ext uri="{BB962C8B-B14F-4D97-AF65-F5344CB8AC3E}">
        <p14:creationId xmlns:p14="http://schemas.microsoft.com/office/powerpoint/2010/main" val="3425470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914400"/>
          </a:xfrm>
        </p:spPr>
        <p:txBody>
          <a:bodyPr/>
          <a:lstStyle/>
          <a:p>
            <a:pPr algn="ctr"/>
            <a:r>
              <a:rPr lang="en-US" altLang="en-US" sz="4000" dirty="0" smtClean="0"/>
              <a:t>Section 3.5 – Type Casting</a:t>
            </a:r>
          </a:p>
        </p:txBody>
      </p:sp>
      <p:sp>
        <p:nvSpPr>
          <p:cNvPr id="9219" name="Content Placeholder 2"/>
          <p:cNvSpPr>
            <a:spLocks noGrp="1"/>
          </p:cNvSpPr>
          <p:nvPr>
            <p:ph idx="1"/>
          </p:nvPr>
        </p:nvSpPr>
        <p:spPr>
          <a:xfrm>
            <a:off x="304800" y="1143000"/>
            <a:ext cx="8382000" cy="4525963"/>
          </a:xfrm>
        </p:spPr>
        <p:txBody>
          <a:bodyPr/>
          <a:lstStyle/>
          <a:p>
            <a:r>
              <a:rPr lang="en-US" sz="2400" dirty="0" smtClean="0">
                <a:latin typeface="Times New Roman"/>
                <a:ea typeface="Times New Roman"/>
              </a:rPr>
              <a:t>Checkpoint p103 -104.</a:t>
            </a:r>
          </a:p>
          <a:p>
            <a:pPr>
              <a:spcBef>
                <a:spcPts val="1800"/>
              </a:spcBef>
            </a:pPr>
            <a:r>
              <a:rPr lang="en-US" sz="2400" dirty="0" smtClean="0">
                <a:latin typeface="Times New Roman"/>
                <a:ea typeface="Times New Roman"/>
              </a:rPr>
              <a:t>Checkpoint 3.12 we’ve seen before.  Write </a:t>
            </a:r>
            <a:r>
              <a:rPr lang="en-US" sz="2400" dirty="0">
                <a:latin typeface="Times New Roman"/>
                <a:ea typeface="Times New Roman"/>
              </a:rPr>
              <a:t>a program that gets a character from the user and prints that character’s ASCII value (by type casting to an </a:t>
            </a:r>
            <a:r>
              <a:rPr lang="en-US" sz="2400" dirty="0" err="1">
                <a:latin typeface="Times New Roman"/>
                <a:ea typeface="Times New Roman"/>
              </a:rPr>
              <a:t>int</a:t>
            </a:r>
            <a:r>
              <a:rPr lang="en-US" sz="2400" dirty="0">
                <a:latin typeface="Times New Roman"/>
                <a:ea typeface="Times New Roman"/>
              </a:rPr>
              <a:t>). Check that value against the ASCII table.  (Chapter 2, S57). </a:t>
            </a:r>
          </a:p>
          <a:p>
            <a:endParaRPr lang="en-US" altLang="en-US" sz="2400" dirty="0" smtClean="0"/>
          </a:p>
        </p:txBody>
      </p:sp>
      <p:sp>
        <p:nvSpPr>
          <p:cNvPr id="2" name="Slide Number Placeholder 1"/>
          <p:cNvSpPr>
            <a:spLocks noGrp="1"/>
          </p:cNvSpPr>
          <p:nvPr>
            <p:ph type="sldNum" sz="quarter" idx="10"/>
          </p:nvPr>
        </p:nvSpPr>
        <p:spPr/>
        <p:txBody>
          <a:bodyPr/>
          <a:lstStyle/>
          <a:p>
            <a:pPr>
              <a:defRPr/>
            </a:pPr>
            <a:fld id="{8FDE437B-9AAF-423A-935E-54F93E9EDD38}" type="slidenum">
              <a:rPr lang="en-US" smtClean="0"/>
              <a:pPr>
                <a:defRPr/>
              </a:pPr>
              <a:t>6</a:t>
            </a:fld>
            <a:endParaRPr lang="en-US"/>
          </a:p>
        </p:txBody>
      </p:sp>
    </p:spTree>
    <p:extLst>
      <p:ext uri="{BB962C8B-B14F-4D97-AF65-F5344CB8AC3E}">
        <p14:creationId xmlns:p14="http://schemas.microsoft.com/office/powerpoint/2010/main" val="3425470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914400"/>
          </a:xfrm>
        </p:spPr>
        <p:txBody>
          <a:bodyPr/>
          <a:lstStyle/>
          <a:p>
            <a:pPr algn="ctr"/>
            <a:r>
              <a:rPr lang="en-US" altLang="en-US" sz="4000" dirty="0" smtClean="0"/>
              <a:t>Section 3.6 - Assignments</a:t>
            </a:r>
          </a:p>
        </p:txBody>
      </p:sp>
      <p:sp>
        <p:nvSpPr>
          <p:cNvPr id="9219" name="Content Placeholder 2"/>
          <p:cNvSpPr>
            <a:spLocks noGrp="1"/>
          </p:cNvSpPr>
          <p:nvPr>
            <p:ph idx="1"/>
          </p:nvPr>
        </p:nvSpPr>
        <p:spPr>
          <a:xfrm>
            <a:off x="304800" y="1143000"/>
            <a:ext cx="8382000" cy="4525963"/>
          </a:xfrm>
        </p:spPr>
        <p:txBody>
          <a:bodyPr/>
          <a:lstStyle/>
          <a:p>
            <a:pPr>
              <a:spcBef>
                <a:spcPts val="1800"/>
              </a:spcBef>
            </a:pPr>
            <a:r>
              <a:rPr lang="en-US" sz="2400" dirty="0" smtClean="0">
                <a:latin typeface="Times New Roman"/>
                <a:ea typeface="Times New Roman"/>
              </a:rPr>
              <a:t>Checkpoint p 107.  (All of these are good practice.)</a:t>
            </a:r>
            <a:br>
              <a:rPr lang="en-US" sz="2400" dirty="0" smtClean="0">
                <a:latin typeface="Times New Roman"/>
                <a:ea typeface="Times New Roman"/>
              </a:rPr>
            </a:br>
            <a:r>
              <a:rPr lang="en-US" sz="2400" dirty="0">
                <a:latin typeface="Times New Roman"/>
                <a:ea typeface="Times New Roman"/>
              </a:rPr>
              <a:t/>
            </a:r>
            <a:br>
              <a:rPr lang="en-US" sz="2400" dirty="0">
                <a:latin typeface="Times New Roman"/>
                <a:ea typeface="Times New Roman"/>
              </a:rPr>
            </a:br>
            <a:endParaRPr lang="en-US" altLang="en-US" sz="2400" dirty="0" smtClean="0"/>
          </a:p>
        </p:txBody>
      </p:sp>
      <p:sp>
        <p:nvSpPr>
          <p:cNvPr id="2" name="Slide Number Placeholder 1"/>
          <p:cNvSpPr>
            <a:spLocks noGrp="1"/>
          </p:cNvSpPr>
          <p:nvPr>
            <p:ph type="sldNum" sz="quarter" idx="10"/>
          </p:nvPr>
        </p:nvSpPr>
        <p:spPr/>
        <p:txBody>
          <a:bodyPr/>
          <a:lstStyle/>
          <a:p>
            <a:pPr>
              <a:defRPr/>
            </a:pPr>
            <a:fld id="{8FDE437B-9AAF-423A-935E-54F93E9EDD38}" type="slidenum">
              <a:rPr lang="en-US" smtClean="0"/>
              <a:pPr>
                <a:defRPr/>
              </a:pPr>
              <a:t>7</a:t>
            </a:fld>
            <a:endParaRPr lang="en-US"/>
          </a:p>
        </p:txBody>
      </p:sp>
    </p:spTree>
    <p:extLst>
      <p:ext uri="{BB962C8B-B14F-4D97-AF65-F5344CB8AC3E}">
        <p14:creationId xmlns:p14="http://schemas.microsoft.com/office/powerpoint/2010/main" val="52137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914400"/>
          </a:xfrm>
        </p:spPr>
        <p:txBody>
          <a:bodyPr/>
          <a:lstStyle/>
          <a:p>
            <a:pPr algn="ctr"/>
            <a:r>
              <a:rPr lang="en-US" altLang="en-US" sz="4000" dirty="0" smtClean="0"/>
              <a:t>Section 3.7</a:t>
            </a:r>
          </a:p>
        </p:txBody>
      </p:sp>
      <p:sp>
        <p:nvSpPr>
          <p:cNvPr id="9219" name="Content Placeholder 2"/>
          <p:cNvSpPr>
            <a:spLocks noGrp="1"/>
          </p:cNvSpPr>
          <p:nvPr>
            <p:ph idx="1"/>
          </p:nvPr>
        </p:nvSpPr>
        <p:spPr>
          <a:xfrm>
            <a:off x="457200" y="1066800"/>
            <a:ext cx="8382000" cy="5181600"/>
          </a:xfrm>
        </p:spPr>
        <p:txBody>
          <a:bodyPr/>
          <a:lstStyle/>
          <a:p>
            <a:pPr lvl="0">
              <a:spcBef>
                <a:spcPts val="2400"/>
              </a:spcBef>
              <a:spcAft>
                <a:spcPts val="0"/>
              </a:spcAft>
              <a:buFont typeface="+mj-lt"/>
              <a:buAutoNum type="arabicParenR"/>
            </a:pPr>
            <a:r>
              <a:rPr lang="en-US" sz="2200" dirty="0" smtClean="0">
                <a:latin typeface="Times New Roman"/>
                <a:ea typeface="Times New Roman"/>
              </a:rPr>
              <a:t>Practice </a:t>
            </a:r>
            <a:r>
              <a:rPr lang="en-US" sz="2200" dirty="0">
                <a:latin typeface="Times New Roman"/>
                <a:ea typeface="Times New Roman"/>
              </a:rPr>
              <a:t>with these manipulators!  Work with </a:t>
            </a:r>
            <a:r>
              <a:rPr lang="en-US" sz="2200" dirty="0" err="1">
                <a:latin typeface="Times New Roman"/>
                <a:ea typeface="Times New Roman"/>
              </a:rPr>
              <a:t>CheckPoint</a:t>
            </a:r>
            <a:r>
              <a:rPr lang="en-US" sz="2200" dirty="0">
                <a:latin typeface="Times New Roman"/>
                <a:ea typeface="Times New Roman"/>
              </a:rPr>
              <a:t>, </a:t>
            </a:r>
            <a:r>
              <a:rPr lang="en-US" sz="2200" dirty="0" smtClean="0">
                <a:latin typeface="Times New Roman"/>
                <a:ea typeface="Times New Roman"/>
              </a:rPr>
              <a:t>pp117-118. </a:t>
            </a:r>
            <a:endParaRPr lang="en-US" sz="2200" dirty="0">
              <a:latin typeface="Times New Roman"/>
              <a:ea typeface="Times New Roman"/>
            </a:endParaRPr>
          </a:p>
          <a:p>
            <a:pPr lvl="0">
              <a:spcBef>
                <a:spcPts val="2400"/>
              </a:spcBef>
              <a:spcAft>
                <a:spcPts val="0"/>
              </a:spcAft>
              <a:buFont typeface="+mj-lt"/>
              <a:buAutoNum type="arabicParenR"/>
            </a:pPr>
            <a:r>
              <a:rPr lang="en-US" sz="2200" dirty="0">
                <a:latin typeface="Times New Roman"/>
                <a:ea typeface="Times New Roman"/>
              </a:rPr>
              <a:t>What happens when both of the manipulators, </a:t>
            </a:r>
            <a:r>
              <a:rPr lang="en-US" sz="2200" dirty="0">
                <a:latin typeface="Courier New"/>
                <a:ea typeface="Times New Roman"/>
              </a:rPr>
              <a:t>fixed</a:t>
            </a:r>
            <a:r>
              <a:rPr lang="en-US" sz="2200" dirty="0">
                <a:latin typeface="Times New Roman"/>
                <a:ea typeface="Times New Roman"/>
              </a:rPr>
              <a:t> and </a:t>
            </a:r>
            <a:r>
              <a:rPr lang="en-US" sz="2200" dirty="0" err="1">
                <a:latin typeface="Courier New"/>
                <a:ea typeface="Times New Roman"/>
              </a:rPr>
              <a:t>showpoint</a:t>
            </a:r>
            <a:r>
              <a:rPr lang="en-US" sz="2200" dirty="0">
                <a:latin typeface="Times New Roman"/>
                <a:ea typeface="Times New Roman"/>
              </a:rPr>
              <a:t>, are used together?  Does </a:t>
            </a:r>
            <a:r>
              <a:rPr lang="en-US" sz="2200" dirty="0" err="1">
                <a:latin typeface="Courier New"/>
                <a:ea typeface="Times New Roman"/>
              </a:rPr>
              <a:t>setprecision</a:t>
            </a:r>
            <a:r>
              <a:rPr lang="en-US" sz="2200" dirty="0">
                <a:latin typeface="Courier New"/>
                <a:ea typeface="Times New Roman"/>
              </a:rPr>
              <a:t>()</a:t>
            </a:r>
            <a:r>
              <a:rPr lang="en-US" sz="2200" dirty="0">
                <a:latin typeface="Times New Roman"/>
                <a:ea typeface="Times New Roman"/>
              </a:rPr>
              <a:t> operate in decimal point mode or in significant figures mode?  </a:t>
            </a:r>
          </a:p>
          <a:p>
            <a:pPr lvl="0">
              <a:spcBef>
                <a:spcPts val="2400"/>
              </a:spcBef>
              <a:spcAft>
                <a:spcPts val="0"/>
              </a:spcAft>
              <a:buFont typeface="+mj-lt"/>
              <a:buAutoNum type="arabicParenR"/>
            </a:pPr>
            <a:r>
              <a:rPr lang="en-US" sz="2200" dirty="0">
                <a:latin typeface="Times New Roman"/>
                <a:ea typeface="Times New Roman"/>
              </a:rPr>
              <a:t>Checkpoint 3.17.   Display the number 34.789 in a field of nine spaces with two decimal places of precision.  </a:t>
            </a:r>
          </a:p>
          <a:p>
            <a:pPr lvl="1">
              <a:spcBef>
                <a:spcPts val="1800"/>
              </a:spcBef>
              <a:spcAft>
                <a:spcPts val="0"/>
              </a:spcAft>
              <a:buFont typeface="+mj-lt"/>
              <a:buAutoNum type="alphaUcParenR"/>
            </a:pPr>
            <a:r>
              <a:rPr lang="en-US" sz="2200" dirty="0">
                <a:latin typeface="Times New Roman"/>
                <a:ea typeface="Times New Roman"/>
              </a:rPr>
              <a:t>Make it left justified. </a:t>
            </a:r>
          </a:p>
          <a:p>
            <a:pPr lvl="1">
              <a:spcBef>
                <a:spcPts val="1800"/>
              </a:spcBef>
              <a:spcAft>
                <a:spcPts val="0"/>
              </a:spcAft>
              <a:buFont typeface="+mj-lt"/>
              <a:buAutoNum type="alphaUcParenR"/>
            </a:pPr>
            <a:r>
              <a:rPr lang="en-US" sz="2200" dirty="0">
                <a:latin typeface="Times New Roman"/>
                <a:ea typeface="Times New Roman"/>
              </a:rPr>
              <a:t>Replace </a:t>
            </a:r>
            <a:r>
              <a:rPr lang="en-US" sz="2200" dirty="0">
                <a:latin typeface="Courier New"/>
                <a:ea typeface="Times New Roman"/>
              </a:rPr>
              <a:t>fixed</a:t>
            </a:r>
            <a:r>
              <a:rPr lang="en-US" sz="2200" dirty="0">
                <a:latin typeface="Times New Roman"/>
                <a:ea typeface="Times New Roman"/>
              </a:rPr>
              <a:t> with </a:t>
            </a:r>
            <a:r>
              <a:rPr lang="en-US" sz="2200" dirty="0" err="1">
                <a:latin typeface="Courier New"/>
                <a:ea typeface="Times New Roman"/>
              </a:rPr>
              <a:t>showpoint</a:t>
            </a:r>
            <a:r>
              <a:rPr lang="en-US" sz="2200" dirty="0">
                <a:latin typeface="Times New Roman"/>
                <a:ea typeface="Times New Roman"/>
              </a:rPr>
              <a:t>, leaving the </a:t>
            </a:r>
            <a:r>
              <a:rPr lang="en-US" sz="2200" dirty="0" err="1">
                <a:latin typeface="Courier New"/>
                <a:ea typeface="Times New Roman"/>
              </a:rPr>
              <a:t>setprecision</a:t>
            </a:r>
            <a:r>
              <a:rPr lang="en-US" sz="2200" dirty="0">
                <a:latin typeface="Times New Roman"/>
                <a:ea typeface="Times New Roman"/>
              </a:rPr>
              <a:t> value the same.  What is the result?</a:t>
            </a:r>
            <a:endParaRPr lang="en-US" sz="2200" dirty="0">
              <a:effectLst/>
              <a:latin typeface="Times New Roman"/>
              <a:ea typeface="Times New Roman"/>
            </a:endParaRPr>
          </a:p>
        </p:txBody>
      </p:sp>
      <p:sp>
        <p:nvSpPr>
          <p:cNvPr id="2" name="Slide Number Placeholder 1"/>
          <p:cNvSpPr>
            <a:spLocks noGrp="1"/>
          </p:cNvSpPr>
          <p:nvPr>
            <p:ph type="sldNum" sz="quarter" idx="10"/>
          </p:nvPr>
        </p:nvSpPr>
        <p:spPr/>
        <p:txBody>
          <a:bodyPr/>
          <a:lstStyle/>
          <a:p>
            <a:pPr>
              <a:defRPr/>
            </a:pPr>
            <a:fld id="{8FDE437B-9AAF-423A-935E-54F93E9EDD38}" type="slidenum">
              <a:rPr lang="en-US" smtClean="0"/>
              <a:pPr>
                <a:defRPr/>
              </a:pPr>
              <a:t>8</a:t>
            </a:fld>
            <a:endParaRPr lang="en-US"/>
          </a:p>
        </p:txBody>
      </p:sp>
    </p:spTree>
    <p:extLst>
      <p:ext uri="{BB962C8B-B14F-4D97-AF65-F5344CB8AC3E}">
        <p14:creationId xmlns:p14="http://schemas.microsoft.com/office/powerpoint/2010/main" val="3425470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2345</TotalTime>
  <Words>532</Words>
  <Application>Microsoft Office PowerPoint</Application>
  <PresentationFormat>On-screen Show (4:3)</PresentationFormat>
  <Paragraphs>48</Paragraphs>
  <Slides>8</Slides>
  <Notes>7</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Default Design</vt:lpstr>
      <vt:lpstr>1_Default Design</vt:lpstr>
      <vt:lpstr>PowerPoint Presentation</vt:lpstr>
      <vt:lpstr>Section 3.1 – The cin Object</vt:lpstr>
      <vt:lpstr>Section 3.2 – Mathematical Expressions</vt:lpstr>
      <vt:lpstr>Section 3.3 – Type Conversion</vt:lpstr>
      <vt:lpstr>Section 3.4 – OverFlow and UnderFlow</vt:lpstr>
      <vt:lpstr>Section 3.5 – Type Casting</vt:lpstr>
      <vt:lpstr>Section 3.6 - Assignments</vt:lpstr>
      <vt:lpstr>Section 3.7</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subject>Making Decisions</dc:subject>
  <dc:creator>Tony Gaddis</dc:creator>
  <cp:lastModifiedBy>COSJRMain</cp:lastModifiedBy>
  <cp:revision>240</cp:revision>
  <dcterms:created xsi:type="dcterms:W3CDTF">2011-02-16T20:47:20Z</dcterms:created>
  <dcterms:modified xsi:type="dcterms:W3CDTF">2014-10-12T23:53:00Z</dcterms:modified>
</cp:coreProperties>
</file>