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51" r:id="rId2"/>
  </p:sldMasterIdLst>
  <p:notesMasterIdLst>
    <p:notesMasterId r:id="rId17"/>
  </p:notesMasterIdLst>
  <p:sldIdLst>
    <p:sldId id="425" r:id="rId3"/>
    <p:sldId id="395" r:id="rId4"/>
    <p:sldId id="430" r:id="rId5"/>
    <p:sldId id="431" r:id="rId6"/>
    <p:sldId id="432" r:id="rId7"/>
    <p:sldId id="433" r:id="rId8"/>
    <p:sldId id="434" r:id="rId9"/>
    <p:sldId id="435" r:id="rId10"/>
    <p:sldId id="436" r:id="rId11"/>
    <p:sldId id="437" r:id="rId12"/>
    <p:sldId id="438" r:id="rId13"/>
    <p:sldId id="439" r:id="rId14"/>
    <p:sldId id="440" r:id="rId15"/>
    <p:sldId id="442"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6FCFE"/>
    <a:srgbClr val="DAF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96" y="-1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314"/>
    </p:cViewPr>
  </p:sorterViewPr>
  <p:notesViewPr>
    <p:cSldViewPr>
      <p:cViewPr varScale="1">
        <p:scale>
          <a:sx n="85" d="100"/>
          <a:sy n="85" d="100"/>
        </p:scale>
        <p:origin x="-58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D3F4E4B-850F-481A-86D1-34C74EB399ED}" type="datetimeFigureOut">
              <a:rPr lang="en-US"/>
              <a:pPr>
                <a:defRPr/>
              </a:pPr>
              <a:t>10/12/2014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1061202-67E0-4D79-A8F0-C837C01EF5FA}" type="slidenum">
              <a:rPr lang="en-US"/>
              <a:pPr>
                <a:defRPr/>
              </a:pPr>
              <a:t>‹#›</a:t>
            </a:fld>
            <a:endParaRPr lang="en-US"/>
          </a:p>
        </p:txBody>
      </p:sp>
    </p:spTree>
    <p:extLst>
      <p:ext uri="{BB962C8B-B14F-4D97-AF65-F5344CB8AC3E}">
        <p14:creationId xmlns:p14="http://schemas.microsoft.com/office/powerpoint/2010/main" val="1528164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2</a:t>
            </a:fld>
            <a:endParaRPr lang="en-US"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11</a:t>
            </a:fld>
            <a:endParaRPr lang="en-US"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12</a:t>
            </a:fld>
            <a:endParaRPr lang="en-US"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13</a:t>
            </a:fld>
            <a:endParaRPr lang="en-US" alt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14</a:t>
            </a:fld>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3</a:t>
            </a:fld>
            <a:endParaRPr lang="en-US"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4</a:t>
            </a:fld>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5</a:t>
            </a:fld>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6</a:t>
            </a:fld>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7</a:t>
            </a:fld>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8</a:t>
            </a:fld>
            <a:endParaRPr lang="en-US"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9</a:t>
            </a:fld>
            <a:endParaRPr lang="en-US"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10</a:t>
            </a:fld>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0" y="6513513"/>
            <a:ext cx="29718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Times New Roman" pitchFamily="18" charset="0"/>
              </a:rPr>
              <a:t>Copyright © 2012 Pearson Education, Inc.</a:t>
            </a:r>
          </a:p>
          <a:p>
            <a:pPr algn="ctr" eaLnBrk="1" hangingPunct="1">
              <a:spcBef>
                <a:spcPct val="50000"/>
              </a:spcBef>
              <a:defRPr/>
            </a:pPr>
            <a:endParaRPr lang="en-US" smtClean="0"/>
          </a:p>
        </p:txBody>
      </p:sp>
      <p:pic>
        <p:nvPicPr>
          <p:cNvPr id="5" name="Picture 6" descr="0132576252_i"/>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4288" y="0"/>
            <a:ext cx="277971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lvl1pPr>
          </a:lstStyle>
          <a:p>
            <a:r>
              <a:rPr lang="en-US"/>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6" name="Rectangle 4"/>
          <p:cNvSpPr>
            <a:spLocks noGrp="1" noChangeArrowheads="1"/>
          </p:cNvSpPr>
          <p:nvPr>
            <p:ph type="sldNum" sz="quarter" idx="10"/>
          </p:nvPr>
        </p:nvSpPr>
        <p:spPr/>
        <p:txBody>
          <a:bodyPr/>
          <a:lstStyle>
            <a:lvl1pPr>
              <a:defRPr/>
            </a:lvl1pPr>
          </a:lstStyle>
          <a:p>
            <a:pPr>
              <a:defRPr/>
            </a:pPr>
            <a:fld id="{2A5291F5-C9B9-46F5-B181-A53667500EDA}" type="slidenum">
              <a:rPr lang="en-US"/>
              <a:pPr>
                <a:defRPr/>
              </a:pPr>
              <a:t>‹#›</a:t>
            </a:fld>
            <a:endParaRPr lang="en-US"/>
          </a:p>
        </p:txBody>
      </p:sp>
    </p:spTree>
    <p:extLst>
      <p:ext uri="{BB962C8B-B14F-4D97-AF65-F5344CB8AC3E}">
        <p14:creationId xmlns:p14="http://schemas.microsoft.com/office/powerpoint/2010/main" val="140031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0CB76C-E1EA-406E-9FE1-5696613EA246}" type="slidenum">
              <a:rPr lang="en-US"/>
              <a:pPr>
                <a:defRPr/>
              </a:pPr>
              <a:t>‹#›</a:t>
            </a:fld>
            <a:endParaRPr lang="en-US"/>
          </a:p>
        </p:txBody>
      </p:sp>
    </p:spTree>
    <p:extLst>
      <p:ext uri="{BB962C8B-B14F-4D97-AF65-F5344CB8AC3E}">
        <p14:creationId xmlns:p14="http://schemas.microsoft.com/office/powerpoint/2010/main" val="238675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1F22A82-8A10-4162-9E8F-1B15234E5070}" type="slidenum">
              <a:rPr lang="en-US"/>
              <a:pPr>
                <a:defRPr/>
              </a:pPr>
              <a:t>‹#›</a:t>
            </a:fld>
            <a:endParaRPr lang="en-US"/>
          </a:p>
        </p:txBody>
      </p:sp>
    </p:spTree>
    <p:extLst>
      <p:ext uri="{BB962C8B-B14F-4D97-AF65-F5344CB8AC3E}">
        <p14:creationId xmlns:p14="http://schemas.microsoft.com/office/powerpoint/2010/main" val="35145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006B5159-6879-4F0C-9C1A-25FB35E68323}" type="slidenum">
              <a:rPr lang="en-US"/>
              <a:pPr>
                <a:defRPr/>
              </a:pPr>
              <a:t>‹#›</a:t>
            </a:fld>
            <a:endParaRPr lang="en-US"/>
          </a:p>
        </p:txBody>
      </p:sp>
    </p:spTree>
    <p:extLst>
      <p:ext uri="{BB962C8B-B14F-4D97-AF65-F5344CB8AC3E}">
        <p14:creationId xmlns:p14="http://schemas.microsoft.com/office/powerpoint/2010/main" val="134211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EAE953A-D389-4C75-97CD-90B2D204D4F4}" type="slidenum">
              <a:rPr lang="en-US"/>
              <a:pPr>
                <a:defRPr/>
              </a:pPr>
              <a:t>‹#›</a:t>
            </a:fld>
            <a:endParaRPr lang="en-US"/>
          </a:p>
        </p:txBody>
      </p:sp>
    </p:spTree>
    <p:extLst>
      <p:ext uri="{BB962C8B-B14F-4D97-AF65-F5344CB8AC3E}">
        <p14:creationId xmlns:p14="http://schemas.microsoft.com/office/powerpoint/2010/main" val="4266844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9482527-26F0-4AF5-911C-3F02D069296F}" type="slidenum">
              <a:rPr lang="en-US"/>
              <a:pPr>
                <a:defRPr/>
              </a:pPr>
              <a:t>‹#›</a:t>
            </a:fld>
            <a:endParaRPr lang="en-US"/>
          </a:p>
        </p:txBody>
      </p:sp>
    </p:spTree>
    <p:extLst>
      <p:ext uri="{BB962C8B-B14F-4D97-AF65-F5344CB8AC3E}">
        <p14:creationId xmlns:p14="http://schemas.microsoft.com/office/powerpoint/2010/main" val="4194447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14FCC54-D05F-4528-B3A7-FBD914E6704C}" type="slidenum">
              <a:rPr lang="en-US"/>
              <a:pPr>
                <a:defRPr/>
              </a:pPr>
              <a:t>‹#›</a:t>
            </a:fld>
            <a:endParaRPr lang="en-US"/>
          </a:p>
        </p:txBody>
      </p:sp>
    </p:spTree>
    <p:extLst>
      <p:ext uri="{BB962C8B-B14F-4D97-AF65-F5344CB8AC3E}">
        <p14:creationId xmlns:p14="http://schemas.microsoft.com/office/powerpoint/2010/main" val="1039628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2D32FBE-4856-43CB-BEB5-0073855B8690}" type="slidenum">
              <a:rPr lang="en-US"/>
              <a:pPr>
                <a:defRPr/>
              </a:pPr>
              <a:t>‹#›</a:t>
            </a:fld>
            <a:endParaRPr lang="en-US"/>
          </a:p>
        </p:txBody>
      </p:sp>
    </p:spTree>
    <p:extLst>
      <p:ext uri="{BB962C8B-B14F-4D97-AF65-F5344CB8AC3E}">
        <p14:creationId xmlns:p14="http://schemas.microsoft.com/office/powerpoint/2010/main" val="4204813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F9C47BE-758B-44B7-AA40-870F41890BF9}" type="slidenum">
              <a:rPr lang="en-US"/>
              <a:pPr>
                <a:defRPr/>
              </a:pPr>
              <a:t>‹#›</a:t>
            </a:fld>
            <a:endParaRPr lang="en-US"/>
          </a:p>
        </p:txBody>
      </p:sp>
    </p:spTree>
    <p:extLst>
      <p:ext uri="{BB962C8B-B14F-4D97-AF65-F5344CB8AC3E}">
        <p14:creationId xmlns:p14="http://schemas.microsoft.com/office/powerpoint/2010/main" val="630223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81B8223-A4C2-4A37-90B3-87E47D8C2195}" type="slidenum">
              <a:rPr lang="en-US"/>
              <a:pPr>
                <a:defRPr/>
              </a:pPr>
              <a:t>‹#›</a:t>
            </a:fld>
            <a:endParaRPr lang="en-US"/>
          </a:p>
        </p:txBody>
      </p:sp>
    </p:spTree>
    <p:extLst>
      <p:ext uri="{BB962C8B-B14F-4D97-AF65-F5344CB8AC3E}">
        <p14:creationId xmlns:p14="http://schemas.microsoft.com/office/powerpoint/2010/main" val="3108293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7BA2EAB-95D9-4978-9BD7-D731DA3FAA57}" type="slidenum">
              <a:rPr lang="en-US"/>
              <a:pPr>
                <a:defRPr/>
              </a:pPr>
              <a:t>‹#›</a:t>
            </a:fld>
            <a:endParaRPr lang="en-US"/>
          </a:p>
        </p:txBody>
      </p:sp>
    </p:spTree>
    <p:extLst>
      <p:ext uri="{BB962C8B-B14F-4D97-AF65-F5344CB8AC3E}">
        <p14:creationId xmlns:p14="http://schemas.microsoft.com/office/powerpoint/2010/main" val="415827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FDE437B-9AAF-423A-935E-54F93E9EDD38}" type="slidenum">
              <a:rPr lang="en-US"/>
              <a:pPr>
                <a:defRPr/>
              </a:pPr>
              <a:t>‹#›</a:t>
            </a:fld>
            <a:endParaRPr lang="en-US"/>
          </a:p>
        </p:txBody>
      </p:sp>
    </p:spTree>
    <p:extLst>
      <p:ext uri="{BB962C8B-B14F-4D97-AF65-F5344CB8AC3E}">
        <p14:creationId xmlns:p14="http://schemas.microsoft.com/office/powerpoint/2010/main" val="3798183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489B4DD-FF24-4B7D-920E-0E36617593A2}" type="slidenum">
              <a:rPr lang="en-US"/>
              <a:pPr>
                <a:defRPr/>
              </a:pPr>
              <a:t>‹#›</a:t>
            </a:fld>
            <a:endParaRPr lang="en-US"/>
          </a:p>
        </p:txBody>
      </p:sp>
    </p:spTree>
    <p:extLst>
      <p:ext uri="{BB962C8B-B14F-4D97-AF65-F5344CB8AC3E}">
        <p14:creationId xmlns:p14="http://schemas.microsoft.com/office/powerpoint/2010/main" val="1104003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51C917D-352D-4A5E-B6E6-AC243EB72724}" type="slidenum">
              <a:rPr lang="en-US"/>
              <a:pPr>
                <a:defRPr/>
              </a:pPr>
              <a:t>‹#›</a:t>
            </a:fld>
            <a:endParaRPr lang="en-US"/>
          </a:p>
        </p:txBody>
      </p:sp>
    </p:spTree>
    <p:extLst>
      <p:ext uri="{BB962C8B-B14F-4D97-AF65-F5344CB8AC3E}">
        <p14:creationId xmlns:p14="http://schemas.microsoft.com/office/powerpoint/2010/main" val="2254800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4EFCD34-9403-4D01-8EB7-087F3829FD32}" type="slidenum">
              <a:rPr lang="en-US"/>
              <a:pPr>
                <a:defRPr/>
              </a:pPr>
              <a:t>‹#›</a:t>
            </a:fld>
            <a:endParaRPr lang="en-US"/>
          </a:p>
        </p:txBody>
      </p:sp>
    </p:spTree>
    <p:extLst>
      <p:ext uri="{BB962C8B-B14F-4D97-AF65-F5344CB8AC3E}">
        <p14:creationId xmlns:p14="http://schemas.microsoft.com/office/powerpoint/2010/main" val="86577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8D9C9ECD-7B1C-4921-829B-8D9FB11A3771}" type="slidenum">
              <a:rPr lang="en-US"/>
              <a:pPr>
                <a:defRPr/>
              </a:pPr>
              <a:t>‹#›</a:t>
            </a:fld>
            <a:endParaRPr lang="en-US"/>
          </a:p>
        </p:txBody>
      </p:sp>
    </p:spTree>
    <p:extLst>
      <p:ext uri="{BB962C8B-B14F-4D97-AF65-F5344CB8AC3E}">
        <p14:creationId xmlns:p14="http://schemas.microsoft.com/office/powerpoint/2010/main" val="280942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BE47365-F72E-48B6-9D32-71C373C200A8}" type="slidenum">
              <a:rPr lang="en-US"/>
              <a:pPr>
                <a:defRPr/>
              </a:pPr>
              <a:t>‹#›</a:t>
            </a:fld>
            <a:endParaRPr lang="en-US"/>
          </a:p>
        </p:txBody>
      </p:sp>
    </p:spTree>
    <p:extLst>
      <p:ext uri="{BB962C8B-B14F-4D97-AF65-F5344CB8AC3E}">
        <p14:creationId xmlns:p14="http://schemas.microsoft.com/office/powerpoint/2010/main" val="342684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7C2AFDE-C3F8-481D-9196-9E5DAAF36BF3}" type="slidenum">
              <a:rPr lang="en-US"/>
              <a:pPr>
                <a:defRPr/>
              </a:pPr>
              <a:t>‹#›</a:t>
            </a:fld>
            <a:endParaRPr lang="en-US"/>
          </a:p>
        </p:txBody>
      </p:sp>
    </p:spTree>
    <p:extLst>
      <p:ext uri="{BB962C8B-B14F-4D97-AF65-F5344CB8AC3E}">
        <p14:creationId xmlns:p14="http://schemas.microsoft.com/office/powerpoint/2010/main" val="415353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0B9DE6D-0331-4BFB-A370-8EBF59173403}" type="slidenum">
              <a:rPr lang="en-US"/>
              <a:pPr>
                <a:defRPr/>
              </a:pPr>
              <a:t>‹#›</a:t>
            </a:fld>
            <a:endParaRPr lang="en-US"/>
          </a:p>
        </p:txBody>
      </p:sp>
    </p:spTree>
    <p:extLst>
      <p:ext uri="{BB962C8B-B14F-4D97-AF65-F5344CB8AC3E}">
        <p14:creationId xmlns:p14="http://schemas.microsoft.com/office/powerpoint/2010/main" val="57633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C41F438-0507-4C44-B438-A9575AC2686A}" type="slidenum">
              <a:rPr lang="en-US"/>
              <a:pPr>
                <a:defRPr/>
              </a:pPr>
              <a:t>‹#›</a:t>
            </a:fld>
            <a:endParaRPr lang="en-US"/>
          </a:p>
        </p:txBody>
      </p:sp>
    </p:spTree>
    <p:extLst>
      <p:ext uri="{BB962C8B-B14F-4D97-AF65-F5344CB8AC3E}">
        <p14:creationId xmlns:p14="http://schemas.microsoft.com/office/powerpoint/2010/main" val="222272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1E1AD39-ED85-4D98-8A0A-C2C98B7991E0}" type="slidenum">
              <a:rPr lang="en-US"/>
              <a:pPr>
                <a:defRPr/>
              </a:pPr>
              <a:t>‹#›</a:t>
            </a:fld>
            <a:endParaRPr lang="en-US"/>
          </a:p>
        </p:txBody>
      </p:sp>
    </p:spTree>
    <p:extLst>
      <p:ext uri="{BB962C8B-B14F-4D97-AF65-F5344CB8AC3E}">
        <p14:creationId xmlns:p14="http://schemas.microsoft.com/office/powerpoint/2010/main" val="329460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C15EA10-130F-4561-BEE6-E060C044AFBE}" type="slidenum">
              <a:rPr lang="en-US"/>
              <a:pPr>
                <a:defRPr/>
              </a:pPr>
              <a:t>‹#›</a:t>
            </a:fld>
            <a:endParaRPr lang="en-US"/>
          </a:p>
        </p:txBody>
      </p:sp>
    </p:spTree>
    <p:extLst>
      <p:ext uri="{BB962C8B-B14F-4D97-AF65-F5344CB8AC3E}">
        <p14:creationId xmlns:p14="http://schemas.microsoft.com/office/powerpoint/2010/main" val="14373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131F963-99A5-4132-999C-A388AC86E580}" type="slidenum">
              <a:rPr lang="en-US"/>
              <a:pPr>
                <a:defRPr/>
              </a:pPr>
              <a:t>‹#›</a:t>
            </a:fld>
            <a:endParaRPr lang="en-US"/>
          </a:p>
        </p:txBody>
      </p:sp>
      <p:sp>
        <p:nvSpPr>
          <p:cNvPr id="1029" name="Text Box 14"/>
          <p:cNvSpPr txBox="1">
            <a:spLocks noChangeArrowheads="1"/>
          </p:cNvSpPr>
          <p:nvPr userDrawn="1"/>
        </p:nvSpPr>
        <p:spPr bwMode="auto">
          <a:xfrm>
            <a:off x="990600" y="6513513"/>
            <a:ext cx="29718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Times New Roman" pitchFamily="18" charset="0"/>
              </a:rPr>
              <a:t>Copyright © 2012 Pearson Education, Inc.</a:t>
            </a:r>
          </a:p>
          <a:p>
            <a:pPr algn="ctr" eaLnBrk="1" hangingPunct="1">
              <a:spcBef>
                <a:spcPct val="50000"/>
              </a:spcBef>
              <a:defRPr/>
            </a:pPr>
            <a:endParaRPr lang="en-US" smtClean="0"/>
          </a:p>
        </p:txBody>
      </p:sp>
    </p:spTree>
  </p:cSld>
  <p:clrMap bg1="lt1" tx1="dk1" bg2="lt2" tx2="dk2" accent1="accent1" accent2="accent2" accent3="accent3" accent4="accent4" accent5="accent5" accent6="accent6" hlink="hlink" folHlink="folHlink"/>
  <p:sldLayoutIdLst>
    <p:sldLayoutId id="2147484009"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rtl="0" eaLnBrk="0" fontAlgn="base" hangingPunct="0">
        <a:spcBef>
          <a:spcPct val="0"/>
        </a:spcBef>
        <a:spcAft>
          <a:spcPct val="0"/>
        </a:spcAft>
        <a:defRPr sz="4400">
          <a:solidFill>
            <a:srgbClr val="FF3300"/>
          </a:solidFill>
          <a:latin typeface="+mj-lt"/>
          <a:ea typeface="+mj-ea"/>
          <a:cs typeface="+mj-cs"/>
        </a:defRPr>
      </a:lvl1pPr>
      <a:lvl2pPr algn="l" rtl="0" eaLnBrk="0" fontAlgn="base" hangingPunct="0">
        <a:spcBef>
          <a:spcPct val="0"/>
        </a:spcBef>
        <a:spcAft>
          <a:spcPct val="0"/>
        </a:spcAft>
        <a:defRPr sz="4400">
          <a:solidFill>
            <a:srgbClr val="FF3300"/>
          </a:solidFill>
          <a:latin typeface="Arial" charset="0"/>
          <a:cs typeface="Arial" charset="0"/>
        </a:defRPr>
      </a:lvl2pPr>
      <a:lvl3pPr algn="l" rtl="0" eaLnBrk="0" fontAlgn="base" hangingPunct="0">
        <a:spcBef>
          <a:spcPct val="0"/>
        </a:spcBef>
        <a:spcAft>
          <a:spcPct val="0"/>
        </a:spcAft>
        <a:defRPr sz="4400">
          <a:solidFill>
            <a:srgbClr val="FF3300"/>
          </a:solidFill>
          <a:latin typeface="Arial" charset="0"/>
          <a:cs typeface="Arial" charset="0"/>
        </a:defRPr>
      </a:lvl3pPr>
      <a:lvl4pPr algn="l" rtl="0" eaLnBrk="0" fontAlgn="base" hangingPunct="0">
        <a:spcBef>
          <a:spcPct val="0"/>
        </a:spcBef>
        <a:spcAft>
          <a:spcPct val="0"/>
        </a:spcAft>
        <a:defRPr sz="4400">
          <a:solidFill>
            <a:srgbClr val="FF3300"/>
          </a:solidFill>
          <a:latin typeface="Arial" charset="0"/>
          <a:cs typeface="Arial" charset="0"/>
        </a:defRPr>
      </a:lvl4pPr>
      <a:lvl5pPr algn="l" rtl="0" eaLnBrk="0" fontAlgn="base" hangingPunct="0">
        <a:spcBef>
          <a:spcPct val="0"/>
        </a:spcBef>
        <a:spcAft>
          <a:spcPct val="0"/>
        </a:spcAft>
        <a:defRPr sz="4400">
          <a:solidFill>
            <a:srgbClr val="FF3300"/>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cs typeface="Arial" charset="0"/>
              </a:defRPr>
            </a:lvl1pPr>
          </a:lstStyle>
          <a:p>
            <a:pPr>
              <a:defRPr/>
            </a:pPr>
            <a:fld id="{873FB6A6-9530-4171-BED5-42912AE6B63B}" type="slidenum">
              <a:rPr lang="en-US"/>
              <a:pPr>
                <a:defRPr/>
              </a:pPr>
              <a:t>‹#›</a:t>
            </a:fld>
            <a:endParaRPr lang="en-US"/>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054"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1"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timing>
    <p:tnLst>
      <p:par>
        <p:cTn id="1" dur="indefinite" restart="never" nodeType="tmRoot"/>
      </p:par>
    </p:tnLst>
  </p:timing>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457200" y="1524000"/>
            <a:ext cx="3576638"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US" altLang="en-US" sz="4400" b="1" dirty="0">
                <a:solidFill>
                  <a:srgbClr val="0488AE"/>
                </a:solidFill>
              </a:rPr>
              <a:t>Chapter 4:</a:t>
            </a:r>
            <a:endParaRPr lang="en-US" altLang="en-US" sz="2800" b="1" dirty="0">
              <a:solidFill>
                <a:srgbClr val="000000"/>
              </a:solidFill>
            </a:endParaRPr>
          </a:p>
          <a:p>
            <a:pPr algn="ctr" eaLnBrk="1" hangingPunct="1">
              <a:spcBef>
                <a:spcPct val="50000"/>
              </a:spcBef>
              <a:buFontTx/>
              <a:buNone/>
            </a:pPr>
            <a:r>
              <a:rPr lang="en-US" altLang="en-US" sz="2800" b="1" dirty="0">
                <a:solidFill>
                  <a:srgbClr val="000000"/>
                </a:solidFill>
              </a:rPr>
              <a:t>Making </a:t>
            </a:r>
            <a:r>
              <a:rPr lang="en-US" altLang="en-US" sz="2800" b="1" dirty="0" smtClean="0">
                <a:solidFill>
                  <a:srgbClr val="000000"/>
                </a:solidFill>
              </a:rPr>
              <a:t>Decisions</a:t>
            </a:r>
          </a:p>
          <a:p>
            <a:pPr algn="ctr" eaLnBrk="1" hangingPunct="1">
              <a:spcBef>
                <a:spcPct val="50000"/>
              </a:spcBef>
              <a:buFontTx/>
              <a:buNone/>
            </a:pPr>
            <a:endParaRPr lang="en-US" altLang="en-US" sz="2800" b="1" dirty="0">
              <a:solidFill>
                <a:srgbClr val="000000"/>
              </a:solidFill>
            </a:endParaRPr>
          </a:p>
          <a:p>
            <a:pPr algn="ctr" eaLnBrk="1" hangingPunct="1">
              <a:spcBef>
                <a:spcPct val="50000"/>
              </a:spcBef>
              <a:buFontTx/>
              <a:buNone/>
            </a:pPr>
            <a:r>
              <a:rPr lang="en-US" altLang="en-US" sz="2800" b="1" dirty="0" smtClean="0">
                <a:solidFill>
                  <a:srgbClr val="000000"/>
                </a:solidFill>
              </a:rPr>
              <a:t>Study Suggestions</a:t>
            </a:r>
          </a:p>
          <a:p>
            <a:pPr algn="ctr" eaLnBrk="1" hangingPunct="1">
              <a:spcBef>
                <a:spcPct val="50000"/>
              </a:spcBef>
              <a:buFontTx/>
              <a:buNone/>
            </a:pPr>
            <a:endParaRPr lang="en-US" altLang="en-US" sz="2800" b="1" dirty="0">
              <a:solidFill>
                <a:srgbClr val="000000"/>
              </a:solidFill>
            </a:endParaRPr>
          </a:p>
          <a:p>
            <a:pPr algn="ctr" eaLnBrk="1" hangingPunct="1">
              <a:spcBef>
                <a:spcPct val="50000"/>
              </a:spcBef>
              <a:buFontTx/>
              <a:buNone/>
            </a:pPr>
            <a:endParaRPr lang="en-US" altLang="en-US" sz="2800" b="1" dirty="0">
              <a:solidFill>
                <a:srgbClr val="000000"/>
              </a:solidFill>
            </a:endParaRPr>
          </a:p>
        </p:txBody>
      </p:sp>
      <p:pic>
        <p:nvPicPr>
          <p:cNvPr id="81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838" y="0"/>
            <a:ext cx="5105400" cy="626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4.9 – Numeric Ranges</a:t>
            </a:r>
          </a:p>
        </p:txBody>
      </p:sp>
      <p:sp>
        <p:nvSpPr>
          <p:cNvPr id="9219" name="Content Placeholder 2"/>
          <p:cNvSpPr>
            <a:spLocks noGrp="1"/>
          </p:cNvSpPr>
          <p:nvPr>
            <p:ph idx="1"/>
          </p:nvPr>
        </p:nvSpPr>
        <p:spPr>
          <a:xfrm>
            <a:off x="304800" y="1143000"/>
            <a:ext cx="8382000" cy="4525963"/>
          </a:xfrm>
        </p:spPr>
        <p:txBody>
          <a:bodyPr/>
          <a:lstStyle/>
          <a:p>
            <a:pPr lvl="0">
              <a:spcBef>
                <a:spcPts val="0"/>
              </a:spcBef>
              <a:spcAft>
                <a:spcPts val="0"/>
              </a:spcAft>
              <a:buFont typeface="+mj-lt"/>
              <a:buAutoNum type="arabicParenR"/>
            </a:pPr>
            <a:r>
              <a:rPr lang="en-US" sz="2400" dirty="0" smtClean="0">
                <a:latin typeface="Times New Roman"/>
                <a:ea typeface="Times New Roman"/>
              </a:rPr>
              <a:t>Checkpoint 4.20 and 4.21, p 190.</a:t>
            </a:r>
            <a:br>
              <a:rPr lang="en-US" sz="2400" dirty="0" smtClean="0">
                <a:latin typeface="Times New Roman"/>
                <a:ea typeface="Times New Roman"/>
              </a:rPr>
            </a:br>
            <a:endParaRPr lang="en-US" sz="2400" dirty="0" smtClean="0">
              <a:latin typeface="Times New Roman"/>
              <a:ea typeface="Times New Roman"/>
            </a:endParaRPr>
          </a:p>
          <a:p>
            <a:pPr lvl="0">
              <a:spcBef>
                <a:spcPts val="1800"/>
              </a:spcBef>
              <a:spcAft>
                <a:spcPts val="0"/>
              </a:spcAft>
              <a:buFont typeface="+mj-lt"/>
              <a:buAutoNum type="arabi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a:latin typeface="Times New Roman"/>
                <a:ea typeface="Times New Roman"/>
              </a:rPr>
              <a:t>For what values of x is the following </a:t>
            </a:r>
            <a:r>
              <a:rPr lang="en-US" sz="2400" dirty="0">
                <a:latin typeface="Courier New"/>
                <a:ea typeface="Times New Roman"/>
              </a:rPr>
              <a:t>if</a:t>
            </a:r>
            <a:r>
              <a:rPr lang="en-US" sz="2400" dirty="0">
                <a:latin typeface="Times New Roman"/>
                <a:ea typeface="Times New Roman"/>
              </a:rPr>
              <a:t> statement </a:t>
            </a:r>
            <a:r>
              <a:rPr lang="en-US" sz="2400" dirty="0">
                <a:latin typeface="Courier New"/>
                <a:ea typeface="Times New Roman"/>
              </a:rPr>
              <a:t>true</a:t>
            </a:r>
            <a:r>
              <a:rPr lang="en-US" sz="2400" dirty="0">
                <a:latin typeface="Times New Roman"/>
                <a:ea typeface="Times New Roman"/>
              </a:rPr>
              <a:t>?</a:t>
            </a:r>
            <a:br>
              <a:rPr lang="en-US" sz="2400" dirty="0">
                <a:latin typeface="Times New Roman"/>
                <a:ea typeface="Times New Roman"/>
              </a:rPr>
            </a:br>
            <a:r>
              <a:rPr lang="en-US" sz="1600" dirty="0">
                <a:latin typeface="Times New Roman"/>
                <a:ea typeface="Times New Roman"/>
              </a:rPr>
              <a:t/>
            </a:r>
            <a:br>
              <a:rPr lang="en-US" sz="1600" dirty="0">
                <a:latin typeface="Times New Roman"/>
                <a:ea typeface="Times New Roman"/>
              </a:rPr>
            </a:br>
            <a:r>
              <a:rPr lang="en-US" sz="2400" dirty="0">
                <a:latin typeface="Courier New"/>
                <a:ea typeface="Times New Roman"/>
              </a:rPr>
              <a:t>if ( x &lt;= 5 &amp;&amp; x &gt;= 10 )</a:t>
            </a:r>
            <a:br>
              <a:rPr lang="en-US" sz="2400" dirty="0">
                <a:latin typeface="Courier New"/>
                <a:ea typeface="Times New Roman"/>
              </a:rPr>
            </a:br>
            <a:endParaRPr lang="en-US" sz="1600" dirty="0">
              <a:latin typeface="Times New Roman"/>
              <a:ea typeface="Times New Roman"/>
            </a:endParaRPr>
          </a:p>
          <a:p>
            <a:pPr lvl="0">
              <a:spcBef>
                <a:spcPts val="1800"/>
              </a:spcBef>
              <a:spcAft>
                <a:spcPts val="0"/>
              </a:spcAft>
              <a:buFont typeface="+mj-lt"/>
              <a:buAutoNum type="arabi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a:latin typeface="Times New Roman"/>
                <a:ea typeface="Times New Roman"/>
              </a:rPr>
              <a:t>For what values of x is the following </a:t>
            </a:r>
            <a:r>
              <a:rPr lang="en-US" sz="2400" dirty="0">
                <a:latin typeface="Courier New"/>
                <a:ea typeface="Times New Roman"/>
              </a:rPr>
              <a:t>if</a:t>
            </a:r>
            <a:r>
              <a:rPr lang="en-US" sz="2400" dirty="0">
                <a:latin typeface="Times New Roman"/>
                <a:ea typeface="Times New Roman"/>
              </a:rPr>
              <a:t> statement </a:t>
            </a:r>
            <a:r>
              <a:rPr lang="en-US" sz="2400" dirty="0">
                <a:latin typeface="Courier New"/>
                <a:ea typeface="Times New Roman"/>
              </a:rPr>
              <a:t>true</a:t>
            </a:r>
            <a:r>
              <a:rPr lang="en-US" sz="2400" dirty="0">
                <a:latin typeface="Times New Roman"/>
                <a:ea typeface="Times New Roman"/>
              </a:rPr>
              <a:t>?</a:t>
            </a:r>
            <a:br>
              <a:rPr lang="en-US" sz="24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2400" dirty="0">
                <a:latin typeface="Courier New"/>
                <a:ea typeface="Times New Roman"/>
              </a:rPr>
              <a:t>if ( x &gt;= 5 || x &lt;= 10 )</a:t>
            </a:r>
            <a:br>
              <a:rPr lang="en-US" sz="2400" dirty="0">
                <a:latin typeface="Courier New"/>
                <a:ea typeface="Times New Roman"/>
              </a:rPr>
            </a:br>
            <a:endParaRPr lang="en-US" sz="2400" dirty="0">
              <a:latin typeface="Times New Roman"/>
              <a:ea typeface="Times New Roman"/>
            </a:endParaRPr>
          </a:p>
          <a:p>
            <a:pPr lvl="0">
              <a:spcBef>
                <a:spcPts val="0"/>
              </a:spcBef>
              <a:spcAft>
                <a:spcPts val="0"/>
              </a:spcAft>
              <a:buFont typeface="+mj-lt"/>
              <a:buAutoNum type="arabicParenR"/>
            </a:pPr>
            <a:endParaRPr lang="en-US" sz="2400" dirty="0">
              <a:latin typeface="Times New Roman"/>
              <a:ea typeface="Times New Roman"/>
            </a:endParaRPr>
          </a:p>
        </p:txBody>
      </p:sp>
    </p:spTree>
    <p:extLst>
      <p:ext uri="{BB962C8B-B14F-4D97-AF65-F5344CB8AC3E}">
        <p14:creationId xmlns:p14="http://schemas.microsoft.com/office/powerpoint/2010/main" val="2888973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3600" dirty="0" smtClean="0"/>
              <a:t>Section 4.11 – Validating User Input</a:t>
            </a:r>
          </a:p>
        </p:txBody>
      </p:sp>
      <p:sp>
        <p:nvSpPr>
          <p:cNvPr id="9219" name="Content Placeholder 2"/>
          <p:cNvSpPr>
            <a:spLocks noGrp="1"/>
          </p:cNvSpPr>
          <p:nvPr>
            <p:ph idx="1"/>
          </p:nvPr>
        </p:nvSpPr>
        <p:spPr>
          <a:xfrm>
            <a:off x="304800" y="1143000"/>
            <a:ext cx="8382000" cy="4525963"/>
          </a:xfrm>
        </p:spPr>
        <p:txBody>
          <a:bodyPr/>
          <a:lstStyle/>
          <a:p>
            <a:pPr lvl="0">
              <a:spcBef>
                <a:spcPts val="0"/>
              </a:spcBef>
              <a:spcAft>
                <a:spcPts val="0"/>
              </a:spcAft>
              <a:buFont typeface="+mj-lt"/>
              <a:buAutoNum type="arabi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smtClean="0">
                <a:latin typeface="Times New Roman"/>
                <a:ea typeface="Times New Roman"/>
              </a:rPr>
              <a:t>Let’s </a:t>
            </a:r>
            <a:r>
              <a:rPr lang="en-US" sz="2400" dirty="0">
                <a:latin typeface="Times New Roman"/>
                <a:ea typeface="Times New Roman"/>
              </a:rPr>
              <a:t>say that valid input for our program is an integer that is greater than or equal to 10, but strictly less than 20.  We set up an input validation loop as follows:</a:t>
            </a:r>
            <a:br>
              <a:rPr lang="en-US" sz="2400" dirty="0">
                <a:latin typeface="Times New Roman"/>
                <a:ea typeface="Times New Roman"/>
              </a:rPr>
            </a:br>
            <a:r>
              <a:rPr lang="en-US" sz="2400" dirty="0">
                <a:latin typeface="Times New Roman"/>
                <a:ea typeface="Times New Roman"/>
              </a:rPr>
              <a:t/>
            </a:r>
            <a:br>
              <a:rPr lang="en-US" sz="2400" dirty="0">
                <a:latin typeface="Times New Roman"/>
                <a:ea typeface="Times New Roman"/>
              </a:rPr>
            </a:br>
            <a:r>
              <a:rPr lang="en-US" sz="2400" dirty="0">
                <a:latin typeface="Courier New"/>
                <a:ea typeface="Times New Roman"/>
              </a:rPr>
              <a:t>while (input &gt;= 10 || input &lt; 20) ...</a:t>
            </a:r>
            <a:br>
              <a:rPr lang="en-US" sz="2400" dirty="0">
                <a:latin typeface="Courier New"/>
                <a:ea typeface="Times New Roman"/>
              </a:rPr>
            </a:br>
            <a:endParaRPr lang="en-US" sz="2400" dirty="0">
              <a:latin typeface="Times New Roman"/>
              <a:ea typeface="Times New Roman"/>
            </a:endParaRPr>
          </a:p>
          <a:p>
            <a:pPr lvl="0">
              <a:spcBef>
                <a:spcPts val="0"/>
              </a:spcBef>
              <a:spcAft>
                <a:spcPts val="0"/>
              </a:spcAft>
              <a:buFont typeface="+mj-lt"/>
              <a:buAutoNum type="arabi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a:latin typeface="Times New Roman"/>
                <a:ea typeface="Times New Roman"/>
              </a:rPr>
              <a:t>Is that correct?  Why or why not</a:t>
            </a:r>
            <a:r>
              <a:rPr lang="en-US" sz="2400" dirty="0" smtClean="0">
                <a:latin typeface="Times New Roman"/>
                <a:ea typeface="Times New Roman"/>
              </a:rPr>
              <a:t>?</a:t>
            </a:r>
            <a:br>
              <a:rPr lang="en-US" sz="2400" dirty="0" smtClean="0">
                <a:latin typeface="Times New Roman"/>
                <a:ea typeface="Times New Roman"/>
              </a:rPr>
            </a:br>
            <a:endParaRPr lang="en-US" sz="2400" dirty="0" smtClean="0">
              <a:latin typeface="Times New Roman"/>
              <a:ea typeface="Times New Roman"/>
            </a:endParaRPr>
          </a:p>
          <a:p>
            <a:pPr lvl="0">
              <a:spcBef>
                <a:spcPts val="0"/>
              </a:spcBef>
              <a:spcAft>
                <a:spcPts val="0"/>
              </a:spcAft>
              <a:buFont typeface="+mj-lt"/>
              <a:buAutoNum type="arabi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smtClean="0">
                <a:latin typeface="Times New Roman"/>
                <a:ea typeface="Times New Roman"/>
              </a:rPr>
              <a:t>For which values of </a:t>
            </a:r>
            <a:r>
              <a:rPr lang="en-US" sz="2400" dirty="0">
                <a:latin typeface="Courier New"/>
                <a:ea typeface="Times New Roman"/>
              </a:rPr>
              <a:t>input</a:t>
            </a:r>
            <a:r>
              <a:rPr lang="en-US" sz="2400" dirty="0" smtClean="0">
                <a:latin typeface="Times New Roman"/>
                <a:ea typeface="Times New Roman"/>
              </a:rPr>
              <a:t> will that loop condition be true?</a:t>
            </a:r>
            <a:r>
              <a:rPr lang="en-US" sz="2400" dirty="0">
                <a:latin typeface="Times New Roman"/>
                <a:ea typeface="Times New Roman"/>
              </a:rPr>
              <a:t/>
            </a:r>
            <a:br>
              <a:rPr lang="en-US" sz="2400" dirty="0">
                <a:latin typeface="Times New Roman"/>
                <a:ea typeface="Times New Roman"/>
              </a:rPr>
            </a:br>
            <a:endParaRPr lang="en-US" sz="2400" dirty="0">
              <a:latin typeface="Times New Roman"/>
              <a:ea typeface="Times New Roman"/>
            </a:endParaRPr>
          </a:p>
          <a:p>
            <a:pPr>
              <a:spcBef>
                <a:spcPts val="0"/>
              </a:spcBef>
              <a:spcAft>
                <a:spcPts val="0"/>
              </a:spcAft>
              <a:buFont typeface="+mj-lt"/>
              <a:buAutoNum type="arabicParenR"/>
            </a:pPr>
            <a:endParaRPr lang="en-US" sz="2400" dirty="0" smtClean="0">
              <a:latin typeface="Times New Roman"/>
              <a:ea typeface="Times New Roman"/>
            </a:endParaRPr>
          </a:p>
          <a:p>
            <a:pPr lvl="1">
              <a:spcBef>
                <a:spcPts val="0"/>
              </a:spcBef>
              <a:spcAft>
                <a:spcPts val="0"/>
              </a:spcAft>
              <a:buFont typeface="+mj-lt"/>
              <a:buAutoNum type="arabicParenR"/>
            </a:pPr>
            <a:endParaRPr lang="en-US" sz="2000" dirty="0" smtClean="0">
              <a:latin typeface="Times New Roman"/>
              <a:ea typeface="Times New Roman"/>
            </a:endParaRPr>
          </a:p>
          <a:p>
            <a:pPr lvl="1">
              <a:spcBef>
                <a:spcPts val="0"/>
              </a:spcBef>
              <a:spcAft>
                <a:spcPts val="0"/>
              </a:spcAft>
              <a:buFont typeface="+mj-lt"/>
              <a:buAutoNum type="arabicParenR"/>
            </a:pPr>
            <a:endParaRPr lang="en-US" sz="2000" dirty="0">
              <a:latin typeface="Times New Roman"/>
              <a:ea typeface="Times New Roman"/>
            </a:endParaRPr>
          </a:p>
        </p:txBody>
      </p:sp>
    </p:spTree>
    <p:extLst>
      <p:ext uri="{BB962C8B-B14F-4D97-AF65-F5344CB8AC3E}">
        <p14:creationId xmlns:p14="http://schemas.microsoft.com/office/powerpoint/2010/main" val="1237167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2800" dirty="0" smtClean="0"/>
              <a:t>Section 4.12 – Comparing Characters and Strings</a:t>
            </a:r>
          </a:p>
        </p:txBody>
      </p:sp>
      <p:sp>
        <p:nvSpPr>
          <p:cNvPr id="9219" name="Content Placeholder 2"/>
          <p:cNvSpPr>
            <a:spLocks noGrp="1"/>
          </p:cNvSpPr>
          <p:nvPr>
            <p:ph idx="1"/>
          </p:nvPr>
        </p:nvSpPr>
        <p:spPr>
          <a:xfrm>
            <a:off x="304800" y="1143000"/>
            <a:ext cx="8382000" cy="4525963"/>
          </a:xfrm>
        </p:spPr>
        <p:txBody>
          <a:bodyPr/>
          <a:lstStyle/>
          <a:p>
            <a:pPr lvl="0">
              <a:spcBef>
                <a:spcPts val="0"/>
              </a:spcBef>
              <a:spcAft>
                <a:spcPts val="0"/>
              </a:spcAft>
              <a:buFont typeface="+mj-lt"/>
              <a:buAutoNum type="arabicParenR"/>
            </a:pPr>
            <a:r>
              <a:rPr lang="en-US" sz="2400" dirty="0" smtClean="0">
                <a:latin typeface="Times New Roman"/>
                <a:ea typeface="Times New Roman"/>
              </a:rPr>
              <a:t>Checkpoint, p 198.</a:t>
            </a:r>
            <a:br>
              <a:rPr lang="en-US" sz="2400" dirty="0" smtClean="0">
                <a:latin typeface="Times New Roman"/>
                <a:ea typeface="Times New Roman"/>
              </a:rPr>
            </a:br>
            <a:endParaRPr lang="en-US" sz="2400" dirty="0" smtClean="0">
              <a:latin typeface="Times New Roman"/>
              <a:ea typeface="Times New Roman"/>
            </a:endParaRPr>
          </a:p>
          <a:p>
            <a:pPr lvl="0">
              <a:spcBef>
                <a:spcPts val="0"/>
              </a:spcBef>
              <a:spcAft>
                <a:spcPts val="0"/>
              </a:spcAft>
              <a:buFont typeface="+mj-lt"/>
              <a:buAutoNum type="arabicParenR"/>
            </a:pPr>
            <a:r>
              <a:rPr lang="en-US" sz="2400" dirty="0" smtClean="0">
                <a:latin typeface="Times New Roman"/>
                <a:ea typeface="Times New Roman"/>
              </a:rPr>
              <a:t>Are lower case letters “greater than” or “less than” their corresponding upper case letters?  Why?</a:t>
            </a:r>
          </a:p>
          <a:p>
            <a:pPr lvl="0">
              <a:spcBef>
                <a:spcPts val="0"/>
              </a:spcBef>
              <a:spcAft>
                <a:spcPts val="0"/>
              </a:spcAft>
              <a:buFont typeface="+mj-lt"/>
              <a:buAutoNum type="arabicParenR"/>
            </a:pPr>
            <a:endParaRPr lang="en-US" sz="2400" dirty="0">
              <a:latin typeface="Times New Roman"/>
              <a:ea typeface="Times New Roman"/>
            </a:endParaRPr>
          </a:p>
        </p:txBody>
      </p:sp>
    </p:spTree>
    <p:extLst>
      <p:ext uri="{BB962C8B-B14F-4D97-AF65-F5344CB8AC3E}">
        <p14:creationId xmlns:p14="http://schemas.microsoft.com/office/powerpoint/2010/main" val="157602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3200" dirty="0" smtClean="0"/>
              <a:t>Section 4.13 – The Conditional Operator</a:t>
            </a:r>
          </a:p>
        </p:txBody>
      </p:sp>
      <p:sp>
        <p:nvSpPr>
          <p:cNvPr id="9219" name="Content Placeholder 2"/>
          <p:cNvSpPr>
            <a:spLocks noGrp="1"/>
          </p:cNvSpPr>
          <p:nvPr>
            <p:ph idx="1"/>
          </p:nvPr>
        </p:nvSpPr>
        <p:spPr>
          <a:xfrm>
            <a:off x="304800" y="1143000"/>
            <a:ext cx="8382000" cy="4525963"/>
          </a:xfrm>
        </p:spPr>
        <p:txBody>
          <a:bodyPr/>
          <a:lstStyle/>
          <a:p>
            <a:pPr lvl="0">
              <a:spcBef>
                <a:spcPts val="0"/>
              </a:spcBef>
              <a:spcAft>
                <a:spcPts val="0"/>
              </a:spcAft>
              <a:buFont typeface="+mj-lt"/>
              <a:buAutoNum type="arabicParenR"/>
            </a:pPr>
            <a:r>
              <a:rPr lang="en-US" sz="2400" dirty="0" smtClean="0">
                <a:latin typeface="Times New Roman"/>
                <a:ea typeface="Times New Roman"/>
              </a:rPr>
              <a:t>Checkpoint, p 201-202.</a:t>
            </a:r>
            <a:br>
              <a:rPr lang="en-US" sz="2400" dirty="0" smtClean="0">
                <a:latin typeface="Times New Roman"/>
                <a:ea typeface="Times New Roman"/>
              </a:rPr>
            </a:br>
            <a:endParaRPr lang="en-US" sz="2400" dirty="0" smtClean="0">
              <a:latin typeface="Times New Roman"/>
              <a:ea typeface="Times New Roman"/>
            </a:endParaRPr>
          </a:p>
          <a:p>
            <a:pPr lvl="0">
              <a:spcBef>
                <a:spcPts val="0"/>
              </a:spcBef>
              <a:spcAft>
                <a:spcPts val="0"/>
              </a:spcAft>
              <a:buFont typeface="+mj-lt"/>
              <a:buAutoNum type="arabicParenR"/>
            </a:pPr>
            <a:endParaRPr lang="en-US" sz="2400" dirty="0">
              <a:latin typeface="Times New Roman"/>
              <a:ea typeface="Times New Roman"/>
            </a:endParaRPr>
          </a:p>
        </p:txBody>
      </p:sp>
    </p:spTree>
    <p:extLst>
      <p:ext uri="{BB962C8B-B14F-4D97-AF65-F5344CB8AC3E}">
        <p14:creationId xmlns:p14="http://schemas.microsoft.com/office/powerpoint/2010/main" val="1041319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3600" dirty="0" smtClean="0"/>
              <a:t>Section 4.14 – The </a:t>
            </a:r>
            <a:r>
              <a:rPr lang="en-US" altLang="en-US" sz="3600" dirty="0" smtClean="0">
                <a:latin typeface="Courier New" panose="02070309020205020404" pitchFamily="49" charset="0"/>
                <a:cs typeface="Courier New" panose="02070309020205020404" pitchFamily="49" charset="0"/>
              </a:rPr>
              <a:t>switch</a:t>
            </a:r>
            <a:r>
              <a:rPr lang="en-US" altLang="en-US" sz="3600" dirty="0" smtClean="0"/>
              <a:t> Statement</a:t>
            </a:r>
          </a:p>
        </p:txBody>
      </p:sp>
      <p:sp>
        <p:nvSpPr>
          <p:cNvPr id="9219" name="Content Placeholder 2"/>
          <p:cNvSpPr>
            <a:spLocks noGrp="1"/>
          </p:cNvSpPr>
          <p:nvPr>
            <p:ph idx="1"/>
          </p:nvPr>
        </p:nvSpPr>
        <p:spPr>
          <a:xfrm>
            <a:off x="304800" y="1143000"/>
            <a:ext cx="8382000" cy="4525963"/>
          </a:xfrm>
        </p:spPr>
        <p:txBody>
          <a:bodyPr/>
          <a:lstStyle/>
          <a:p>
            <a:pPr lvl="0">
              <a:spcBef>
                <a:spcPts val="0"/>
              </a:spcBef>
              <a:spcAft>
                <a:spcPts val="0"/>
              </a:spcAft>
              <a:buFont typeface="+mj-lt"/>
              <a:buAutoNum type="arabicParenR"/>
            </a:pPr>
            <a:r>
              <a:rPr lang="en-US" sz="2400" dirty="0" smtClean="0">
                <a:latin typeface="Times New Roman"/>
                <a:ea typeface="Times New Roman"/>
              </a:rPr>
              <a:t>Checkpoint, pp 209-211.</a:t>
            </a:r>
            <a:br>
              <a:rPr lang="en-US" sz="2400" dirty="0" smtClean="0">
                <a:latin typeface="Times New Roman"/>
                <a:ea typeface="Times New Roman"/>
              </a:rPr>
            </a:br>
            <a:endParaRPr lang="en-US" sz="2400" dirty="0" smtClean="0">
              <a:latin typeface="Times New Roman"/>
              <a:ea typeface="Times New Roman"/>
            </a:endParaRPr>
          </a:p>
          <a:p>
            <a:pPr lvl="0">
              <a:spcBef>
                <a:spcPts val="0"/>
              </a:spcBef>
              <a:spcAft>
                <a:spcPts val="0"/>
              </a:spcAft>
              <a:buFont typeface="+mj-lt"/>
              <a:buAutoNum type="arabicParenR"/>
            </a:pPr>
            <a:r>
              <a:rPr lang="en-US" sz="2400" dirty="0" smtClean="0">
                <a:latin typeface="Times New Roman"/>
                <a:ea typeface="Times New Roman"/>
              </a:rPr>
              <a:t>Note that menus can be created either with a </a:t>
            </a:r>
            <a:r>
              <a:rPr lang="en-US" sz="2400" dirty="0" smtClean="0">
                <a:latin typeface="Courier New" panose="02070309020205020404" pitchFamily="49" charset="0"/>
                <a:ea typeface="Times New Roman"/>
                <a:cs typeface="Courier New" panose="02070309020205020404" pitchFamily="49" charset="0"/>
              </a:rPr>
              <a:t>switch</a:t>
            </a:r>
            <a:r>
              <a:rPr lang="en-US" sz="2400" dirty="0" smtClean="0">
                <a:latin typeface="Times New Roman"/>
                <a:ea typeface="Times New Roman"/>
              </a:rPr>
              <a:t> statement or with an </a:t>
            </a:r>
            <a:r>
              <a:rPr lang="en-US" sz="2400" dirty="0">
                <a:latin typeface="Courier New" panose="02070309020205020404" pitchFamily="49" charset="0"/>
                <a:ea typeface="Times New Roman"/>
                <a:cs typeface="Courier New" panose="02070309020205020404" pitchFamily="49" charset="0"/>
              </a:rPr>
              <a:t>if-else-if</a:t>
            </a:r>
            <a:r>
              <a:rPr lang="en-US" sz="2400" dirty="0" smtClean="0">
                <a:latin typeface="Times New Roman"/>
                <a:ea typeface="Times New Roman"/>
              </a:rPr>
              <a:t> construct. </a:t>
            </a:r>
            <a:br>
              <a:rPr lang="en-US" sz="2400" dirty="0" smtClean="0">
                <a:latin typeface="Times New Roman"/>
                <a:ea typeface="Times New Roman"/>
              </a:rPr>
            </a:br>
            <a:endParaRPr lang="en-US" sz="2400" dirty="0" smtClean="0">
              <a:latin typeface="Times New Roman"/>
              <a:ea typeface="Times New Roman"/>
            </a:endParaRPr>
          </a:p>
          <a:p>
            <a:pPr>
              <a:spcBef>
                <a:spcPts val="0"/>
              </a:spcBef>
              <a:spcAft>
                <a:spcPts val="0"/>
              </a:spcAft>
              <a:buFont typeface="+mj-lt"/>
              <a:buAutoNum type="arabicParenR"/>
            </a:pPr>
            <a:r>
              <a:rPr lang="en-US" sz="2400" dirty="0" smtClean="0">
                <a:latin typeface="Times New Roman"/>
                <a:ea typeface="Times New Roman"/>
              </a:rPr>
              <a:t>Some issues and questions:</a:t>
            </a:r>
            <a:br>
              <a:rPr lang="en-US" sz="2400" dirty="0" smtClean="0">
                <a:latin typeface="Times New Roman"/>
                <a:ea typeface="Times New Roman"/>
              </a:rPr>
            </a:br>
            <a:endParaRPr lang="en-US" sz="2400" dirty="0" smtClean="0">
              <a:latin typeface="Times New Roman"/>
              <a:ea typeface="Times New Roman"/>
            </a:endParaRPr>
          </a:p>
          <a:p>
            <a:pPr lvl="1">
              <a:spcBef>
                <a:spcPts val="0"/>
              </a:spcBef>
              <a:spcAft>
                <a:spcPts val="0"/>
              </a:spcAft>
              <a:buFont typeface="+mj-lt"/>
              <a:buAutoNum type="alphaUcPeriod"/>
            </a:pPr>
            <a:r>
              <a:rPr lang="en-US" sz="2000" dirty="0" smtClean="0">
                <a:latin typeface="Times New Roman"/>
                <a:ea typeface="Times New Roman"/>
              </a:rPr>
              <a:t>  Which one can handle ranges better? </a:t>
            </a:r>
          </a:p>
          <a:p>
            <a:pPr marL="914400" lvl="1" indent="-457200">
              <a:spcBef>
                <a:spcPts val="0"/>
              </a:spcBef>
              <a:spcAft>
                <a:spcPts val="0"/>
              </a:spcAft>
              <a:buFont typeface="+mj-lt"/>
              <a:buAutoNum type="alphaUcPeriod"/>
            </a:pPr>
            <a:r>
              <a:rPr lang="en-US" sz="2000" dirty="0" smtClean="0">
                <a:latin typeface="Times New Roman"/>
                <a:ea typeface="Times New Roman"/>
              </a:rPr>
              <a:t>How does each structure handle the situation when there is no match?</a:t>
            </a:r>
          </a:p>
          <a:p>
            <a:pPr marL="914400" lvl="1" indent="-457200">
              <a:spcBef>
                <a:spcPts val="0"/>
              </a:spcBef>
              <a:spcAft>
                <a:spcPts val="0"/>
              </a:spcAft>
              <a:buFont typeface="+mj-lt"/>
              <a:buAutoNum type="alphaUcPeriod"/>
            </a:pPr>
            <a:r>
              <a:rPr lang="en-US" sz="2000" dirty="0" smtClean="0">
                <a:latin typeface="Times New Roman"/>
                <a:ea typeface="Times New Roman"/>
              </a:rPr>
              <a:t>If we wanted to trap for, say, a little ‘</a:t>
            </a:r>
            <a:r>
              <a:rPr lang="en-US" sz="2000" dirty="0">
                <a:latin typeface="Courier New" panose="02070309020205020404" pitchFamily="49" charset="0"/>
                <a:ea typeface="Times New Roman"/>
                <a:cs typeface="Courier New" panose="02070309020205020404" pitchFamily="49" charset="0"/>
              </a:rPr>
              <a:t>a</a:t>
            </a:r>
            <a:r>
              <a:rPr lang="en-US" sz="2000" dirty="0" smtClean="0">
                <a:latin typeface="Times New Roman"/>
                <a:ea typeface="Times New Roman"/>
              </a:rPr>
              <a:t>’ and a capital ‘</a:t>
            </a:r>
            <a:r>
              <a:rPr lang="en-US" sz="2000" dirty="0">
                <a:latin typeface="Courier New" panose="02070309020205020404" pitchFamily="49" charset="0"/>
                <a:ea typeface="Times New Roman"/>
                <a:cs typeface="Courier New" panose="02070309020205020404" pitchFamily="49" charset="0"/>
              </a:rPr>
              <a:t>A</a:t>
            </a:r>
            <a:r>
              <a:rPr lang="en-US" sz="2000" dirty="0" smtClean="0">
                <a:latin typeface="Times New Roman"/>
                <a:ea typeface="Times New Roman"/>
              </a:rPr>
              <a:t>’ with a switch statement, how do we do that?  How do we do that with an </a:t>
            </a:r>
            <a:r>
              <a:rPr lang="en-US" sz="2000" dirty="0">
                <a:latin typeface="Courier New" panose="02070309020205020404" pitchFamily="49" charset="0"/>
                <a:ea typeface="Times New Roman"/>
                <a:cs typeface="Courier New" panose="02070309020205020404" pitchFamily="49" charset="0"/>
              </a:rPr>
              <a:t>if-else-if</a:t>
            </a:r>
            <a:r>
              <a:rPr lang="en-US" sz="2000" dirty="0" smtClean="0">
                <a:latin typeface="Times New Roman"/>
                <a:ea typeface="Times New Roman"/>
              </a:rPr>
              <a:t> structure?</a:t>
            </a:r>
          </a:p>
          <a:p>
            <a:pPr lvl="1">
              <a:spcBef>
                <a:spcPts val="0"/>
              </a:spcBef>
              <a:spcAft>
                <a:spcPts val="0"/>
              </a:spcAft>
              <a:buFont typeface="+mj-lt"/>
              <a:buAutoNum type="alphaUcPeriod"/>
            </a:pPr>
            <a:endParaRPr lang="en-US" sz="2000" dirty="0" smtClean="0">
              <a:latin typeface="Times New Roman"/>
              <a:ea typeface="Times New Roman"/>
            </a:endParaRPr>
          </a:p>
          <a:p>
            <a:pPr>
              <a:spcBef>
                <a:spcPts val="0"/>
              </a:spcBef>
              <a:spcAft>
                <a:spcPts val="0"/>
              </a:spcAft>
              <a:buFont typeface="+mj-lt"/>
              <a:buAutoNum type="arabicParenR"/>
            </a:pPr>
            <a:endParaRPr lang="en-US" sz="2400" dirty="0" smtClean="0">
              <a:latin typeface="Times New Roman"/>
              <a:ea typeface="Times New Roman"/>
            </a:endParaRPr>
          </a:p>
          <a:p>
            <a:pPr lvl="1">
              <a:spcBef>
                <a:spcPts val="0"/>
              </a:spcBef>
              <a:spcAft>
                <a:spcPts val="0"/>
              </a:spcAft>
              <a:buFont typeface="+mj-lt"/>
              <a:buAutoNum type="arabicParenR"/>
            </a:pPr>
            <a:endParaRPr lang="en-US" sz="2000" dirty="0" smtClean="0">
              <a:latin typeface="Times New Roman"/>
              <a:ea typeface="Times New Roman"/>
            </a:endParaRPr>
          </a:p>
          <a:p>
            <a:pPr lvl="1">
              <a:spcBef>
                <a:spcPts val="0"/>
              </a:spcBef>
              <a:spcAft>
                <a:spcPts val="0"/>
              </a:spcAft>
              <a:buFont typeface="+mj-lt"/>
              <a:buAutoNum type="arabicParenR"/>
            </a:pPr>
            <a:endParaRPr lang="en-US" sz="2000" dirty="0">
              <a:latin typeface="Times New Roman"/>
              <a:ea typeface="Times New Roman"/>
            </a:endParaRPr>
          </a:p>
        </p:txBody>
      </p:sp>
    </p:spTree>
    <p:extLst>
      <p:ext uri="{BB962C8B-B14F-4D97-AF65-F5344CB8AC3E}">
        <p14:creationId xmlns:p14="http://schemas.microsoft.com/office/powerpoint/2010/main" val="1922007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4.1 – Relational Operators</a:t>
            </a:r>
          </a:p>
        </p:txBody>
      </p:sp>
      <p:sp>
        <p:nvSpPr>
          <p:cNvPr id="9219" name="Content Placeholder 2"/>
          <p:cNvSpPr>
            <a:spLocks noGrp="1"/>
          </p:cNvSpPr>
          <p:nvPr>
            <p:ph idx="1"/>
          </p:nvPr>
        </p:nvSpPr>
        <p:spPr>
          <a:xfrm>
            <a:off x="304800" y="1143000"/>
            <a:ext cx="8382000" cy="4953000"/>
          </a:xfrm>
        </p:spPr>
        <p:txBody>
          <a:bodyPr/>
          <a:lstStyle/>
          <a:p>
            <a:r>
              <a:rPr lang="en-US" sz="2300" dirty="0" smtClean="0">
                <a:effectLst/>
                <a:latin typeface="Times New Roman"/>
                <a:ea typeface="Times New Roman"/>
              </a:rPr>
              <a:t>Checkpoint pp 153 – 154.</a:t>
            </a:r>
          </a:p>
          <a:p>
            <a:r>
              <a:rPr lang="en-US" sz="2300" dirty="0" smtClean="0">
                <a:effectLst/>
                <a:latin typeface="Times New Roman"/>
                <a:ea typeface="Times New Roman"/>
              </a:rPr>
              <a:t>Write a program that prints out the result of the following expression:</a:t>
            </a:r>
            <a:br>
              <a:rPr lang="en-US" sz="2300" dirty="0" smtClean="0">
                <a:effectLst/>
                <a:latin typeface="Times New Roman"/>
                <a:ea typeface="Times New Roman"/>
              </a:rPr>
            </a:br>
            <a:r>
              <a:rPr lang="en-US" sz="1200" dirty="0" smtClean="0">
                <a:effectLst/>
                <a:latin typeface="Times New Roman"/>
                <a:ea typeface="Times New Roman"/>
              </a:rPr>
              <a:t/>
            </a:r>
            <a:br>
              <a:rPr lang="en-US" sz="1200" dirty="0" smtClean="0">
                <a:effectLst/>
                <a:latin typeface="Times New Roman"/>
                <a:ea typeface="Times New Roman"/>
              </a:rPr>
            </a:br>
            <a:r>
              <a:rPr lang="en-US" sz="2300" dirty="0" smtClean="0">
                <a:effectLst/>
                <a:latin typeface="Courier New"/>
                <a:ea typeface="Times New Roman"/>
              </a:rPr>
              <a:t>3 == 3 &gt; 0</a:t>
            </a:r>
            <a:br>
              <a:rPr lang="en-US" sz="2300" dirty="0" smtClean="0">
                <a:effectLst/>
                <a:latin typeface="Courier New"/>
                <a:ea typeface="Times New Roman"/>
              </a:rPr>
            </a:br>
            <a:r>
              <a:rPr lang="en-US" sz="1200" dirty="0" smtClean="0">
                <a:effectLst/>
                <a:latin typeface="Times New Roman"/>
                <a:ea typeface="Times New Roman"/>
              </a:rPr>
              <a:t/>
            </a:r>
            <a:br>
              <a:rPr lang="en-US" sz="1200" dirty="0" smtClean="0">
                <a:effectLst/>
                <a:latin typeface="Times New Roman"/>
                <a:ea typeface="Times New Roman"/>
              </a:rPr>
            </a:br>
            <a:r>
              <a:rPr lang="en-US" sz="2300" dirty="0" smtClean="0">
                <a:effectLst/>
                <a:latin typeface="Times New Roman"/>
                <a:ea typeface="Times New Roman"/>
              </a:rPr>
              <a:t>Is this true or false?  Why?  Which relational operator (“equality test” or “</a:t>
            </a:r>
            <a:r>
              <a:rPr lang="en-US" sz="2300" dirty="0" smtClean="0">
                <a:latin typeface="Times New Roman"/>
                <a:ea typeface="Times New Roman"/>
              </a:rPr>
              <a:t>greater than”) </a:t>
            </a:r>
            <a:r>
              <a:rPr lang="en-US" sz="2300" dirty="0" smtClean="0">
                <a:effectLst/>
                <a:latin typeface="Times New Roman"/>
                <a:ea typeface="Times New Roman"/>
              </a:rPr>
              <a:t>executes first? </a:t>
            </a:r>
          </a:p>
          <a:p>
            <a:pPr lvl="1">
              <a:spcBef>
                <a:spcPts val="1800"/>
              </a:spcBef>
            </a:pPr>
            <a:r>
              <a:rPr lang="en-US" altLang="en-US" sz="2300" dirty="0" smtClean="0">
                <a:latin typeface="Times New Roman"/>
              </a:rPr>
              <a:t>Do similar experiments with other combinations.</a:t>
            </a:r>
          </a:p>
          <a:p>
            <a:pPr>
              <a:spcBef>
                <a:spcPts val="2400"/>
              </a:spcBef>
            </a:pPr>
            <a:r>
              <a:rPr lang="en-US" altLang="en-US" sz="2300" dirty="0" smtClean="0">
                <a:latin typeface="Times New Roman"/>
              </a:rPr>
              <a:t>If you make a mistake with the above expression and use a single equal sign instead of a double, does it compile?  Why or why not? </a:t>
            </a:r>
          </a:p>
          <a:p>
            <a:pPr>
              <a:spcBef>
                <a:spcPts val="2400"/>
              </a:spcBef>
            </a:pPr>
            <a:r>
              <a:rPr lang="en-US" altLang="en-US" sz="2300" dirty="0" smtClean="0">
                <a:latin typeface="Times New Roman"/>
              </a:rPr>
              <a:t>Change the left most “3” to a “1”.  What is the output now?  Why?</a:t>
            </a:r>
            <a:endParaRPr lang="en-US" altLang="en-US" sz="23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4.2 – The </a:t>
            </a:r>
            <a:r>
              <a:rPr lang="en-US" altLang="en-US" sz="4000" dirty="0" smtClean="0">
                <a:latin typeface="Courier New" panose="02070309020205020404" pitchFamily="49" charset="0"/>
                <a:cs typeface="Courier New" panose="02070309020205020404" pitchFamily="49" charset="0"/>
              </a:rPr>
              <a:t>if</a:t>
            </a:r>
            <a:r>
              <a:rPr lang="en-US" altLang="en-US" sz="4000" dirty="0" smtClean="0"/>
              <a:t> Statement</a:t>
            </a:r>
          </a:p>
        </p:txBody>
      </p:sp>
      <p:sp>
        <p:nvSpPr>
          <p:cNvPr id="9219" name="Content Placeholder 2"/>
          <p:cNvSpPr>
            <a:spLocks noGrp="1"/>
          </p:cNvSpPr>
          <p:nvPr>
            <p:ph idx="1"/>
          </p:nvPr>
        </p:nvSpPr>
        <p:spPr>
          <a:xfrm>
            <a:off x="304800" y="1189037"/>
            <a:ext cx="8382000" cy="4525963"/>
          </a:xfrm>
        </p:spPr>
        <p:txBody>
          <a:bodyPr/>
          <a:lstStyle/>
          <a:p>
            <a:r>
              <a:rPr lang="en-US" sz="2400" dirty="0" smtClean="0">
                <a:effectLst/>
                <a:latin typeface="Times New Roman"/>
                <a:ea typeface="Times New Roman"/>
              </a:rPr>
              <a:t>Checkpoint p. 162.</a:t>
            </a:r>
          </a:p>
          <a:p>
            <a:pPr>
              <a:spcBef>
                <a:spcPts val="1800"/>
              </a:spcBef>
            </a:pPr>
            <a:r>
              <a:rPr lang="en-US" sz="2400" dirty="0" smtClean="0">
                <a:effectLst/>
                <a:latin typeface="Times New Roman"/>
                <a:ea typeface="Times New Roman"/>
              </a:rPr>
              <a:t>Write an </a:t>
            </a:r>
            <a:r>
              <a:rPr lang="en-US" sz="2200" dirty="0">
                <a:latin typeface="Courier New" panose="02070309020205020404" pitchFamily="49" charset="0"/>
                <a:ea typeface="Times New Roman"/>
                <a:cs typeface="Courier New" panose="02070309020205020404" pitchFamily="49" charset="0"/>
              </a:rPr>
              <a:t>if</a:t>
            </a:r>
            <a:r>
              <a:rPr lang="en-US" sz="2400" dirty="0" smtClean="0">
                <a:effectLst/>
                <a:latin typeface="Times New Roman"/>
                <a:ea typeface="Times New Roman"/>
              </a:rPr>
              <a:t> statement that performs the following logic:  </a:t>
            </a:r>
            <a:br>
              <a:rPr lang="en-US" sz="2400" dirty="0" smtClean="0">
                <a:effectLst/>
                <a:latin typeface="Times New Roman"/>
                <a:ea typeface="Times New Roman"/>
              </a:rPr>
            </a:br>
            <a:r>
              <a:rPr lang="en-US" sz="1200" dirty="0" smtClean="0">
                <a:effectLst/>
                <a:latin typeface="Times New Roman"/>
                <a:ea typeface="Times New Roman"/>
              </a:rPr>
              <a:t/>
            </a:r>
            <a:br>
              <a:rPr lang="en-US" sz="1200" dirty="0" smtClean="0">
                <a:effectLst/>
                <a:latin typeface="Times New Roman"/>
                <a:ea typeface="Times New Roman"/>
              </a:rPr>
            </a:br>
            <a:r>
              <a:rPr lang="en-US" sz="2400" dirty="0" smtClean="0">
                <a:effectLst/>
                <a:latin typeface="Times New Roman"/>
                <a:ea typeface="Times New Roman"/>
              </a:rPr>
              <a:t>If the variable </a:t>
            </a:r>
            <a:r>
              <a:rPr lang="en-US" sz="2200" dirty="0" smtClean="0">
                <a:effectLst/>
                <a:latin typeface="Courier New" panose="02070309020205020404" pitchFamily="49" charset="0"/>
                <a:ea typeface="Times New Roman"/>
                <a:cs typeface="Courier New" panose="02070309020205020404" pitchFamily="49" charset="0"/>
              </a:rPr>
              <a:t>price</a:t>
            </a:r>
            <a:r>
              <a:rPr lang="en-US" sz="2400" dirty="0" smtClean="0">
                <a:effectLst/>
                <a:latin typeface="Times New Roman"/>
                <a:ea typeface="Times New Roman"/>
              </a:rPr>
              <a:t> is greater than 1000, then assign 0.25 to the variable </a:t>
            </a:r>
            <a:r>
              <a:rPr lang="en-US" sz="2200" dirty="0" err="1">
                <a:latin typeface="Courier New" panose="02070309020205020404" pitchFamily="49" charset="0"/>
                <a:ea typeface="Times New Roman"/>
                <a:cs typeface="Courier New" panose="02070309020205020404" pitchFamily="49" charset="0"/>
              </a:rPr>
              <a:t>discountRate</a:t>
            </a:r>
            <a:r>
              <a:rPr lang="en-US" sz="2400" dirty="0" smtClean="0">
                <a:effectLst/>
                <a:latin typeface="Times New Roman"/>
                <a:ea typeface="Times New Roman"/>
              </a:rPr>
              <a:t>.</a:t>
            </a:r>
          </a:p>
          <a:p>
            <a:pPr>
              <a:spcBef>
                <a:spcPts val="4200"/>
              </a:spcBef>
            </a:pPr>
            <a:r>
              <a:rPr lang="en-US" altLang="en-US" sz="2400" dirty="0" smtClean="0">
                <a:latin typeface="Times New Roman"/>
              </a:rPr>
              <a:t>Write an </a:t>
            </a:r>
            <a:r>
              <a:rPr lang="en-US" sz="2200" dirty="0" smtClean="0">
                <a:latin typeface="Courier New" panose="02070309020205020404" pitchFamily="49" charset="0"/>
                <a:ea typeface="Times New Roman"/>
                <a:cs typeface="Courier New" panose="02070309020205020404" pitchFamily="49" charset="0"/>
              </a:rPr>
              <a:t>if</a:t>
            </a:r>
            <a:r>
              <a:rPr lang="en-US" sz="2400" dirty="0" smtClean="0">
                <a:effectLst/>
                <a:latin typeface="Times New Roman"/>
                <a:ea typeface="Times New Roman"/>
              </a:rPr>
              <a:t> statement that performs the following logic:  </a:t>
            </a:r>
            <a:br>
              <a:rPr lang="en-US" sz="2400" dirty="0" smtClean="0">
                <a:effectLst/>
                <a:latin typeface="Times New Roman"/>
                <a:ea typeface="Times New Roman"/>
              </a:rPr>
            </a:br>
            <a:r>
              <a:rPr lang="en-US" sz="1400" dirty="0" smtClean="0">
                <a:effectLst/>
                <a:latin typeface="Times New Roman"/>
                <a:ea typeface="Times New Roman"/>
              </a:rPr>
              <a:t/>
            </a:r>
            <a:br>
              <a:rPr lang="en-US" sz="1400" dirty="0" smtClean="0">
                <a:effectLst/>
                <a:latin typeface="Times New Roman"/>
                <a:ea typeface="Times New Roman"/>
              </a:rPr>
            </a:br>
            <a:r>
              <a:rPr lang="en-US" sz="2400" dirty="0" smtClean="0">
                <a:effectLst/>
                <a:latin typeface="Times New Roman"/>
                <a:ea typeface="Times New Roman"/>
              </a:rPr>
              <a:t>If the variable </a:t>
            </a:r>
            <a:r>
              <a:rPr lang="en-US" sz="2200" dirty="0">
                <a:latin typeface="Courier New" panose="02070309020205020404" pitchFamily="49" charset="0"/>
                <a:ea typeface="Times New Roman"/>
                <a:cs typeface="Courier New" panose="02070309020205020404" pitchFamily="49" charset="0"/>
              </a:rPr>
              <a:t>x</a:t>
            </a:r>
            <a:r>
              <a:rPr lang="en-US" sz="2400" dirty="0" smtClean="0">
                <a:effectLst/>
                <a:latin typeface="Times New Roman"/>
                <a:ea typeface="Times New Roman"/>
              </a:rPr>
              <a:t> is equal to 20, then assign 0 to the variable </a:t>
            </a:r>
            <a:r>
              <a:rPr lang="en-US" sz="2200" dirty="0">
                <a:latin typeface="Courier New" panose="02070309020205020404" pitchFamily="49" charset="0"/>
                <a:ea typeface="Times New Roman"/>
                <a:cs typeface="Courier New" panose="02070309020205020404" pitchFamily="49" charset="0"/>
              </a:rPr>
              <a:t>y</a:t>
            </a:r>
            <a:r>
              <a:rPr lang="en-US" sz="2400" dirty="0" smtClean="0">
                <a:effectLst/>
                <a:latin typeface="Times New Roman"/>
                <a:ea typeface="Times New Roman"/>
              </a:rPr>
              <a:t>.</a:t>
            </a:r>
            <a:br>
              <a:rPr lang="en-US" sz="2400" dirty="0" smtClean="0">
                <a:effectLst/>
                <a:latin typeface="Times New Roman"/>
                <a:ea typeface="Times New Roman"/>
              </a:rPr>
            </a:br>
            <a:endParaRPr lang="en-US" sz="1200" dirty="0"/>
          </a:p>
          <a:p>
            <a:pPr>
              <a:spcBef>
                <a:spcPts val="1800"/>
              </a:spcBef>
            </a:pPr>
            <a:r>
              <a:rPr lang="en-US" sz="2400" dirty="0" smtClean="0">
                <a:effectLst/>
                <a:latin typeface="Times New Roman"/>
                <a:ea typeface="Times New Roman"/>
              </a:rPr>
              <a:t>Code thes</a:t>
            </a:r>
            <a:r>
              <a:rPr lang="en-US" sz="2400" dirty="0" smtClean="0">
                <a:latin typeface="Times New Roman"/>
                <a:ea typeface="Times New Roman"/>
              </a:rPr>
              <a:t>e up and verify that they worked by printing out the values of the variables both before and after the </a:t>
            </a:r>
            <a:r>
              <a:rPr lang="en-US" sz="2200" dirty="0">
                <a:latin typeface="Courier New" panose="02070309020205020404" pitchFamily="49" charset="0"/>
                <a:ea typeface="Times New Roman"/>
                <a:cs typeface="Courier New" panose="02070309020205020404" pitchFamily="49" charset="0"/>
              </a:rPr>
              <a:t>if</a:t>
            </a:r>
            <a:r>
              <a:rPr lang="en-US" sz="2400" dirty="0" smtClean="0">
                <a:latin typeface="Times New Roman"/>
                <a:ea typeface="Times New Roman"/>
              </a:rPr>
              <a:t>. </a:t>
            </a:r>
            <a:endParaRPr lang="en-US" sz="2400" dirty="0" smtClean="0">
              <a:effectLst/>
              <a:latin typeface="Times New Roman"/>
              <a:ea typeface="Times New Roman"/>
            </a:endParaRPr>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10160"/>
            <a:ext cx="8382000" cy="914400"/>
          </a:xfrm>
        </p:spPr>
        <p:txBody>
          <a:bodyPr/>
          <a:lstStyle/>
          <a:p>
            <a:pPr algn="ctr"/>
            <a:r>
              <a:rPr lang="en-US" altLang="en-US" sz="3400" dirty="0" smtClean="0"/>
              <a:t>Section 4.3 – Expanding the </a:t>
            </a:r>
            <a:r>
              <a:rPr lang="en-US" altLang="en-US" sz="3400" dirty="0" smtClean="0">
                <a:latin typeface="Courier New" panose="02070309020205020404" pitchFamily="49" charset="0"/>
                <a:cs typeface="Courier New" panose="02070309020205020404" pitchFamily="49" charset="0"/>
              </a:rPr>
              <a:t>if</a:t>
            </a:r>
            <a:r>
              <a:rPr lang="en-US" altLang="en-US" sz="3400" dirty="0" smtClean="0"/>
              <a:t> Statement</a:t>
            </a:r>
          </a:p>
        </p:txBody>
      </p:sp>
      <p:sp>
        <p:nvSpPr>
          <p:cNvPr id="9219" name="Content Placeholder 2"/>
          <p:cNvSpPr>
            <a:spLocks noGrp="1"/>
          </p:cNvSpPr>
          <p:nvPr>
            <p:ph idx="1"/>
          </p:nvPr>
        </p:nvSpPr>
        <p:spPr>
          <a:xfrm>
            <a:off x="304800" y="1143000"/>
            <a:ext cx="8382000" cy="4953000"/>
          </a:xfrm>
        </p:spPr>
        <p:txBody>
          <a:bodyPr/>
          <a:lstStyle/>
          <a:p>
            <a:r>
              <a:rPr lang="en-US" sz="2400" dirty="0" smtClean="0">
                <a:effectLst/>
                <a:latin typeface="Times New Roman"/>
                <a:ea typeface="Times New Roman"/>
              </a:rPr>
              <a:t>Checkpoint p. 165.</a:t>
            </a:r>
          </a:p>
          <a:p>
            <a:pPr>
              <a:spcBef>
                <a:spcPts val="1800"/>
              </a:spcBef>
            </a:pPr>
            <a:r>
              <a:rPr lang="en-US" sz="2400" dirty="0" smtClean="0">
                <a:latin typeface="Times New Roman"/>
                <a:ea typeface="Times New Roman"/>
              </a:rPr>
              <a:t>The following code is syntactically correct, but contains a logic error (Checkpoint 4.10):</a:t>
            </a:r>
            <a:br>
              <a:rPr lang="en-US" sz="2400" dirty="0" smtClean="0">
                <a:latin typeface="Times New Roman"/>
                <a:ea typeface="Times New Roman"/>
              </a:rPr>
            </a:br>
            <a:r>
              <a:rPr lang="en-US" sz="2400" dirty="0" smtClean="0">
                <a:latin typeface="Times New Roman"/>
                <a:ea typeface="Times New Roman"/>
              </a:rPr>
              <a:t/>
            </a:r>
            <a:br>
              <a:rPr lang="en-US" sz="2400" dirty="0" smtClean="0">
                <a:latin typeface="Times New Roman"/>
                <a:ea typeface="Times New Roman"/>
              </a:rPr>
            </a:br>
            <a:r>
              <a:rPr lang="en-US" sz="2000" dirty="0" smtClean="0">
                <a:latin typeface="Courier New" panose="02070309020205020404" pitchFamily="49" charset="0"/>
                <a:ea typeface="Times New Roman"/>
                <a:cs typeface="Courier New" panose="02070309020205020404" pitchFamily="49" charset="0"/>
              </a:rPr>
              <a:t>if (</a:t>
            </a:r>
            <a:r>
              <a:rPr lang="en-US" sz="2000" dirty="0" err="1" smtClean="0">
                <a:latin typeface="Courier New" panose="02070309020205020404" pitchFamily="49" charset="0"/>
                <a:ea typeface="Times New Roman"/>
                <a:cs typeface="Courier New" panose="02070309020205020404" pitchFamily="49" charset="0"/>
              </a:rPr>
              <a:t>interestRate</a:t>
            </a:r>
            <a:r>
              <a:rPr lang="en-US" sz="2000" dirty="0" smtClean="0">
                <a:latin typeface="Courier New" panose="02070309020205020404" pitchFamily="49" charset="0"/>
                <a:ea typeface="Times New Roman"/>
                <a:cs typeface="Courier New" panose="02070309020205020404" pitchFamily="49" charset="0"/>
              </a:rPr>
              <a:t> &gt; 0.07)</a:t>
            </a:r>
            <a:br>
              <a:rPr lang="en-US" sz="2000" dirty="0" smtClean="0">
                <a:latin typeface="Courier New" panose="02070309020205020404" pitchFamily="49" charset="0"/>
                <a:ea typeface="Times New Roman"/>
                <a:cs typeface="Courier New" panose="02070309020205020404" pitchFamily="49" charset="0"/>
              </a:rPr>
            </a:br>
            <a:r>
              <a:rPr lang="en-US" sz="2000" dirty="0" smtClean="0">
                <a:latin typeface="Courier New" panose="02070309020205020404" pitchFamily="49" charset="0"/>
                <a:ea typeface="Times New Roman"/>
                <a:cs typeface="Courier New" panose="02070309020205020404" pitchFamily="49" charset="0"/>
              </a:rPr>
              <a:t>    </a:t>
            </a:r>
            <a:r>
              <a:rPr lang="en-US" sz="2000" dirty="0" err="1" smtClean="0">
                <a:latin typeface="Courier New" panose="02070309020205020404" pitchFamily="49" charset="0"/>
                <a:ea typeface="Times New Roman"/>
                <a:cs typeface="Courier New" panose="02070309020205020404" pitchFamily="49" charset="0"/>
              </a:rPr>
              <a:t>cout</a:t>
            </a:r>
            <a:r>
              <a:rPr lang="en-US" sz="2000" dirty="0" smtClean="0">
                <a:latin typeface="Courier New" panose="02070309020205020404" pitchFamily="49" charset="0"/>
                <a:ea typeface="Times New Roman"/>
                <a:cs typeface="Courier New" panose="02070309020205020404" pitchFamily="49" charset="0"/>
              </a:rPr>
              <a:t> &lt;&lt; “This account earns a $10 bonus.\n”;</a:t>
            </a:r>
            <a:br>
              <a:rPr lang="en-US" sz="2000" dirty="0" smtClean="0">
                <a:latin typeface="Courier New" panose="02070309020205020404" pitchFamily="49" charset="0"/>
                <a:ea typeface="Times New Roman"/>
                <a:cs typeface="Courier New" panose="02070309020205020404" pitchFamily="49" charset="0"/>
              </a:rPr>
            </a:br>
            <a:r>
              <a:rPr lang="en-US" sz="2000" dirty="0" smtClean="0">
                <a:latin typeface="Courier New" panose="02070309020205020404" pitchFamily="49" charset="0"/>
                <a:ea typeface="Times New Roman"/>
                <a:cs typeface="Courier New" panose="02070309020205020404" pitchFamily="49" charset="0"/>
              </a:rPr>
              <a:t>    balance += 10.0;</a:t>
            </a:r>
            <a:br>
              <a:rPr lang="en-US" sz="2000" dirty="0" smtClean="0">
                <a:latin typeface="Courier New" panose="02070309020205020404" pitchFamily="49" charset="0"/>
                <a:ea typeface="Times New Roman"/>
                <a:cs typeface="Courier New" panose="02070309020205020404" pitchFamily="49" charset="0"/>
              </a:rPr>
            </a:br>
            <a:endParaRPr lang="en-US" sz="2000" dirty="0" smtClean="0">
              <a:latin typeface="Courier New" panose="02070309020205020404" pitchFamily="49" charset="0"/>
              <a:ea typeface="Times New Roman"/>
              <a:cs typeface="Courier New" panose="02070309020205020404" pitchFamily="49" charset="0"/>
            </a:endParaRPr>
          </a:p>
          <a:p>
            <a:r>
              <a:rPr lang="en-US" sz="2400" dirty="0">
                <a:latin typeface="Times New Roman"/>
                <a:ea typeface="Times New Roman"/>
              </a:rPr>
              <a:t>What values for </a:t>
            </a:r>
            <a:r>
              <a:rPr lang="en-US" sz="2000" dirty="0" err="1">
                <a:latin typeface="Courier New" panose="02070309020205020404" pitchFamily="49" charset="0"/>
                <a:ea typeface="Times New Roman"/>
                <a:cs typeface="Courier New" panose="02070309020205020404" pitchFamily="49" charset="0"/>
              </a:rPr>
              <a:t>interestRate</a:t>
            </a:r>
            <a:r>
              <a:rPr lang="en-US" sz="2400" dirty="0">
                <a:latin typeface="Times New Roman"/>
                <a:ea typeface="Times New Roman"/>
              </a:rPr>
              <a:t> reveal the error</a:t>
            </a:r>
            <a:r>
              <a:rPr lang="en-US" sz="2400" dirty="0" smtClean="0">
                <a:latin typeface="Times New Roman"/>
                <a:ea typeface="Times New Roman"/>
              </a:rPr>
              <a:t>?</a:t>
            </a:r>
          </a:p>
          <a:p>
            <a:pPr>
              <a:spcBef>
                <a:spcPts val="1800"/>
              </a:spcBef>
            </a:pPr>
            <a:r>
              <a:rPr lang="en-US" sz="2400" dirty="0" smtClean="0">
                <a:latin typeface="Times New Roman"/>
                <a:ea typeface="Times New Roman"/>
              </a:rPr>
              <a:t>How do we fix the problem? </a:t>
            </a:r>
          </a:p>
          <a:p>
            <a:pPr>
              <a:spcBef>
                <a:spcPts val="1800"/>
              </a:spcBef>
            </a:pPr>
            <a:r>
              <a:rPr lang="en-US" sz="2400" dirty="0" smtClean="0">
                <a:latin typeface="Times New Roman"/>
                <a:ea typeface="Times New Roman"/>
              </a:rPr>
              <a:t>Code this up and verify both the problem and the solution. </a:t>
            </a:r>
            <a:r>
              <a:rPr lang="en-US" sz="2400" dirty="0">
                <a:latin typeface="Times New Roman"/>
                <a:ea typeface="Times New Roman"/>
              </a:rPr>
              <a:t/>
            </a:r>
            <a:br>
              <a:rPr lang="en-US" sz="2400" dirty="0">
                <a:latin typeface="Times New Roman"/>
                <a:ea typeface="Times New Roman"/>
              </a:rPr>
            </a:br>
            <a:endParaRPr lang="en-US" altLang="en-US" sz="2400" dirty="0" smtClean="0"/>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3600" dirty="0" smtClean="0"/>
              <a:t>Section 4.4 – The </a:t>
            </a:r>
            <a:r>
              <a:rPr lang="en-US" altLang="en-US" sz="3600" dirty="0" smtClean="0">
                <a:latin typeface="Courier New" panose="02070309020205020404" pitchFamily="49" charset="0"/>
                <a:cs typeface="Courier New" panose="02070309020205020404" pitchFamily="49" charset="0"/>
              </a:rPr>
              <a:t>if/else</a:t>
            </a:r>
            <a:r>
              <a:rPr lang="en-US" altLang="en-US" sz="3600" dirty="0" smtClean="0"/>
              <a:t> Statement</a:t>
            </a:r>
          </a:p>
        </p:txBody>
      </p:sp>
      <p:sp>
        <p:nvSpPr>
          <p:cNvPr id="9219" name="Content Placeholder 2"/>
          <p:cNvSpPr>
            <a:spLocks noGrp="1"/>
          </p:cNvSpPr>
          <p:nvPr>
            <p:ph idx="1"/>
          </p:nvPr>
        </p:nvSpPr>
        <p:spPr>
          <a:xfrm>
            <a:off x="304800" y="1143000"/>
            <a:ext cx="8382000" cy="4525963"/>
          </a:xfrm>
        </p:spPr>
        <p:txBody>
          <a:bodyPr/>
          <a:lstStyle/>
          <a:p>
            <a:r>
              <a:rPr lang="en-US" sz="2400" dirty="0" smtClean="0">
                <a:effectLst/>
                <a:latin typeface="Times New Roman"/>
                <a:ea typeface="Times New Roman"/>
              </a:rPr>
              <a:t>Checkpoint 4.12, p 168. </a:t>
            </a:r>
            <a:r>
              <a:rPr lang="en-US" sz="2400" dirty="0">
                <a:latin typeface="Times New Roman"/>
                <a:ea typeface="Times New Roman"/>
              </a:rPr>
              <a:t> </a:t>
            </a:r>
            <a:r>
              <a:rPr lang="en-US" sz="2400" dirty="0" smtClean="0">
                <a:latin typeface="Times New Roman"/>
                <a:ea typeface="Times New Roman"/>
              </a:rPr>
              <a:t> Code both of these up and test them. </a:t>
            </a:r>
          </a:p>
          <a:p>
            <a:pPr>
              <a:spcBef>
                <a:spcPts val="3600"/>
              </a:spcBef>
            </a:pPr>
            <a:r>
              <a:rPr lang="en-US" sz="2400" dirty="0" smtClean="0">
                <a:effectLst/>
                <a:latin typeface="Times New Roman"/>
                <a:ea typeface="Times New Roman"/>
              </a:rPr>
              <a:t>Write and </a:t>
            </a:r>
            <a:r>
              <a:rPr lang="en-US" sz="2400" dirty="0" smtClean="0">
                <a:effectLst/>
                <a:latin typeface="Courier New" panose="02070309020205020404" pitchFamily="49" charset="0"/>
                <a:ea typeface="Times New Roman"/>
                <a:cs typeface="Courier New" panose="02070309020205020404" pitchFamily="49" charset="0"/>
              </a:rPr>
              <a:t>if/else</a:t>
            </a:r>
            <a:r>
              <a:rPr lang="en-US" sz="2400" dirty="0" smtClean="0">
                <a:effectLst/>
                <a:latin typeface="Times New Roman"/>
                <a:ea typeface="Times New Roman"/>
              </a:rPr>
              <a:t> statement that assigns a 5 to x if y is even.  Otherwise, it assigns a 0.  </a:t>
            </a:r>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4.5 - Flags</a:t>
            </a:r>
          </a:p>
        </p:txBody>
      </p:sp>
      <p:sp>
        <p:nvSpPr>
          <p:cNvPr id="9219" name="Content Placeholder 2"/>
          <p:cNvSpPr>
            <a:spLocks noGrp="1"/>
          </p:cNvSpPr>
          <p:nvPr>
            <p:ph idx="1"/>
          </p:nvPr>
        </p:nvSpPr>
        <p:spPr>
          <a:xfrm>
            <a:off x="304800" y="1143000"/>
            <a:ext cx="8382000" cy="4525963"/>
          </a:xfrm>
        </p:spPr>
        <p:txBody>
          <a:bodyPr/>
          <a:lstStyle/>
          <a:p>
            <a:r>
              <a:rPr lang="en-US" sz="2400" dirty="0" smtClean="0">
                <a:latin typeface="Times New Roman"/>
                <a:ea typeface="Times New Roman"/>
              </a:rPr>
              <a:t>Checkpoint p 175.</a:t>
            </a:r>
            <a:br>
              <a:rPr lang="en-US" sz="2400" dirty="0" smtClean="0">
                <a:latin typeface="Times New Roman"/>
                <a:ea typeface="Times New Roman"/>
              </a:rPr>
            </a:br>
            <a:endParaRPr lang="en-US" sz="2400" dirty="0" smtClean="0">
              <a:latin typeface="Times New Roman"/>
              <a:ea typeface="Times New Roman"/>
            </a:endParaRPr>
          </a:p>
          <a:p>
            <a:r>
              <a:rPr lang="en-US" sz="2400" dirty="0" smtClean="0">
                <a:latin typeface="Times New Roman"/>
                <a:ea typeface="Times New Roman"/>
              </a:rPr>
              <a:t>The “Dangling else” </a:t>
            </a:r>
            <a:r>
              <a:rPr lang="en-US" sz="2400" dirty="0">
                <a:latin typeface="Times New Roman"/>
                <a:ea typeface="Times New Roman"/>
              </a:rPr>
              <a:t>problem can be a serious issue.  </a:t>
            </a:r>
            <a:endParaRPr lang="en-US" sz="2400" dirty="0" smtClean="0">
              <a:latin typeface="Times New Roman"/>
              <a:ea typeface="Times New Roman"/>
            </a:endParaRPr>
          </a:p>
          <a:p>
            <a:pPr>
              <a:spcBef>
                <a:spcPts val="3000"/>
              </a:spcBef>
            </a:pPr>
            <a:r>
              <a:rPr lang="en-US" sz="2400" dirty="0" smtClean="0">
                <a:latin typeface="Times New Roman"/>
                <a:ea typeface="Times New Roman"/>
              </a:rPr>
              <a:t>Implement </a:t>
            </a:r>
            <a:r>
              <a:rPr lang="en-US" sz="2400" dirty="0">
                <a:latin typeface="Times New Roman"/>
                <a:ea typeface="Times New Roman"/>
              </a:rPr>
              <a:t>the code in Slide 33 as it is and verify that it does not work as expected.  (You can do this by trying various values for x and y.  Any x&lt;=5 or if x &gt; 5 but y &lt;= 5 should cause these statements to malfunction.)  Then implement the code in slide 35, test it with the same numbers, and verify that it </a:t>
            </a:r>
            <a:r>
              <a:rPr lang="en-US" sz="2400" dirty="0" smtClean="0">
                <a:latin typeface="Times New Roman"/>
                <a:ea typeface="Times New Roman"/>
              </a:rPr>
              <a:t>now works correctly with the same input values. </a:t>
            </a:r>
          </a:p>
          <a:p>
            <a:endParaRPr lang="en-US" sz="2400" dirty="0" smtClean="0">
              <a:latin typeface="Times New Roman"/>
              <a:ea typeface="Times New Roman"/>
            </a:endParaRPr>
          </a:p>
          <a:p>
            <a:endParaRPr lang="en-US" altLang="en-US" sz="2400" dirty="0" smtClean="0"/>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4.6 – Logical Operators</a:t>
            </a:r>
          </a:p>
        </p:txBody>
      </p:sp>
      <p:sp>
        <p:nvSpPr>
          <p:cNvPr id="9219" name="Content Placeholder 2"/>
          <p:cNvSpPr>
            <a:spLocks noGrp="1"/>
          </p:cNvSpPr>
          <p:nvPr>
            <p:ph idx="1"/>
          </p:nvPr>
        </p:nvSpPr>
        <p:spPr>
          <a:xfrm>
            <a:off x="457200" y="1295400"/>
            <a:ext cx="8382000" cy="4525963"/>
          </a:xfrm>
        </p:spPr>
        <p:txBody>
          <a:bodyPr/>
          <a:lstStyle/>
          <a:p>
            <a:r>
              <a:rPr lang="en-US" sz="2400" dirty="0" smtClean="0">
                <a:latin typeface="Times New Roman"/>
                <a:ea typeface="Times New Roman"/>
              </a:rPr>
              <a:t>Examine Checkpoint 4.16 (p180) and decide what the answer is.  Then copy that section of code into a C++ program and verify that your answer is correct. </a:t>
            </a:r>
            <a:br>
              <a:rPr lang="en-US" sz="2400" dirty="0" smtClean="0">
                <a:latin typeface="Times New Roman"/>
                <a:ea typeface="Times New Roman"/>
              </a:rPr>
            </a:br>
            <a:endParaRPr lang="en-US" sz="2400" dirty="0" smtClean="0">
              <a:latin typeface="Times New Roman"/>
              <a:ea typeface="Times New Roman"/>
            </a:endParaRPr>
          </a:p>
          <a:p>
            <a:r>
              <a:rPr lang="en-US" sz="2400" dirty="0" smtClean="0">
                <a:latin typeface="Times New Roman"/>
                <a:ea typeface="Times New Roman"/>
              </a:rPr>
              <a:t>Do the same thing with Checkpoint 4.17.  How many coupons would be given for exactly 3 books?  Why?  </a:t>
            </a:r>
            <a:endParaRPr lang="en-US" altLang="en-US" sz="2400" dirty="0" smtClean="0"/>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4.7 – Numeric Ranges</a:t>
            </a:r>
          </a:p>
        </p:txBody>
      </p:sp>
      <p:sp>
        <p:nvSpPr>
          <p:cNvPr id="9219" name="Content Placeholder 2"/>
          <p:cNvSpPr>
            <a:spLocks noGrp="1"/>
          </p:cNvSpPr>
          <p:nvPr>
            <p:ph idx="1"/>
          </p:nvPr>
        </p:nvSpPr>
        <p:spPr>
          <a:xfrm>
            <a:off x="304800" y="1143000"/>
            <a:ext cx="8382000" cy="4525963"/>
          </a:xfrm>
        </p:spPr>
        <p:txBody>
          <a:bodyPr/>
          <a:lstStyle/>
          <a:p>
            <a:r>
              <a:rPr lang="en-US" sz="2400" dirty="0" smtClean="0">
                <a:latin typeface="Times New Roman"/>
                <a:ea typeface="Times New Roman"/>
              </a:rPr>
              <a:t>Note </a:t>
            </a:r>
            <a:r>
              <a:rPr lang="en-US" sz="2400" dirty="0">
                <a:latin typeface="Times New Roman"/>
                <a:ea typeface="Times New Roman"/>
              </a:rPr>
              <a:t>that since </a:t>
            </a:r>
            <a:r>
              <a:rPr lang="en-US" sz="2000" dirty="0" err="1">
                <a:latin typeface="Courier New"/>
                <a:ea typeface="Times New Roman"/>
              </a:rPr>
              <a:t>bool</a:t>
            </a:r>
            <a:r>
              <a:rPr lang="en-US" sz="2400" dirty="0">
                <a:latin typeface="Times New Roman"/>
                <a:ea typeface="Times New Roman"/>
              </a:rPr>
              <a:t> variables must either be </a:t>
            </a:r>
            <a:r>
              <a:rPr lang="en-US" sz="2000" dirty="0">
                <a:latin typeface="Courier New"/>
                <a:ea typeface="Times New Roman"/>
              </a:rPr>
              <a:t>true</a:t>
            </a:r>
            <a:r>
              <a:rPr lang="en-US" sz="2400" dirty="0">
                <a:latin typeface="Times New Roman"/>
                <a:ea typeface="Times New Roman"/>
              </a:rPr>
              <a:t> or </a:t>
            </a:r>
            <a:r>
              <a:rPr lang="en-US" sz="2000" dirty="0">
                <a:latin typeface="Courier New"/>
                <a:ea typeface="Times New Roman"/>
              </a:rPr>
              <a:t>false</a:t>
            </a:r>
            <a:r>
              <a:rPr lang="en-US" sz="2400" dirty="0">
                <a:latin typeface="Times New Roman"/>
                <a:ea typeface="Times New Roman"/>
              </a:rPr>
              <a:t>, </a:t>
            </a:r>
            <a:br>
              <a:rPr lang="en-US" sz="2400" dirty="0">
                <a:latin typeface="Times New Roman"/>
                <a:ea typeface="Times New Roman"/>
              </a:rPr>
            </a:br>
            <a:r>
              <a:rPr lang="en-US" sz="2400" dirty="0">
                <a:latin typeface="Times New Roman"/>
                <a:ea typeface="Times New Roman"/>
              </a:rPr>
              <a:t/>
            </a:r>
            <a:br>
              <a:rPr lang="en-US" sz="2400" dirty="0">
                <a:latin typeface="Times New Roman"/>
                <a:ea typeface="Times New Roman"/>
              </a:rPr>
            </a:br>
            <a:r>
              <a:rPr lang="en-US" sz="2400" dirty="0" smtClean="0">
                <a:latin typeface="Times New Roman"/>
                <a:ea typeface="Times New Roman"/>
              </a:rPr>
              <a:t>     </a:t>
            </a:r>
            <a:r>
              <a:rPr lang="en-US" sz="2000" dirty="0" smtClean="0">
                <a:latin typeface="Courier New"/>
                <a:ea typeface="Times New Roman"/>
              </a:rPr>
              <a:t>if </a:t>
            </a:r>
            <a:r>
              <a:rPr lang="en-US" sz="2000" dirty="0">
                <a:latin typeface="Courier New"/>
                <a:ea typeface="Times New Roman"/>
              </a:rPr>
              <a:t>(</a:t>
            </a:r>
            <a:r>
              <a:rPr lang="en-US" sz="2000" dirty="0" err="1">
                <a:latin typeface="Courier New"/>
                <a:ea typeface="Times New Roman"/>
              </a:rPr>
              <a:t>boolVar</a:t>
            </a:r>
            <a:r>
              <a:rPr lang="en-US" sz="2000" dirty="0">
                <a:latin typeface="Courier New"/>
                <a:ea typeface="Times New Roman"/>
              </a:rPr>
              <a:t> == true)</a:t>
            </a:r>
            <a:r>
              <a:rPr lang="en-US" sz="2400" dirty="0">
                <a:latin typeface="Times New Roman"/>
                <a:ea typeface="Times New Roman"/>
              </a:rPr>
              <a:t> </a:t>
            </a:r>
            <a:br>
              <a:rPr lang="en-US" sz="2400" dirty="0">
                <a:latin typeface="Times New Roman"/>
                <a:ea typeface="Times New Roman"/>
              </a:rPr>
            </a:br>
            <a:r>
              <a:rPr lang="en-US" sz="2400" dirty="0">
                <a:latin typeface="Times New Roman"/>
                <a:ea typeface="Times New Roman"/>
              </a:rPr>
              <a:t/>
            </a:r>
            <a:br>
              <a:rPr lang="en-US" sz="2400" dirty="0">
                <a:latin typeface="Times New Roman"/>
                <a:ea typeface="Times New Roman"/>
              </a:rPr>
            </a:br>
            <a:r>
              <a:rPr lang="en-US" sz="2400" dirty="0">
                <a:latin typeface="Times New Roman"/>
                <a:ea typeface="Times New Roman"/>
              </a:rPr>
              <a:t>will work the same as </a:t>
            </a:r>
            <a:br>
              <a:rPr lang="en-US" sz="2400" dirty="0">
                <a:latin typeface="Times New Roman"/>
                <a:ea typeface="Times New Roman"/>
              </a:rPr>
            </a:br>
            <a:r>
              <a:rPr lang="en-US" sz="2400" dirty="0">
                <a:latin typeface="Times New Roman"/>
                <a:ea typeface="Times New Roman"/>
              </a:rPr>
              <a:t/>
            </a:r>
            <a:br>
              <a:rPr lang="en-US" sz="2400" dirty="0">
                <a:latin typeface="Times New Roman"/>
                <a:ea typeface="Times New Roman"/>
              </a:rPr>
            </a:br>
            <a:r>
              <a:rPr lang="en-US" sz="2400" dirty="0" smtClean="0">
                <a:latin typeface="Times New Roman"/>
                <a:ea typeface="Times New Roman"/>
              </a:rPr>
              <a:t>      </a:t>
            </a:r>
            <a:r>
              <a:rPr lang="en-US" sz="2000" dirty="0" smtClean="0">
                <a:latin typeface="Courier New"/>
                <a:ea typeface="Times New Roman"/>
              </a:rPr>
              <a:t>if </a:t>
            </a:r>
            <a:r>
              <a:rPr lang="en-US" sz="2000" dirty="0">
                <a:latin typeface="Courier New"/>
                <a:ea typeface="Times New Roman"/>
              </a:rPr>
              <a:t>(</a:t>
            </a:r>
            <a:r>
              <a:rPr lang="en-US" sz="2000" dirty="0" err="1">
                <a:latin typeface="Courier New"/>
                <a:ea typeface="Times New Roman"/>
              </a:rPr>
              <a:t>boolVar</a:t>
            </a:r>
            <a:r>
              <a:rPr lang="en-US" sz="2000" dirty="0">
                <a:latin typeface="Courier New"/>
                <a:ea typeface="Times New Roman"/>
              </a:rPr>
              <a:t>)</a:t>
            </a:r>
            <a:r>
              <a:rPr lang="en-US" sz="2400" dirty="0">
                <a:latin typeface="Times New Roman"/>
                <a:ea typeface="Times New Roman"/>
              </a:rPr>
              <a:t>. </a:t>
            </a:r>
            <a:endParaRPr lang="en-US" sz="2400" dirty="0" smtClean="0">
              <a:latin typeface="Times New Roman"/>
              <a:ea typeface="Times New Roman"/>
            </a:endParaRPr>
          </a:p>
          <a:p>
            <a:pPr>
              <a:spcBef>
                <a:spcPts val="3000"/>
              </a:spcBef>
            </a:pPr>
            <a:r>
              <a:rPr lang="en-US" altLang="en-US" sz="2400" dirty="0" smtClean="0">
                <a:latin typeface="Times New Roman"/>
              </a:rPr>
              <a:t>Code this up to verify.  </a:t>
            </a:r>
            <a:endParaRPr lang="en-US" altLang="en-US" sz="2400" dirty="0" smtClean="0"/>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4.8 – Logical Operators</a:t>
            </a:r>
          </a:p>
        </p:txBody>
      </p:sp>
      <p:sp>
        <p:nvSpPr>
          <p:cNvPr id="9219" name="Content Placeholder 2"/>
          <p:cNvSpPr>
            <a:spLocks noGrp="1"/>
          </p:cNvSpPr>
          <p:nvPr>
            <p:ph idx="1"/>
          </p:nvPr>
        </p:nvSpPr>
        <p:spPr>
          <a:xfrm>
            <a:off x="304800" y="1143000"/>
            <a:ext cx="8382000" cy="4525963"/>
          </a:xfrm>
        </p:spPr>
        <p:txBody>
          <a:bodyPr/>
          <a:lstStyle/>
          <a:p>
            <a:pPr lvl="0">
              <a:spcBef>
                <a:spcPts val="0"/>
              </a:spcBef>
              <a:spcAft>
                <a:spcPts val="0"/>
              </a:spcAft>
              <a:buFont typeface="+mj-lt"/>
              <a:buAutoNum type="arabicParenR"/>
            </a:pPr>
            <a:r>
              <a:rPr lang="en-US" sz="2400" dirty="0" smtClean="0">
                <a:latin typeface="Times New Roman"/>
                <a:ea typeface="Times New Roman"/>
              </a:rPr>
              <a:t>Checkpoint </a:t>
            </a:r>
            <a:r>
              <a:rPr lang="en-US" sz="2400" dirty="0">
                <a:latin typeface="Times New Roman"/>
                <a:ea typeface="Times New Roman"/>
              </a:rPr>
              <a:t>4.19, p190.  Do each </a:t>
            </a:r>
            <a:r>
              <a:rPr lang="en-US" sz="2400" dirty="0" smtClean="0">
                <a:latin typeface="Times New Roman"/>
                <a:ea typeface="Times New Roman"/>
              </a:rPr>
              <a:t>problem.  </a:t>
            </a:r>
            <a:r>
              <a:rPr lang="en-US" sz="2400" dirty="0">
                <a:latin typeface="Times New Roman"/>
                <a:ea typeface="Times New Roman"/>
              </a:rPr>
              <a:t>Determine the answer first by looking at </a:t>
            </a:r>
            <a:r>
              <a:rPr lang="en-US" sz="2400" dirty="0" smtClean="0">
                <a:latin typeface="Times New Roman"/>
                <a:ea typeface="Times New Roman"/>
              </a:rPr>
              <a:t>it and doing the analysis.  </a:t>
            </a:r>
            <a:r>
              <a:rPr lang="en-US" sz="2400" dirty="0">
                <a:latin typeface="Times New Roman"/>
                <a:ea typeface="Times New Roman"/>
              </a:rPr>
              <a:t>Then code them up in an actual C++ program to verify your answers. </a:t>
            </a:r>
            <a:r>
              <a:rPr lang="en-US" sz="2400" dirty="0" smtClean="0">
                <a:latin typeface="Times New Roman"/>
                <a:ea typeface="Times New Roman"/>
              </a:rPr>
              <a:t/>
            </a:r>
            <a:br>
              <a:rPr lang="en-US" sz="2400" dirty="0" smtClean="0">
                <a:latin typeface="Times New Roman"/>
                <a:ea typeface="Times New Roman"/>
              </a:rPr>
            </a:br>
            <a:endParaRPr lang="en-US" sz="2400" dirty="0">
              <a:latin typeface="Times New Roman"/>
              <a:ea typeface="Times New Roman"/>
            </a:endParaRPr>
          </a:p>
          <a:p>
            <a:pPr lvl="0">
              <a:spcBef>
                <a:spcPts val="1800"/>
              </a:spcBef>
              <a:spcAft>
                <a:spcPts val="0"/>
              </a:spcAft>
              <a:buFont typeface="+mj-lt"/>
              <a:buAutoNum type="arabicParenR"/>
            </a:pPr>
            <a:r>
              <a:rPr lang="en-US" sz="2400" dirty="0">
                <a:latin typeface="Times New Roman"/>
                <a:ea typeface="Times New Roman"/>
              </a:rPr>
              <a:t>Create </a:t>
            </a:r>
            <a:r>
              <a:rPr lang="en-US" sz="2400" dirty="0" smtClean="0">
                <a:latin typeface="Times New Roman"/>
                <a:ea typeface="Times New Roman"/>
              </a:rPr>
              <a:t>conditions using AND’s and OR’s, </a:t>
            </a:r>
            <a:r>
              <a:rPr lang="en-US" sz="2400" dirty="0">
                <a:latin typeface="Times New Roman"/>
                <a:ea typeface="Times New Roman"/>
              </a:rPr>
              <a:t>negate </a:t>
            </a:r>
            <a:r>
              <a:rPr lang="en-US" sz="2400" dirty="0" smtClean="0">
                <a:latin typeface="Times New Roman"/>
                <a:ea typeface="Times New Roman"/>
              </a:rPr>
              <a:t>them </a:t>
            </a:r>
            <a:r>
              <a:rPr lang="en-US" sz="2400" dirty="0">
                <a:latin typeface="Times New Roman"/>
                <a:ea typeface="Times New Roman"/>
              </a:rPr>
              <a:t>using De Morgan Laws, and code up </a:t>
            </a:r>
            <a:r>
              <a:rPr lang="en-US" sz="2400" dirty="0" smtClean="0">
                <a:latin typeface="Times New Roman"/>
                <a:ea typeface="Times New Roman"/>
              </a:rPr>
              <a:t>examples </a:t>
            </a:r>
            <a:r>
              <a:rPr lang="en-US" sz="2400" dirty="0">
                <a:latin typeface="Times New Roman"/>
                <a:ea typeface="Times New Roman"/>
              </a:rPr>
              <a:t>that </a:t>
            </a:r>
            <a:r>
              <a:rPr lang="en-US" sz="2400" dirty="0" smtClean="0">
                <a:latin typeface="Times New Roman"/>
                <a:ea typeface="Times New Roman"/>
              </a:rPr>
              <a:t>prove </a:t>
            </a:r>
            <a:r>
              <a:rPr lang="en-US" sz="2400" dirty="0">
                <a:latin typeface="Times New Roman"/>
                <a:ea typeface="Times New Roman"/>
              </a:rPr>
              <a:t>that the negation was done correctly.  </a:t>
            </a:r>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2237</TotalTime>
  <Words>329</Words>
  <Application>Microsoft Office PowerPoint</Application>
  <PresentationFormat>On-screen Show (4:3)</PresentationFormat>
  <Paragraphs>73</Paragraphs>
  <Slides>14</Slides>
  <Notes>13</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Default Design</vt:lpstr>
      <vt:lpstr>1_Default Design</vt:lpstr>
      <vt:lpstr>PowerPoint Presentation</vt:lpstr>
      <vt:lpstr>Section 4.1 – Relational Operators</vt:lpstr>
      <vt:lpstr>Section 4.2 – The if Statement</vt:lpstr>
      <vt:lpstr>Section 4.3 – Expanding the if Statement</vt:lpstr>
      <vt:lpstr>Section 4.4 – The if/else Statement</vt:lpstr>
      <vt:lpstr>Section 4.5 - Flags</vt:lpstr>
      <vt:lpstr>Section 4.6 – Logical Operators</vt:lpstr>
      <vt:lpstr>Section 4.7 – Numeric Ranges</vt:lpstr>
      <vt:lpstr>Section 4.8 – Logical Operators</vt:lpstr>
      <vt:lpstr>Section 4.9 – Numeric Ranges</vt:lpstr>
      <vt:lpstr>Section 4.11 – Validating User Input</vt:lpstr>
      <vt:lpstr>Section 4.12 – Comparing Characters and Strings</vt:lpstr>
      <vt:lpstr>Section 4.13 – The Conditional Operator</vt:lpstr>
      <vt:lpstr>Section 4.14 – The switch Statement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Making Decisions</dc:subject>
  <dc:creator>Tony Gaddis</dc:creator>
  <cp:lastModifiedBy>COSJRMain</cp:lastModifiedBy>
  <cp:revision>225</cp:revision>
  <dcterms:created xsi:type="dcterms:W3CDTF">2011-02-16T20:47:20Z</dcterms:created>
  <dcterms:modified xsi:type="dcterms:W3CDTF">2014-10-12T23:53:05Z</dcterms:modified>
</cp:coreProperties>
</file>