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4" r:id="rId5"/>
    <p:sldId id="259" r:id="rId6"/>
    <p:sldId id="260" r:id="rId7"/>
    <p:sldId id="261" r:id="rId8"/>
    <p:sldId id="262" r:id="rId9"/>
    <p:sldId id="263" r:id="rId10"/>
    <p:sldId id="285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2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allhunt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3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27000"/>
            <a:ext cx="9144000" cy="6985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029200"/>
            <a:ext cx="9144000" cy="13716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FF66"/>
                </a:solidFill>
              </a:rPr>
              <a:t>Chapter 1:</a:t>
            </a:r>
            <a:br>
              <a:rPr lang="en-US" sz="3200" dirty="0" smtClean="0">
                <a:solidFill>
                  <a:srgbClr val="FFFF66"/>
                </a:solidFill>
              </a:rPr>
            </a:br>
            <a:r>
              <a:rPr lang="en-US" sz="3200" dirty="0" smtClean="0">
                <a:solidFill>
                  <a:srgbClr val="FFFF66"/>
                </a:solidFill>
              </a:rPr>
              <a:t>Principles of Professional &amp; Technical Communication</a:t>
            </a:r>
            <a:endParaRPr lang="en-US" sz="32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15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Defining Prof  &amp; Tech Communication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Applies style different from most academic writing: concise, easy to understand and digest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Research-oriented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Delivered with active voice (preferred); passive permissible when strategic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Considers audience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Designed for easy navigation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Works within limits of time and space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Applies etiquette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1890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Tech Communication Structure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Introduction</a:t>
            </a:r>
            <a:r>
              <a:rPr 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States purpose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Provides context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Forecasts what follows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Body: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Addresses topic(s) noted in introduction in greater detail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Provides supporting facts for arguments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Conclusion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Draws writing to close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Summarizes key points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Reminds audience of call to </a:t>
            </a:r>
            <a:r>
              <a:rPr lang="en-US" sz="2400" dirty="0" smtClean="0"/>
              <a:t>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98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Editing Tech Communication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Grammar (common problem areas):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Subject-verb agreement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Articles						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Commas</a:t>
            </a:r>
            <a:r>
              <a:rPr lang="en-US" sz="2800" dirty="0"/>
              <a:t>, semi-colons, and </a:t>
            </a:r>
            <a:r>
              <a:rPr lang="en-US" sz="2800" dirty="0" smtClean="0"/>
              <a:t>colons</a:t>
            </a:r>
          </a:p>
          <a:p>
            <a:pPr defTabSz="344488">
              <a:lnSpc>
                <a:spcPct val="80000"/>
              </a:lnSpc>
            </a:pPr>
            <a:r>
              <a:rPr lang="en-US" sz="2800" dirty="0"/>
              <a:t>Sentence fragments, run-ons, and </a:t>
            </a:r>
            <a:r>
              <a:rPr lang="en-US" sz="2800" dirty="0" smtClean="0"/>
              <a:t>					gerunds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Pronouns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Parallel 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22098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3622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pic>
        <p:nvPicPr>
          <p:cNvPr id="1026" name="Picture 2" descr="https://cw.kendallhunt.com/Schlobohm-Ryan_Business%20and%20Technical%20Comm_02_K25363-02/New_Component_001/AuthorWorkspace/PowerPoint%20Slide%20Shows/Shutterstock/Chapter%201/shutterstock_1408875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62200"/>
            <a:ext cx="2438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8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Ethics Defined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400" dirty="0"/>
              <a:t>1. “Moral principles that govern a person’s </a:t>
            </a:r>
            <a:r>
              <a:rPr lang="en-US" sz="2400" dirty="0" err="1"/>
              <a:t>behaviour</a:t>
            </a:r>
            <a:r>
              <a:rPr lang="en-US" sz="2400" dirty="0"/>
              <a:t> [sic] or the conducting of an activity”</a:t>
            </a:r>
          </a:p>
          <a:p>
            <a:r>
              <a:rPr lang="en-US" sz="2400" dirty="0"/>
              <a:t>2. “The branch of knowledge that deals with moral principles</a:t>
            </a:r>
            <a:r>
              <a:rPr lang="en-US" sz="2400" dirty="0" smtClean="0"/>
              <a:t>”*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*Source</a:t>
            </a:r>
            <a:r>
              <a:rPr lang="en-US" sz="1800" dirty="0"/>
              <a:t>: oxforddictionaries.com/</a:t>
            </a:r>
            <a:r>
              <a:rPr lang="en-US" sz="1800" dirty="0" err="1"/>
              <a:t>english</a:t>
            </a:r>
            <a:r>
              <a:rPr lang="en-US" sz="1800" dirty="0"/>
              <a:t>/ethics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274320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cw.kendallhunt.com/Schlobohm-Ryan_Business%20and%20Technical%20Comm_02_K25363-02/New_Component_001/AuthorWorkspace/PowerPoint%20Slide%20Shows/Shutterstock/Chapter%201/shutterstock_14546109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02" y="2589318"/>
            <a:ext cx="1846398" cy="228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Ethical Guidelines for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Know and do right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Give proper attribution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Respect intellectual property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Abide by employee agreements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Honor non-competition and non-disclosure agreements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Ensure safety and </a:t>
            </a:r>
            <a:r>
              <a:rPr lang="en-US" sz="2800" dirty="0" smtClean="0"/>
              <a:t>security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r>
              <a:rPr lang="en-US" sz="4800" b="1" dirty="0"/>
              <a:t>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35051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800" dirty="0" smtClean="0">
                <a:latin typeface="Arial"/>
                <a:cs typeface="Arial"/>
              </a:rPr>
              <a:t>“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Ethics,” oxforddictionaries.com/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/ethics. Feb, 2014. Web.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  <a:buNone/>
            </a:pPr>
            <a:r>
              <a:rPr lang="en-US" sz="2800" dirty="0" smtClean="0">
                <a:latin typeface="Arial"/>
                <a:cs typeface="Arial"/>
              </a:rPr>
              <a:t>Schlobohm</a:t>
            </a:r>
            <a:r>
              <a:rPr lang="en-US" sz="2800" dirty="0">
                <a:latin typeface="Arial"/>
                <a:cs typeface="Arial"/>
              </a:rPr>
              <a:t>, Maribeth and Christopher Ryan. </a:t>
            </a:r>
            <a:r>
              <a:rPr lang="en-US" sz="2800" i="1" dirty="0">
                <a:latin typeface="Arial"/>
                <a:cs typeface="Arial"/>
              </a:rPr>
              <a:t>Business and Technical Communication: A Guide to Writing Professionally</a:t>
            </a:r>
            <a:r>
              <a:rPr lang="en-US" sz="2800" dirty="0">
                <a:latin typeface="Arial"/>
                <a:cs typeface="Arial"/>
              </a:rPr>
              <a:t>, 2</a:t>
            </a:r>
            <a:r>
              <a:rPr lang="en-US" sz="2800" baseline="30000" dirty="0">
                <a:latin typeface="Arial"/>
                <a:cs typeface="Arial"/>
              </a:rPr>
              <a:t>nd</a:t>
            </a:r>
            <a:r>
              <a:rPr lang="en-US" sz="2800" dirty="0">
                <a:latin typeface="Arial"/>
                <a:cs typeface="Arial"/>
              </a:rPr>
              <a:t> Ed., Dubuque, IA: Kendall-Hunt, 2014. Print. 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  <a:buNone/>
            </a:pPr>
            <a:r>
              <a:rPr lang="en-US" sz="2800" dirty="0" err="1" smtClean="0">
                <a:latin typeface="Arial"/>
                <a:cs typeface="Arial"/>
              </a:rPr>
              <a:t>Shutterstock</a:t>
            </a:r>
            <a:r>
              <a:rPr lang="en-US" sz="2800" dirty="0" smtClean="0">
                <a:latin typeface="Arial"/>
                <a:cs typeface="Arial"/>
              </a:rPr>
              <a:t>. “Man checking text on a document,” Image ID: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140887543; “Info-text-graphic-ethic,” Image ID: 145461094. Feb 2014. Web. </a:t>
            </a:r>
            <a:endParaRPr lang="en-US" sz="2400" dirty="0"/>
          </a:p>
          <a:p>
            <a:pPr>
              <a:lnSpc>
                <a:spcPct val="12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Contact Information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1371601"/>
            <a:ext cx="6629400" cy="3505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Kendall-Hunt Publishing Company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4050 </a:t>
            </a:r>
            <a:r>
              <a:rPr lang="en-US" dirty="0" err="1">
                <a:latin typeface="Arial"/>
                <a:cs typeface="Arial"/>
              </a:rPr>
              <a:t>Westmark</a:t>
            </a:r>
            <a:r>
              <a:rPr lang="en-US" dirty="0">
                <a:latin typeface="Arial"/>
                <a:cs typeface="Arial"/>
              </a:rPr>
              <a:t> Drive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Dubuque, IA 52004-1840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  <a:hlinkClick r:id="rId3"/>
              </a:rPr>
              <a:t>http://www.kendallhunt.com</a:t>
            </a: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Toll Free:  800-228-0810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xt" ma:contentTypeID="0x010100368A0B3D93BFE2489363DE9A646AB65E1B00D81583A6DA774149B4AFA785042ADFDC" ma:contentTypeVersion="20" ma:contentTypeDescription="Base Content Type for Kendall Hunt" ma:contentTypeScope="" ma:versionID="ec7b2672c717ef8cea2e0e856176026c">
  <xsd:schema xmlns:xsd="http://www.w3.org/2001/XMLSchema" xmlns:xs="http://www.w3.org/2001/XMLSchema" xmlns:p="http://schemas.microsoft.com/office/2006/metadata/properties" xmlns:ns2="22f5b87c-0852-49f9-9012-8f8b23fedf95" targetNamespace="http://schemas.microsoft.com/office/2006/metadata/properties" ma:root="true" ma:fieldsID="6a67e9aa505d46af61fa2e9e0055562e" ns2:_="">
    <xsd:import namespace="22f5b87c-0852-49f9-9012-8f8b23fedf95"/>
    <xsd:element name="properties">
      <xsd:complexType>
        <xsd:sequence>
          <xsd:element name="documentManagement">
            <xsd:complexType>
              <xsd:all>
                <xsd:element ref="ns2:CopyRightHolderTaxHTField0" minOccurs="0"/>
                <xsd:element ref="ns2:TaxCatchAll" minOccurs="0"/>
                <xsd:element ref="ns2:TaxCatchAllLabel" minOccurs="0"/>
                <xsd:element ref="ns2:PlacementTaxHTField1" minOccurs="0"/>
                <xsd:element ref="ns2:ItemNumber" minOccurs="0"/>
                <xsd:element ref="ns2:JobNbr" minOccurs="0"/>
                <xsd:element ref="ns2:KHKeywords" minOccurs="0"/>
                <xsd:element ref="ns2:ComponentTypeTaxHTField0" minOccurs="0"/>
                <xsd:element ref="ns2:ChapterNbrTaxHTField0" minOccurs="0"/>
                <xsd:element ref="ns2:DisciplineTaxHTField1" minOccurs="0"/>
                <xsd:element ref="ns2:ChapterTitle" minOccurs="0"/>
                <xsd:element ref="ns2:ProofVersionTaxHTField0" minOccurs="0"/>
                <xsd:element ref="ns2:Auther" minOccurs="0"/>
                <xsd:element ref="ns2:DeliveryType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5b87c-0852-49f9-9012-8f8b23fedf95" elementFormDefault="qualified">
    <xsd:import namespace="http://schemas.microsoft.com/office/2006/documentManagement/types"/>
    <xsd:import namespace="http://schemas.microsoft.com/office/infopath/2007/PartnerControls"/>
    <xsd:element name="CopyRightHolderTaxHTField0" ma:index="8" nillable="true" ma:taxonomy="true" ma:internalName="CopyRightHolderTaxHTField0" ma:taxonomyFieldName="CopyRightHolder" ma:displayName="CopyRightHolder" ma:default="" ma:fieldId="{5f77a2b8-034c-4a9a-ac28-ad0c6b013494}" ma:sspId="63bf1f48-0717-4f6b-9991-090f7b78593f" ma:termSetId="2d138afd-b8d0-49aa-b8fa-64fad0e217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cd9d21d2-2dc9-48b6-ac2c-02ff257c3c00}" ma:internalName="TaxCatchAll" ma:showField="CatchAllData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cd9d21d2-2dc9-48b6-ac2c-02ff257c3c00}" ma:internalName="TaxCatchAllLabel" ma:readOnly="true" ma:showField="CatchAllDataLabel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lacementTaxHTField1" ma:index="12" nillable="true" ma:taxonomy="true" ma:internalName="PlacementTaxHTField1" ma:taxonomyFieldName="Placement" ma:displayName="Placement" ma:default="" ma:fieldId="{32cc91f4-2c37-40fe-9c7c-ed24a707ff5b}" ma:sspId="63bf1f48-0717-4f6b-9991-090f7b78593f" ma:termSetId="3f60e22d-45e5-4808-9235-2b7f3f4b2e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Number" ma:index="14" nillable="true" ma:displayName="ItemNumber" ma:internalName="ItemNumber">
      <xsd:simpleType>
        <xsd:restriction base="dms:Text">
          <xsd:maxLength value="255"/>
        </xsd:restriction>
      </xsd:simpleType>
    </xsd:element>
    <xsd:element name="JobNbr" ma:index="15" nillable="true" ma:displayName="JobNbr" ma:internalName="JobNbr">
      <xsd:simpleType>
        <xsd:restriction base="dms:Text">
          <xsd:maxLength value="255"/>
        </xsd:restriction>
      </xsd:simpleType>
    </xsd:element>
    <xsd:element name="KHKeywords" ma:index="16" nillable="true" ma:displayName="KHKeywords" ma:internalName="KHKeywords">
      <xsd:simpleType>
        <xsd:restriction base="dms:Text">
          <xsd:maxLength value="255"/>
        </xsd:restriction>
      </xsd:simpleType>
    </xsd:element>
    <xsd:element name="ComponentTypeTaxHTField0" ma:index="17" nillable="true" ma:taxonomy="true" ma:internalName="ComponentTypeTaxHTField0" ma:taxonomyFieldName="ComponentType" ma:displayName="ComponentType" ma:default="" ma:fieldId="{7a0c255c-3dc4-4983-92f6-d39abf2baa6e}" ma:sspId="63bf1f48-0717-4f6b-9991-090f7b78593f" ma:termSetId="deca2986-7413-4562-87ca-66cd7a3df0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NbrTaxHTField0" ma:index="19" nillable="true" ma:taxonomy="true" ma:internalName="ChapterNbrTaxHTField0" ma:taxonomyFieldName="ChapterNbr" ma:displayName="ChapterNbr" ma:default="" ma:fieldId="{3ab9fcde-1e89-4893-ae3e-0f5e5326fa59}" ma:sspId="63bf1f48-0717-4f6b-9991-090f7b78593f" ma:termSetId="55f592e7-19eb-4318-af93-1b3883df2b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isciplineTaxHTField1" ma:index="21" nillable="true" ma:taxonomy="true" ma:internalName="DisciplineTaxHTField1" ma:taxonomyFieldName="Discipline" ma:displayName="Discipline" ma:default="" ma:fieldId="{46d2b27f-2e75-4721-825c-a6e11bf07e60}" ma:sspId="63bf1f48-0717-4f6b-9991-090f7b78593f" ma:termSetId="299ca679-3a7e-4137-9565-27a9e88e657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Title" ma:index="23" nillable="true" ma:displayName="ChapterTitle" ma:internalName="ChapterTitle">
      <xsd:simpleType>
        <xsd:restriction base="dms:Text">
          <xsd:maxLength value="255"/>
        </xsd:restriction>
      </xsd:simpleType>
    </xsd:element>
    <xsd:element name="ProofVersionTaxHTField0" ma:index="24" nillable="true" ma:taxonomy="true" ma:internalName="ProofVersionTaxHTField0" ma:taxonomyFieldName="ProofVersion" ma:displayName="ProofVersion" ma:default="" ma:fieldId="{2fdf878d-4777-4c26-a722-c7e51e60200d}" ma:sspId="63bf1f48-0717-4f6b-9991-090f7b78593f" ma:termSetId="d0cc4589-0c99-4e52-bc52-4559c81db8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uther" ma:index="26" nillable="true" ma:displayName="TitleAuthor" ma:internalName="Auther">
      <xsd:simpleType>
        <xsd:restriction base="dms:Text">
          <xsd:maxLength value="255"/>
        </xsd:restriction>
      </xsd:simpleType>
    </xsd:element>
    <xsd:element name="DeliveryTypeTaxHTField0" ma:index="27" nillable="true" ma:taxonomy="true" ma:internalName="DeliveryTypeTaxHTField0" ma:taxonomyFieldName="DeliveryType" ma:displayName="DeliveryType" ma:default="" ma:fieldId="{2d3f0ff1-c9ce-4cf6-bf8d-258712a5e235}" ma:sspId="63bf1f48-0717-4f6b-9991-090f7b78593f" ma:termSetId="2422acbd-0572-449d-9ff9-411372cfef2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pyRightHolderTaxHTField0 xmlns="22f5b87c-0852-49f9-9012-8f8b23fedf95">
      <Terms xmlns="http://schemas.microsoft.com/office/infopath/2007/PartnerControls"/>
    </CopyRightHolderTaxHTField0>
    <PlacementTaxHTField1 xmlns="22f5b87c-0852-49f9-9012-8f8b23fedf95">
      <Terms xmlns="http://schemas.microsoft.com/office/infopath/2007/PartnerControls"/>
    </PlacementTaxHTField1>
    <JobNbr xmlns="22f5b87c-0852-49f9-9012-8f8b23fedf95" xsi:nil="true"/>
    <ChapterNbrTaxHTField0 xmlns="22f5b87c-0852-49f9-9012-8f8b23fedf95">
      <Terms xmlns="http://schemas.microsoft.com/office/infopath/2007/PartnerControls"/>
    </ChapterNbrTaxHTField0>
    <DisciplineTaxHTField1 xmlns="22f5b87c-0852-49f9-9012-8f8b23fedf95">
      <Terms xmlns="http://schemas.microsoft.com/office/infopath/2007/PartnerControls"/>
    </DisciplineTaxHTField1>
    <ItemNumber xmlns="22f5b87c-0852-49f9-9012-8f8b23fedf95" xsi:nil="true"/>
    <ProofVersionTaxHTField0 xmlns="22f5b87c-0852-49f9-9012-8f8b23fedf95">
      <Terms xmlns="http://schemas.microsoft.com/office/infopath/2007/PartnerControls"/>
    </ProofVersionTaxHTField0>
    <KHKeywords xmlns="22f5b87c-0852-49f9-9012-8f8b23fedf95" xsi:nil="true"/>
    <TaxCatchAll xmlns="22f5b87c-0852-49f9-9012-8f8b23fedf95"/>
    <ComponentTypeTaxHTField0 xmlns="22f5b87c-0852-49f9-9012-8f8b23fedf95">
      <Terms xmlns="http://schemas.microsoft.com/office/infopath/2007/PartnerControls"/>
    </ComponentTypeTaxHTField0>
    <ChapterTitle xmlns="22f5b87c-0852-49f9-9012-8f8b23fedf95" xsi:nil="true"/>
    <Auther xmlns="22f5b87c-0852-49f9-9012-8f8b23fedf95" xsi:nil="true"/>
    <DeliveryTypeTaxHTField0 xmlns="22f5b87c-0852-49f9-9012-8f8b23fedf95">
      <Terms xmlns="http://schemas.microsoft.com/office/infopath/2007/PartnerControls"/>
    </DeliveryTypeTaxHTField0>
  </documentManagement>
</p:properties>
</file>

<file path=customXml/itemProps1.xml><?xml version="1.0" encoding="utf-8"?>
<ds:datastoreItem xmlns:ds="http://schemas.openxmlformats.org/officeDocument/2006/customXml" ds:itemID="{DA2FC0E7-AC65-47E2-857A-C676962CFD06}"/>
</file>

<file path=customXml/itemProps2.xml><?xml version="1.0" encoding="utf-8"?>
<ds:datastoreItem xmlns:ds="http://schemas.openxmlformats.org/officeDocument/2006/customXml" ds:itemID="{5354908E-A0A5-4D35-8E7E-5058F7474DC9}"/>
</file>

<file path=customXml/itemProps3.xml><?xml version="1.0" encoding="utf-8"?>
<ds:datastoreItem xmlns:ds="http://schemas.openxmlformats.org/officeDocument/2006/customXml" ds:itemID="{18BAF5E6-6290-4598-9FBF-F1BB876AF4EF}"/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263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Chapter 1: Principles of Professional &amp; Technical Communication</vt:lpstr>
      <vt:lpstr>Defining Prof  &amp; Tech Communication</vt:lpstr>
      <vt:lpstr>Tech Communication Structure</vt:lpstr>
      <vt:lpstr>Editing Tech Communication</vt:lpstr>
      <vt:lpstr>Ethics Defined </vt:lpstr>
      <vt:lpstr>Ethical Guidelines for Work</vt:lpstr>
      <vt:lpstr>References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Marilyn Kupferschmidt</dc:creator>
  <cp:lastModifiedBy>Ryan, Christopher</cp:lastModifiedBy>
  <cp:revision>28</cp:revision>
  <dcterms:created xsi:type="dcterms:W3CDTF">2014-02-04T22:24:09Z</dcterms:created>
  <dcterms:modified xsi:type="dcterms:W3CDTF">2014-04-09T16:10:12Z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0x010100368A0B3D93BFE2489363DE9A646AB65E1B00D81583A6DA774149B4AFA785042ADFDC</vt:lpwstr>
  </property>
  <property fmtid="{D5CDD505-2E9C-101B-9397-08002B2CF9AE}" pid="3" name="SPPCopyMoveEvent">
    <vt:lpwstr>0</vt:lpwstr>
  </property>
</Properties>
</file>