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84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87" r:id="rId16"/>
    <p:sldId id="269" r:id="rId17"/>
    <p:sldId id="270" r:id="rId18"/>
    <p:sldId id="271" r:id="rId19"/>
    <p:sldId id="272" r:id="rId20"/>
    <p:sldId id="285" r:id="rId21"/>
    <p:sldId id="28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8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2/14/14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2/14/14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2/14/14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2/14/14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2/14/14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2/14/14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93DDE-21BB-4CAD-B585-2A0909CCE7F5}" type="datetimeFigureOut">
              <a:rPr lang="en-US" smtClean="0"/>
              <a:pPr/>
              <a:t>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oleObject" Target="../embeddings/oleObject1.bin"/><Relationship Id="rId5" Type="http://schemas.openxmlformats.org/officeDocument/2006/relationships/package" Target="../embeddings/Microsoft_Word_Document1.docx"/><Relationship Id="rId6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hyperlink" Target="http://www.kendallhunt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_3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27000"/>
            <a:ext cx="9144000" cy="6985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5181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FF66"/>
                </a:solidFill>
              </a:rPr>
              <a:t>Chapter 6:</a:t>
            </a:r>
            <a:br>
              <a:rPr lang="en-US" sz="4000" dirty="0" smtClean="0">
                <a:solidFill>
                  <a:srgbClr val="FFFF66"/>
                </a:solidFill>
              </a:rPr>
            </a:br>
            <a:r>
              <a:rPr lang="en-US" sz="4000" dirty="0" smtClean="0">
                <a:solidFill>
                  <a:srgbClr val="FFFF66"/>
                </a:solidFill>
              </a:rPr>
              <a:t>Reports, Proposals, and White Papers</a:t>
            </a:r>
            <a:endParaRPr lang="en-US" sz="4000" dirty="0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153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497"/>
            <a:ext cx="8229600" cy="990897"/>
          </a:xfrm>
        </p:spPr>
        <p:txBody>
          <a:bodyPr/>
          <a:lstStyle/>
          <a:p>
            <a:r>
              <a:rPr lang="en-US" dirty="0" smtClean="0"/>
              <a:t>Lab/Test Report 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90601"/>
            <a:ext cx="4572000" cy="4191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Test title</a:t>
            </a:r>
          </a:p>
          <a:p>
            <a:r>
              <a:rPr lang="en-US" dirty="0" smtClean="0"/>
              <a:t>Statement of the problem</a:t>
            </a:r>
          </a:p>
          <a:p>
            <a:r>
              <a:rPr lang="en-US" dirty="0" smtClean="0"/>
              <a:t>Hypothesis/Hypotheses</a:t>
            </a:r>
          </a:p>
          <a:p>
            <a:r>
              <a:rPr lang="en-US" dirty="0" smtClean="0"/>
              <a:t>Materials list</a:t>
            </a:r>
          </a:p>
          <a:p>
            <a:r>
              <a:rPr lang="en-US" dirty="0" smtClean="0"/>
              <a:t>Procedure</a:t>
            </a:r>
          </a:p>
          <a:p>
            <a:r>
              <a:rPr lang="en-US" dirty="0" smtClean="0"/>
              <a:t>Results/outcomes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076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Status Report 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685800"/>
            <a:ext cx="8763000" cy="4724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  <a:p>
            <a:pPr lvl="1"/>
            <a:r>
              <a:rPr lang="en-US" dirty="0"/>
              <a:t>Purpose</a:t>
            </a:r>
          </a:p>
          <a:p>
            <a:pPr lvl="1"/>
            <a:r>
              <a:rPr lang="en-US" dirty="0"/>
              <a:t>Specific objectives</a:t>
            </a:r>
          </a:p>
          <a:p>
            <a:pPr lvl="1"/>
            <a:r>
              <a:rPr lang="en-US" dirty="0"/>
              <a:t>Scope and limitations</a:t>
            </a:r>
          </a:p>
          <a:p>
            <a:pPr lvl="1"/>
            <a:r>
              <a:rPr lang="en-US" dirty="0"/>
              <a:t>Dates of project start and scheduled completion</a:t>
            </a:r>
          </a:p>
          <a:p>
            <a:pPr lvl="1"/>
            <a:r>
              <a:rPr lang="en-US" dirty="0"/>
              <a:t>Names of team members, including contact information</a:t>
            </a:r>
          </a:p>
          <a:p>
            <a:pPr lvl="1"/>
            <a:r>
              <a:rPr lang="en-US" dirty="0"/>
              <a:t>Company/organization project is being completed </a:t>
            </a:r>
            <a:endParaRPr lang="en-US" dirty="0" smtClean="0"/>
          </a:p>
          <a:p>
            <a:r>
              <a:rPr lang="en-US" dirty="0" smtClean="0"/>
              <a:t>Body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tatus of project – work done, in progress, and to be done</a:t>
            </a:r>
          </a:p>
          <a:p>
            <a:pPr lvl="1"/>
            <a:r>
              <a:rPr lang="en-US" dirty="0" smtClean="0"/>
              <a:t>Discussion of current problems and potential solutions</a:t>
            </a:r>
          </a:p>
          <a:p>
            <a:r>
              <a:rPr lang="en-US" dirty="0" smtClean="0"/>
              <a:t>Conclusion</a:t>
            </a:r>
          </a:p>
          <a:p>
            <a:pPr lvl="1"/>
            <a:r>
              <a:rPr lang="en-US" dirty="0" smtClean="0"/>
              <a:t>Work is on schedule</a:t>
            </a:r>
          </a:p>
          <a:p>
            <a:pPr lvl="1"/>
            <a:r>
              <a:rPr lang="en-US" dirty="0" smtClean="0"/>
              <a:t>Recommendations for change orders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79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914400"/>
          </a:xfrm>
        </p:spPr>
        <p:txBody>
          <a:bodyPr/>
          <a:lstStyle/>
          <a:p>
            <a:r>
              <a:rPr lang="en-US" dirty="0" smtClean="0"/>
              <a:t>Final Project Report 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Front Matter and Back Matter may be extensive</a:t>
            </a:r>
          </a:p>
          <a:p>
            <a:r>
              <a:rPr lang="en-US" dirty="0" smtClean="0"/>
              <a:t>Informal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Formal</a:t>
            </a:r>
            <a:endParaRPr lang="en-US" dirty="0" smtClean="0"/>
          </a:p>
          <a:p>
            <a:r>
              <a:rPr lang="en-US" dirty="0" smtClean="0"/>
              <a:t>Title</a:t>
            </a:r>
          </a:p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Scope</a:t>
            </a:r>
          </a:p>
          <a:p>
            <a:pPr lvl="1"/>
            <a:r>
              <a:rPr lang="en-US" dirty="0" smtClean="0"/>
              <a:t>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276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914400"/>
          </a:xfrm>
        </p:spPr>
        <p:txBody>
          <a:bodyPr/>
          <a:lstStyle/>
          <a:p>
            <a:r>
              <a:rPr lang="en-US" dirty="0" smtClean="0"/>
              <a:t>Final Project Report Elements cont.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4648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Discussion</a:t>
            </a:r>
          </a:p>
          <a:p>
            <a:pPr lvl="1"/>
            <a:r>
              <a:rPr lang="en-US" dirty="0" smtClean="0"/>
              <a:t>Current market conditions</a:t>
            </a:r>
          </a:p>
          <a:p>
            <a:pPr lvl="1"/>
            <a:r>
              <a:rPr lang="en-US" dirty="0" smtClean="0"/>
              <a:t>Laws and regulations</a:t>
            </a:r>
          </a:p>
          <a:p>
            <a:pPr lvl="1"/>
            <a:r>
              <a:rPr lang="en-US" dirty="0" smtClean="0"/>
              <a:t>Codes and standards</a:t>
            </a:r>
          </a:p>
          <a:p>
            <a:pPr lvl="1"/>
            <a:r>
              <a:rPr lang="en-US" dirty="0" smtClean="0"/>
              <a:t>Deliverables</a:t>
            </a:r>
          </a:p>
          <a:p>
            <a:pPr lvl="1"/>
            <a:r>
              <a:rPr lang="en-US" dirty="0" smtClean="0"/>
              <a:t>Costs and benefits</a:t>
            </a:r>
          </a:p>
          <a:p>
            <a:pPr lvl="1"/>
            <a:r>
              <a:rPr lang="en-US" dirty="0" smtClean="0"/>
              <a:t>Future add-ons and developments</a:t>
            </a:r>
          </a:p>
          <a:p>
            <a:pPr lvl="1"/>
            <a:r>
              <a:rPr lang="en-US" dirty="0" smtClean="0"/>
              <a:t>marketability</a:t>
            </a:r>
          </a:p>
          <a:p>
            <a:r>
              <a:rPr lang="en-US" dirty="0" smtClean="0"/>
              <a:t>Conclusions and 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1923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497"/>
            <a:ext cx="8229600" cy="990897"/>
          </a:xfrm>
        </p:spPr>
        <p:txBody>
          <a:bodyPr/>
          <a:lstStyle/>
          <a:p>
            <a:r>
              <a:rPr lang="en-US" dirty="0" smtClean="0"/>
              <a:t>Proposals: Overview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43433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Proposal = Persuasion</a:t>
            </a:r>
          </a:p>
          <a:p>
            <a:r>
              <a:rPr lang="en-US" dirty="0" smtClean="0"/>
              <a:t>Informal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Formal</a:t>
            </a:r>
            <a:endParaRPr lang="en-US" dirty="0" smtClean="0"/>
          </a:p>
          <a:p>
            <a:r>
              <a:rPr lang="en-US" dirty="0" smtClean="0"/>
              <a:t>Request for Proposal (RFP) </a:t>
            </a:r>
          </a:p>
          <a:p>
            <a:pPr lvl="1"/>
            <a:r>
              <a:rPr lang="en-US" dirty="0" smtClean="0"/>
              <a:t>Municipality, state, and federal projects</a:t>
            </a:r>
          </a:p>
          <a:p>
            <a:pPr lvl="1"/>
            <a:r>
              <a:rPr lang="en-US" dirty="0" smtClean="0"/>
              <a:t>Bidding process</a:t>
            </a:r>
          </a:p>
          <a:p>
            <a:r>
              <a:rPr lang="en-US" dirty="0" smtClean="0"/>
              <a:t>Open vs. Closed</a:t>
            </a:r>
          </a:p>
          <a:p>
            <a:pPr lvl="1"/>
            <a:r>
              <a:rPr lang="en-US" dirty="0" smtClean="0"/>
              <a:t>Closed bid – only certain contractors are asked for a bid</a:t>
            </a:r>
          </a:p>
          <a:p>
            <a:pPr lvl="1"/>
            <a:r>
              <a:rPr lang="en-US" dirty="0" smtClean="0"/>
              <a:t>Open bid – all contractors are given an opportunity to bid</a:t>
            </a:r>
          </a:p>
          <a:p>
            <a:r>
              <a:rPr lang="en-US" dirty="0" smtClean="0"/>
              <a:t>Solicited vs. Unsolicited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719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Proposal 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4419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Scope </a:t>
            </a:r>
          </a:p>
          <a:p>
            <a:pPr lvl="1"/>
            <a:r>
              <a:rPr lang="en-US" dirty="0" smtClean="0"/>
              <a:t>Limitations</a:t>
            </a:r>
          </a:p>
          <a:p>
            <a:r>
              <a:rPr lang="en-US" dirty="0" smtClean="0"/>
              <a:t>Discussion</a:t>
            </a:r>
          </a:p>
          <a:p>
            <a:pPr lvl="1"/>
            <a:r>
              <a:rPr lang="en-US" dirty="0" smtClean="0"/>
              <a:t>Market trends and developments</a:t>
            </a:r>
          </a:p>
          <a:p>
            <a:pPr lvl="1"/>
            <a:r>
              <a:rPr lang="en-US" dirty="0" smtClean="0"/>
              <a:t>Problems and solutions</a:t>
            </a:r>
          </a:p>
          <a:p>
            <a:pPr lvl="1"/>
            <a:r>
              <a:rPr lang="en-US" dirty="0" smtClean="0"/>
              <a:t>Costs and benefits</a:t>
            </a:r>
          </a:p>
          <a:p>
            <a:pPr lvl="1"/>
            <a:r>
              <a:rPr lang="en-US" dirty="0" smtClean="0"/>
              <a:t>Qualifications of team and company</a:t>
            </a:r>
          </a:p>
          <a:p>
            <a:r>
              <a:rPr lang="en-US" dirty="0" smtClean="0"/>
              <a:t>Conclusion and 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2285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260417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White Paper Elements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934713"/>
              </p:ext>
            </p:extLst>
          </p:nvPr>
        </p:nvGraphicFramePr>
        <p:xfrm>
          <a:off x="76200" y="1371600"/>
          <a:ext cx="9067800" cy="38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Document" r:id="rId5" imgW="6083300" imgH="2578100" progId="Word.Document.12">
                  <p:embed/>
                </p:oleObj>
              </mc:Choice>
              <mc:Fallback>
                <p:oleObj name="Document" r:id="rId5" imgW="6083300" imgH="2578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200" y="1371600"/>
                        <a:ext cx="9067800" cy="389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8697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r>
              <a:rPr lang="en-US" sz="4800" dirty="0"/>
              <a:t>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305800" cy="2819400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sz="2800" dirty="0">
                <a:latin typeface="Arial"/>
                <a:cs typeface="Arial"/>
              </a:rPr>
              <a:t>Schlobohm, Maribeth and Christopher Ryan. </a:t>
            </a:r>
            <a:r>
              <a:rPr lang="en-US" sz="2800" i="1" dirty="0">
                <a:latin typeface="Arial"/>
                <a:cs typeface="Arial"/>
              </a:rPr>
              <a:t>Business and Technical Communication: A Guide to Writing Professionally</a:t>
            </a:r>
            <a:r>
              <a:rPr lang="en-US" sz="2800" dirty="0">
                <a:latin typeface="Arial"/>
                <a:cs typeface="Arial"/>
              </a:rPr>
              <a:t>, 2</a:t>
            </a:r>
            <a:r>
              <a:rPr lang="en-US" sz="2800" baseline="30000" dirty="0">
                <a:latin typeface="Arial"/>
                <a:cs typeface="Arial"/>
              </a:rPr>
              <a:t>nd</a:t>
            </a:r>
            <a:r>
              <a:rPr lang="en-US" sz="2800" dirty="0">
                <a:latin typeface="Arial"/>
                <a:cs typeface="Arial"/>
              </a:rPr>
              <a:t> Ed., Dubuque, IA: Kendall-Hunt, 2014. Print. </a:t>
            </a:r>
          </a:p>
          <a:p>
            <a:pPr>
              <a:lnSpc>
                <a:spcPct val="80000"/>
              </a:lnSpc>
              <a:buNone/>
            </a:pPr>
            <a:endParaRPr lang="en-US" sz="2400" dirty="0"/>
          </a:p>
          <a:p>
            <a:pPr>
              <a:lnSpc>
                <a:spcPct val="8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177704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Contact Information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47800" y="1371601"/>
            <a:ext cx="6629400" cy="3505200"/>
          </a:xfrm>
        </p:spPr>
        <p:txBody>
          <a:bodyPr/>
          <a:lstStyle/>
          <a:p>
            <a:pPr marL="0" lvl="1" indent="0">
              <a:spcBef>
                <a:spcPts val="0"/>
              </a:spcBef>
              <a:buClr>
                <a:schemeClr val="accent1"/>
              </a:buClr>
              <a:buNone/>
            </a:pPr>
            <a:endParaRPr lang="en-US" dirty="0">
              <a:latin typeface="Arial"/>
              <a:cs typeface="Arial"/>
            </a:endParaRP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dirty="0">
                <a:latin typeface="Arial"/>
                <a:cs typeface="Arial"/>
              </a:rPr>
              <a:t>Kendall-Hunt Publishing Company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dirty="0">
                <a:latin typeface="Arial"/>
                <a:cs typeface="Arial"/>
              </a:rPr>
              <a:t>4050 </a:t>
            </a:r>
            <a:r>
              <a:rPr lang="en-US" dirty="0" err="1">
                <a:latin typeface="Arial"/>
                <a:cs typeface="Arial"/>
              </a:rPr>
              <a:t>Westmark</a:t>
            </a:r>
            <a:r>
              <a:rPr lang="en-US" dirty="0">
                <a:latin typeface="Arial"/>
                <a:cs typeface="Arial"/>
              </a:rPr>
              <a:t> Drive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dirty="0">
                <a:latin typeface="Arial"/>
                <a:cs typeface="Arial"/>
              </a:rPr>
              <a:t>Dubuque, IA 52004-1840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dirty="0">
                <a:latin typeface="Arial"/>
                <a:cs typeface="Arial"/>
                <a:hlinkClick r:id="rId3"/>
              </a:rPr>
              <a:t>http://www.kendallhunt.com</a:t>
            </a:r>
            <a:endParaRPr lang="en-US" dirty="0">
              <a:latin typeface="Arial"/>
              <a:cs typeface="Arial"/>
            </a:endParaRP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dirty="0">
                <a:latin typeface="Arial"/>
                <a:cs typeface="Arial"/>
              </a:rPr>
              <a:t>Toll Free:  800-228-0810</a:t>
            </a:r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Elements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Reports, Proposals, and White Papers share common elements:</a:t>
            </a:r>
          </a:p>
          <a:p>
            <a:pPr lvl="1"/>
            <a:r>
              <a:rPr lang="en-US" dirty="0" smtClean="0"/>
              <a:t>Front matter</a:t>
            </a:r>
          </a:p>
          <a:p>
            <a:pPr lvl="1"/>
            <a:r>
              <a:rPr lang="en-US" dirty="0" smtClean="0"/>
              <a:t>Back matter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10"/>
            <a:ext cx="8229600" cy="1143000"/>
          </a:xfrm>
        </p:spPr>
        <p:txBody>
          <a:bodyPr/>
          <a:lstStyle/>
          <a:p>
            <a:r>
              <a:rPr lang="en-US" dirty="0" smtClean="0"/>
              <a:t>Front Matter 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267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Cover</a:t>
            </a:r>
          </a:p>
          <a:p>
            <a:r>
              <a:rPr lang="en-US" dirty="0" smtClean="0"/>
              <a:t>Title fly</a:t>
            </a:r>
          </a:p>
          <a:p>
            <a:r>
              <a:rPr lang="en-US" dirty="0" smtClean="0"/>
              <a:t>Letter/Memo of Authorization</a:t>
            </a:r>
          </a:p>
          <a:p>
            <a:r>
              <a:rPr lang="en-US" dirty="0" smtClean="0"/>
              <a:t>Letter/Memo of Acceptance</a:t>
            </a:r>
          </a:p>
          <a:p>
            <a:r>
              <a:rPr lang="en-US" dirty="0" smtClean="0"/>
              <a:t>Letter/Memo of Transmittal</a:t>
            </a:r>
          </a:p>
          <a:p>
            <a:r>
              <a:rPr lang="en-US" dirty="0" smtClean="0"/>
              <a:t>Table of Contents</a:t>
            </a:r>
          </a:p>
          <a:p>
            <a:r>
              <a:rPr lang="en-US" dirty="0" smtClean="0"/>
              <a:t>List of Illustrations</a:t>
            </a:r>
          </a:p>
          <a:p>
            <a:r>
              <a:rPr lang="en-US" dirty="0" smtClean="0"/>
              <a:t>Executive Summary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824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Cover and Title Fly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962401"/>
          </a:xfrm>
        </p:spPr>
        <p:txBody>
          <a:bodyPr>
            <a:normAutofit/>
          </a:bodyPr>
          <a:lstStyle/>
          <a:p>
            <a:r>
              <a:rPr lang="en-US" dirty="0" smtClean="0"/>
              <a:t>Cover Elements:</a:t>
            </a:r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/>
              <a:t>Prepared for:</a:t>
            </a:r>
          </a:p>
          <a:p>
            <a:pPr lvl="1"/>
            <a:r>
              <a:rPr lang="en-US" dirty="0"/>
              <a:t>Prepared by:</a:t>
            </a:r>
          </a:p>
          <a:p>
            <a:pPr lvl="1"/>
            <a:r>
              <a:rPr lang="en-US" dirty="0"/>
              <a:t>Date (of submission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Title Fly – title only.  Used for formal documents, </a:t>
            </a:r>
            <a:r>
              <a:rPr lang="en-US" i="1" dirty="0" smtClean="0"/>
              <a:t>i.e.</a:t>
            </a:r>
            <a:r>
              <a:rPr lang="en-US" dirty="0" smtClean="0"/>
              <a:t>, Annual Reports</a:t>
            </a:r>
          </a:p>
        </p:txBody>
      </p:sp>
    </p:spTree>
    <p:extLst>
      <p:ext uri="{BB962C8B-B14F-4D97-AF65-F5344CB8AC3E}">
        <p14:creationId xmlns:p14="http://schemas.microsoft.com/office/powerpoint/2010/main" val="3385868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Letters/Memos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3886201"/>
          </a:xfrm>
        </p:spPr>
        <p:txBody>
          <a:bodyPr/>
          <a:lstStyle/>
          <a:p>
            <a:r>
              <a:rPr lang="en-US" dirty="0" smtClean="0"/>
              <a:t>Letters – used for external, formal communication</a:t>
            </a:r>
          </a:p>
          <a:p>
            <a:r>
              <a:rPr lang="en-US" dirty="0" smtClean="0"/>
              <a:t>Memos – used for internal, informal comm.</a:t>
            </a:r>
          </a:p>
          <a:p>
            <a:r>
              <a:rPr lang="en-US" dirty="0" smtClean="0"/>
              <a:t>Authorization – authorizes action, </a:t>
            </a:r>
            <a:r>
              <a:rPr lang="en-US" i="1" dirty="0" smtClean="0"/>
              <a:t>i.e.</a:t>
            </a:r>
            <a:r>
              <a:rPr lang="en-US" dirty="0" smtClean="0"/>
              <a:t>, project</a:t>
            </a:r>
          </a:p>
          <a:p>
            <a:r>
              <a:rPr lang="en-US" dirty="0" smtClean="0"/>
              <a:t>Acceptance – accepts/confirms project participation</a:t>
            </a:r>
          </a:p>
          <a:p>
            <a:r>
              <a:rPr lang="en-US" dirty="0" smtClean="0"/>
              <a:t>Transmittal – accompanies project deliverables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777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Summary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886201"/>
          </a:xfrm>
        </p:spPr>
        <p:txBody>
          <a:bodyPr>
            <a:normAutofit/>
          </a:bodyPr>
          <a:lstStyle/>
          <a:p>
            <a:r>
              <a:rPr lang="en-US" dirty="0" smtClean="0"/>
              <a:t>Summarizes entire report and includes:</a:t>
            </a:r>
          </a:p>
          <a:p>
            <a:pPr lvl="1"/>
            <a:r>
              <a:rPr lang="en-US" dirty="0" smtClean="0"/>
              <a:t>Purpose statement</a:t>
            </a:r>
          </a:p>
          <a:p>
            <a:pPr lvl="1"/>
            <a:r>
              <a:rPr lang="en-US" dirty="0" smtClean="0"/>
              <a:t>Scope and limitations</a:t>
            </a:r>
          </a:p>
          <a:p>
            <a:pPr lvl="1"/>
            <a:r>
              <a:rPr lang="en-US" dirty="0" smtClean="0"/>
              <a:t>Methodology</a:t>
            </a:r>
          </a:p>
          <a:p>
            <a:pPr lvl="1"/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Discussion</a:t>
            </a:r>
          </a:p>
          <a:p>
            <a:pPr lvl="1"/>
            <a:r>
              <a:rPr lang="en-US" dirty="0" smtClean="0"/>
              <a:t>Conclusions and 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230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Matter 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3962399"/>
          </a:xfrm>
        </p:spPr>
        <p:txBody>
          <a:bodyPr/>
          <a:lstStyle/>
          <a:p>
            <a:r>
              <a:rPr lang="en-US" dirty="0" smtClean="0"/>
              <a:t>References – APA, MLA, IEEE, AMA, Chicago</a:t>
            </a:r>
          </a:p>
          <a:p>
            <a:r>
              <a:rPr lang="en-US" dirty="0" smtClean="0"/>
              <a:t>Appendices – including: diagrams, site plans, schematics, drawings, calculations, resumes, and financials</a:t>
            </a:r>
          </a:p>
          <a:p>
            <a:r>
              <a:rPr lang="en-US" dirty="0" smtClean="0"/>
              <a:t>Glossaries – business and technical terminology</a:t>
            </a:r>
          </a:p>
          <a:p>
            <a:r>
              <a:rPr lang="en-US" dirty="0" smtClean="0"/>
              <a:t>Indexes – alphabetical lists of key words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062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3886200"/>
          </a:xfrm>
        </p:spPr>
        <p:txBody>
          <a:bodyPr>
            <a:normAutofit/>
          </a:bodyPr>
          <a:lstStyle/>
          <a:p>
            <a:r>
              <a:rPr lang="en-US" dirty="0" smtClean="0"/>
              <a:t>Purpose – documentation of projects from start to finish</a:t>
            </a:r>
          </a:p>
          <a:p>
            <a:r>
              <a:rPr lang="en-US" dirty="0" smtClean="0"/>
              <a:t>Four Most Common Types:</a:t>
            </a:r>
          </a:p>
          <a:p>
            <a:pPr lvl="1"/>
            <a:r>
              <a:rPr lang="en-US" dirty="0" smtClean="0"/>
              <a:t>Feasibility</a:t>
            </a:r>
          </a:p>
          <a:p>
            <a:pPr lvl="1"/>
            <a:r>
              <a:rPr lang="en-US" dirty="0" smtClean="0"/>
              <a:t>Status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ab/test</a:t>
            </a:r>
          </a:p>
          <a:p>
            <a:pPr lvl="1"/>
            <a:r>
              <a:rPr lang="en-US" dirty="0" smtClean="0"/>
              <a:t>Final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765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409"/>
            <a:ext cx="8229600" cy="1143000"/>
          </a:xfrm>
        </p:spPr>
        <p:txBody>
          <a:bodyPr/>
          <a:lstStyle/>
          <a:p>
            <a:r>
              <a:rPr lang="en-US" dirty="0" smtClean="0"/>
              <a:t>Feasibility Report 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4191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Industry background</a:t>
            </a:r>
          </a:p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Options available</a:t>
            </a:r>
          </a:p>
          <a:p>
            <a:r>
              <a:rPr lang="en-US" dirty="0" smtClean="0"/>
              <a:t>Assessment of options, including:</a:t>
            </a:r>
            <a:endParaRPr lang="en-US" dirty="0"/>
          </a:p>
          <a:p>
            <a:pPr lvl="1"/>
            <a:r>
              <a:rPr lang="en-US" dirty="0"/>
              <a:t>Risk assessment</a:t>
            </a:r>
          </a:p>
          <a:p>
            <a:pPr lvl="1"/>
            <a:r>
              <a:rPr lang="en-US" dirty="0"/>
              <a:t>Costs and benefits</a:t>
            </a:r>
          </a:p>
          <a:p>
            <a:pPr lvl="1"/>
            <a:r>
              <a:rPr lang="en-US" dirty="0"/>
              <a:t>Alignment with desired business objectives</a:t>
            </a:r>
          </a:p>
          <a:p>
            <a:pPr lvl="1"/>
            <a:r>
              <a:rPr lang="en-US" dirty="0"/>
              <a:t>Fit to project constraints in </a:t>
            </a:r>
            <a:r>
              <a:rPr lang="en-US" dirty="0" smtClean="0"/>
              <a:t>RFP</a:t>
            </a:r>
          </a:p>
          <a:p>
            <a:r>
              <a:rPr lang="en-US" dirty="0" smtClean="0"/>
              <a:t>Recommendations, including best option and rationale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53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pyRightHolderTaxHTField0 xmlns="22f5b87c-0852-49f9-9012-8f8b23fedf95">
      <Terms xmlns="http://schemas.microsoft.com/office/infopath/2007/PartnerControls"/>
    </CopyRightHolderTaxHTField0>
    <PlacementTaxHTField1 xmlns="22f5b87c-0852-49f9-9012-8f8b23fedf95">
      <Terms xmlns="http://schemas.microsoft.com/office/infopath/2007/PartnerControls"/>
    </PlacementTaxHTField1>
    <JobNbr xmlns="22f5b87c-0852-49f9-9012-8f8b23fedf95" xsi:nil="true"/>
    <ChapterNbrTaxHTField0 xmlns="22f5b87c-0852-49f9-9012-8f8b23fedf95">
      <Terms xmlns="http://schemas.microsoft.com/office/infopath/2007/PartnerControls"/>
    </ChapterNbrTaxHTField0>
    <DisciplineTaxHTField1 xmlns="22f5b87c-0852-49f9-9012-8f8b23fedf95">
      <Terms xmlns="http://schemas.microsoft.com/office/infopath/2007/PartnerControls"/>
    </DisciplineTaxHTField1>
    <ItemNumber xmlns="22f5b87c-0852-49f9-9012-8f8b23fedf95" xsi:nil="true"/>
    <ProofVersionTaxHTField0 xmlns="22f5b87c-0852-49f9-9012-8f8b23fedf95">
      <Terms xmlns="http://schemas.microsoft.com/office/infopath/2007/PartnerControls"/>
    </ProofVersionTaxHTField0>
    <KHKeywords xmlns="22f5b87c-0852-49f9-9012-8f8b23fedf95" xsi:nil="true"/>
    <TaxCatchAll xmlns="22f5b87c-0852-49f9-9012-8f8b23fedf95"/>
    <ComponentTypeTaxHTField0 xmlns="22f5b87c-0852-49f9-9012-8f8b23fedf95">
      <Terms xmlns="http://schemas.microsoft.com/office/infopath/2007/PartnerControls"/>
    </ComponentTypeTaxHTField0>
    <ChapterTitle xmlns="22f5b87c-0852-49f9-9012-8f8b23fedf95" xsi:nil="true"/>
    <Auther xmlns="22f5b87c-0852-49f9-9012-8f8b23fedf95" xsi:nil="true"/>
    <DeliveryTypeTaxHTField0 xmlns="22f5b87c-0852-49f9-9012-8f8b23fedf95">
      <Terms xmlns="http://schemas.microsoft.com/office/infopath/2007/PartnerControls"/>
    </DeliveryTypeTaxHTField0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xt" ma:contentTypeID="0x010100368A0B3D93BFE2489363DE9A646AB65E1B00D81583A6DA774149B4AFA785042ADFDC" ma:contentTypeVersion="20" ma:contentTypeDescription="Base Content Type for Kendall Hunt" ma:contentTypeScope="" ma:versionID="ec7b2672c717ef8cea2e0e856176026c">
  <xsd:schema xmlns:xsd="http://www.w3.org/2001/XMLSchema" xmlns:xs="http://www.w3.org/2001/XMLSchema" xmlns:p="http://schemas.microsoft.com/office/2006/metadata/properties" xmlns:ns2="22f5b87c-0852-49f9-9012-8f8b23fedf95" targetNamespace="http://schemas.microsoft.com/office/2006/metadata/properties" ma:root="true" ma:fieldsID="6a67e9aa505d46af61fa2e9e0055562e" ns2:_="">
    <xsd:import namespace="22f5b87c-0852-49f9-9012-8f8b23fedf95"/>
    <xsd:element name="properties">
      <xsd:complexType>
        <xsd:sequence>
          <xsd:element name="documentManagement">
            <xsd:complexType>
              <xsd:all>
                <xsd:element ref="ns2:CopyRightHolderTaxHTField0" minOccurs="0"/>
                <xsd:element ref="ns2:TaxCatchAll" minOccurs="0"/>
                <xsd:element ref="ns2:TaxCatchAllLabel" minOccurs="0"/>
                <xsd:element ref="ns2:PlacementTaxHTField1" minOccurs="0"/>
                <xsd:element ref="ns2:ItemNumber" minOccurs="0"/>
                <xsd:element ref="ns2:JobNbr" minOccurs="0"/>
                <xsd:element ref="ns2:KHKeywords" minOccurs="0"/>
                <xsd:element ref="ns2:ComponentTypeTaxHTField0" minOccurs="0"/>
                <xsd:element ref="ns2:ChapterNbrTaxHTField0" minOccurs="0"/>
                <xsd:element ref="ns2:DisciplineTaxHTField1" minOccurs="0"/>
                <xsd:element ref="ns2:ChapterTitle" minOccurs="0"/>
                <xsd:element ref="ns2:ProofVersionTaxHTField0" minOccurs="0"/>
                <xsd:element ref="ns2:Auther" minOccurs="0"/>
                <xsd:element ref="ns2:DeliveryTypeTaxHTField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f5b87c-0852-49f9-9012-8f8b23fedf95" elementFormDefault="qualified">
    <xsd:import namespace="http://schemas.microsoft.com/office/2006/documentManagement/types"/>
    <xsd:import namespace="http://schemas.microsoft.com/office/infopath/2007/PartnerControls"/>
    <xsd:element name="CopyRightHolderTaxHTField0" ma:index="8" nillable="true" ma:taxonomy="true" ma:internalName="CopyRightHolderTaxHTField0" ma:taxonomyFieldName="CopyRightHolder" ma:displayName="CopyRightHolder" ma:default="" ma:fieldId="{5f77a2b8-034c-4a9a-ac28-ad0c6b013494}" ma:sspId="63bf1f48-0717-4f6b-9991-090f7b78593f" ma:termSetId="2d138afd-b8d0-49aa-b8fa-64fad0e217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description="" ma:hidden="true" ma:list="{cd9d21d2-2dc9-48b6-ac2c-02ff257c3c00}" ma:internalName="TaxCatchAll" ma:showField="CatchAllData" ma:web="22f5b87c-0852-49f9-9012-8f8b23fedf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cd9d21d2-2dc9-48b6-ac2c-02ff257c3c00}" ma:internalName="TaxCatchAllLabel" ma:readOnly="true" ma:showField="CatchAllDataLabel" ma:web="22f5b87c-0852-49f9-9012-8f8b23fedf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lacementTaxHTField1" ma:index="12" nillable="true" ma:taxonomy="true" ma:internalName="PlacementTaxHTField1" ma:taxonomyFieldName="Placement" ma:displayName="Placement" ma:default="" ma:fieldId="{32cc91f4-2c37-40fe-9c7c-ed24a707ff5b}" ma:sspId="63bf1f48-0717-4f6b-9991-090f7b78593f" ma:termSetId="3f60e22d-45e5-4808-9235-2b7f3f4b2e9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temNumber" ma:index="14" nillable="true" ma:displayName="ItemNumber" ma:internalName="ItemNumber">
      <xsd:simpleType>
        <xsd:restriction base="dms:Text">
          <xsd:maxLength value="255"/>
        </xsd:restriction>
      </xsd:simpleType>
    </xsd:element>
    <xsd:element name="JobNbr" ma:index="15" nillable="true" ma:displayName="JobNbr" ma:internalName="JobNbr">
      <xsd:simpleType>
        <xsd:restriction base="dms:Text">
          <xsd:maxLength value="255"/>
        </xsd:restriction>
      </xsd:simpleType>
    </xsd:element>
    <xsd:element name="KHKeywords" ma:index="16" nillable="true" ma:displayName="KHKeywords" ma:internalName="KHKeywords">
      <xsd:simpleType>
        <xsd:restriction base="dms:Text">
          <xsd:maxLength value="255"/>
        </xsd:restriction>
      </xsd:simpleType>
    </xsd:element>
    <xsd:element name="ComponentTypeTaxHTField0" ma:index="17" nillable="true" ma:taxonomy="true" ma:internalName="ComponentTypeTaxHTField0" ma:taxonomyFieldName="ComponentType" ma:displayName="ComponentType" ma:default="" ma:fieldId="{7a0c255c-3dc4-4983-92f6-d39abf2baa6e}" ma:sspId="63bf1f48-0717-4f6b-9991-090f7b78593f" ma:termSetId="deca2986-7413-4562-87ca-66cd7a3df02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hapterNbrTaxHTField0" ma:index="19" nillable="true" ma:taxonomy="true" ma:internalName="ChapterNbrTaxHTField0" ma:taxonomyFieldName="ChapterNbr" ma:displayName="ChapterNbr" ma:default="" ma:fieldId="{3ab9fcde-1e89-4893-ae3e-0f5e5326fa59}" ma:sspId="63bf1f48-0717-4f6b-9991-090f7b78593f" ma:termSetId="55f592e7-19eb-4318-af93-1b3883df2b0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isciplineTaxHTField1" ma:index="21" nillable="true" ma:taxonomy="true" ma:internalName="DisciplineTaxHTField1" ma:taxonomyFieldName="Discipline" ma:displayName="Discipline" ma:default="" ma:fieldId="{46d2b27f-2e75-4721-825c-a6e11bf07e60}" ma:sspId="63bf1f48-0717-4f6b-9991-090f7b78593f" ma:termSetId="299ca679-3a7e-4137-9565-27a9e88e657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hapterTitle" ma:index="23" nillable="true" ma:displayName="ChapterTitle" ma:internalName="ChapterTitle">
      <xsd:simpleType>
        <xsd:restriction base="dms:Text">
          <xsd:maxLength value="255"/>
        </xsd:restriction>
      </xsd:simpleType>
    </xsd:element>
    <xsd:element name="ProofVersionTaxHTField0" ma:index="24" nillable="true" ma:taxonomy="true" ma:internalName="ProofVersionTaxHTField0" ma:taxonomyFieldName="ProofVersion" ma:displayName="ProofVersion" ma:default="" ma:fieldId="{2fdf878d-4777-4c26-a722-c7e51e60200d}" ma:sspId="63bf1f48-0717-4f6b-9991-090f7b78593f" ma:termSetId="d0cc4589-0c99-4e52-bc52-4559c81db8f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uther" ma:index="26" nillable="true" ma:displayName="TitleAuthor" ma:internalName="Auther">
      <xsd:simpleType>
        <xsd:restriction base="dms:Text">
          <xsd:maxLength value="255"/>
        </xsd:restriction>
      </xsd:simpleType>
    </xsd:element>
    <xsd:element name="DeliveryTypeTaxHTField0" ma:index="27" nillable="true" ma:taxonomy="true" ma:internalName="DeliveryTypeTaxHTField0" ma:taxonomyFieldName="DeliveryType" ma:displayName="DeliveryType" ma:default="" ma:fieldId="{2d3f0ff1-c9ce-4cf6-bf8d-258712a5e235}" ma:sspId="63bf1f48-0717-4f6b-9991-090f7b78593f" ma:termSetId="2422acbd-0572-449d-9ff9-411372cfef20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8BAF5E6-6290-4598-9FBF-F1BB876AF4EF}"/>
</file>

<file path=customXml/itemProps2.xml><?xml version="1.0" encoding="utf-8"?>
<ds:datastoreItem xmlns:ds="http://schemas.openxmlformats.org/officeDocument/2006/customXml" ds:itemID="{5354908E-A0A5-4D35-8E7E-5058F7474DC9}"/>
</file>

<file path=customXml/itemProps3.xml><?xml version="1.0" encoding="utf-8"?>
<ds:datastoreItem xmlns:ds="http://schemas.openxmlformats.org/officeDocument/2006/customXml" ds:itemID="{DA2FC0E7-AC65-47E2-857A-C676962CFD06}"/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530</Words>
  <Application>Microsoft Macintosh PowerPoint</Application>
  <PresentationFormat>On-screen Show (4:3)</PresentationFormat>
  <Paragraphs>129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Document</vt:lpstr>
      <vt:lpstr>Chapter 6: Reports, Proposals, and White Papers</vt:lpstr>
      <vt:lpstr>Common Elements </vt:lpstr>
      <vt:lpstr>Front Matter Elements</vt:lpstr>
      <vt:lpstr>Cover and Title Fly</vt:lpstr>
      <vt:lpstr>Letters/Memos </vt:lpstr>
      <vt:lpstr>Executive Summary </vt:lpstr>
      <vt:lpstr>Back Matter Elements</vt:lpstr>
      <vt:lpstr>Reports</vt:lpstr>
      <vt:lpstr>Feasibility Report Elements</vt:lpstr>
      <vt:lpstr>Lab/Test Report Elements</vt:lpstr>
      <vt:lpstr>Status Report Elements</vt:lpstr>
      <vt:lpstr>Final Project Report Elements</vt:lpstr>
      <vt:lpstr>Final Project Report Elements cont.</vt:lpstr>
      <vt:lpstr>Proposals: Overview</vt:lpstr>
      <vt:lpstr>Proposal Elements</vt:lpstr>
      <vt:lpstr>White Paper Elements</vt:lpstr>
      <vt:lpstr>References</vt:lpstr>
      <vt:lpstr>Contact Information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Marilyn Kupferschmidt</dc:creator>
  <cp:lastModifiedBy>Maribeth Schlobohm</cp:lastModifiedBy>
  <cp:revision>17</cp:revision>
  <dcterms:created xsi:type="dcterms:W3CDTF">2014-02-04T22:24:09Z</dcterms:created>
  <dcterms:modified xsi:type="dcterms:W3CDTF">2014-02-14T16:14:24Z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0x010100368A0B3D93BFE2489363DE9A646AB65E1B00D81583A6DA774149B4AFA785042ADFDC</vt:lpwstr>
  </property>
  <property fmtid="{D5CDD505-2E9C-101B-9397-08002B2CF9AE}" pid="3" name="SPPCopyMoveEvent">
    <vt:lpwstr>0</vt:lpwstr>
  </property>
</Properties>
</file>