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3" r:id="rId14"/>
    <p:sldId id="285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3DDE-21BB-4CAD-B585-2A0909CCE7F5}" type="datetimeFigureOut">
              <a:rPr lang="en-US" smtClean="0"/>
              <a:pPr/>
              <a:t>2/14/14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CC3-5F39-45A1-99CF-77BED98108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://www.kendallhun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3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7000"/>
            <a:ext cx="9144000" cy="698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181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Chapter 7:</a:t>
            </a:r>
            <a:br>
              <a:rPr lang="en-US" dirty="0" smtClean="0">
                <a:solidFill>
                  <a:srgbClr val="FFFF66"/>
                </a:solidFill>
              </a:rPr>
            </a:br>
            <a:r>
              <a:rPr lang="en-US" dirty="0" smtClean="0">
                <a:solidFill>
                  <a:srgbClr val="FFFF66"/>
                </a:solidFill>
              </a:rPr>
              <a:t>Stand Alone and Supplemental Documents</a:t>
            </a: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531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r>
              <a:rPr lang="en-US" dirty="0" smtClean="0"/>
              <a:t>User guides</a:t>
            </a:r>
          </a:p>
          <a:p>
            <a:r>
              <a:rPr lang="en-US" dirty="0" smtClean="0"/>
              <a:t>Owner’s or operator’s manuals</a:t>
            </a:r>
          </a:p>
          <a:p>
            <a:r>
              <a:rPr lang="en-US" dirty="0" smtClean="0"/>
              <a:t>Technical manuals</a:t>
            </a:r>
          </a:p>
          <a:p>
            <a:r>
              <a:rPr lang="en-US" dirty="0" smtClean="0"/>
              <a:t>Instructions</a:t>
            </a:r>
          </a:p>
          <a:p>
            <a:r>
              <a:rPr lang="en-US" dirty="0" smtClean="0"/>
              <a:t>Maintenance manuals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0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r>
              <a:rPr lang="en-US" sz="4800" dirty="0"/>
              <a:t>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819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Schlobohm, Maribeth and Christopher Ryan. </a:t>
            </a:r>
            <a:r>
              <a:rPr lang="en-US" sz="2800" i="1" dirty="0">
                <a:latin typeface="Arial"/>
                <a:cs typeface="Arial"/>
              </a:rPr>
              <a:t>Business and Technical Communication: A Guide to Writing Professionally</a:t>
            </a:r>
            <a:r>
              <a:rPr lang="en-US" sz="2800" dirty="0">
                <a:latin typeface="Arial"/>
                <a:cs typeface="Arial"/>
              </a:rPr>
              <a:t>, 2</a:t>
            </a:r>
            <a:r>
              <a:rPr lang="en-US" sz="2800" baseline="30000" dirty="0">
                <a:latin typeface="Arial"/>
                <a:cs typeface="Arial"/>
              </a:rPr>
              <a:t>nd</a:t>
            </a:r>
            <a:r>
              <a:rPr lang="en-US" sz="2800" dirty="0">
                <a:latin typeface="Arial"/>
                <a:cs typeface="Arial"/>
              </a:rPr>
              <a:t> Ed., Dubuque, IA: Kendall-Hunt, 2014. Print. 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371601"/>
            <a:ext cx="6629400" cy="3505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Kendall-Hunt Publishing Company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4050 Westmark Drive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Dubuque, IA 52004-1840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  <a:hlinkClick r:id="rId3"/>
              </a:rPr>
              <a:t>http://www.kendallhunt.com</a:t>
            </a: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Toll Free:  800-228-0810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Commonalities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1"/>
          </a:xfrm>
        </p:spPr>
        <p:txBody>
          <a:bodyPr>
            <a:normAutofit/>
          </a:bodyPr>
          <a:lstStyle/>
          <a:p>
            <a:r>
              <a:rPr lang="en-US" dirty="0" smtClean="0"/>
              <a:t>Stand alone and supplemental functionality</a:t>
            </a:r>
          </a:p>
          <a:p>
            <a:r>
              <a:rPr lang="en-US" dirty="0" smtClean="0"/>
              <a:t>Stand alone as contracts and agreements</a:t>
            </a:r>
          </a:p>
          <a:p>
            <a:r>
              <a:rPr lang="en-US" dirty="0" smtClean="0"/>
              <a:t>Supplemental to:</a:t>
            </a:r>
          </a:p>
          <a:p>
            <a:pPr lvl="1"/>
            <a:r>
              <a:rPr lang="en-US" dirty="0" smtClean="0"/>
              <a:t>Contracts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Proposals</a:t>
            </a:r>
          </a:p>
          <a:p>
            <a:pPr lvl="1"/>
            <a:r>
              <a:rPr lang="en-US" dirty="0" smtClean="0"/>
              <a:t>Deliverables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Types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and glossaries</a:t>
            </a:r>
          </a:p>
          <a:p>
            <a:r>
              <a:rPr lang="en-US" dirty="0" smtClean="0"/>
              <a:t>Instructions and specifications</a:t>
            </a:r>
          </a:p>
          <a:p>
            <a:r>
              <a:rPr lang="en-US" dirty="0" smtClean="0"/>
              <a:t>Statement of Work</a:t>
            </a:r>
          </a:p>
          <a:p>
            <a:r>
              <a:rPr lang="en-US" dirty="0" smtClean="0"/>
              <a:t>Policies and procedures</a:t>
            </a:r>
          </a:p>
          <a:p>
            <a:r>
              <a:rPr lang="en-US" dirty="0" smtClean="0"/>
              <a:t>Manuals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09"/>
            <a:ext cx="8229600" cy="1143000"/>
          </a:xfrm>
        </p:spPr>
        <p:txBody>
          <a:bodyPr/>
          <a:lstStyle/>
          <a:p>
            <a:r>
              <a:rPr lang="en-US" dirty="0" smtClean="0"/>
              <a:t>Definitions and Glossaries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Glossaries are compilations of extended definitions</a:t>
            </a:r>
          </a:p>
          <a:p>
            <a:r>
              <a:rPr lang="en-US" dirty="0" smtClean="0"/>
              <a:t>Extended Definition Elements:</a:t>
            </a:r>
          </a:p>
          <a:p>
            <a:pPr lvl="1"/>
            <a:r>
              <a:rPr lang="en-US" dirty="0" smtClean="0"/>
              <a:t>Word origin</a:t>
            </a:r>
          </a:p>
          <a:p>
            <a:pPr lvl="1"/>
            <a:r>
              <a:rPr lang="en-US" dirty="0" smtClean="0"/>
              <a:t>Word history</a:t>
            </a:r>
          </a:p>
          <a:p>
            <a:pPr lvl="1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Negation</a:t>
            </a:r>
          </a:p>
          <a:p>
            <a:pPr lvl="1"/>
            <a:r>
              <a:rPr lang="en-US" dirty="0" smtClean="0"/>
              <a:t>Division into parts</a:t>
            </a:r>
          </a:p>
          <a:p>
            <a:pPr lvl="1"/>
            <a:r>
              <a:rPr lang="en-US" dirty="0" smtClean="0"/>
              <a:t>Similarities and differences</a:t>
            </a:r>
          </a:p>
          <a:p>
            <a:pPr lvl="1"/>
            <a:r>
              <a:rPr lang="en-US" dirty="0" smtClean="0"/>
              <a:t>Analogy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6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Instructions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Seven elements to good instructions: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List of equipment specifications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List of tools required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Diagrams identifying parts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Step-by-step process for task completion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Clear and concise language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Technical support and manufacturer contact information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Safety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Specifications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95401"/>
            <a:ext cx="9144000" cy="4038600"/>
          </a:xfrm>
        </p:spPr>
        <p:txBody>
          <a:bodyPr/>
          <a:lstStyle/>
          <a:p>
            <a:r>
              <a:rPr lang="en-US" dirty="0" smtClean="0"/>
              <a:t>In “spec” and Out of “spec” or OOS</a:t>
            </a:r>
          </a:p>
          <a:p>
            <a:r>
              <a:rPr lang="en-US" dirty="0" smtClean="0"/>
              <a:t>Four required elements: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List of equipment parts, including serial numbers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Schematics or blueprints showing part placement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Description of functionality of all parts, including</a:t>
            </a:r>
            <a:r>
              <a:rPr lang="en-US" dirty="0"/>
              <a:t> </a:t>
            </a:r>
            <a:r>
              <a:rPr lang="en-US" dirty="0" smtClean="0"/>
              <a:t>tables and charts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Written explanation of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1523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46" y="-162203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7"/>
            <a:ext cx="8229600" cy="1052393"/>
          </a:xfrm>
        </p:spPr>
        <p:txBody>
          <a:bodyPr/>
          <a:lstStyle/>
          <a:p>
            <a:r>
              <a:rPr lang="en-US" dirty="0" smtClean="0"/>
              <a:t>Statement of Work (SOW)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4572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dirty="0" smtClean="0"/>
              <a:t>SOW common elements:</a:t>
            </a:r>
            <a:endParaRPr lang="en-US" sz="3000" dirty="0"/>
          </a:p>
          <a:p>
            <a:pPr marL="1771650" lvl="3" indent="-514350">
              <a:buFont typeface="+mj-lt"/>
              <a:buAutoNum type="arabicPeriod"/>
            </a:pPr>
            <a:r>
              <a:rPr lang="en-US" sz="2800" dirty="0"/>
              <a:t>Parties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2800" dirty="0"/>
              <a:t>Major milestones and deliverables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2800" dirty="0"/>
              <a:t>Testing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2800" dirty="0"/>
              <a:t>Tasks 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2800" dirty="0"/>
              <a:t>Cost of resources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2800" dirty="0"/>
              <a:t>Payment schedule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2800" dirty="0"/>
              <a:t>Period for performance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2800" dirty="0"/>
              <a:t>Special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Policies and Procedures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Policies define expectations for behavior</a:t>
            </a:r>
          </a:p>
          <a:p>
            <a:r>
              <a:rPr lang="en-US" dirty="0" smtClean="0"/>
              <a:t>Policies are implemented through procedures</a:t>
            </a:r>
          </a:p>
          <a:p>
            <a:r>
              <a:rPr lang="en-US" dirty="0" smtClean="0"/>
              <a:t>Four common elements of policies: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clear and concise </a:t>
            </a:r>
            <a:r>
              <a:rPr lang="en-US" dirty="0" smtClean="0"/>
              <a:t>language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Contain </a:t>
            </a:r>
            <a:r>
              <a:rPr lang="en-US" dirty="0"/>
              <a:t>one principle or concept per </a:t>
            </a:r>
            <a:r>
              <a:rPr lang="en-US" dirty="0" smtClean="0"/>
              <a:t>policy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Include </a:t>
            </a:r>
            <a:r>
              <a:rPr lang="en-US" dirty="0"/>
              <a:t>warnings and set forth ramifications for failure to </a:t>
            </a:r>
            <a:r>
              <a:rPr lang="en-US" dirty="0" smtClean="0"/>
              <a:t>follow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how business will be conducted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6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Manuals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Manuals are compilations of instructions, procedures, and specifications </a:t>
            </a:r>
            <a:endParaRPr lang="en-US" dirty="0" smtClean="0"/>
          </a:p>
          <a:p>
            <a:r>
              <a:rPr lang="en-US" dirty="0" smtClean="0"/>
              <a:t>Manuals use illustrations, including:</a:t>
            </a:r>
          </a:p>
          <a:p>
            <a:pPr lvl="1"/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Schematics</a:t>
            </a:r>
          </a:p>
          <a:p>
            <a:pPr lvl="1"/>
            <a:r>
              <a:rPr lang="en-US" dirty="0" smtClean="0"/>
              <a:t>Blueprints</a:t>
            </a:r>
          </a:p>
          <a:p>
            <a:pPr lvl="1"/>
            <a:r>
              <a:rPr lang="en-US" dirty="0" smtClean="0"/>
              <a:t>Specifications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pyRightHolderTaxHTField0 xmlns="22f5b87c-0852-49f9-9012-8f8b23fedf95">
      <Terms xmlns="http://schemas.microsoft.com/office/infopath/2007/PartnerControls"/>
    </CopyRightHolderTaxHTField0>
    <PlacementTaxHTField1 xmlns="22f5b87c-0852-49f9-9012-8f8b23fedf95">
      <Terms xmlns="http://schemas.microsoft.com/office/infopath/2007/PartnerControls"/>
    </PlacementTaxHTField1>
    <JobNbr xmlns="22f5b87c-0852-49f9-9012-8f8b23fedf95" xsi:nil="true"/>
    <ChapterNbrTaxHTField0 xmlns="22f5b87c-0852-49f9-9012-8f8b23fedf95">
      <Terms xmlns="http://schemas.microsoft.com/office/infopath/2007/PartnerControls"/>
    </ChapterNbrTaxHTField0>
    <DisciplineTaxHTField1 xmlns="22f5b87c-0852-49f9-9012-8f8b23fedf95">
      <Terms xmlns="http://schemas.microsoft.com/office/infopath/2007/PartnerControls"/>
    </DisciplineTaxHTField1>
    <ItemNumber xmlns="22f5b87c-0852-49f9-9012-8f8b23fedf95" xsi:nil="true"/>
    <ProofVersionTaxHTField0 xmlns="22f5b87c-0852-49f9-9012-8f8b23fedf95">
      <Terms xmlns="http://schemas.microsoft.com/office/infopath/2007/PartnerControls"/>
    </ProofVersionTaxHTField0>
    <KHKeywords xmlns="22f5b87c-0852-49f9-9012-8f8b23fedf95" xsi:nil="true"/>
    <TaxCatchAll xmlns="22f5b87c-0852-49f9-9012-8f8b23fedf95"/>
    <ComponentTypeTaxHTField0 xmlns="22f5b87c-0852-49f9-9012-8f8b23fedf95">
      <Terms xmlns="http://schemas.microsoft.com/office/infopath/2007/PartnerControls"/>
    </ComponentTypeTaxHTField0>
    <ChapterTitle xmlns="22f5b87c-0852-49f9-9012-8f8b23fedf95" xsi:nil="true"/>
    <Auther xmlns="22f5b87c-0852-49f9-9012-8f8b23fedf95" xsi:nil="true"/>
    <DeliveryTypeTaxHTField0 xmlns="22f5b87c-0852-49f9-9012-8f8b23fedf95">
      <Terms xmlns="http://schemas.microsoft.com/office/infopath/2007/PartnerControls"/>
    </DeliveryType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xt" ma:contentTypeID="0x010100368A0B3D93BFE2489363DE9A646AB65E1B00D81583A6DA774149B4AFA785042ADFDC" ma:contentTypeVersion="20" ma:contentTypeDescription="Base Content Type for Kendall Hunt" ma:contentTypeScope="" ma:versionID="ec7b2672c717ef8cea2e0e856176026c">
  <xsd:schema xmlns:xsd="http://www.w3.org/2001/XMLSchema" xmlns:xs="http://www.w3.org/2001/XMLSchema" xmlns:p="http://schemas.microsoft.com/office/2006/metadata/properties" xmlns:ns2="22f5b87c-0852-49f9-9012-8f8b23fedf95" targetNamespace="http://schemas.microsoft.com/office/2006/metadata/properties" ma:root="true" ma:fieldsID="6a67e9aa505d46af61fa2e9e0055562e" ns2:_="">
    <xsd:import namespace="22f5b87c-0852-49f9-9012-8f8b23fedf95"/>
    <xsd:element name="properties">
      <xsd:complexType>
        <xsd:sequence>
          <xsd:element name="documentManagement">
            <xsd:complexType>
              <xsd:all>
                <xsd:element ref="ns2:CopyRightHolderTaxHTField0" minOccurs="0"/>
                <xsd:element ref="ns2:TaxCatchAll" minOccurs="0"/>
                <xsd:element ref="ns2:TaxCatchAllLabel" minOccurs="0"/>
                <xsd:element ref="ns2:PlacementTaxHTField1" minOccurs="0"/>
                <xsd:element ref="ns2:ItemNumber" minOccurs="0"/>
                <xsd:element ref="ns2:JobNbr" minOccurs="0"/>
                <xsd:element ref="ns2:KHKeywords" minOccurs="0"/>
                <xsd:element ref="ns2:ComponentTypeTaxHTField0" minOccurs="0"/>
                <xsd:element ref="ns2:ChapterNbrTaxHTField0" minOccurs="0"/>
                <xsd:element ref="ns2:DisciplineTaxHTField1" minOccurs="0"/>
                <xsd:element ref="ns2:ChapterTitle" minOccurs="0"/>
                <xsd:element ref="ns2:ProofVersionTaxHTField0" minOccurs="0"/>
                <xsd:element ref="ns2:Auther" minOccurs="0"/>
                <xsd:element ref="ns2:DeliveryTyp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5b87c-0852-49f9-9012-8f8b23fedf95" elementFormDefault="qualified">
    <xsd:import namespace="http://schemas.microsoft.com/office/2006/documentManagement/types"/>
    <xsd:import namespace="http://schemas.microsoft.com/office/infopath/2007/PartnerControls"/>
    <xsd:element name="CopyRightHolderTaxHTField0" ma:index="8" nillable="true" ma:taxonomy="true" ma:internalName="CopyRightHolderTaxHTField0" ma:taxonomyFieldName="CopyRightHolder" ma:displayName="CopyRightHolder" ma:default="" ma:fieldId="{5f77a2b8-034c-4a9a-ac28-ad0c6b013494}" ma:sspId="63bf1f48-0717-4f6b-9991-090f7b78593f" ma:termSetId="2d138afd-b8d0-49aa-b8fa-64fad0e21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d9d21d2-2dc9-48b6-ac2c-02ff257c3c00}" ma:internalName="TaxCatchAll" ma:showField="CatchAllData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d9d21d2-2dc9-48b6-ac2c-02ff257c3c00}" ma:internalName="TaxCatchAllLabel" ma:readOnly="true" ma:showField="CatchAllDataLabel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lacementTaxHTField1" ma:index="12" nillable="true" ma:taxonomy="true" ma:internalName="PlacementTaxHTField1" ma:taxonomyFieldName="Placement" ma:displayName="Placement" ma:default="" ma:fieldId="{32cc91f4-2c37-40fe-9c7c-ed24a707ff5b}" ma:sspId="63bf1f48-0717-4f6b-9991-090f7b78593f" ma:termSetId="3f60e22d-45e5-4808-9235-2b7f3f4b2e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Number" ma:index="14" nillable="true" ma:displayName="ItemNumber" ma:internalName="ItemNumber">
      <xsd:simpleType>
        <xsd:restriction base="dms:Text">
          <xsd:maxLength value="255"/>
        </xsd:restriction>
      </xsd:simpleType>
    </xsd:element>
    <xsd:element name="JobNbr" ma:index="15" nillable="true" ma:displayName="JobNbr" ma:internalName="JobNbr">
      <xsd:simpleType>
        <xsd:restriction base="dms:Text">
          <xsd:maxLength value="255"/>
        </xsd:restriction>
      </xsd:simpleType>
    </xsd:element>
    <xsd:element name="KHKeywords" ma:index="16" nillable="true" ma:displayName="KHKeywords" ma:internalName="KHKeywords">
      <xsd:simpleType>
        <xsd:restriction base="dms:Text">
          <xsd:maxLength value="255"/>
        </xsd:restriction>
      </xsd:simpleType>
    </xsd:element>
    <xsd:element name="ComponentTypeTaxHTField0" ma:index="17" nillable="true" ma:taxonomy="true" ma:internalName="ComponentTypeTaxHTField0" ma:taxonomyFieldName="ComponentType" ma:displayName="ComponentType" ma:default="" ma:fieldId="{7a0c255c-3dc4-4983-92f6-d39abf2baa6e}" ma:sspId="63bf1f48-0717-4f6b-9991-090f7b78593f" ma:termSetId="deca2986-7413-4562-87ca-66cd7a3df0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NbrTaxHTField0" ma:index="19" nillable="true" ma:taxonomy="true" ma:internalName="ChapterNbrTaxHTField0" ma:taxonomyFieldName="ChapterNbr" ma:displayName="ChapterNbr" ma:default="" ma:fieldId="{3ab9fcde-1e89-4893-ae3e-0f5e5326fa59}" ma:sspId="63bf1f48-0717-4f6b-9991-090f7b78593f" ma:termSetId="55f592e7-19eb-4318-af93-1b3883df2b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isciplineTaxHTField1" ma:index="21" nillable="true" ma:taxonomy="true" ma:internalName="DisciplineTaxHTField1" ma:taxonomyFieldName="Discipline" ma:displayName="Discipline" ma:default="" ma:fieldId="{46d2b27f-2e75-4721-825c-a6e11bf07e60}" ma:sspId="63bf1f48-0717-4f6b-9991-090f7b78593f" ma:termSetId="299ca679-3a7e-4137-9565-27a9e88e65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Title" ma:index="23" nillable="true" ma:displayName="ChapterTitle" ma:internalName="ChapterTitle">
      <xsd:simpleType>
        <xsd:restriction base="dms:Text">
          <xsd:maxLength value="255"/>
        </xsd:restriction>
      </xsd:simpleType>
    </xsd:element>
    <xsd:element name="ProofVersionTaxHTField0" ma:index="24" nillable="true" ma:taxonomy="true" ma:internalName="ProofVersionTaxHTField0" ma:taxonomyFieldName="ProofVersion" ma:displayName="ProofVersion" ma:default="" ma:fieldId="{2fdf878d-4777-4c26-a722-c7e51e60200d}" ma:sspId="63bf1f48-0717-4f6b-9991-090f7b78593f" ma:termSetId="d0cc4589-0c99-4e52-bc52-4559c81db8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her" ma:index="26" nillable="true" ma:displayName="TitleAuthor" ma:internalName="Auther">
      <xsd:simpleType>
        <xsd:restriction base="dms:Text">
          <xsd:maxLength value="255"/>
        </xsd:restriction>
      </xsd:simpleType>
    </xsd:element>
    <xsd:element name="DeliveryTypeTaxHTField0" ma:index="27" nillable="true" ma:taxonomy="true" ma:internalName="DeliveryTypeTaxHTField0" ma:taxonomyFieldName="DeliveryType" ma:displayName="DeliveryType" ma:default="" ma:fieldId="{2d3f0ff1-c9ce-4cf6-bf8d-258712a5e235}" ma:sspId="63bf1f48-0717-4f6b-9991-090f7b78593f" ma:termSetId="2422acbd-0572-449d-9ff9-411372cfef2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BAF5E6-6290-4598-9FBF-F1BB876AF4EF}"/>
</file>

<file path=customXml/itemProps2.xml><?xml version="1.0" encoding="utf-8"?>
<ds:datastoreItem xmlns:ds="http://schemas.openxmlformats.org/officeDocument/2006/customXml" ds:itemID="{5354908E-A0A5-4D35-8E7E-5058F7474DC9}"/>
</file>

<file path=customXml/itemProps3.xml><?xml version="1.0" encoding="utf-8"?>
<ds:datastoreItem xmlns:ds="http://schemas.openxmlformats.org/officeDocument/2006/customXml" ds:itemID="{DA2FC0E7-AC65-47E2-857A-C676962CFD06}"/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325</Words>
  <Application>Microsoft Macintosh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Chapter 7: Stand Alone and Supplemental Documents</vt:lpstr>
      <vt:lpstr>Document Commonalities </vt:lpstr>
      <vt:lpstr>Document Types </vt:lpstr>
      <vt:lpstr>Definitions and Glossaries</vt:lpstr>
      <vt:lpstr>Instructions </vt:lpstr>
      <vt:lpstr>Specifications </vt:lpstr>
      <vt:lpstr>Statement of Work (SOW)</vt:lpstr>
      <vt:lpstr>Policies and Procedures</vt:lpstr>
      <vt:lpstr>Manuals</vt:lpstr>
      <vt:lpstr>Manual Types</vt:lpstr>
      <vt:lpstr>References</vt:lpstr>
      <vt:lpstr>Contact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Marilyn Kupferschmidt</dc:creator>
  <cp:lastModifiedBy>Maribeth Schlobohm</cp:lastModifiedBy>
  <cp:revision>14</cp:revision>
  <dcterms:created xsi:type="dcterms:W3CDTF">2014-02-04T22:24:09Z</dcterms:created>
  <dcterms:modified xsi:type="dcterms:W3CDTF">2014-02-14T17:39:36Z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0x010100368A0B3D93BFE2489363DE9A646AB65E1B00D81583A6DA774149B4AFA785042ADFDC</vt:lpwstr>
  </property>
  <property fmtid="{D5CDD505-2E9C-101B-9397-08002B2CF9AE}" pid="3" name="SPPCopyMoveEvent">
    <vt:lpwstr>0</vt:lpwstr>
  </property>
</Properties>
</file>