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1" r:id="rId7"/>
    <p:sldId id="287" r:id="rId8"/>
    <p:sldId id="288" r:id="rId9"/>
    <p:sldId id="260" r:id="rId10"/>
    <p:sldId id="267" r:id="rId11"/>
    <p:sldId id="274" r:id="rId12"/>
    <p:sldId id="289" r:id="rId13"/>
    <p:sldId id="290" r:id="rId14"/>
    <p:sldId id="266" r:id="rId15"/>
    <p:sldId id="292" r:id="rId16"/>
    <p:sldId id="271" r:id="rId17"/>
    <p:sldId id="272" r:id="rId18"/>
    <p:sldId id="273" r:id="rId19"/>
    <p:sldId id="275" r:id="rId20"/>
    <p:sldId id="291" r:id="rId21"/>
    <p:sldId id="276" r:id="rId22"/>
    <p:sldId id="277" r:id="rId23"/>
    <p:sldId id="278" r:id="rId24"/>
    <p:sldId id="279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www.kendallhun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66"/>
                </a:solidFill>
              </a:rPr>
              <a:t>Chapter 8: </a:t>
            </a:r>
            <a:br>
              <a:rPr lang="en-US" dirty="0" smtClean="0">
                <a:solidFill>
                  <a:srgbClr val="FFFF66"/>
                </a:solidFill>
              </a:rPr>
            </a:br>
            <a:r>
              <a:rPr lang="en-US" dirty="0" smtClean="0">
                <a:solidFill>
                  <a:srgbClr val="FFFF66"/>
                </a:solidFill>
              </a:rPr>
              <a:t>Presentations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Persuasion: Monroe’s Motivated Sequence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Attention</a:t>
            </a:r>
          </a:p>
          <a:p>
            <a:r>
              <a:rPr lang="en-US" dirty="0" smtClean="0"/>
              <a:t>Step Two: Need</a:t>
            </a:r>
          </a:p>
          <a:p>
            <a:r>
              <a:rPr lang="en-US" dirty="0" smtClean="0"/>
              <a:t>Step Three: Satisfaction</a:t>
            </a:r>
          </a:p>
          <a:p>
            <a:r>
              <a:rPr lang="en-US" dirty="0" smtClean="0"/>
              <a:t>Step Four: Visualization</a:t>
            </a:r>
          </a:p>
          <a:p>
            <a:r>
              <a:rPr lang="en-US" dirty="0" smtClean="0"/>
              <a:t>Step Five: Action [3][4]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Persuasive Speech Outline:</a:t>
            </a:r>
            <a:br>
              <a:rPr lang="en-US" dirty="0" smtClean="0"/>
            </a:br>
            <a:r>
              <a:rPr lang="en-US" dirty="0" smtClean="0"/>
              <a:t>Monroe’s Motivated Sequence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I.	Introduction</a:t>
            </a:r>
          </a:p>
          <a:p>
            <a:pPr marL="0" indent="0">
              <a:buNone/>
            </a:pPr>
            <a:r>
              <a:rPr lang="en-US" dirty="0"/>
              <a:t>	A.	Attention Getter</a:t>
            </a:r>
          </a:p>
          <a:p>
            <a:pPr marL="0" indent="0">
              <a:buNone/>
            </a:pPr>
            <a:r>
              <a:rPr lang="en-US" dirty="0"/>
              <a:t>	B.	Preview</a:t>
            </a:r>
          </a:p>
          <a:p>
            <a:pPr marL="571500" indent="-571500">
              <a:buAutoNum type="romanUcPeriod" startAt="2"/>
            </a:pPr>
            <a:r>
              <a:rPr lang="en-US" dirty="0" smtClean="0"/>
              <a:t>Body</a:t>
            </a:r>
          </a:p>
          <a:p>
            <a:pPr marL="400050" lvl="1" indent="0">
              <a:buNone/>
            </a:pPr>
            <a:r>
              <a:rPr lang="en-US" dirty="0" smtClean="0"/>
              <a:t>	A.	Need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B.	Satisfaction</a:t>
            </a:r>
          </a:p>
          <a:p>
            <a:pPr marL="400050" lvl="1" indent="0">
              <a:buNone/>
            </a:pPr>
            <a:r>
              <a:rPr lang="en-US" dirty="0"/>
              <a:t>	C.	Visualization</a:t>
            </a:r>
          </a:p>
          <a:p>
            <a:pPr marL="400050" lvl="1" indent="0">
              <a:buNone/>
            </a:pPr>
            <a:r>
              <a:rPr lang="en-US" dirty="0"/>
              <a:t>	D.	Action</a:t>
            </a:r>
            <a:endParaRPr lang="en-US" dirty="0" smtClean="0"/>
          </a:p>
          <a:p>
            <a:pPr marL="571500" indent="-571500">
              <a:buAutoNum type="romanUcPeriod" startAt="2"/>
            </a:pPr>
            <a:r>
              <a:rPr lang="en-US" dirty="0" smtClean="0"/>
              <a:t>Conclusion</a:t>
            </a:r>
          </a:p>
          <a:p>
            <a:pPr marL="400050" lvl="1" indent="0">
              <a:buNone/>
            </a:pPr>
            <a:r>
              <a:rPr lang="en-US" dirty="0" smtClean="0"/>
              <a:t>	A</a:t>
            </a:r>
            <a:r>
              <a:rPr lang="en-US" dirty="0"/>
              <a:t>.	Summary</a:t>
            </a:r>
          </a:p>
          <a:p>
            <a:pPr marL="0" indent="0">
              <a:buNone/>
            </a:pPr>
            <a:r>
              <a:rPr lang="en-US" dirty="0"/>
              <a:t>	B.	Concluding Remark</a:t>
            </a:r>
          </a:p>
        </p:txBody>
      </p:sp>
    </p:spTree>
    <p:extLst>
      <p:ext uri="{BB962C8B-B14F-4D97-AF65-F5344CB8AC3E}">
        <p14:creationId xmlns:p14="http://schemas.microsoft.com/office/powerpoint/2010/main" val="3722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Body: Persuasive Speech </a:t>
            </a:r>
            <a:br>
              <a:rPr lang="en-US" dirty="0" smtClean="0"/>
            </a:br>
            <a:r>
              <a:rPr lang="en-US" dirty="0" smtClean="0"/>
              <a:t>Alternate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r>
              <a:rPr lang="en-US" dirty="0" smtClean="0"/>
              <a:t>Need – Satisfaction</a:t>
            </a:r>
          </a:p>
          <a:p>
            <a:r>
              <a:rPr lang="en-US" dirty="0" smtClean="0"/>
              <a:t>Problem – Solution</a:t>
            </a:r>
          </a:p>
          <a:p>
            <a:r>
              <a:rPr lang="en-US" dirty="0" smtClean="0"/>
              <a:t>Cause – Effect</a:t>
            </a:r>
          </a:p>
          <a:p>
            <a:r>
              <a:rPr lang="en-US" dirty="0" smtClean="0"/>
              <a:t>Monroe’s Motivated Sequence</a:t>
            </a:r>
          </a:p>
          <a:p>
            <a:r>
              <a:rPr lang="en-US" dirty="0" smtClean="0"/>
              <a:t>Maslow’s Needs Hierarchy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Poster Presentations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Introduction</a:t>
            </a:r>
            <a:endParaRPr lang="en-US" sz="2400" dirty="0"/>
          </a:p>
          <a:p>
            <a:pPr lvl="1"/>
            <a:r>
              <a:rPr lang="en-US" dirty="0"/>
              <a:t>Attention </a:t>
            </a:r>
            <a:r>
              <a:rPr lang="en-US" dirty="0" smtClean="0"/>
              <a:t>Getter – replaced with self </a:t>
            </a:r>
            <a:r>
              <a:rPr lang="en-US" dirty="0"/>
              <a:t>introduction </a:t>
            </a:r>
            <a:r>
              <a:rPr lang="en-US" dirty="0" smtClean="0"/>
              <a:t>and presentation title</a:t>
            </a:r>
            <a:endParaRPr lang="en-US" sz="2000" dirty="0"/>
          </a:p>
          <a:p>
            <a:pPr lvl="1"/>
            <a:r>
              <a:rPr lang="en-US" dirty="0"/>
              <a:t>Preview—preview </a:t>
            </a:r>
            <a:r>
              <a:rPr lang="en-US" dirty="0" smtClean="0"/>
              <a:t>main </a:t>
            </a:r>
            <a:r>
              <a:rPr lang="en-US" dirty="0"/>
              <a:t>points of the presentation</a:t>
            </a:r>
            <a:endParaRPr lang="en-US" sz="2000" dirty="0"/>
          </a:p>
          <a:p>
            <a:pPr lvl="0"/>
            <a:r>
              <a:rPr lang="en-US" dirty="0"/>
              <a:t>Body – set forth </a:t>
            </a:r>
            <a:r>
              <a:rPr lang="en-US" dirty="0" smtClean="0"/>
              <a:t>main </a:t>
            </a:r>
            <a:r>
              <a:rPr lang="en-US" dirty="0"/>
              <a:t>points </a:t>
            </a:r>
            <a:r>
              <a:rPr lang="en-US" dirty="0" smtClean="0"/>
              <a:t>as </a:t>
            </a:r>
            <a:r>
              <a:rPr lang="en-US" dirty="0"/>
              <a:t>in the informative speech</a:t>
            </a:r>
            <a:endParaRPr lang="en-US" sz="2400" dirty="0"/>
          </a:p>
          <a:p>
            <a:pPr lvl="1"/>
            <a:r>
              <a:rPr lang="en-US" dirty="0"/>
              <a:t>Main point</a:t>
            </a:r>
            <a:endParaRPr lang="en-US" sz="2000" dirty="0"/>
          </a:p>
          <a:p>
            <a:pPr lvl="1"/>
            <a:r>
              <a:rPr lang="en-US" dirty="0"/>
              <a:t>Main point</a:t>
            </a:r>
            <a:endParaRPr lang="en-US" sz="2000" dirty="0"/>
          </a:p>
          <a:p>
            <a:pPr lvl="1"/>
            <a:r>
              <a:rPr lang="en-US" dirty="0"/>
              <a:t>Main point</a:t>
            </a:r>
            <a:endParaRPr lang="en-US" sz="2000" dirty="0"/>
          </a:p>
          <a:p>
            <a:pPr lvl="0"/>
            <a:r>
              <a:rPr lang="en-US" dirty="0"/>
              <a:t>Conclusion</a:t>
            </a:r>
            <a:endParaRPr lang="en-US" sz="2400" dirty="0"/>
          </a:p>
          <a:p>
            <a:pPr lvl="1"/>
            <a:r>
              <a:rPr lang="en-US" dirty="0"/>
              <a:t>Summary—summarize </a:t>
            </a:r>
            <a:r>
              <a:rPr lang="en-US" dirty="0" smtClean="0"/>
              <a:t>main </a:t>
            </a:r>
            <a:r>
              <a:rPr lang="en-US" dirty="0"/>
              <a:t>points contained in the </a:t>
            </a:r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Concluding </a:t>
            </a:r>
            <a:r>
              <a:rPr lang="en-US" dirty="0"/>
              <a:t>Remark—open the presentation to questions  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Group Presentation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219200"/>
            <a:ext cx="6705600" cy="3429000"/>
          </a:xfrm>
        </p:spPr>
        <p:txBody>
          <a:bodyPr/>
          <a:lstStyle/>
          <a:p>
            <a:r>
              <a:rPr lang="en-US" dirty="0" smtClean="0"/>
              <a:t>Passing the ball</a:t>
            </a:r>
          </a:p>
          <a:p>
            <a:r>
              <a:rPr lang="en-US" dirty="0" smtClean="0"/>
              <a:t>One mouthpiece</a:t>
            </a:r>
          </a:p>
          <a:p>
            <a:r>
              <a:rPr lang="en-US" dirty="0" smtClean="0"/>
              <a:t>Panel discussions</a:t>
            </a:r>
          </a:p>
          <a:p>
            <a:r>
              <a:rPr lang="en-US" dirty="0" smtClean="0"/>
              <a:t>Symposiums</a:t>
            </a:r>
          </a:p>
          <a:p>
            <a:r>
              <a:rPr lang="en-US" dirty="0"/>
              <a:t>Forums</a:t>
            </a:r>
          </a:p>
        </p:txBody>
      </p:sp>
    </p:spTree>
    <p:extLst>
      <p:ext uri="{BB962C8B-B14F-4D97-AF65-F5344CB8AC3E}">
        <p14:creationId xmlns:p14="http://schemas.microsoft.com/office/powerpoint/2010/main" val="25286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7"/>
            <a:ext cx="8229600" cy="976193"/>
          </a:xfrm>
        </p:spPr>
        <p:txBody>
          <a:bodyPr>
            <a:normAutofit/>
          </a:bodyPr>
          <a:lstStyle/>
          <a:p>
            <a:r>
              <a:rPr lang="en-US" dirty="0" smtClean="0"/>
              <a:t>Passing the Ball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190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speaker: Introduction</a:t>
            </a:r>
            <a:endParaRPr lang="en-US" dirty="0"/>
          </a:p>
          <a:p>
            <a:pPr lvl="1"/>
            <a:r>
              <a:rPr lang="en-US" dirty="0" smtClean="0"/>
              <a:t>Attention getter</a:t>
            </a:r>
            <a:endParaRPr lang="en-US" dirty="0"/>
          </a:p>
          <a:p>
            <a:pPr lvl="1"/>
            <a:r>
              <a:rPr lang="en-US" dirty="0"/>
              <a:t>Preview </a:t>
            </a:r>
            <a:r>
              <a:rPr lang="en-US" dirty="0" smtClean="0"/>
              <a:t>– introduce team and topics of speech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– 4</a:t>
            </a:r>
            <a:r>
              <a:rPr lang="en-US" baseline="30000" dirty="0" smtClean="0"/>
              <a:t>th</a:t>
            </a:r>
            <a:r>
              <a:rPr lang="en-US" dirty="0" smtClean="0"/>
              <a:t> speakers: Body – main points</a:t>
            </a:r>
          </a:p>
          <a:p>
            <a:pPr lvl="1"/>
            <a:r>
              <a:rPr lang="en-US" dirty="0" smtClean="0"/>
              <a:t>No attention getter for internal speeches</a:t>
            </a:r>
          </a:p>
          <a:p>
            <a:pPr lvl="1"/>
            <a:r>
              <a:rPr lang="en-US" dirty="0" smtClean="0"/>
              <a:t>Preview/Body/Summary</a:t>
            </a:r>
          </a:p>
          <a:p>
            <a:pPr lvl="1"/>
            <a:r>
              <a:rPr lang="en-US" dirty="0" smtClean="0"/>
              <a:t>Re-introduce next speaker and topic area 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speaker: Conclusion</a:t>
            </a:r>
          </a:p>
          <a:p>
            <a:pPr lvl="1"/>
            <a:r>
              <a:rPr lang="en-US" dirty="0" smtClean="0"/>
              <a:t>Summarizes presentation points</a:t>
            </a:r>
          </a:p>
          <a:p>
            <a:pPr lvl="1"/>
            <a:r>
              <a:rPr lang="en-US" dirty="0" smtClean="0"/>
              <a:t>Concluding remark – opens floor to questions</a:t>
            </a:r>
          </a:p>
        </p:txBody>
      </p:sp>
    </p:spTree>
    <p:extLst>
      <p:ext uri="{BB962C8B-B14F-4D97-AF65-F5344CB8AC3E}">
        <p14:creationId xmlns:p14="http://schemas.microsoft.com/office/powerpoint/2010/main" val="28489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Mouthpiece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Team chooses best speaker for entire speech</a:t>
            </a:r>
          </a:p>
          <a:p>
            <a:r>
              <a:rPr lang="en-US" dirty="0" smtClean="0"/>
              <a:t>Speaker may:</a:t>
            </a:r>
            <a:endParaRPr lang="en-US" dirty="0"/>
          </a:p>
          <a:p>
            <a:pPr lvl="1"/>
            <a:r>
              <a:rPr lang="en-US" dirty="0"/>
              <a:t>Introduce team members</a:t>
            </a:r>
          </a:p>
          <a:p>
            <a:pPr lvl="1"/>
            <a:r>
              <a:rPr lang="en-US" dirty="0"/>
              <a:t>Call upon team members for Q and A </a:t>
            </a:r>
            <a:r>
              <a:rPr lang="en-US" dirty="0" smtClean="0"/>
              <a:t>session</a:t>
            </a:r>
          </a:p>
          <a:p>
            <a:r>
              <a:rPr lang="en-US" dirty="0" smtClean="0"/>
              <a:t>Manages question and answer sessions</a:t>
            </a:r>
          </a:p>
        </p:txBody>
      </p:sp>
    </p:spTree>
    <p:extLst>
      <p:ext uri="{BB962C8B-B14F-4D97-AF65-F5344CB8AC3E}">
        <p14:creationId xmlns:p14="http://schemas.microsoft.com/office/powerpoint/2010/main" val="261357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Managing Question and Answer Sessions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038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Accept a question from the floor</a:t>
            </a:r>
          </a:p>
          <a:p>
            <a:pPr lvl="0"/>
            <a:r>
              <a:rPr lang="en-US" altLang="ja-JP" dirty="0"/>
              <a:t>Repeat the question</a:t>
            </a:r>
            <a:endParaRPr lang="en-US" dirty="0"/>
          </a:p>
          <a:p>
            <a:pPr lvl="0"/>
            <a:r>
              <a:rPr lang="en-US" altLang="ja-JP" dirty="0"/>
              <a:t>Call upon the </a:t>
            </a:r>
            <a:r>
              <a:rPr lang="en-US" altLang="ja-JP" dirty="0" smtClean="0"/>
              <a:t>team </a:t>
            </a:r>
            <a:r>
              <a:rPr lang="en-US" altLang="ja-JP" dirty="0"/>
              <a:t>member responsible for that section</a:t>
            </a:r>
            <a:endParaRPr lang="en-US" dirty="0"/>
          </a:p>
          <a:p>
            <a:pPr lvl="0"/>
            <a:r>
              <a:rPr lang="en-US" altLang="ja-JP" dirty="0"/>
              <a:t>Move to the side as the team member comes to the podium to respond</a:t>
            </a:r>
            <a:endParaRPr lang="en-US" dirty="0"/>
          </a:p>
          <a:p>
            <a:pPr lvl="0"/>
            <a:r>
              <a:rPr lang="en-US" altLang="ja-JP" dirty="0"/>
              <a:t>Move back to the podium as the team member completes the answer</a:t>
            </a:r>
            <a:endParaRPr lang="en-US" dirty="0"/>
          </a:p>
          <a:p>
            <a:r>
              <a:rPr lang="en-US" dirty="0"/>
              <a:t>Accept the next question from the floor </a:t>
            </a:r>
          </a:p>
        </p:txBody>
      </p:sp>
    </p:spTree>
    <p:extLst>
      <p:ext uri="{BB962C8B-B14F-4D97-AF65-F5344CB8AC3E}">
        <p14:creationId xmlns:p14="http://schemas.microsoft.com/office/powerpoint/2010/main" val="26472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International Presentations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1"/>
            <a:ext cx="88392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Learn the language and customs</a:t>
            </a:r>
          </a:p>
          <a:p>
            <a:r>
              <a:rPr lang="en-US" dirty="0" smtClean="0"/>
              <a:t>Use in country agents and interpreters</a:t>
            </a:r>
          </a:p>
          <a:p>
            <a:r>
              <a:rPr lang="en-US" dirty="0" smtClean="0"/>
              <a:t>Avoid slang and sarcasm in all communications</a:t>
            </a:r>
          </a:p>
          <a:p>
            <a:r>
              <a:rPr lang="en-US" dirty="0" smtClean="0"/>
              <a:t>Prepare in advance for technology failures</a:t>
            </a:r>
          </a:p>
          <a:p>
            <a:r>
              <a:rPr lang="en-US" dirty="0" smtClean="0"/>
              <a:t>Confirm technology requirements before travel, including use of:</a:t>
            </a:r>
          </a:p>
          <a:p>
            <a:pPr lvl="1"/>
            <a:r>
              <a:rPr lang="en-US" dirty="0" smtClean="0"/>
              <a:t>Power cords</a:t>
            </a:r>
          </a:p>
          <a:p>
            <a:pPr lvl="1"/>
            <a:r>
              <a:rPr lang="en-US" dirty="0" smtClean="0"/>
              <a:t>USB drives</a:t>
            </a:r>
          </a:p>
          <a:p>
            <a:pPr lvl="1"/>
            <a:r>
              <a:rPr lang="en-US" dirty="0" smtClean="0"/>
              <a:t>Laptops</a:t>
            </a:r>
          </a:p>
          <a:p>
            <a:pPr lvl="1"/>
            <a:r>
              <a:rPr lang="en-US" dirty="0" smtClean="0"/>
              <a:t>Projectors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Speaker’s Professional Presence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Good grammar and pronunciation </a:t>
            </a:r>
          </a:p>
          <a:p>
            <a:r>
              <a:rPr lang="en-US" dirty="0" smtClean="0"/>
              <a:t>Topic knowledge and enthusiasm</a:t>
            </a:r>
          </a:p>
          <a:p>
            <a:r>
              <a:rPr lang="en-US" dirty="0" smtClean="0"/>
              <a:t>Body movement, including:</a:t>
            </a:r>
          </a:p>
          <a:p>
            <a:pPr lvl="1"/>
            <a:r>
              <a:rPr lang="en-US" dirty="0"/>
              <a:t>Hand gestures</a:t>
            </a:r>
          </a:p>
          <a:p>
            <a:pPr lvl="1"/>
            <a:r>
              <a:rPr lang="en-US" dirty="0"/>
              <a:t>Eye contact</a:t>
            </a:r>
          </a:p>
          <a:p>
            <a:pPr lvl="1"/>
            <a:r>
              <a:rPr lang="en-US" dirty="0"/>
              <a:t>Facial expression</a:t>
            </a:r>
          </a:p>
          <a:p>
            <a:pPr lvl="1"/>
            <a:r>
              <a:rPr lang="en-US" dirty="0"/>
              <a:t>Vocal inflection, tone, and emphasis</a:t>
            </a:r>
          </a:p>
          <a:p>
            <a:pPr lvl="1"/>
            <a:r>
              <a:rPr lang="en-US" dirty="0"/>
              <a:t>Posture </a:t>
            </a:r>
            <a:endParaRPr lang="en-US" dirty="0" smtClean="0"/>
          </a:p>
          <a:p>
            <a:r>
              <a:rPr lang="en-US" dirty="0" smtClean="0"/>
              <a:t>Appropriate dress</a:t>
            </a:r>
          </a:p>
        </p:txBody>
      </p:sp>
    </p:spTree>
    <p:extLst>
      <p:ext uri="{BB962C8B-B14F-4D97-AF65-F5344CB8AC3E}">
        <p14:creationId xmlns:p14="http://schemas.microsoft.com/office/powerpoint/2010/main" val="27959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114800"/>
          </a:xfrm>
        </p:spPr>
        <p:txBody>
          <a:bodyPr/>
          <a:lstStyle/>
          <a:p>
            <a:r>
              <a:rPr lang="en-US" dirty="0" smtClean="0"/>
              <a:t>Who is the audience?</a:t>
            </a:r>
          </a:p>
          <a:p>
            <a:r>
              <a:rPr lang="en-US" dirty="0" smtClean="0"/>
              <a:t>Where is the presentation being given?</a:t>
            </a:r>
          </a:p>
          <a:p>
            <a:r>
              <a:rPr lang="en-US" dirty="0" smtClean="0"/>
              <a:t>What is the occasion?</a:t>
            </a:r>
          </a:p>
          <a:p>
            <a:r>
              <a:rPr lang="en-US" dirty="0" smtClean="0"/>
              <a:t>Will the presentation be recorded?</a:t>
            </a:r>
          </a:p>
          <a:p>
            <a:r>
              <a:rPr lang="en-US" dirty="0" smtClean="0"/>
              <a:t>Who is the electronic media audience? </a:t>
            </a:r>
          </a:p>
          <a:p>
            <a:r>
              <a:rPr lang="en-US" dirty="0" smtClean="0"/>
              <a:t>Is this audience different from the live audience?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07"/>
            <a:ext cx="8229600" cy="884693"/>
          </a:xfrm>
        </p:spPr>
        <p:txBody>
          <a:bodyPr/>
          <a:lstStyle/>
          <a:p>
            <a:r>
              <a:rPr lang="en-US" dirty="0" smtClean="0"/>
              <a:t>Appropriate Dress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</a:t>
            </a:r>
          </a:p>
          <a:p>
            <a:pPr lvl="1"/>
            <a:r>
              <a:rPr lang="en-US" dirty="0" smtClean="0"/>
              <a:t>Formal dress = suit &amp; tie</a:t>
            </a:r>
          </a:p>
          <a:p>
            <a:pPr lvl="1"/>
            <a:r>
              <a:rPr lang="en-US" dirty="0" smtClean="0"/>
              <a:t>Casual dress may include:</a:t>
            </a:r>
          </a:p>
          <a:p>
            <a:pPr lvl="2"/>
            <a:r>
              <a:rPr lang="en-US" dirty="0"/>
              <a:t>Khaki pants, nice jeans, dress slacks</a:t>
            </a:r>
          </a:p>
          <a:p>
            <a:pPr lvl="2"/>
            <a:r>
              <a:rPr lang="en-US" dirty="0"/>
              <a:t>Golf shirts, button down dress shirts</a:t>
            </a:r>
          </a:p>
          <a:p>
            <a:pPr lvl="2"/>
            <a:r>
              <a:rPr lang="en-US" dirty="0"/>
              <a:t>Sports jackets</a:t>
            </a:r>
          </a:p>
          <a:p>
            <a:pPr lvl="2"/>
            <a:r>
              <a:rPr lang="en-US" dirty="0" smtClean="0"/>
              <a:t>Ties</a:t>
            </a:r>
          </a:p>
          <a:p>
            <a:pPr lvl="1"/>
            <a:r>
              <a:rPr lang="en-US" dirty="0" smtClean="0"/>
              <a:t>Always includes:</a:t>
            </a:r>
          </a:p>
          <a:p>
            <a:pPr lvl="2"/>
            <a:r>
              <a:rPr lang="en-US" dirty="0"/>
              <a:t>Belt</a:t>
            </a:r>
          </a:p>
          <a:p>
            <a:pPr lvl="2"/>
            <a:r>
              <a:rPr lang="en-US" dirty="0"/>
              <a:t>Leather dress shoes</a:t>
            </a:r>
          </a:p>
          <a:p>
            <a:pPr lvl="2"/>
            <a:r>
              <a:rPr lang="en-US" dirty="0"/>
              <a:t>Dark dress </a:t>
            </a:r>
            <a:r>
              <a:rPr lang="en-US" dirty="0" smtClean="0"/>
              <a:t>socks</a:t>
            </a:r>
          </a:p>
          <a:p>
            <a:pPr lvl="1"/>
            <a:r>
              <a:rPr lang="en-US" dirty="0" smtClean="0"/>
              <a:t>No ball caps or t-shirts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Women</a:t>
            </a:r>
          </a:p>
          <a:p>
            <a:pPr lvl="1"/>
            <a:r>
              <a:rPr lang="en-US" dirty="0" smtClean="0"/>
              <a:t>Formal dress = suit (pants or skirt)</a:t>
            </a:r>
          </a:p>
          <a:p>
            <a:pPr lvl="1"/>
            <a:r>
              <a:rPr lang="en-US" dirty="0" smtClean="0"/>
              <a:t>Casual dress may include:</a:t>
            </a:r>
          </a:p>
          <a:p>
            <a:pPr lvl="2"/>
            <a:r>
              <a:rPr lang="en-US" dirty="0"/>
              <a:t>Khaki pants, nice jeans, dress slacks</a:t>
            </a:r>
          </a:p>
          <a:p>
            <a:pPr lvl="2"/>
            <a:r>
              <a:rPr lang="en-US" dirty="0"/>
              <a:t>Golf shirts, button down dress blouse</a:t>
            </a:r>
          </a:p>
          <a:p>
            <a:pPr lvl="2"/>
            <a:r>
              <a:rPr lang="en-US" dirty="0"/>
              <a:t>Suit </a:t>
            </a:r>
            <a:r>
              <a:rPr lang="en-US" dirty="0" smtClean="0"/>
              <a:t>jacket</a:t>
            </a:r>
          </a:p>
          <a:p>
            <a:pPr lvl="1"/>
            <a:r>
              <a:rPr lang="en-US" dirty="0" smtClean="0"/>
              <a:t>Always includes:</a:t>
            </a:r>
          </a:p>
          <a:p>
            <a:pPr lvl="2"/>
            <a:r>
              <a:rPr lang="en-US" dirty="0" smtClean="0"/>
              <a:t>Close toe dress shoes </a:t>
            </a:r>
          </a:p>
          <a:p>
            <a:pPr lvl="2"/>
            <a:r>
              <a:rPr lang="en-US" dirty="0" smtClean="0"/>
              <a:t>Hose, tights, socks</a:t>
            </a:r>
          </a:p>
          <a:p>
            <a:pPr lvl="1"/>
            <a:r>
              <a:rPr lang="en-US" dirty="0" smtClean="0"/>
              <a:t>No see through blouses or heels over 3”</a:t>
            </a:r>
          </a:p>
        </p:txBody>
      </p:sp>
    </p:spTree>
    <p:extLst>
      <p:ext uri="{BB962C8B-B14F-4D97-AF65-F5344CB8AC3E}">
        <p14:creationId xmlns:p14="http://schemas.microsoft.com/office/powerpoint/2010/main" val="32673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7"/>
            <a:ext cx="8229600" cy="1143000"/>
          </a:xfrm>
        </p:spPr>
        <p:txBody>
          <a:bodyPr/>
          <a:lstStyle/>
          <a:p>
            <a:r>
              <a:rPr lang="en-US" dirty="0" smtClean="0"/>
              <a:t>Controlling Body Movement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1"/>
            <a:ext cx="8839200" cy="4038600"/>
          </a:xfrm>
        </p:spPr>
        <p:txBody>
          <a:bodyPr/>
          <a:lstStyle/>
          <a:p>
            <a:r>
              <a:rPr lang="en-US" dirty="0" smtClean="0"/>
              <a:t>Stand on both feet in alignment with shoulders</a:t>
            </a:r>
          </a:p>
          <a:p>
            <a:r>
              <a:rPr lang="en-US" dirty="0" smtClean="0"/>
              <a:t>Stand up straight</a:t>
            </a:r>
          </a:p>
          <a:p>
            <a:r>
              <a:rPr lang="en-US" dirty="0" smtClean="0"/>
              <a:t>Do not lock knees</a:t>
            </a:r>
          </a:p>
          <a:p>
            <a:r>
              <a:rPr lang="en-US" dirty="0" smtClean="0"/>
              <a:t>Pull hair back to avoid nervous hair pats and flips</a:t>
            </a:r>
          </a:p>
          <a:p>
            <a:r>
              <a:rPr lang="en-US" dirty="0" smtClean="0"/>
              <a:t>Do not bring a pen to the podium</a:t>
            </a:r>
          </a:p>
          <a:p>
            <a:r>
              <a:rPr lang="en-US" dirty="0" smtClean="0"/>
              <a:t>Remove keys and other items from pockets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sz="4800" dirty="0"/>
              <a:t>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3962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+mj-lt"/>
                <a:cs typeface="Arial"/>
              </a:rPr>
              <a:t>[1] Schlobohm</a:t>
            </a:r>
            <a:r>
              <a:rPr lang="en-US" sz="2000" dirty="0">
                <a:latin typeface="+mj-lt"/>
                <a:cs typeface="Arial"/>
              </a:rPr>
              <a:t>, Maribeth and Christopher Ryan. </a:t>
            </a:r>
            <a:r>
              <a:rPr lang="en-US" sz="2000" i="1" dirty="0">
                <a:latin typeface="+mj-lt"/>
                <a:cs typeface="Arial"/>
              </a:rPr>
              <a:t>Business and Technical Communication: A Guide to Writing Professionally</a:t>
            </a:r>
            <a:r>
              <a:rPr lang="en-US" sz="2000" dirty="0">
                <a:latin typeface="+mj-lt"/>
                <a:cs typeface="Arial"/>
              </a:rPr>
              <a:t>, 2</a:t>
            </a:r>
            <a:r>
              <a:rPr lang="en-US" sz="2000" baseline="30000" dirty="0">
                <a:latin typeface="+mj-lt"/>
                <a:cs typeface="Arial"/>
              </a:rPr>
              <a:t>nd</a:t>
            </a:r>
            <a:r>
              <a:rPr lang="en-US" sz="2000" dirty="0">
                <a:latin typeface="+mj-lt"/>
                <a:cs typeface="Arial"/>
              </a:rPr>
              <a:t> Ed., Dubuque, IA: Kendall-Hunt, 2014. Print. </a:t>
            </a:r>
            <a:endParaRPr lang="en-US" sz="2000" dirty="0" smtClean="0">
              <a:latin typeface="+mj-lt"/>
              <a:cs typeface="Arial"/>
            </a:endParaRPr>
          </a:p>
          <a:p>
            <a:pPr>
              <a:buNone/>
            </a:pPr>
            <a:r>
              <a:rPr lang="en-US" sz="2000" dirty="0" smtClean="0">
                <a:latin typeface="+mj-lt"/>
                <a:cs typeface="Arial"/>
              </a:rPr>
              <a:t>[2] </a:t>
            </a:r>
            <a:r>
              <a:rPr lang="en-US" sz="2000" dirty="0">
                <a:latin typeface="+mj-lt"/>
              </a:rPr>
              <a:t>Maslow, A.H. (1943).  “A Theory of Human Motivation”. </a:t>
            </a:r>
            <a:r>
              <a:rPr lang="en-US" sz="2000" i="1" dirty="0">
                <a:latin typeface="+mj-lt"/>
              </a:rPr>
              <a:t>Psychological Review</a:t>
            </a:r>
            <a:r>
              <a:rPr lang="en-US" sz="2000" dirty="0">
                <a:latin typeface="+mj-lt"/>
              </a:rPr>
              <a:t>, 50(4), 370-396.  Retrieved from http://</a:t>
            </a:r>
            <a:r>
              <a:rPr lang="en-US" sz="2000" dirty="0" err="1">
                <a:latin typeface="+mj-lt"/>
              </a:rPr>
              <a:t>psychclassics.yorku.ca</a:t>
            </a:r>
            <a:r>
              <a:rPr lang="en-US" sz="2000" dirty="0">
                <a:latin typeface="+mj-lt"/>
              </a:rPr>
              <a:t>/Maslow/</a:t>
            </a:r>
            <a:r>
              <a:rPr lang="en-US" sz="2000" dirty="0" err="1">
                <a:latin typeface="+mj-lt"/>
              </a:rPr>
              <a:t>motivation.htm</a:t>
            </a:r>
            <a:r>
              <a:rPr lang="en-US" sz="2000" dirty="0">
                <a:latin typeface="+mj-lt"/>
              </a:rPr>
              <a:t>. </a:t>
            </a:r>
            <a:endParaRPr lang="en-US" sz="2000" dirty="0" smtClean="0">
              <a:latin typeface="+mj-lt"/>
              <a:cs typeface="Arial"/>
            </a:endParaRPr>
          </a:p>
          <a:p>
            <a:pPr marL="274320" indent="-274320">
              <a:buNone/>
            </a:pPr>
            <a:r>
              <a:rPr lang="en-US" sz="2000" dirty="0" smtClean="0">
                <a:latin typeface="+mj-lt"/>
                <a:cs typeface="Arial"/>
              </a:rPr>
              <a:t>[3] </a:t>
            </a:r>
            <a:r>
              <a:rPr lang="en-US" sz="2000" dirty="0" err="1">
                <a:latin typeface="+mj-lt"/>
              </a:rPr>
              <a:t>Ehninger</a:t>
            </a:r>
            <a:r>
              <a:rPr lang="en-US" sz="2000" dirty="0">
                <a:latin typeface="+mj-lt"/>
              </a:rPr>
              <a:t>, D. Monroe, A.H., &amp; </a:t>
            </a:r>
            <a:r>
              <a:rPr lang="en-US" sz="2000" dirty="0" err="1">
                <a:latin typeface="+mj-lt"/>
              </a:rPr>
              <a:t>Gronbeck</a:t>
            </a:r>
            <a:r>
              <a:rPr lang="en-US" sz="2000" dirty="0">
                <a:latin typeface="+mj-lt"/>
              </a:rPr>
              <a:t>, B.E. (1978). </a:t>
            </a:r>
            <a:r>
              <a:rPr lang="en-US" sz="2000" i="1" dirty="0">
                <a:latin typeface="+mj-lt"/>
              </a:rPr>
              <a:t>Principles and Types of </a:t>
            </a:r>
            <a:r>
              <a:rPr lang="en-US" sz="2000" i="1" dirty="0" smtClean="0">
                <a:latin typeface="+mj-lt"/>
              </a:rPr>
              <a:t>  Speech </a:t>
            </a:r>
            <a:r>
              <a:rPr lang="en-US" sz="2000" i="1" dirty="0">
                <a:latin typeface="+mj-lt"/>
              </a:rPr>
              <a:t>Communication</a:t>
            </a:r>
            <a:r>
              <a:rPr lang="en-US" sz="2000" dirty="0">
                <a:latin typeface="+mj-lt"/>
              </a:rPr>
              <a:t>, 8th. Ed.</a:t>
            </a:r>
          </a:p>
          <a:p>
            <a:pPr marL="274320" indent="-274320">
              <a:buNone/>
            </a:pPr>
            <a:r>
              <a:rPr lang="en-US" sz="2000" dirty="0" smtClean="0">
                <a:latin typeface="+mj-lt"/>
              </a:rPr>
              <a:t>[4] http</a:t>
            </a:r>
            <a:r>
              <a:rPr lang="en-US" sz="2000" dirty="0">
                <a:latin typeface="+mj-lt"/>
              </a:rPr>
              <a:t>://</a:t>
            </a:r>
            <a:r>
              <a:rPr lang="en-US" sz="2000" dirty="0" err="1">
                <a:latin typeface="+mj-lt"/>
              </a:rPr>
              <a:t>changingminds.org</a:t>
            </a:r>
            <a:r>
              <a:rPr lang="en-US" sz="2000" dirty="0">
                <a:latin typeface="+mj-lt"/>
              </a:rPr>
              <a:t>/techniques/general/overall/</a:t>
            </a:r>
            <a:r>
              <a:rPr lang="en-US" sz="2000" dirty="0" err="1">
                <a:latin typeface="+mj-lt"/>
              </a:rPr>
              <a:t>monroe_sequence.htm</a:t>
            </a:r>
            <a:endParaRPr lang="en-US" sz="2000" dirty="0">
              <a:latin typeface="+mj-lt"/>
            </a:endParaRPr>
          </a:p>
          <a:p>
            <a:pPr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dirty="0" smtClean="0"/>
              <a:t>Informative Speech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219200"/>
            <a:ext cx="64008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dirty="0"/>
              <a:t>.	</a:t>
            </a:r>
            <a:r>
              <a:rPr lang="en-US" dirty="0" smtClean="0"/>
              <a:t>Introduction – two steps</a:t>
            </a:r>
          </a:p>
          <a:p>
            <a:pPr marL="0" indent="0">
              <a:buNone/>
            </a:pPr>
            <a:r>
              <a:rPr lang="en-US" dirty="0" smtClean="0"/>
              <a:t>	A.	Attention Getter</a:t>
            </a:r>
          </a:p>
          <a:p>
            <a:pPr marL="0" indent="0">
              <a:buNone/>
            </a:pPr>
            <a:r>
              <a:rPr lang="en-US" dirty="0" smtClean="0"/>
              <a:t>	B.	Preview</a:t>
            </a:r>
          </a:p>
          <a:p>
            <a:pPr marL="571500" indent="-571500">
              <a:buAutoNum type="romanUcPeriod" startAt="2"/>
            </a:pPr>
            <a:r>
              <a:rPr lang="en-US" dirty="0" smtClean="0"/>
              <a:t>Body – Main points of speech</a:t>
            </a:r>
          </a:p>
          <a:p>
            <a:pPr marL="571500" indent="-571500">
              <a:buAutoNum type="romanUcPeriod" startAt="2"/>
            </a:pPr>
            <a:r>
              <a:rPr lang="en-US" dirty="0" smtClean="0"/>
              <a:t>Conclusion – </a:t>
            </a:r>
            <a:r>
              <a:rPr lang="en-US" smtClean="0"/>
              <a:t>two steps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A.	</a:t>
            </a:r>
            <a:r>
              <a:rPr lang="en-US" dirty="0" smtClean="0"/>
              <a:t>Summary</a:t>
            </a:r>
          </a:p>
          <a:p>
            <a:pPr marL="0" indent="0">
              <a:buNone/>
            </a:pPr>
            <a:r>
              <a:rPr lang="en-US" dirty="0"/>
              <a:t>	B.	Concluding </a:t>
            </a:r>
            <a:r>
              <a:rPr lang="en-US" dirty="0" smtClean="0"/>
              <a:t>Remark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572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Introduction: Attention Getters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862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Startling statement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Hypothetical questions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Quotation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Short story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Analogy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Humor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Combination of two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4572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Introduction: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8862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Preview in a speech = Thesis statement in written documents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Sign posts topics to be covered in body of speech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“Road map” to the entire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Body: Informative Speeches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3810001"/>
          </a:xfrm>
        </p:spPr>
        <p:txBody>
          <a:bodyPr/>
          <a:lstStyle/>
          <a:p>
            <a:r>
              <a:rPr lang="en-US" dirty="0" smtClean="0"/>
              <a:t>Topical</a:t>
            </a:r>
          </a:p>
          <a:p>
            <a:r>
              <a:rPr lang="en-US" dirty="0" smtClean="0"/>
              <a:t>Regional</a:t>
            </a:r>
          </a:p>
          <a:p>
            <a:r>
              <a:rPr lang="en-US" dirty="0" smtClean="0"/>
              <a:t>Chronological</a:t>
            </a:r>
          </a:p>
          <a:p>
            <a:r>
              <a:rPr lang="en-US" dirty="0" smtClean="0"/>
              <a:t>Spatial</a:t>
            </a:r>
          </a:p>
          <a:p>
            <a:r>
              <a:rPr lang="en-US" dirty="0" smtClean="0"/>
              <a:t>Demonstration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Mirror image of preview</a:t>
            </a:r>
          </a:p>
          <a:p>
            <a:r>
              <a:rPr lang="en-US" dirty="0" smtClean="0"/>
              <a:t>Summarizes major points in body of speech</a:t>
            </a:r>
          </a:p>
          <a:p>
            <a:r>
              <a:rPr lang="en-US" dirty="0" smtClean="0"/>
              <a:t>Prepares audience for concluding remarks and speech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Concluding Remark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Mirror image of attention getter</a:t>
            </a:r>
          </a:p>
          <a:p>
            <a:r>
              <a:rPr lang="en-US" dirty="0" smtClean="0"/>
              <a:t>Remarks on statement made in attention getter</a:t>
            </a:r>
          </a:p>
          <a:p>
            <a:r>
              <a:rPr lang="en-US" dirty="0" smtClean="0"/>
              <a:t>Wraps up presentation into a “verbal package” for the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562"/>
            <a:ext cx="9144000" cy="791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Persuasion: Maslow’s </a:t>
            </a:r>
            <a:r>
              <a:rPr lang="en-US" dirty="0" smtClean="0"/>
              <a:t>Hierarchy of Needs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1" t="1193" r="-2937" b="22432"/>
          <a:stretch/>
        </p:blipFill>
        <p:spPr bwMode="auto">
          <a:xfrm>
            <a:off x="533400" y="762000"/>
            <a:ext cx="8229600" cy="424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3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AF5E6-6290-4598-9FBF-F1BB876AF4EF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DA2FC0E7-AC65-47E2-857A-C676962CFD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811</Words>
  <Application>Microsoft Macintosh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Chapter 8:  Presentations</vt:lpstr>
      <vt:lpstr>General Considerations </vt:lpstr>
      <vt:lpstr>Informative Speech Outline</vt:lpstr>
      <vt:lpstr>Introduction: Attention Getters</vt:lpstr>
      <vt:lpstr>Introduction: Preview</vt:lpstr>
      <vt:lpstr>Body: Informative Speeches</vt:lpstr>
      <vt:lpstr>Conclusion: Summary</vt:lpstr>
      <vt:lpstr>Conclusion: Concluding Remark</vt:lpstr>
      <vt:lpstr>Persuasion: Maslow’s Hierarchy of Needs</vt:lpstr>
      <vt:lpstr>Persuasion: Monroe’s Motivated Sequence</vt:lpstr>
      <vt:lpstr>Persuasive Speech Outline: Monroe’s Motivated Sequence</vt:lpstr>
      <vt:lpstr>Body: Persuasive Speech  Alternate Formats</vt:lpstr>
      <vt:lpstr>Poster Presentations</vt:lpstr>
      <vt:lpstr>Group Presentation Types</vt:lpstr>
      <vt:lpstr>Passing the Ball</vt:lpstr>
      <vt:lpstr>One Mouthpiece</vt:lpstr>
      <vt:lpstr>Managing Question and Answer Sessions </vt:lpstr>
      <vt:lpstr>International Presentations</vt:lpstr>
      <vt:lpstr>Speaker’s Professional Presence</vt:lpstr>
      <vt:lpstr>Appropriate Dress</vt:lpstr>
      <vt:lpstr>Controlling Body Movement</vt:lpstr>
      <vt:lpstr>References</vt:lpstr>
      <vt:lpstr>Contact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Maribeth Schlobohm</cp:lastModifiedBy>
  <cp:revision>27</cp:revision>
  <cp:lastPrinted>2014-02-15T04:28:18Z</cp:lastPrinted>
  <dcterms:created xsi:type="dcterms:W3CDTF">2014-02-04T22:24:09Z</dcterms:created>
  <dcterms:modified xsi:type="dcterms:W3CDTF">2014-03-25T21:48:17Z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