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5" r:id="rId13"/>
    <p:sldId id="28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924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93DDE-21BB-4CAD-B585-2A0909CCE7F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23CC3-5F39-45A1-99CF-77BED98108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ndallhunt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_3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27000"/>
            <a:ext cx="9144000" cy="6985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51816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FF66"/>
                </a:solidFill>
              </a:rPr>
              <a:t>Chapter 9:</a:t>
            </a:r>
            <a:br>
              <a:rPr lang="en-US" sz="3600" dirty="0" smtClean="0">
                <a:solidFill>
                  <a:srgbClr val="FFFF66"/>
                </a:solidFill>
              </a:rPr>
            </a:br>
            <a:r>
              <a:rPr lang="en-US" sz="3600" dirty="0" smtClean="0">
                <a:solidFill>
                  <a:srgbClr val="FFFF66"/>
                </a:solidFill>
              </a:rPr>
              <a:t>Gaining, Retaining, and Advancing Employment</a:t>
            </a:r>
            <a:endParaRPr lang="en-US" sz="3600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153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Contact Information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47800" y="1371601"/>
            <a:ext cx="6629400" cy="3505200"/>
          </a:xfrm>
        </p:spPr>
        <p:txBody>
          <a:bodyPr/>
          <a:lstStyle/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endParaRPr lang="en-US" dirty="0">
              <a:latin typeface="Arial"/>
              <a:cs typeface="Arial"/>
            </a:endParaRP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>
                <a:latin typeface="Arial"/>
                <a:cs typeface="Arial"/>
              </a:rPr>
              <a:t>Kendall-Hunt Publishing Company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>
                <a:latin typeface="Arial"/>
                <a:cs typeface="Arial"/>
              </a:rPr>
              <a:t>4050 </a:t>
            </a:r>
            <a:r>
              <a:rPr lang="en-US" dirty="0" err="1">
                <a:latin typeface="Arial"/>
                <a:cs typeface="Arial"/>
              </a:rPr>
              <a:t>Westmark</a:t>
            </a:r>
            <a:r>
              <a:rPr lang="en-US" dirty="0">
                <a:latin typeface="Arial"/>
                <a:cs typeface="Arial"/>
              </a:rPr>
              <a:t> Drive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>
                <a:latin typeface="Arial"/>
                <a:cs typeface="Arial"/>
              </a:rPr>
              <a:t>Dubuque, IA 52004-1840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>
                <a:latin typeface="Arial"/>
                <a:cs typeface="Arial"/>
                <a:hlinkClick r:id="rId3"/>
              </a:rPr>
              <a:t>http://www.kendallhunt.com</a:t>
            </a:r>
            <a:endParaRPr lang="en-US" dirty="0">
              <a:latin typeface="Arial"/>
              <a:cs typeface="Arial"/>
            </a:endParaRP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None/>
            </a:pPr>
            <a:r>
              <a:rPr lang="en-US" dirty="0">
                <a:latin typeface="Arial"/>
                <a:cs typeface="Arial"/>
              </a:rPr>
              <a:t>Toll Free:  800-228-0810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53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Job Search Process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spcAft>
                <a:spcPts val="600"/>
              </a:spcAft>
              <a:buNone/>
            </a:pPr>
            <a:r>
              <a:rPr lang="en-US" sz="3600" dirty="0"/>
              <a:t>Finding opportunities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dirty="0"/>
              <a:t>Searching job postings   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dirty="0"/>
              <a:t>Connecting with employers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dirty="0"/>
              <a:t>Networking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dirty="0"/>
              <a:t>Using school career centers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cw.kendallhunt.com/Schlobohm-Ryan_Business%20and%20Technical%20Comm_02_K25363-02/New_Component_001/AuthorWorkspace/PowerPoint%20Slide%20Shows/Shutterstock/Chapter%209/shutterstock_12940598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9" y="1663700"/>
            <a:ext cx="3349413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Important Considerations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dirty="0"/>
              <a:t>Sanitizing social media accounts</a:t>
            </a:r>
          </a:p>
          <a:p>
            <a:pPr defTabSz="344488">
              <a:lnSpc>
                <a:spcPct val="80000"/>
              </a:lnSpc>
              <a:spcAft>
                <a:spcPts val="600"/>
              </a:spcAft>
            </a:pPr>
            <a:r>
              <a:rPr lang="en-US" dirty="0"/>
              <a:t>Being aware of background </a:t>
            </a:r>
            <a:r>
              <a:rPr lang="en-US" dirty="0" smtClean="0"/>
              <a:t>							checks </a:t>
            </a:r>
            <a:r>
              <a:rPr lang="en-US" dirty="0"/>
              <a:t>and the law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dirty="0"/>
              <a:t>Being </a:t>
            </a:r>
            <a:r>
              <a:rPr lang="en-US" dirty="0" smtClean="0"/>
              <a:t>ethical			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C:\Users\cxr088000\AppData\Local\Microsoft\Windows\Temporary Internet Files\Content.Outlook\ILNJD1ML\shutterstock_11639159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09800"/>
            <a:ext cx="2362200" cy="281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8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Hiring Process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dirty="0"/>
              <a:t>Resume writing and processing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dirty="0"/>
              <a:t>Key word searches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dirty="0"/>
              <a:t>Tailoring your resume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dirty="0"/>
              <a:t>Applying honesty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6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Writing and Designing the Resume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388620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600" dirty="0"/>
              <a:t>SECTIONS: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Name and contact information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Objective/Summary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Education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Employment	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Involvement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Personal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References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https://cw.kendallhunt.com/Schlobohm-Ryan_Business%20and%20Technical%20Comm_02_K25363-02/New_Component_001/AuthorWorkspace/PowerPoint%20Slide%20Shows/Shutterstock/Chapter%209/shutterstock_12697438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362200"/>
            <a:ext cx="3657600" cy="243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77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Cover Letter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Demonstrate familiarity with company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Highlight compelling aspects not necessarily contained in resume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Show good will toward reader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3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Interviewing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METHODS: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Phone interviews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Face-to-face interviews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Technologically aided interviews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6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Interviewing Follow-up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3733801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Follow-up Letters:</a:t>
            </a:r>
          </a:p>
          <a:p>
            <a:pPr marL="287338" indent="-287338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Send </a:t>
            </a:r>
            <a:r>
              <a:rPr lang="en-US" dirty="0"/>
              <a:t>within 24 hours</a:t>
            </a:r>
          </a:p>
          <a:p>
            <a:pPr marL="287338" indent="-287338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Write no more than one </a:t>
            </a:r>
            <a:r>
              <a:rPr lang="en-US" dirty="0" smtClean="0"/>
              <a:t>page: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 	</a:t>
            </a:r>
            <a:r>
              <a:rPr lang="en-US" dirty="0" smtClean="0"/>
              <a:t>- </a:t>
            </a:r>
            <a:r>
              <a:rPr lang="en-US" sz="3000" dirty="0" smtClean="0"/>
              <a:t>First </a:t>
            </a:r>
            <a:r>
              <a:rPr lang="en-US" sz="3000" dirty="0"/>
              <a:t>paragraph to express gratitude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000" dirty="0"/>
              <a:t> 	</a:t>
            </a:r>
            <a:r>
              <a:rPr lang="en-US" sz="3000" dirty="0" smtClean="0"/>
              <a:t>- Middle </a:t>
            </a:r>
            <a:r>
              <a:rPr lang="en-US" sz="3000" dirty="0"/>
              <a:t>paragraph(s) to </a:t>
            </a:r>
            <a:r>
              <a:rPr lang="en-US" sz="3000" dirty="0" smtClean="0"/>
              <a:t>reinforce your candidacy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000" dirty="0" smtClean="0"/>
              <a:t>	- Last </a:t>
            </a:r>
            <a:r>
              <a:rPr lang="en-US" sz="3000" dirty="0"/>
              <a:t>paragraph to restate interest and </a:t>
            </a:r>
            <a:r>
              <a:rPr lang="en-US" sz="3000" dirty="0" smtClean="0"/>
              <a:t>		   provide hopeful </a:t>
            </a:r>
            <a:r>
              <a:rPr lang="en-US" sz="3000" dirty="0"/>
              <a:t>closing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6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_4_revi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54000"/>
            <a:ext cx="9144000" cy="71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</a:t>
            </a:r>
            <a:r>
              <a:rPr lang="en-US" sz="4800" b="1" dirty="0"/>
              <a:t>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327659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800" dirty="0">
                <a:latin typeface="Arial"/>
                <a:cs typeface="Arial"/>
              </a:rPr>
              <a:t>Schlobohm, Maribeth and Christopher Ryan. </a:t>
            </a:r>
            <a:r>
              <a:rPr lang="en-US" sz="2800" i="1" dirty="0">
                <a:latin typeface="Arial"/>
                <a:cs typeface="Arial"/>
              </a:rPr>
              <a:t>Business and Technical Communication: A Guide to Writing Professionally</a:t>
            </a:r>
            <a:r>
              <a:rPr lang="en-US" sz="2800" dirty="0">
                <a:latin typeface="Arial"/>
                <a:cs typeface="Arial"/>
              </a:rPr>
              <a:t>, 2</a:t>
            </a:r>
            <a:r>
              <a:rPr lang="en-US" sz="2800" baseline="30000" dirty="0">
                <a:latin typeface="Arial"/>
                <a:cs typeface="Arial"/>
              </a:rPr>
              <a:t>nd</a:t>
            </a:r>
            <a:r>
              <a:rPr lang="en-US" sz="2800" dirty="0">
                <a:latin typeface="Arial"/>
                <a:cs typeface="Arial"/>
              </a:rPr>
              <a:t> Ed., Dubuque, IA: Kendall-Hunt, 2014. Print. </a:t>
            </a:r>
            <a:endParaRPr lang="en-US" sz="2800" dirty="0" smtClean="0">
              <a:latin typeface="Arial"/>
              <a:cs typeface="Arial"/>
            </a:endParaRPr>
          </a:p>
          <a:p>
            <a:pPr>
              <a:lnSpc>
                <a:spcPct val="80000"/>
              </a:lnSpc>
              <a:buNone/>
            </a:pPr>
            <a:r>
              <a:rPr lang="en-US" sz="2800" dirty="0" err="1" smtClean="0">
                <a:latin typeface="Arial"/>
                <a:cs typeface="Arial"/>
              </a:rPr>
              <a:t>Shutterstock</a:t>
            </a:r>
            <a:r>
              <a:rPr lang="en-US" sz="2800" dirty="0" smtClean="0">
                <a:latin typeface="Arial"/>
                <a:cs typeface="Arial"/>
              </a:rPr>
              <a:t>. “Job concept,”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ID: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129405980; “Set of social media buttons for design – vector icons,”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Image ID: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116391598; Filling resume on wooden table, close-up,” Image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ID: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126974384.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None/>
            </a:pPr>
            <a:endParaRPr lang="en-US" sz="2800" dirty="0">
              <a:latin typeface="Arial"/>
              <a:cs typeface="Arial"/>
            </a:endParaRPr>
          </a:p>
          <a:p>
            <a:pPr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177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xt" ma:contentTypeID="0x010100368A0B3D93BFE2489363DE9A646AB65E1B00D81583A6DA774149B4AFA785042ADFDC" ma:contentTypeVersion="20" ma:contentTypeDescription="Base Content Type for Kendall Hunt" ma:contentTypeScope="" ma:versionID="ec7b2672c717ef8cea2e0e856176026c">
  <xsd:schema xmlns:xsd="http://www.w3.org/2001/XMLSchema" xmlns:xs="http://www.w3.org/2001/XMLSchema" xmlns:p="http://schemas.microsoft.com/office/2006/metadata/properties" xmlns:ns2="22f5b87c-0852-49f9-9012-8f8b23fedf95" targetNamespace="http://schemas.microsoft.com/office/2006/metadata/properties" ma:root="true" ma:fieldsID="6a67e9aa505d46af61fa2e9e0055562e" ns2:_="">
    <xsd:import namespace="22f5b87c-0852-49f9-9012-8f8b23fedf95"/>
    <xsd:element name="properties">
      <xsd:complexType>
        <xsd:sequence>
          <xsd:element name="documentManagement">
            <xsd:complexType>
              <xsd:all>
                <xsd:element ref="ns2:CopyRightHolderTaxHTField0" minOccurs="0"/>
                <xsd:element ref="ns2:TaxCatchAll" minOccurs="0"/>
                <xsd:element ref="ns2:TaxCatchAllLabel" minOccurs="0"/>
                <xsd:element ref="ns2:PlacementTaxHTField1" minOccurs="0"/>
                <xsd:element ref="ns2:ItemNumber" minOccurs="0"/>
                <xsd:element ref="ns2:JobNbr" minOccurs="0"/>
                <xsd:element ref="ns2:KHKeywords" minOccurs="0"/>
                <xsd:element ref="ns2:ComponentTypeTaxHTField0" minOccurs="0"/>
                <xsd:element ref="ns2:ChapterNbrTaxHTField0" minOccurs="0"/>
                <xsd:element ref="ns2:DisciplineTaxHTField1" minOccurs="0"/>
                <xsd:element ref="ns2:ChapterTitle" minOccurs="0"/>
                <xsd:element ref="ns2:ProofVersionTaxHTField0" minOccurs="0"/>
                <xsd:element ref="ns2:Auther" minOccurs="0"/>
                <xsd:element ref="ns2:DeliveryTypeTaxHTField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f5b87c-0852-49f9-9012-8f8b23fedf95" elementFormDefault="qualified">
    <xsd:import namespace="http://schemas.microsoft.com/office/2006/documentManagement/types"/>
    <xsd:import namespace="http://schemas.microsoft.com/office/infopath/2007/PartnerControls"/>
    <xsd:element name="CopyRightHolderTaxHTField0" ma:index="8" nillable="true" ma:taxonomy="true" ma:internalName="CopyRightHolderTaxHTField0" ma:taxonomyFieldName="CopyRightHolder" ma:displayName="CopyRightHolder" ma:default="" ma:fieldId="{5f77a2b8-034c-4a9a-ac28-ad0c6b013494}" ma:sspId="63bf1f48-0717-4f6b-9991-090f7b78593f" ma:termSetId="2d138afd-b8d0-49aa-b8fa-64fad0e217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description="" ma:hidden="true" ma:list="{cd9d21d2-2dc9-48b6-ac2c-02ff257c3c00}" ma:internalName="TaxCatchAll" ma:showField="CatchAllData" ma:web="22f5b87c-0852-49f9-9012-8f8b23fedf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cd9d21d2-2dc9-48b6-ac2c-02ff257c3c00}" ma:internalName="TaxCatchAllLabel" ma:readOnly="true" ma:showField="CatchAllDataLabel" ma:web="22f5b87c-0852-49f9-9012-8f8b23fedf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lacementTaxHTField1" ma:index="12" nillable="true" ma:taxonomy="true" ma:internalName="PlacementTaxHTField1" ma:taxonomyFieldName="Placement" ma:displayName="Placement" ma:default="" ma:fieldId="{32cc91f4-2c37-40fe-9c7c-ed24a707ff5b}" ma:sspId="63bf1f48-0717-4f6b-9991-090f7b78593f" ma:termSetId="3f60e22d-45e5-4808-9235-2b7f3f4b2e9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temNumber" ma:index="14" nillable="true" ma:displayName="ItemNumber" ma:internalName="ItemNumber">
      <xsd:simpleType>
        <xsd:restriction base="dms:Text">
          <xsd:maxLength value="255"/>
        </xsd:restriction>
      </xsd:simpleType>
    </xsd:element>
    <xsd:element name="JobNbr" ma:index="15" nillable="true" ma:displayName="JobNbr" ma:internalName="JobNbr">
      <xsd:simpleType>
        <xsd:restriction base="dms:Text">
          <xsd:maxLength value="255"/>
        </xsd:restriction>
      </xsd:simpleType>
    </xsd:element>
    <xsd:element name="KHKeywords" ma:index="16" nillable="true" ma:displayName="KHKeywords" ma:internalName="KHKeywords">
      <xsd:simpleType>
        <xsd:restriction base="dms:Text">
          <xsd:maxLength value="255"/>
        </xsd:restriction>
      </xsd:simpleType>
    </xsd:element>
    <xsd:element name="ComponentTypeTaxHTField0" ma:index="17" nillable="true" ma:taxonomy="true" ma:internalName="ComponentTypeTaxHTField0" ma:taxonomyFieldName="ComponentType" ma:displayName="ComponentType" ma:default="" ma:fieldId="{7a0c255c-3dc4-4983-92f6-d39abf2baa6e}" ma:sspId="63bf1f48-0717-4f6b-9991-090f7b78593f" ma:termSetId="deca2986-7413-4562-87ca-66cd7a3df02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hapterNbrTaxHTField0" ma:index="19" nillable="true" ma:taxonomy="true" ma:internalName="ChapterNbrTaxHTField0" ma:taxonomyFieldName="ChapterNbr" ma:displayName="ChapterNbr" ma:default="" ma:fieldId="{3ab9fcde-1e89-4893-ae3e-0f5e5326fa59}" ma:sspId="63bf1f48-0717-4f6b-9991-090f7b78593f" ma:termSetId="55f592e7-19eb-4318-af93-1b3883df2b0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isciplineTaxHTField1" ma:index="21" nillable="true" ma:taxonomy="true" ma:internalName="DisciplineTaxHTField1" ma:taxonomyFieldName="Discipline" ma:displayName="Discipline" ma:default="" ma:fieldId="{46d2b27f-2e75-4721-825c-a6e11bf07e60}" ma:sspId="63bf1f48-0717-4f6b-9991-090f7b78593f" ma:termSetId="299ca679-3a7e-4137-9565-27a9e88e657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hapterTitle" ma:index="23" nillable="true" ma:displayName="ChapterTitle" ma:internalName="ChapterTitle">
      <xsd:simpleType>
        <xsd:restriction base="dms:Text">
          <xsd:maxLength value="255"/>
        </xsd:restriction>
      </xsd:simpleType>
    </xsd:element>
    <xsd:element name="ProofVersionTaxHTField0" ma:index="24" nillable="true" ma:taxonomy="true" ma:internalName="ProofVersionTaxHTField0" ma:taxonomyFieldName="ProofVersion" ma:displayName="ProofVersion" ma:default="" ma:fieldId="{2fdf878d-4777-4c26-a722-c7e51e60200d}" ma:sspId="63bf1f48-0717-4f6b-9991-090f7b78593f" ma:termSetId="d0cc4589-0c99-4e52-bc52-4559c81db8f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uther" ma:index="26" nillable="true" ma:displayName="TitleAuthor" ma:internalName="Auther">
      <xsd:simpleType>
        <xsd:restriction base="dms:Text">
          <xsd:maxLength value="255"/>
        </xsd:restriction>
      </xsd:simpleType>
    </xsd:element>
    <xsd:element name="DeliveryTypeTaxHTField0" ma:index="27" nillable="true" ma:taxonomy="true" ma:internalName="DeliveryTypeTaxHTField0" ma:taxonomyFieldName="DeliveryType" ma:displayName="DeliveryType" ma:default="" ma:fieldId="{2d3f0ff1-c9ce-4cf6-bf8d-258712a5e235}" ma:sspId="63bf1f48-0717-4f6b-9991-090f7b78593f" ma:termSetId="2422acbd-0572-449d-9ff9-411372cfef2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pyRightHolderTaxHTField0 xmlns="22f5b87c-0852-49f9-9012-8f8b23fedf95">
      <Terms xmlns="http://schemas.microsoft.com/office/infopath/2007/PartnerControls"/>
    </CopyRightHolderTaxHTField0>
    <PlacementTaxHTField1 xmlns="22f5b87c-0852-49f9-9012-8f8b23fedf95">
      <Terms xmlns="http://schemas.microsoft.com/office/infopath/2007/PartnerControls"/>
    </PlacementTaxHTField1>
    <JobNbr xmlns="22f5b87c-0852-49f9-9012-8f8b23fedf95" xsi:nil="true"/>
    <ChapterNbrTaxHTField0 xmlns="22f5b87c-0852-49f9-9012-8f8b23fedf95">
      <Terms xmlns="http://schemas.microsoft.com/office/infopath/2007/PartnerControls"/>
    </ChapterNbrTaxHTField0>
    <DisciplineTaxHTField1 xmlns="22f5b87c-0852-49f9-9012-8f8b23fedf95">
      <Terms xmlns="http://schemas.microsoft.com/office/infopath/2007/PartnerControls"/>
    </DisciplineTaxHTField1>
    <ItemNumber xmlns="22f5b87c-0852-49f9-9012-8f8b23fedf95" xsi:nil="true"/>
    <ProofVersionTaxHTField0 xmlns="22f5b87c-0852-49f9-9012-8f8b23fedf95">
      <Terms xmlns="http://schemas.microsoft.com/office/infopath/2007/PartnerControls"/>
    </ProofVersionTaxHTField0>
    <KHKeywords xmlns="22f5b87c-0852-49f9-9012-8f8b23fedf95" xsi:nil="true"/>
    <TaxCatchAll xmlns="22f5b87c-0852-49f9-9012-8f8b23fedf95"/>
    <ComponentTypeTaxHTField0 xmlns="22f5b87c-0852-49f9-9012-8f8b23fedf95">
      <Terms xmlns="http://schemas.microsoft.com/office/infopath/2007/PartnerControls"/>
    </ComponentTypeTaxHTField0>
    <ChapterTitle xmlns="22f5b87c-0852-49f9-9012-8f8b23fedf95" xsi:nil="true"/>
    <Auther xmlns="22f5b87c-0852-49f9-9012-8f8b23fedf95" xsi:nil="true"/>
    <DeliveryTypeTaxHTField0 xmlns="22f5b87c-0852-49f9-9012-8f8b23fedf95">
      <Terms xmlns="http://schemas.microsoft.com/office/infopath/2007/PartnerControls"/>
    </DeliveryTypeTaxHTField0>
  </documentManagement>
</p:properties>
</file>

<file path=customXml/itemProps1.xml><?xml version="1.0" encoding="utf-8"?>
<ds:datastoreItem xmlns:ds="http://schemas.openxmlformats.org/officeDocument/2006/customXml" ds:itemID="{DA2FC0E7-AC65-47E2-857A-C676962CFD06}"/>
</file>

<file path=customXml/itemProps2.xml><?xml version="1.0" encoding="utf-8"?>
<ds:datastoreItem xmlns:ds="http://schemas.openxmlformats.org/officeDocument/2006/customXml" ds:itemID="{5354908E-A0A5-4D35-8E7E-5058F7474DC9}"/>
</file>

<file path=customXml/itemProps3.xml><?xml version="1.0" encoding="utf-8"?>
<ds:datastoreItem xmlns:ds="http://schemas.openxmlformats.org/officeDocument/2006/customXml" ds:itemID="{18BAF5E6-6290-4598-9FBF-F1BB876AF4EF}"/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196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Chapter 9: Gaining, Retaining, and Advancing Employment</vt:lpstr>
      <vt:lpstr>Job Search Process</vt:lpstr>
      <vt:lpstr>Important Considerations</vt:lpstr>
      <vt:lpstr>The Hiring Process</vt:lpstr>
      <vt:lpstr>Writing and Designing the Resume</vt:lpstr>
      <vt:lpstr>Cover Letter</vt:lpstr>
      <vt:lpstr>Interviewing</vt:lpstr>
      <vt:lpstr>Interviewing Follow-up</vt:lpstr>
      <vt:lpstr>References</vt:lpstr>
      <vt:lpstr>Contact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Marilyn Kupferschmidt</dc:creator>
  <cp:lastModifiedBy>Ryan, Christopher</cp:lastModifiedBy>
  <cp:revision>20</cp:revision>
  <dcterms:created xsi:type="dcterms:W3CDTF">2014-02-04T22:24:09Z</dcterms:created>
  <dcterms:modified xsi:type="dcterms:W3CDTF">2014-04-09T16:09:00Z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0x010100368A0B3D93BFE2489363DE9A646AB65E1B00D81583A6DA774149B4AFA785042ADFDC</vt:lpwstr>
  </property>
  <property fmtid="{D5CDD505-2E9C-101B-9397-08002B2CF9AE}" pid="3" name="SPPCopyMoveEvent">
    <vt:lpwstr>0</vt:lpwstr>
  </property>
</Properties>
</file>