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4" r:id="rId5"/>
    <p:sldId id="259" r:id="rId6"/>
    <p:sldId id="260" r:id="rId7"/>
    <p:sldId id="261" r:id="rId8"/>
    <p:sldId id="262" r:id="rId9"/>
    <p:sldId id="266" r:id="rId10"/>
    <p:sldId id="267" r:id="rId11"/>
    <p:sldId id="268" r:id="rId12"/>
    <p:sldId id="269" r:id="rId13"/>
    <p:sldId id="270" r:id="rId14"/>
    <p:sldId id="271" r:id="rId15"/>
    <p:sldId id="272" r:id="rId16"/>
    <p:sldId id="273" r:id="rId17"/>
    <p:sldId id="274" r:id="rId18"/>
    <p:sldId id="287" r:id="rId19"/>
    <p:sldId id="275" r:id="rId20"/>
    <p:sldId id="285"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36" autoAdjust="0"/>
    <p:restoredTop sz="94660"/>
  </p:normalViewPr>
  <p:slideViewPr>
    <p:cSldViewPr>
      <p:cViewPr>
        <p:scale>
          <a:sx n="100" d="100"/>
          <a:sy n="100" d="100"/>
        </p:scale>
        <p:origin x="-1112"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93DDE-21BB-4CAD-B585-2A0909CCE7F5}" type="datetimeFigureOut">
              <a:rPr lang="en-US" smtClean="0"/>
              <a:pPr/>
              <a:t>2/16/14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C23CC3-5F39-45A1-99CF-77BED981083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93DDE-21BB-4CAD-B585-2A0909CCE7F5}" type="datetimeFigureOut">
              <a:rPr lang="en-US" smtClean="0"/>
              <a:pPr/>
              <a:t>2/16/14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23CC3-5F39-45A1-99CF-77BED981083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hyperlink" Target="http://www.kendallhun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ide_3_revised.jpg"/>
          <p:cNvPicPr>
            <a:picLocks noChangeAspect="1"/>
          </p:cNvPicPr>
          <p:nvPr/>
        </p:nvPicPr>
        <p:blipFill>
          <a:blip r:embed="rId2" cstate="print"/>
          <a:stretch>
            <a:fillRect/>
          </a:stretch>
        </p:blipFill>
        <p:spPr>
          <a:xfrm>
            <a:off x="0" y="-127000"/>
            <a:ext cx="9144000" cy="6985000"/>
          </a:xfrm>
          <a:prstGeom prst="rect">
            <a:avLst/>
          </a:prstGeom>
        </p:spPr>
      </p:pic>
      <p:sp>
        <p:nvSpPr>
          <p:cNvPr id="6" name="Title 5"/>
          <p:cNvSpPr>
            <a:spLocks noGrp="1"/>
          </p:cNvSpPr>
          <p:nvPr>
            <p:ph type="title"/>
          </p:nvPr>
        </p:nvSpPr>
        <p:spPr>
          <a:xfrm>
            <a:off x="457200" y="5181600"/>
            <a:ext cx="8229600" cy="1143000"/>
          </a:xfrm>
        </p:spPr>
        <p:txBody>
          <a:bodyPr>
            <a:normAutofit fontScale="90000"/>
          </a:bodyPr>
          <a:lstStyle/>
          <a:p>
            <a:r>
              <a:rPr lang="en-US" dirty="0" smtClean="0">
                <a:solidFill>
                  <a:srgbClr val="FFFF66"/>
                </a:solidFill>
              </a:rPr>
              <a:t>Chapter 10:</a:t>
            </a:r>
            <a:br>
              <a:rPr lang="en-US" dirty="0" smtClean="0">
                <a:solidFill>
                  <a:srgbClr val="FFFF66"/>
                </a:solidFill>
              </a:rPr>
            </a:br>
            <a:r>
              <a:rPr lang="en-US" dirty="0" smtClean="0">
                <a:solidFill>
                  <a:srgbClr val="FFFF66"/>
                </a:solidFill>
              </a:rPr>
              <a:t>Social Media and Intellectual Property</a:t>
            </a:r>
            <a:endParaRPr lang="en-US" dirty="0">
              <a:solidFill>
                <a:srgbClr val="FFFF66"/>
              </a:solidFill>
            </a:endParaRPr>
          </a:p>
        </p:txBody>
      </p:sp>
    </p:spTree>
    <p:extLst>
      <p:ext uri="{BB962C8B-B14F-4D97-AF65-F5344CB8AC3E}">
        <p14:creationId xmlns:p14="http://schemas.microsoft.com/office/powerpoint/2010/main" val="26691531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a:xfrm>
            <a:off x="457200" y="38100"/>
            <a:ext cx="8229600" cy="952500"/>
          </a:xfrm>
        </p:spPr>
        <p:txBody>
          <a:bodyPr/>
          <a:lstStyle/>
          <a:p>
            <a:r>
              <a:rPr lang="en-US" dirty="0" smtClean="0"/>
              <a:t>Trademarks</a:t>
            </a:r>
            <a:endParaRPr lang="en-US" dirty="0"/>
          </a:p>
        </p:txBody>
      </p:sp>
      <p:sp>
        <p:nvSpPr>
          <p:cNvPr id="4" name="Content Placeholder 3"/>
          <p:cNvSpPr>
            <a:spLocks noGrp="1"/>
          </p:cNvSpPr>
          <p:nvPr>
            <p:ph idx="1"/>
          </p:nvPr>
        </p:nvSpPr>
        <p:spPr>
          <a:xfrm>
            <a:off x="457200" y="990601"/>
            <a:ext cx="8229600" cy="4191000"/>
          </a:xfrm>
        </p:spPr>
        <p:txBody>
          <a:bodyPr>
            <a:normAutofit/>
          </a:bodyPr>
          <a:lstStyle/>
          <a:p>
            <a:r>
              <a:rPr lang="en-US" dirty="0" smtClean="0"/>
              <a:t>Word, phrase, logo, or graphic symbol equivalent to a commercial “signature”</a:t>
            </a:r>
          </a:p>
          <a:p>
            <a:r>
              <a:rPr lang="en-US" dirty="0" smtClean="0"/>
              <a:t>TM = common law right of use</a:t>
            </a:r>
          </a:p>
          <a:p>
            <a:r>
              <a:rPr lang="en-US" dirty="0" smtClean="0"/>
              <a:t>® = registered mark with U.S. Patent &amp; Trademark Office (USPTO)</a:t>
            </a:r>
          </a:p>
          <a:p>
            <a:r>
              <a:rPr lang="en-US" dirty="0"/>
              <a:t>Trademarks are for </a:t>
            </a:r>
            <a:r>
              <a:rPr lang="en-US" dirty="0" smtClean="0"/>
              <a:t>goods</a:t>
            </a:r>
            <a:endParaRPr lang="en-US" dirty="0" smtClean="0"/>
          </a:p>
          <a:p>
            <a:r>
              <a:rPr lang="en-US" dirty="0" err="1" smtClean="0"/>
              <a:t>Servicemarks</a:t>
            </a:r>
            <a:r>
              <a:rPr lang="en-US" dirty="0" smtClean="0"/>
              <a:t> are for services</a:t>
            </a:r>
          </a:p>
          <a:p>
            <a:endParaRPr lang="en-US" dirty="0" smtClean="0"/>
          </a:p>
          <a:p>
            <a:endParaRPr lang="en-US" dirty="0"/>
          </a:p>
        </p:txBody>
      </p:sp>
    </p:spTree>
    <p:extLst>
      <p:ext uri="{BB962C8B-B14F-4D97-AF65-F5344CB8AC3E}">
        <p14:creationId xmlns:p14="http://schemas.microsoft.com/office/powerpoint/2010/main" val="424671924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lstStyle/>
          <a:p>
            <a:r>
              <a:rPr lang="en-US" dirty="0" smtClean="0"/>
              <a:t>Copyrights</a:t>
            </a:r>
            <a:endParaRPr lang="en-US" dirty="0"/>
          </a:p>
        </p:txBody>
      </p:sp>
      <p:sp>
        <p:nvSpPr>
          <p:cNvPr id="4" name="Content Placeholder 3"/>
          <p:cNvSpPr>
            <a:spLocks noGrp="1"/>
          </p:cNvSpPr>
          <p:nvPr>
            <p:ph idx="1"/>
          </p:nvPr>
        </p:nvSpPr>
        <p:spPr>
          <a:xfrm>
            <a:off x="457200" y="1600201"/>
            <a:ext cx="8229600" cy="3657600"/>
          </a:xfrm>
        </p:spPr>
        <p:txBody>
          <a:bodyPr>
            <a:normAutofit fontScale="92500" lnSpcReduction="20000"/>
          </a:bodyPr>
          <a:lstStyle/>
          <a:p>
            <a:pPr marL="0" indent="0">
              <a:buNone/>
            </a:pPr>
            <a:r>
              <a:rPr lang="en-US" dirty="0"/>
              <a:t>Copyright is “[t]he right to copy; specifically, a property right in an original work of authorship (including literary, musical, dramatic, choreographic, pictorial, graphic, sculptural, and architectural works; motion pictures and other audiovisual works; and sound recordings) fixed in any tangible medium of expression, giving the holder the exclusive right to reproduce, adapt, distribute, perform, and display the work.”</a:t>
            </a:r>
            <a:r>
              <a:rPr lang="en-US" dirty="0"/>
              <a:t> </a:t>
            </a:r>
            <a:r>
              <a:rPr lang="en-US" dirty="0" smtClean="0"/>
              <a:t>[8]</a:t>
            </a:r>
            <a:endParaRPr lang="en-US" dirty="0"/>
          </a:p>
        </p:txBody>
      </p:sp>
    </p:spTree>
    <p:extLst>
      <p:ext uri="{BB962C8B-B14F-4D97-AF65-F5344CB8AC3E}">
        <p14:creationId xmlns:p14="http://schemas.microsoft.com/office/powerpoint/2010/main" val="34877228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a:xfrm>
            <a:off x="457200" y="38100"/>
            <a:ext cx="8229600" cy="868362"/>
          </a:xfrm>
        </p:spPr>
        <p:txBody>
          <a:bodyPr/>
          <a:lstStyle/>
          <a:p>
            <a:r>
              <a:rPr lang="en-US" dirty="0" smtClean="0"/>
              <a:t>Patents</a:t>
            </a:r>
            <a:endParaRPr lang="en-US" dirty="0"/>
          </a:p>
        </p:txBody>
      </p:sp>
      <p:sp>
        <p:nvSpPr>
          <p:cNvPr id="4" name="Content Placeholder 3"/>
          <p:cNvSpPr>
            <a:spLocks noGrp="1"/>
          </p:cNvSpPr>
          <p:nvPr>
            <p:ph idx="1"/>
          </p:nvPr>
        </p:nvSpPr>
        <p:spPr>
          <a:xfrm>
            <a:off x="228600" y="914401"/>
            <a:ext cx="8763000" cy="4343400"/>
          </a:xfrm>
        </p:spPr>
        <p:txBody>
          <a:bodyPr>
            <a:normAutofit fontScale="85000" lnSpcReduction="20000"/>
          </a:bodyPr>
          <a:lstStyle/>
          <a:p>
            <a:r>
              <a:rPr lang="en-US" dirty="0" smtClean="0"/>
              <a:t>Governmental grant of a right, privilege, or authority</a:t>
            </a:r>
          </a:p>
          <a:p>
            <a:r>
              <a:rPr lang="en-US" dirty="0" smtClean="0"/>
              <a:t>Held in the name of an inventor and not in the company</a:t>
            </a:r>
            <a:endParaRPr lang="en-US" dirty="0" smtClean="0"/>
          </a:p>
          <a:p>
            <a:r>
              <a:rPr lang="en-US" dirty="0" smtClean="0"/>
              <a:t>Types:</a:t>
            </a:r>
          </a:p>
          <a:p>
            <a:pPr lvl="1"/>
            <a:r>
              <a:rPr lang="en-US" dirty="0" smtClean="0"/>
              <a:t>Business methods</a:t>
            </a:r>
          </a:p>
          <a:p>
            <a:pPr lvl="1"/>
            <a:r>
              <a:rPr lang="en-US" dirty="0" smtClean="0"/>
              <a:t>Design</a:t>
            </a:r>
          </a:p>
          <a:p>
            <a:pPr lvl="1"/>
            <a:r>
              <a:rPr lang="en-US" dirty="0" smtClean="0"/>
              <a:t>Method</a:t>
            </a:r>
          </a:p>
          <a:p>
            <a:pPr lvl="1"/>
            <a:r>
              <a:rPr lang="en-US" dirty="0" smtClean="0"/>
              <a:t>Improvement</a:t>
            </a:r>
          </a:p>
          <a:p>
            <a:pPr lvl="1"/>
            <a:r>
              <a:rPr lang="en-US" dirty="0" smtClean="0"/>
              <a:t>Process</a:t>
            </a:r>
          </a:p>
          <a:p>
            <a:pPr lvl="1"/>
            <a:r>
              <a:rPr lang="en-US" dirty="0" smtClean="0"/>
              <a:t>Utility</a:t>
            </a:r>
          </a:p>
          <a:p>
            <a:pPr lvl="1"/>
            <a:r>
              <a:rPr lang="en-US" dirty="0" smtClean="0"/>
              <a:t>Internet</a:t>
            </a:r>
          </a:p>
          <a:p>
            <a:pPr lvl="1"/>
            <a:r>
              <a:rPr lang="en-US" dirty="0" smtClean="0"/>
              <a:t>Land</a:t>
            </a:r>
            <a:endParaRPr lang="en-US" dirty="0"/>
          </a:p>
        </p:txBody>
      </p:sp>
    </p:spTree>
    <p:extLst>
      <p:ext uri="{BB962C8B-B14F-4D97-AF65-F5344CB8AC3E}">
        <p14:creationId xmlns:p14="http://schemas.microsoft.com/office/powerpoint/2010/main" val="252869772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lstStyle/>
          <a:p>
            <a:r>
              <a:rPr lang="en-US" dirty="0" smtClean="0"/>
              <a:t>Trade Secrets</a:t>
            </a:r>
            <a:endParaRPr lang="en-US" dirty="0"/>
          </a:p>
        </p:txBody>
      </p:sp>
      <p:sp>
        <p:nvSpPr>
          <p:cNvPr id="4" name="Content Placeholder 3"/>
          <p:cNvSpPr>
            <a:spLocks noGrp="1"/>
          </p:cNvSpPr>
          <p:nvPr>
            <p:ph idx="1"/>
          </p:nvPr>
        </p:nvSpPr>
        <p:spPr>
          <a:xfrm>
            <a:off x="457200" y="1219201"/>
            <a:ext cx="8229600" cy="4038600"/>
          </a:xfrm>
        </p:spPr>
        <p:txBody>
          <a:bodyPr/>
          <a:lstStyle/>
          <a:p>
            <a:r>
              <a:rPr lang="en-US" dirty="0" smtClean="0"/>
              <a:t>Confidential business information used for:</a:t>
            </a:r>
          </a:p>
          <a:p>
            <a:pPr lvl="1"/>
            <a:r>
              <a:rPr lang="en-US" dirty="0"/>
              <a:t>Competitive advantage over competition</a:t>
            </a:r>
          </a:p>
          <a:p>
            <a:pPr lvl="1"/>
            <a:r>
              <a:rPr lang="en-US" dirty="0"/>
              <a:t>Creating value in the company’s products or </a:t>
            </a:r>
            <a:r>
              <a:rPr lang="en-US" dirty="0" smtClean="0"/>
              <a:t>services</a:t>
            </a:r>
            <a:endParaRPr lang="en-US" dirty="0" smtClean="0"/>
          </a:p>
          <a:p>
            <a:r>
              <a:rPr lang="en-US" dirty="0" smtClean="0"/>
              <a:t>Examples</a:t>
            </a:r>
            <a:endParaRPr lang="en-US" dirty="0" smtClean="0"/>
          </a:p>
          <a:p>
            <a:pPr lvl="1"/>
            <a:r>
              <a:rPr lang="en-US" dirty="0" smtClean="0"/>
              <a:t>Formula for Coke® </a:t>
            </a:r>
          </a:p>
          <a:p>
            <a:pPr lvl="1"/>
            <a:r>
              <a:rPr lang="en-US" dirty="0" smtClean="0"/>
              <a:t>Confidential customer lists</a:t>
            </a:r>
            <a:endParaRPr lang="en-US" dirty="0"/>
          </a:p>
          <a:p>
            <a:pPr marL="457200" lvl="1" indent="0">
              <a:buNone/>
            </a:pPr>
            <a:endParaRPr lang="en-US" dirty="0" smtClean="0"/>
          </a:p>
        </p:txBody>
      </p:sp>
    </p:spTree>
    <p:extLst>
      <p:ext uri="{BB962C8B-B14F-4D97-AF65-F5344CB8AC3E}">
        <p14:creationId xmlns:p14="http://schemas.microsoft.com/office/powerpoint/2010/main" val="284891488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normAutofit/>
          </a:bodyPr>
          <a:lstStyle/>
          <a:p>
            <a:r>
              <a:rPr lang="en-US" dirty="0" smtClean="0"/>
              <a:t>Plagiarism</a:t>
            </a:r>
            <a:endParaRPr lang="en-US" dirty="0"/>
          </a:p>
        </p:txBody>
      </p:sp>
      <p:sp>
        <p:nvSpPr>
          <p:cNvPr id="4" name="Content Placeholder 3"/>
          <p:cNvSpPr>
            <a:spLocks noGrp="1"/>
          </p:cNvSpPr>
          <p:nvPr>
            <p:ph idx="1"/>
          </p:nvPr>
        </p:nvSpPr>
        <p:spPr>
          <a:xfrm>
            <a:off x="457200" y="1600201"/>
            <a:ext cx="8229600" cy="3657600"/>
          </a:xfrm>
        </p:spPr>
        <p:txBody>
          <a:bodyPr>
            <a:normAutofit lnSpcReduction="10000"/>
          </a:bodyPr>
          <a:lstStyle/>
          <a:p>
            <a:r>
              <a:rPr lang="en-US" dirty="0" smtClean="0"/>
              <a:t>Giving proper citation to the person with the original thought or idea</a:t>
            </a:r>
          </a:p>
          <a:p>
            <a:r>
              <a:rPr lang="en-US" dirty="0" smtClean="0"/>
              <a:t>Failure causes:</a:t>
            </a:r>
            <a:endParaRPr lang="en-US" dirty="0"/>
          </a:p>
          <a:p>
            <a:pPr lvl="1"/>
            <a:r>
              <a:rPr lang="en-US" dirty="0"/>
              <a:t>Lost reputation</a:t>
            </a:r>
          </a:p>
          <a:p>
            <a:pPr lvl="1"/>
            <a:r>
              <a:rPr lang="en-US" dirty="0"/>
              <a:t>Public ridicule</a:t>
            </a:r>
          </a:p>
          <a:p>
            <a:pPr lvl="1"/>
            <a:r>
              <a:rPr lang="en-US" dirty="0"/>
              <a:t>Job </a:t>
            </a:r>
            <a:r>
              <a:rPr lang="en-US" dirty="0" smtClean="0"/>
              <a:t>loss</a:t>
            </a:r>
          </a:p>
          <a:p>
            <a:pPr lvl="1"/>
            <a:r>
              <a:rPr lang="en-US" dirty="0" smtClean="0"/>
              <a:t>Law suits</a:t>
            </a:r>
            <a:endParaRPr lang="en-US" dirty="0"/>
          </a:p>
        </p:txBody>
      </p:sp>
    </p:spTree>
    <p:extLst>
      <p:ext uri="{BB962C8B-B14F-4D97-AF65-F5344CB8AC3E}">
        <p14:creationId xmlns:p14="http://schemas.microsoft.com/office/powerpoint/2010/main" val="266742448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normAutofit/>
          </a:bodyPr>
          <a:lstStyle/>
          <a:p>
            <a:r>
              <a:rPr lang="en-US" dirty="0" smtClean="0"/>
              <a:t>Fair Use Doctrine</a:t>
            </a:r>
            <a:endParaRPr lang="en-US" dirty="0"/>
          </a:p>
        </p:txBody>
      </p:sp>
      <p:sp>
        <p:nvSpPr>
          <p:cNvPr id="4" name="Content Placeholder 3"/>
          <p:cNvSpPr>
            <a:spLocks noGrp="1"/>
          </p:cNvSpPr>
          <p:nvPr>
            <p:ph idx="1"/>
          </p:nvPr>
        </p:nvSpPr>
        <p:spPr>
          <a:xfrm>
            <a:off x="457200" y="1600201"/>
            <a:ext cx="8229600" cy="3581400"/>
          </a:xfrm>
        </p:spPr>
        <p:txBody>
          <a:bodyPr>
            <a:normAutofit fontScale="62500" lnSpcReduction="20000"/>
          </a:bodyPr>
          <a:lstStyle/>
          <a:p>
            <a:pPr marL="0" indent="0">
              <a:buNone/>
            </a:pPr>
            <a:r>
              <a:rPr lang="en-GB" dirty="0" smtClean="0"/>
              <a:t>Permits </a:t>
            </a:r>
            <a:r>
              <a:rPr lang="en-GB" dirty="0"/>
              <a:t>the copying of intellectual property for limited purposes including for criticism, comment, news reporting, teaching (including multiple copies for classroom use), scholarship, or research. Factors that are considered in determining fair use </a:t>
            </a:r>
            <a:r>
              <a:rPr lang="en-GB" dirty="0" smtClean="0"/>
              <a:t>include:</a:t>
            </a:r>
          </a:p>
          <a:p>
            <a:pPr marL="0" indent="0">
              <a:buNone/>
            </a:pPr>
            <a:endParaRPr lang="en-US" dirty="0"/>
          </a:p>
          <a:p>
            <a:pPr marL="0" indent="0">
              <a:buNone/>
            </a:pPr>
            <a:r>
              <a:rPr lang="en-GB" dirty="0"/>
              <a:t>“(1) the purpose and character of the use, including whether such use is of a commercial nature or is for non-profit educational purposes;</a:t>
            </a:r>
            <a:endParaRPr lang="en-US" dirty="0"/>
          </a:p>
          <a:p>
            <a:pPr marL="0" indent="0">
              <a:buNone/>
            </a:pPr>
            <a:r>
              <a:rPr lang="en-GB" dirty="0"/>
              <a:t>(2) the nature of the copyrighted work;</a:t>
            </a:r>
            <a:endParaRPr lang="en-US" dirty="0"/>
          </a:p>
          <a:p>
            <a:pPr marL="0" indent="0">
              <a:buNone/>
            </a:pPr>
            <a:r>
              <a:rPr lang="en-GB" dirty="0"/>
              <a:t>(3) the amount and substantiality of the portion used in relation to the copyrighted work as a whole; and </a:t>
            </a:r>
            <a:endParaRPr lang="en-US" dirty="0"/>
          </a:p>
          <a:p>
            <a:pPr marL="0" indent="0">
              <a:buNone/>
            </a:pPr>
            <a:r>
              <a:rPr lang="en-GB" dirty="0"/>
              <a:t>(4) the effect of the use upon the potential market for or value of the copyrighted work.</a:t>
            </a:r>
            <a:r>
              <a:rPr lang="en-GB" dirty="0" smtClean="0"/>
              <a:t>” [9]</a:t>
            </a:r>
            <a:endParaRPr lang="en-US" dirty="0"/>
          </a:p>
        </p:txBody>
      </p:sp>
    </p:spTree>
    <p:extLst>
      <p:ext uri="{BB962C8B-B14F-4D97-AF65-F5344CB8AC3E}">
        <p14:creationId xmlns:p14="http://schemas.microsoft.com/office/powerpoint/2010/main" val="26314951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a:xfrm>
            <a:off x="457200" y="14407"/>
            <a:ext cx="8229600" cy="1143000"/>
          </a:xfrm>
        </p:spPr>
        <p:txBody>
          <a:bodyPr/>
          <a:lstStyle/>
          <a:p>
            <a:r>
              <a:rPr lang="en-US" dirty="0" smtClean="0"/>
              <a:t>Agreements in Employment</a:t>
            </a:r>
            <a:endParaRPr lang="en-US" dirty="0"/>
          </a:p>
        </p:txBody>
      </p:sp>
      <p:sp>
        <p:nvSpPr>
          <p:cNvPr id="4" name="Content Placeholder 3"/>
          <p:cNvSpPr>
            <a:spLocks noGrp="1"/>
          </p:cNvSpPr>
          <p:nvPr>
            <p:ph idx="1"/>
          </p:nvPr>
        </p:nvSpPr>
        <p:spPr>
          <a:xfrm>
            <a:off x="152400" y="990601"/>
            <a:ext cx="8839200" cy="4267200"/>
          </a:xfrm>
        </p:spPr>
        <p:txBody>
          <a:bodyPr>
            <a:normAutofit fontScale="85000" lnSpcReduction="10000"/>
          </a:bodyPr>
          <a:lstStyle/>
          <a:p>
            <a:r>
              <a:rPr lang="en-US" dirty="0" smtClean="0"/>
              <a:t>Employment Agreements</a:t>
            </a:r>
          </a:p>
          <a:p>
            <a:pPr lvl="1"/>
            <a:r>
              <a:rPr lang="en-US" dirty="0" smtClean="0"/>
              <a:t>Protects a company’s intellectual property</a:t>
            </a:r>
          </a:p>
          <a:p>
            <a:pPr lvl="1"/>
            <a:r>
              <a:rPr lang="en-US" dirty="0" smtClean="0"/>
              <a:t>Creates restrictions on employment continuing after termination</a:t>
            </a:r>
          </a:p>
          <a:p>
            <a:r>
              <a:rPr lang="en-US" dirty="0" smtClean="0"/>
              <a:t>Non-Competition Agreements</a:t>
            </a:r>
          </a:p>
          <a:p>
            <a:pPr lvl="1"/>
            <a:r>
              <a:rPr lang="en-US" dirty="0" smtClean="0"/>
              <a:t>Restricts ability to compete after termination</a:t>
            </a:r>
          </a:p>
          <a:p>
            <a:r>
              <a:rPr lang="en-US" dirty="0" smtClean="0"/>
              <a:t>Non-Disclosure Agreements</a:t>
            </a:r>
          </a:p>
          <a:p>
            <a:pPr lvl="1"/>
            <a:r>
              <a:rPr lang="en-US" dirty="0" smtClean="0"/>
              <a:t>Restricts ability to disclose trade secrets</a:t>
            </a:r>
          </a:p>
          <a:p>
            <a:pPr marL="0" lvl="1" indent="0" algn="ctr">
              <a:buNone/>
            </a:pPr>
            <a:endParaRPr lang="en-US" dirty="0" smtClean="0"/>
          </a:p>
          <a:p>
            <a:pPr marL="0" lvl="1" indent="0" algn="ctr">
              <a:buNone/>
            </a:pPr>
            <a:r>
              <a:rPr lang="en-US" dirty="0" smtClean="0"/>
              <a:t>ALWAYS CONSULT AN ATTORNEY BEFORE SIGNING ANY AGREEMENT</a:t>
            </a:r>
          </a:p>
          <a:p>
            <a:endParaRPr lang="en-US" dirty="0"/>
          </a:p>
        </p:txBody>
      </p:sp>
    </p:spTree>
    <p:extLst>
      <p:ext uri="{BB962C8B-B14F-4D97-AF65-F5344CB8AC3E}">
        <p14:creationId xmlns:p14="http://schemas.microsoft.com/office/powerpoint/2010/main" val="261357305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152400"/>
            <a:ext cx="9144000" cy="7112000"/>
          </a:xfrm>
          <a:prstGeom prst="rect">
            <a:avLst/>
          </a:prstGeom>
        </p:spPr>
      </p:pic>
      <p:sp>
        <p:nvSpPr>
          <p:cNvPr id="2" name="Title 1"/>
          <p:cNvSpPr>
            <a:spLocks noGrp="1"/>
          </p:cNvSpPr>
          <p:nvPr>
            <p:ph type="title"/>
          </p:nvPr>
        </p:nvSpPr>
        <p:spPr/>
        <p:txBody>
          <a:bodyPr/>
          <a:lstStyle/>
          <a:p>
            <a:r>
              <a:rPr lang="en-US" dirty="0"/>
              <a:t>Reference</a:t>
            </a:r>
            <a:r>
              <a:rPr lang="en-US" sz="4800" dirty="0"/>
              <a:t>s</a:t>
            </a:r>
            <a:endParaRPr lang="en-US" dirty="0"/>
          </a:p>
        </p:txBody>
      </p:sp>
      <p:sp>
        <p:nvSpPr>
          <p:cNvPr id="4" name="Content Placeholder 3"/>
          <p:cNvSpPr>
            <a:spLocks noGrp="1"/>
          </p:cNvSpPr>
          <p:nvPr>
            <p:ph idx="1"/>
          </p:nvPr>
        </p:nvSpPr>
        <p:spPr>
          <a:xfrm>
            <a:off x="152400" y="1447800"/>
            <a:ext cx="8991600" cy="4495800"/>
          </a:xfrm>
        </p:spPr>
        <p:txBody>
          <a:bodyPr>
            <a:noAutofit/>
          </a:bodyPr>
          <a:lstStyle/>
          <a:p>
            <a:pPr>
              <a:lnSpc>
                <a:spcPct val="80000"/>
              </a:lnSpc>
              <a:buNone/>
            </a:pPr>
            <a:r>
              <a:rPr lang="en-US" sz="1400" dirty="0" smtClean="0">
                <a:latin typeface="Arial"/>
                <a:cs typeface="Arial"/>
              </a:rPr>
              <a:t>[1] Schlobohm</a:t>
            </a:r>
            <a:r>
              <a:rPr lang="en-US" sz="1400" dirty="0">
                <a:latin typeface="Arial"/>
                <a:cs typeface="Arial"/>
              </a:rPr>
              <a:t>, Maribeth and Christopher Ryan. </a:t>
            </a:r>
            <a:r>
              <a:rPr lang="en-US" sz="1400" i="1" dirty="0">
                <a:latin typeface="Arial"/>
                <a:cs typeface="Arial"/>
              </a:rPr>
              <a:t>Business and Technical Communication: A Guide to Writing Professionally</a:t>
            </a:r>
            <a:r>
              <a:rPr lang="en-US" sz="1400" dirty="0">
                <a:latin typeface="Arial"/>
                <a:cs typeface="Arial"/>
              </a:rPr>
              <a:t>, 2</a:t>
            </a:r>
            <a:r>
              <a:rPr lang="en-US" sz="1400" baseline="30000" dirty="0">
                <a:latin typeface="Arial"/>
                <a:cs typeface="Arial"/>
              </a:rPr>
              <a:t>nd</a:t>
            </a:r>
            <a:r>
              <a:rPr lang="en-US" sz="1400" dirty="0">
                <a:latin typeface="Arial"/>
                <a:cs typeface="Arial"/>
              </a:rPr>
              <a:t> Ed., Dubuque, IA: Kendall-Hunt, 2014. Print. </a:t>
            </a:r>
            <a:endParaRPr lang="en-US" sz="1400" dirty="0" smtClean="0">
              <a:latin typeface="Arial"/>
              <a:cs typeface="Arial"/>
            </a:endParaRPr>
          </a:p>
          <a:p>
            <a:pPr>
              <a:lnSpc>
                <a:spcPct val="80000"/>
              </a:lnSpc>
              <a:buNone/>
            </a:pPr>
            <a:r>
              <a:rPr lang="en-US" sz="1400" dirty="0" smtClean="0">
                <a:latin typeface="Arial"/>
                <a:cs typeface="Arial"/>
              </a:rPr>
              <a:t>[2]</a:t>
            </a:r>
            <a:r>
              <a:rPr lang="en-US" sz="1400" dirty="0"/>
              <a:t> Pew Research Center (2012) “Internet Use and Home Broadband Connections” available at: www/</a:t>
            </a:r>
            <a:r>
              <a:rPr lang="en-US" sz="1400" dirty="0"/>
              <a:t>pewinternet.org</a:t>
            </a:r>
            <a:r>
              <a:rPr lang="en-US" sz="1400" dirty="0"/>
              <a:t>/</a:t>
            </a:r>
            <a:r>
              <a:rPr lang="en-US" sz="1400" dirty="0"/>
              <a:t>infographics</a:t>
            </a:r>
            <a:r>
              <a:rPr lang="en-US" sz="1400" dirty="0"/>
              <a:t>/2012/Internet-Use-and-Home-Broadband-</a:t>
            </a:r>
            <a:r>
              <a:rPr lang="en-US" sz="1400" dirty="0"/>
              <a:t>Connections.aspx</a:t>
            </a:r>
            <a:r>
              <a:rPr lang="en-US" sz="1400" dirty="0"/>
              <a:t>, retrieved on 1/12/13</a:t>
            </a:r>
            <a:r>
              <a:rPr lang="en-US" sz="1400" dirty="0" smtClean="0"/>
              <a:t>.</a:t>
            </a:r>
            <a:endParaRPr lang="en-US" sz="1400" dirty="0" smtClean="0">
              <a:latin typeface="Arial"/>
              <a:cs typeface="Arial"/>
            </a:endParaRPr>
          </a:p>
          <a:p>
            <a:pPr>
              <a:lnSpc>
                <a:spcPct val="80000"/>
              </a:lnSpc>
              <a:buNone/>
            </a:pPr>
            <a:r>
              <a:rPr lang="en-US" sz="1400" dirty="0" smtClean="0">
                <a:latin typeface="Arial"/>
                <a:cs typeface="Arial"/>
              </a:rPr>
              <a:t>[3</a:t>
            </a:r>
            <a:r>
              <a:rPr lang="en-US" sz="1400" dirty="0" smtClean="0">
                <a:cs typeface="Arial"/>
              </a:rPr>
              <a:t>] </a:t>
            </a:r>
            <a:r>
              <a:rPr lang="en-US" sz="1800" baseline="30000" dirty="0" smtClean="0">
                <a:latin typeface="Calibri"/>
                <a:cs typeface="Calibri"/>
              </a:rPr>
              <a:t>Madden</a:t>
            </a:r>
            <a:r>
              <a:rPr lang="en-US" sz="1800" baseline="30000" dirty="0">
                <a:latin typeface="Calibri"/>
                <a:cs typeface="Calibri"/>
              </a:rPr>
              <a:t>, Mary, and Kathryn </a:t>
            </a:r>
            <a:r>
              <a:rPr lang="en-US" sz="1800" baseline="30000" dirty="0">
                <a:latin typeface="Calibri"/>
                <a:cs typeface="Calibri"/>
              </a:rPr>
              <a:t>Zickuhr</a:t>
            </a:r>
            <a:r>
              <a:rPr lang="en-US" sz="1800" baseline="30000" dirty="0">
                <a:latin typeface="Calibri"/>
                <a:cs typeface="Calibri"/>
              </a:rPr>
              <a:t> (2011). “65% of Online Adults Use Social Networking Sites,” Pew Research Center, available at: http://</a:t>
            </a:r>
            <a:r>
              <a:rPr lang="en-US" sz="1800" baseline="30000" dirty="0">
                <a:latin typeface="Calibri"/>
                <a:cs typeface="Calibri"/>
              </a:rPr>
              <a:t>pewinternet.org</a:t>
            </a:r>
            <a:r>
              <a:rPr lang="en-US" sz="1800" baseline="30000" dirty="0">
                <a:latin typeface="Calibri"/>
                <a:cs typeface="Calibri"/>
              </a:rPr>
              <a:t>/Reports/2011/Social-Networking -</a:t>
            </a:r>
            <a:r>
              <a:rPr lang="en-US" sz="1800" baseline="30000" dirty="0">
                <a:latin typeface="Calibri"/>
                <a:cs typeface="Calibri"/>
              </a:rPr>
              <a:t>Sites.aspx</a:t>
            </a:r>
            <a:r>
              <a:rPr lang="en-US" sz="1800" baseline="30000" dirty="0">
                <a:latin typeface="Calibri"/>
                <a:cs typeface="Calibri"/>
              </a:rPr>
              <a:t>, retrieved on 1/23/13</a:t>
            </a:r>
            <a:r>
              <a:rPr lang="en-US" sz="1800" baseline="30000" dirty="0" smtClean="0">
                <a:latin typeface="Calibri"/>
                <a:cs typeface="Calibri"/>
              </a:rPr>
              <a:t>.</a:t>
            </a:r>
            <a:endParaRPr lang="en-US" sz="1800" dirty="0" smtClean="0">
              <a:latin typeface="Calibri"/>
              <a:cs typeface="Calibri"/>
            </a:endParaRPr>
          </a:p>
          <a:p>
            <a:pPr>
              <a:lnSpc>
                <a:spcPct val="80000"/>
              </a:lnSpc>
              <a:buNone/>
            </a:pPr>
            <a:r>
              <a:rPr lang="en-US" sz="1400" dirty="0" smtClean="0">
                <a:cs typeface="Arial"/>
              </a:rPr>
              <a:t>[4]</a:t>
            </a:r>
            <a:r>
              <a:rPr lang="en-US" sz="1400" dirty="0"/>
              <a:t> </a:t>
            </a:r>
            <a:r>
              <a:rPr lang="en-US" sz="1400" dirty="0"/>
              <a:t>Scherzer</a:t>
            </a:r>
            <a:r>
              <a:rPr lang="en-US" sz="1400" dirty="0"/>
              <a:t>, Lisa (2013). “Mining Your Facebook Profile for Dirt,” The Exchange, Yahoo! Finance, available at: http://</a:t>
            </a:r>
            <a:r>
              <a:rPr lang="en-US" sz="1400" dirty="0"/>
              <a:t>finance.yahoo.com</a:t>
            </a:r>
            <a:r>
              <a:rPr lang="en-US" sz="1400" dirty="0"/>
              <a:t>/blogs/the-exchange/mining-</a:t>
            </a:r>
            <a:r>
              <a:rPr lang="en-US" sz="1400" dirty="0"/>
              <a:t>facebook</a:t>
            </a:r>
            <a:r>
              <a:rPr lang="en-US" sz="1400" dirty="0"/>
              <a:t>-profile-for-</a:t>
            </a:r>
            <a:r>
              <a:rPr lang="en-US" sz="1400" dirty="0"/>
              <a:t>dirt.html</a:t>
            </a:r>
            <a:r>
              <a:rPr lang="en-US" sz="1400" dirty="0"/>
              <a:t>. </a:t>
            </a:r>
            <a:endParaRPr lang="en-US" sz="1400" dirty="0">
              <a:cs typeface="Arial"/>
            </a:endParaRPr>
          </a:p>
          <a:p>
            <a:pPr>
              <a:lnSpc>
                <a:spcPct val="80000"/>
              </a:lnSpc>
              <a:buNone/>
            </a:pPr>
            <a:r>
              <a:rPr lang="en-US" sz="1400" dirty="0" smtClean="0"/>
              <a:t>[5] </a:t>
            </a:r>
            <a:r>
              <a:rPr lang="en-US" sz="1400" dirty="0"/>
              <a:t>Alex Beam (2009-06-19). “I Screen, You Screen, We All Screen,” </a:t>
            </a:r>
            <a:r>
              <a:rPr lang="en-US" sz="1400" i="1" dirty="0"/>
              <a:t>The Boston Globe</a:t>
            </a:r>
            <a:r>
              <a:rPr lang="en-US" sz="1400" dirty="0"/>
              <a:t>, available at: </a:t>
            </a:r>
            <a:r>
              <a:rPr lang="en-US" sz="1400" dirty="0"/>
              <a:t>www.boston.com</a:t>
            </a:r>
            <a:r>
              <a:rPr lang="en-US" sz="1400" dirty="0"/>
              <a:t>/</a:t>
            </a:r>
            <a:r>
              <a:rPr lang="en-US" sz="1400" dirty="0"/>
              <a:t>ae</a:t>
            </a:r>
            <a:r>
              <a:rPr lang="en-US" sz="1400" dirty="0"/>
              <a:t>/media/articles/2009/06/19/</a:t>
            </a:r>
            <a:r>
              <a:rPr lang="en-US" sz="1400" dirty="0" err="1"/>
              <a:t>paper_vs_computer_screen</a:t>
            </a:r>
            <a:r>
              <a:rPr lang="en-US" sz="1400" dirty="0" smtClean="0"/>
              <a:t>.</a:t>
            </a:r>
            <a:endParaRPr lang="en-US" sz="1400" dirty="0"/>
          </a:p>
          <a:p>
            <a:pPr>
              <a:lnSpc>
                <a:spcPct val="80000"/>
              </a:lnSpc>
              <a:buNone/>
            </a:pPr>
            <a:r>
              <a:rPr lang="en-US" sz="1400" dirty="0" smtClean="0"/>
              <a:t>[6] </a:t>
            </a:r>
            <a:r>
              <a:rPr lang="en-US" sz="1400" dirty="0" err="1"/>
              <a:t>Lauby</a:t>
            </a:r>
            <a:r>
              <a:rPr lang="en-US" sz="1400" dirty="0"/>
              <a:t>, </a:t>
            </a:r>
            <a:r>
              <a:rPr lang="en-US" sz="1400" dirty="0" err="1"/>
              <a:t>Sharlyn</a:t>
            </a:r>
            <a:r>
              <a:rPr lang="en-US" sz="1400" dirty="0"/>
              <a:t> (2012). “Tips for Updating Your Company’s Social Media Policy,” available at: http://</a:t>
            </a:r>
            <a:r>
              <a:rPr lang="en-US" sz="1400" dirty="0" err="1"/>
              <a:t>mashable.com</a:t>
            </a:r>
            <a:r>
              <a:rPr lang="en-US" sz="1400" dirty="0"/>
              <a:t>/2012/10/06/social-media-policy-update/tips-for-updating-your-company’s-social-media-</a:t>
            </a:r>
            <a:r>
              <a:rPr lang="en-US" sz="1400" dirty="0" err="1"/>
              <a:t>policy.html</a:t>
            </a:r>
            <a:r>
              <a:rPr lang="en-US" sz="1400" dirty="0"/>
              <a:t> retrieved on 01/24/13.</a:t>
            </a:r>
            <a:r>
              <a:rPr lang="en-US" sz="1400" dirty="0"/>
              <a:t> </a:t>
            </a:r>
            <a:endParaRPr lang="en-US" sz="1400" dirty="0" smtClean="0"/>
          </a:p>
          <a:p>
            <a:pPr>
              <a:lnSpc>
                <a:spcPct val="80000"/>
              </a:lnSpc>
              <a:buNone/>
            </a:pPr>
            <a:r>
              <a:rPr lang="en-US" sz="1400" dirty="0" smtClean="0"/>
              <a:t>[7] </a:t>
            </a:r>
            <a:r>
              <a:rPr lang="en-US" sz="1400" i="1" dirty="0"/>
              <a:t>Black’s Law Dictionary</a:t>
            </a:r>
            <a:r>
              <a:rPr lang="en-US" sz="1400" dirty="0"/>
              <a:t> (2009). Bryan A. Garner, Editor in Chief, West: Thompson Reuters, St. Paul, MN, p. 881.</a:t>
            </a:r>
            <a:r>
              <a:rPr lang="en-US" sz="1400" dirty="0"/>
              <a:t> </a:t>
            </a:r>
            <a:endParaRPr lang="en-US" sz="1400" dirty="0" smtClean="0"/>
          </a:p>
          <a:p>
            <a:pPr>
              <a:lnSpc>
                <a:spcPct val="80000"/>
              </a:lnSpc>
              <a:buNone/>
            </a:pPr>
            <a:r>
              <a:rPr lang="en-US" sz="1400" dirty="0" smtClean="0"/>
              <a:t>[8] </a:t>
            </a:r>
            <a:r>
              <a:rPr lang="en-US" sz="1400" i="1" dirty="0"/>
              <a:t>Black’s Law Dictionary</a:t>
            </a:r>
            <a:r>
              <a:rPr lang="en-US" sz="1400" dirty="0"/>
              <a:t> (2009). Bryan A. Garner, Editor in Chief, West: Thompson Reuters, St. Paul, MN, p. 1630.</a:t>
            </a:r>
            <a:r>
              <a:rPr lang="en-US" sz="1400" dirty="0"/>
              <a:t> </a:t>
            </a:r>
            <a:endParaRPr lang="en-US" sz="1400" dirty="0" smtClean="0"/>
          </a:p>
          <a:p>
            <a:pPr>
              <a:lnSpc>
                <a:spcPct val="80000"/>
              </a:lnSpc>
              <a:buNone/>
            </a:pPr>
            <a:r>
              <a:rPr lang="en-US" sz="1400" dirty="0" smtClean="0"/>
              <a:t>[9] </a:t>
            </a:r>
            <a:r>
              <a:rPr lang="en-US" sz="1400" dirty="0"/>
              <a:t>17 U.S.C. Sec. 107 – Limitations on exclusive rights: Fair use, available at: </a:t>
            </a:r>
            <a:r>
              <a:rPr lang="en-US" sz="1400" u="sng" dirty="0"/>
              <a:t>http://www.law.cornell.edu/uscode/text/17/</a:t>
            </a:r>
            <a:r>
              <a:rPr lang="en-US" sz="1400" u="sng" dirty="0" smtClean="0"/>
              <a:t>107</a:t>
            </a:r>
            <a:r>
              <a:rPr lang="en-US" sz="1400" dirty="0" smtClean="0"/>
              <a:t>, retrieved</a:t>
            </a:r>
            <a:r>
              <a:rPr lang="en-US" sz="1400" dirty="0"/>
              <a:t>: 10/26/13.  </a:t>
            </a:r>
          </a:p>
          <a:p>
            <a:pPr>
              <a:lnSpc>
                <a:spcPct val="80000"/>
              </a:lnSpc>
              <a:buNone/>
            </a:pPr>
            <a:endParaRPr lang="en-US" sz="1400" dirty="0" smtClean="0"/>
          </a:p>
          <a:p>
            <a:pPr>
              <a:lnSpc>
                <a:spcPct val="80000"/>
              </a:lnSpc>
              <a:buNone/>
            </a:pPr>
            <a:endParaRPr lang="en-US" sz="1400" dirty="0"/>
          </a:p>
          <a:p>
            <a:pPr>
              <a:lnSpc>
                <a:spcPct val="80000"/>
              </a:lnSpc>
              <a:buNone/>
            </a:pPr>
            <a:endParaRPr lang="en-US" sz="1400" dirty="0"/>
          </a:p>
        </p:txBody>
      </p:sp>
    </p:spTree>
    <p:extLst>
      <p:ext uri="{BB962C8B-B14F-4D97-AF65-F5344CB8AC3E}">
        <p14:creationId xmlns:p14="http://schemas.microsoft.com/office/powerpoint/2010/main" val="400177704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lstStyle/>
          <a:p>
            <a:r>
              <a:rPr lang="en-US" dirty="0">
                <a:solidFill>
                  <a:schemeClr val="tx2">
                    <a:lumMod val="75000"/>
                  </a:schemeClr>
                </a:solidFill>
              </a:rPr>
              <a:t>Contact Information</a:t>
            </a:r>
            <a:endParaRPr lang="en-US" dirty="0"/>
          </a:p>
        </p:txBody>
      </p:sp>
      <p:sp>
        <p:nvSpPr>
          <p:cNvPr id="4" name="Content Placeholder 3"/>
          <p:cNvSpPr>
            <a:spLocks noGrp="1"/>
          </p:cNvSpPr>
          <p:nvPr>
            <p:ph idx="1"/>
          </p:nvPr>
        </p:nvSpPr>
        <p:spPr>
          <a:xfrm>
            <a:off x="1447800" y="1371601"/>
            <a:ext cx="6629400" cy="3505200"/>
          </a:xfrm>
        </p:spPr>
        <p:txBody>
          <a:bodyPr/>
          <a:lstStyle/>
          <a:p>
            <a:pPr marL="0" lvl="1" indent="0">
              <a:spcBef>
                <a:spcPts val="0"/>
              </a:spcBef>
              <a:buClr>
                <a:schemeClr val="accent1"/>
              </a:buClr>
              <a:buNone/>
            </a:pPr>
            <a:endParaRPr lang="en-US" dirty="0">
              <a:latin typeface="Arial"/>
              <a:cs typeface="Arial"/>
            </a:endParaRPr>
          </a:p>
          <a:p>
            <a:pPr marL="0" lvl="1" indent="0">
              <a:spcBef>
                <a:spcPts val="0"/>
              </a:spcBef>
              <a:buClr>
                <a:schemeClr val="accent1"/>
              </a:buClr>
              <a:buNone/>
            </a:pPr>
            <a:r>
              <a:rPr lang="en-US" dirty="0">
                <a:latin typeface="Arial"/>
                <a:cs typeface="Arial"/>
              </a:rPr>
              <a:t>Kendall-Hunt Publishing Company</a:t>
            </a:r>
          </a:p>
          <a:p>
            <a:pPr marL="0" lvl="1" indent="0">
              <a:spcBef>
                <a:spcPts val="0"/>
              </a:spcBef>
              <a:buClr>
                <a:schemeClr val="accent1"/>
              </a:buClr>
              <a:buNone/>
            </a:pPr>
            <a:r>
              <a:rPr lang="en-US" dirty="0">
                <a:latin typeface="Arial"/>
                <a:cs typeface="Arial"/>
              </a:rPr>
              <a:t>4050 </a:t>
            </a:r>
            <a:r>
              <a:rPr lang="en-US" dirty="0">
                <a:latin typeface="Arial"/>
                <a:cs typeface="Arial"/>
              </a:rPr>
              <a:t>Westmark</a:t>
            </a:r>
            <a:r>
              <a:rPr lang="en-US" dirty="0">
                <a:latin typeface="Arial"/>
                <a:cs typeface="Arial"/>
              </a:rPr>
              <a:t> Drive</a:t>
            </a:r>
          </a:p>
          <a:p>
            <a:pPr marL="0" lvl="1" indent="0">
              <a:spcBef>
                <a:spcPts val="0"/>
              </a:spcBef>
              <a:buClr>
                <a:schemeClr val="accent1"/>
              </a:buClr>
              <a:buNone/>
            </a:pPr>
            <a:r>
              <a:rPr lang="en-US" dirty="0">
                <a:latin typeface="Arial"/>
                <a:cs typeface="Arial"/>
              </a:rPr>
              <a:t>Dubuque, IA 52004-1840</a:t>
            </a:r>
          </a:p>
          <a:p>
            <a:pPr marL="0" lvl="1" indent="0">
              <a:spcBef>
                <a:spcPts val="0"/>
              </a:spcBef>
              <a:buClr>
                <a:schemeClr val="accent1"/>
              </a:buClr>
              <a:buNone/>
            </a:pPr>
            <a:r>
              <a:rPr lang="en-US" dirty="0">
                <a:latin typeface="Arial"/>
                <a:cs typeface="Arial"/>
                <a:hlinkClick r:id="rId3"/>
              </a:rPr>
              <a:t>http://www.kendallhunt.com</a:t>
            </a:r>
            <a:endParaRPr lang="en-US" dirty="0">
              <a:latin typeface="Arial"/>
              <a:cs typeface="Arial"/>
            </a:endParaRPr>
          </a:p>
          <a:p>
            <a:pPr marL="0" lvl="1" indent="0">
              <a:spcBef>
                <a:spcPts val="0"/>
              </a:spcBef>
              <a:buClr>
                <a:schemeClr val="accent1"/>
              </a:buClr>
              <a:buNone/>
            </a:pPr>
            <a:r>
              <a:rPr lang="en-US" dirty="0">
                <a:latin typeface="Arial"/>
                <a:cs typeface="Arial"/>
              </a:rPr>
              <a:t>Toll Free:  800-228-0810</a:t>
            </a:r>
          </a:p>
          <a:p>
            <a:endParaRPr lang="en-US"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lstStyle/>
          <a:p>
            <a:r>
              <a:rPr lang="en-US" dirty="0" smtClean="0"/>
              <a:t>Social Networking Defined</a:t>
            </a:r>
            <a:endParaRPr lang="en-US" dirty="0"/>
          </a:p>
        </p:txBody>
      </p:sp>
      <p:sp>
        <p:nvSpPr>
          <p:cNvPr id="4" name="Content Placeholder 3"/>
          <p:cNvSpPr>
            <a:spLocks noGrp="1"/>
          </p:cNvSpPr>
          <p:nvPr>
            <p:ph idx="1"/>
          </p:nvPr>
        </p:nvSpPr>
        <p:spPr/>
        <p:txBody>
          <a:bodyPr/>
          <a:lstStyle/>
          <a:p>
            <a:r>
              <a:rPr lang="en-US" dirty="0" smtClean="0"/>
              <a:t>“[T]he </a:t>
            </a:r>
            <a:r>
              <a:rPr lang="en-US" dirty="0"/>
              <a:t>ability to establish an online profile designed to both set forth individual belief systems and establish online networking with strangers who may or may not share those individual belief </a:t>
            </a:r>
            <a:r>
              <a:rPr lang="en-US" dirty="0" smtClean="0"/>
              <a:t>systems.”[1]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lstStyle/>
          <a:p>
            <a:r>
              <a:rPr lang="en-US" dirty="0" smtClean="0"/>
              <a:t>Social Networking Site Usage</a:t>
            </a:r>
            <a:endParaRPr lang="en-US" dirty="0"/>
          </a:p>
        </p:txBody>
      </p:sp>
      <p:sp>
        <p:nvSpPr>
          <p:cNvPr id="4" name="Content Placeholder 3"/>
          <p:cNvSpPr>
            <a:spLocks noGrp="1"/>
          </p:cNvSpPr>
          <p:nvPr>
            <p:ph idx="1"/>
          </p:nvPr>
        </p:nvSpPr>
        <p:spPr>
          <a:xfrm>
            <a:off x="152400" y="1371601"/>
            <a:ext cx="8915400" cy="3962399"/>
          </a:xfrm>
        </p:spPr>
        <p:txBody>
          <a:bodyPr>
            <a:normAutofit/>
          </a:bodyPr>
          <a:lstStyle/>
          <a:p>
            <a:r>
              <a:rPr lang="en-US" dirty="0" smtClean="0"/>
              <a:t>82% of American adults use the internet [2]</a:t>
            </a:r>
          </a:p>
          <a:p>
            <a:r>
              <a:rPr lang="en-US" dirty="0" smtClean="0"/>
              <a:t>66% of Americans have high-speed broadband [2]</a:t>
            </a:r>
          </a:p>
          <a:p>
            <a:r>
              <a:rPr lang="en-US" dirty="0" smtClean="0"/>
              <a:t>65% of American adults use social networking[3]</a:t>
            </a:r>
          </a:p>
          <a:p>
            <a:r>
              <a:rPr lang="en-US" dirty="0" smtClean="0"/>
              <a:t>37% of companies use social media in employment decisions [4]</a:t>
            </a:r>
          </a:p>
          <a:p>
            <a:r>
              <a:rPr lang="en-US" dirty="0" smtClean="0"/>
              <a:t>65% of this 37% of employers data mine Facebook [4]</a:t>
            </a:r>
            <a:endParaRPr lang="en-US" dirty="0"/>
          </a:p>
        </p:txBody>
      </p:sp>
    </p:spTree>
    <p:extLst>
      <p:ext uri="{BB962C8B-B14F-4D97-AF65-F5344CB8AC3E}">
        <p14:creationId xmlns:p14="http://schemas.microsoft.com/office/powerpoint/2010/main" val="40198245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2407" y="-152400"/>
            <a:ext cx="9144000" cy="7112000"/>
          </a:xfrm>
          <a:prstGeom prst="rect">
            <a:avLst/>
          </a:prstGeom>
        </p:spPr>
      </p:pic>
      <p:sp>
        <p:nvSpPr>
          <p:cNvPr id="2" name="Title 1"/>
          <p:cNvSpPr>
            <a:spLocks noGrp="1"/>
          </p:cNvSpPr>
          <p:nvPr>
            <p:ph type="title"/>
          </p:nvPr>
        </p:nvSpPr>
        <p:spPr/>
        <p:txBody>
          <a:bodyPr/>
          <a:lstStyle/>
          <a:p>
            <a:r>
              <a:rPr lang="en-US" dirty="0" smtClean="0"/>
              <a:t>Screen Reading: the “F” Pattern</a:t>
            </a:r>
            <a:endParaRPr lang="en-US" dirty="0"/>
          </a:p>
        </p:txBody>
      </p:sp>
      <p:sp>
        <p:nvSpPr>
          <p:cNvPr id="4" name="Content Placeholder 3"/>
          <p:cNvSpPr>
            <a:spLocks noGrp="1"/>
          </p:cNvSpPr>
          <p:nvPr>
            <p:ph idx="1"/>
          </p:nvPr>
        </p:nvSpPr>
        <p:spPr>
          <a:xfrm>
            <a:off x="457200" y="1143000"/>
            <a:ext cx="8153400" cy="4983163"/>
          </a:xfrm>
        </p:spPr>
        <p:txBody>
          <a:bodyPr/>
          <a:lstStyle/>
          <a:p>
            <a:r>
              <a:rPr lang="en-US" dirty="0" smtClean="0"/>
              <a:t>We read 25% slower in screen than in print[5]</a:t>
            </a:r>
          </a:p>
          <a:p>
            <a:r>
              <a:rPr lang="en-US" dirty="0" smtClean="0"/>
              <a:t>We read/scan in screen in an “F” pattern</a:t>
            </a:r>
          </a:p>
          <a:p>
            <a:pPr lvl="1"/>
            <a:r>
              <a:rPr lang="en-US" dirty="0" smtClean="0"/>
              <a:t>First two paragraphs</a:t>
            </a:r>
          </a:p>
          <a:p>
            <a:pPr lvl="1"/>
            <a:r>
              <a:rPr lang="en-US" dirty="0" smtClean="0"/>
              <a:t>Headings and first few lines </a:t>
            </a:r>
          </a:p>
          <a:p>
            <a:pPr lvl="1"/>
            <a:r>
              <a:rPr lang="en-US" dirty="0" smtClean="0"/>
              <a:t>Then, just headings </a:t>
            </a:r>
            <a:endParaRPr lang="en-US" dirty="0"/>
          </a:p>
        </p:txBody>
      </p:sp>
      <p:sp>
        <p:nvSpPr>
          <p:cNvPr id="5" name="TextBox 4"/>
          <p:cNvSpPr txBox="1"/>
          <p:nvPr/>
        </p:nvSpPr>
        <p:spPr>
          <a:xfrm>
            <a:off x="8763000" y="3886200"/>
            <a:ext cx="184666" cy="369332"/>
          </a:xfrm>
          <a:prstGeom prst="rect">
            <a:avLst/>
          </a:prstGeom>
          <a:noFill/>
        </p:spPr>
        <p:txBody>
          <a:bodyPr wrap="none" rtlCol="0">
            <a:spAutoFit/>
          </a:bodyPr>
          <a:lstStyle/>
          <a:p>
            <a:endParaRPr lang="en-US" dirty="0"/>
          </a:p>
        </p:txBody>
      </p:sp>
      <p:sp>
        <p:nvSpPr>
          <p:cNvPr id="6" name="TextBox 5"/>
          <p:cNvSpPr txBox="1"/>
          <p:nvPr/>
        </p:nvSpPr>
        <p:spPr>
          <a:xfrm>
            <a:off x="6477000" y="2438400"/>
            <a:ext cx="1143000" cy="1569660"/>
          </a:xfrm>
          <a:prstGeom prst="rect">
            <a:avLst/>
          </a:prstGeom>
          <a:noFill/>
        </p:spPr>
        <p:txBody>
          <a:bodyPr wrap="square" rtlCol="0">
            <a:spAutoFit/>
          </a:bodyPr>
          <a:lstStyle/>
          <a:p>
            <a:r>
              <a:rPr lang="en-US" sz="9600" dirty="0" smtClean="0">
                <a:latin typeface="Arial Rounded MT Bold"/>
                <a:cs typeface="Arial Rounded MT Bold"/>
              </a:rPr>
              <a:t>F</a:t>
            </a:r>
            <a:endParaRPr lang="en-US" sz="9600" dirty="0">
              <a:latin typeface="Arial Rounded MT Bold"/>
              <a:cs typeface="Arial Rounded MT Bold"/>
            </a:endParaRPr>
          </a:p>
        </p:txBody>
      </p:sp>
    </p:spTree>
    <p:extLst>
      <p:ext uri="{BB962C8B-B14F-4D97-AF65-F5344CB8AC3E}">
        <p14:creationId xmlns:p14="http://schemas.microsoft.com/office/powerpoint/2010/main" val="338586863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lstStyle/>
          <a:p>
            <a:r>
              <a:rPr lang="en-US" dirty="0" smtClean="0"/>
              <a:t>Managing Social Media</a:t>
            </a:r>
            <a:endParaRPr lang="en-US" dirty="0"/>
          </a:p>
        </p:txBody>
      </p:sp>
      <p:sp>
        <p:nvSpPr>
          <p:cNvPr id="4" name="Content Placeholder 3"/>
          <p:cNvSpPr>
            <a:spLocks noGrp="1"/>
          </p:cNvSpPr>
          <p:nvPr>
            <p:ph idx="1"/>
          </p:nvPr>
        </p:nvSpPr>
        <p:spPr>
          <a:xfrm>
            <a:off x="457200" y="1295400"/>
            <a:ext cx="8229600" cy="3886201"/>
          </a:xfrm>
        </p:spPr>
        <p:txBody>
          <a:bodyPr>
            <a:normAutofit fontScale="85000" lnSpcReduction="20000"/>
          </a:bodyPr>
          <a:lstStyle/>
          <a:p>
            <a:r>
              <a:rPr lang="en-US" dirty="0" smtClean="0"/>
              <a:t>Creating </a:t>
            </a:r>
          </a:p>
          <a:p>
            <a:pPr lvl="1"/>
            <a:r>
              <a:rPr lang="en-US" dirty="0"/>
              <a:t>E</a:t>
            </a:r>
            <a:r>
              <a:rPr lang="en-US" dirty="0" smtClean="0"/>
              <a:t>asily done with a few clicks</a:t>
            </a:r>
            <a:endParaRPr lang="en-US" dirty="0" smtClean="0"/>
          </a:p>
          <a:p>
            <a:r>
              <a:rPr lang="en-US" dirty="0" smtClean="0"/>
              <a:t>Monitoring </a:t>
            </a:r>
          </a:p>
          <a:p>
            <a:pPr lvl="1"/>
            <a:r>
              <a:rPr lang="en-US" dirty="0" smtClean="0"/>
              <a:t>Monitor settings for security and privacy</a:t>
            </a:r>
          </a:p>
          <a:p>
            <a:pPr lvl="1"/>
            <a:r>
              <a:rPr lang="en-US" dirty="0" smtClean="0"/>
              <a:t>Avoid photo tagging</a:t>
            </a:r>
            <a:endParaRPr lang="en-US" dirty="0" smtClean="0"/>
          </a:p>
          <a:p>
            <a:r>
              <a:rPr lang="en-US" dirty="0" smtClean="0"/>
              <a:t>Sanitizing</a:t>
            </a:r>
          </a:p>
          <a:p>
            <a:pPr lvl="1"/>
            <a:r>
              <a:rPr lang="en-US" dirty="0" smtClean="0"/>
              <a:t>Delete questionable photos</a:t>
            </a:r>
          </a:p>
          <a:p>
            <a:pPr lvl="1"/>
            <a:r>
              <a:rPr lang="en-US" dirty="0" smtClean="0"/>
              <a:t>Sanitize “dirty” words</a:t>
            </a:r>
          </a:p>
          <a:p>
            <a:pPr lvl="1"/>
            <a:r>
              <a:rPr lang="en-US" dirty="0" smtClean="0"/>
              <a:t>Use an app  or service to help make an “employment ready” online presence</a:t>
            </a:r>
            <a:endParaRPr lang="en-US" dirty="0"/>
          </a:p>
        </p:txBody>
      </p:sp>
    </p:spTree>
    <p:extLst>
      <p:ext uri="{BB962C8B-B14F-4D97-AF65-F5344CB8AC3E}">
        <p14:creationId xmlns:p14="http://schemas.microsoft.com/office/powerpoint/2010/main" val="40017770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a:xfrm>
            <a:off x="457200" y="25400"/>
            <a:ext cx="8229600" cy="1143000"/>
          </a:xfrm>
        </p:spPr>
        <p:txBody>
          <a:bodyPr>
            <a:normAutofit fontScale="90000"/>
          </a:bodyPr>
          <a:lstStyle/>
          <a:p>
            <a:r>
              <a:rPr lang="en-US" dirty="0" smtClean="0"/>
              <a:t>Corporate Social Media Policies </a:t>
            </a:r>
            <a:br>
              <a:rPr lang="en-US" dirty="0" smtClean="0"/>
            </a:br>
            <a:r>
              <a:rPr lang="en-US" dirty="0" smtClean="0"/>
              <a:t>and Guidelines</a:t>
            </a:r>
            <a:endParaRPr lang="en-US" dirty="0"/>
          </a:p>
        </p:txBody>
      </p:sp>
      <p:sp>
        <p:nvSpPr>
          <p:cNvPr id="4" name="Content Placeholder 3"/>
          <p:cNvSpPr>
            <a:spLocks noGrp="1"/>
          </p:cNvSpPr>
          <p:nvPr>
            <p:ph idx="1"/>
          </p:nvPr>
        </p:nvSpPr>
        <p:spPr>
          <a:xfrm>
            <a:off x="457200" y="1295400"/>
            <a:ext cx="8229600" cy="4830763"/>
          </a:xfrm>
        </p:spPr>
        <p:txBody>
          <a:bodyPr/>
          <a:lstStyle/>
          <a:p>
            <a:r>
              <a:rPr lang="en-US" dirty="0"/>
              <a:t>Companies have three </a:t>
            </a:r>
            <a:r>
              <a:rPr lang="en-US" dirty="0" smtClean="0"/>
              <a:t>goals: </a:t>
            </a:r>
          </a:p>
          <a:p>
            <a:pPr marL="0" indent="0">
              <a:buNone/>
            </a:pPr>
            <a:r>
              <a:rPr lang="en-US" dirty="0"/>
              <a:t>	</a:t>
            </a:r>
            <a:r>
              <a:rPr lang="en-US" dirty="0" smtClean="0"/>
              <a:t>(</a:t>
            </a:r>
            <a:r>
              <a:rPr lang="en-US" dirty="0"/>
              <a:t>1) remain compliant with other company </a:t>
            </a:r>
            <a:r>
              <a:rPr lang="en-US" dirty="0" smtClean="0"/>
              <a:t>	policies</a:t>
            </a:r>
          </a:p>
          <a:p>
            <a:pPr marL="0" indent="0">
              <a:buNone/>
            </a:pPr>
            <a:r>
              <a:rPr lang="en-US" dirty="0"/>
              <a:t>	</a:t>
            </a:r>
            <a:r>
              <a:rPr lang="en-US" dirty="0" smtClean="0"/>
              <a:t>(</a:t>
            </a:r>
            <a:r>
              <a:rPr lang="en-US" dirty="0"/>
              <a:t>2) educate employees on proper social </a:t>
            </a:r>
            <a:r>
              <a:rPr lang="en-US" dirty="0" smtClean="0"/>
              <a:t>	media usage</a:t>
            </a:r>
          </a:p>
          <a:p>
            <a:pPr marL="0" indent="0">
              <a:buNone/>
            </a:pPr>
            <a:r>
              <a:rPr lang="en-US" dirty="0"/>
              <a:t>	</a:t>
            </a:r>
            <a:r>
              <a:rPr lang="en-US" dirty="0" smtClean="0"/>
              <a:t>(</a:t>
            </a:r>
            <a:r>
              <a:rPr lang="en-US" dirty="0"/>
              <a:t>3) promote and build their </a:t>
            </a:r>
            <a:r>
              <a:rPr lang="en-US" dirty="0" smtClean="0"/>
              <a:t>brands [6] </a:t>
            </a:r>
            <a:endParaRPr lang="en-US" dirty="0"/>
          </a:p>
        </p:txBody>
      </p:sp>
    </p:spTree>
    <p:extLst>
      <p:ext uri="{BB962C8B-B14F-4D97-AF65-F5344CB8AC3E}">
        <p14:creationId xmlns:p14="http://schemas.microsoft.com/office/powerpoint/2010/main" val="37225340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normAutofit fontScale="90000"/>
          </a:bodyPr>
          <a:lstStyle/>
          <a:p>
            <a:r>
              <a:rPr lang="en-US" dirty="0" smtClean="0"/>
              <a:t>Corporate Blogging and </a:t>
            </a:r>
            <a:br>
              <a:rPr lang="en-US" dirty="0" smtClean="0"/>
            </a:br>
            <a:r>
              <a:rPr lang="en-US" dirty="0" smtClean="0"/>
              <a:t>Tweeting Guidelines</a:t>
            </a:r>
            <a:endParaRPr lang="en-US" dirty="0"/>
          </a:p>
        </p:txBody>
      </p:sp>
      <p:sp>
        <p:nvSpPr>
          <p:cNvPr id="4" name="Content Placeholder 3"/>
          <p:cNvSpPr>
            <a:spLocks noGrp="1"/>
          </p:cNvSpPr>
          <p:nvPr>
            <p:ph idx="1"/>
          </p:nvPr>
        </p:nvSpPr>
        <p:spPr>
          <a:xfrm>
            <a:off x="152400" y="1600201"/>
            <a:ext cx="8839200" cy="3733800"/>
          </a:xfrm>
        </p:spPr>
        <p:txBody>
          <a:bodyPr>
            <a:normAutofit fontScale="62500" lnSpcReduction="20000"/>
          </a:bodyPr>
          <a:lstStyle/>
          <a:p>
            <a:pPr marL="0" indent="0" algn="ctr">
              <a:buNone/>
            </a:pPr>
            <a:r>
              <a:rPr lang="en-US" dirty="0" smtClean="0"/>
              <a:t>Ask some questions before posting.  If “yes”, rethink posting:</a:t>
            </a:r>
            <a:r>
              <a:rPr lang="en-US" dirty="0"/>
              <a:t> </a:t>
            </a:r>
            <a:endParaRPr lang="en-US" dirty="0" smtClean="0"/>
          </a:p>
          <a:p>
            <a:pPr marL="0" indent="0">
              <a:buNone/>
            </a:pPr>
            <a:endParaRPr lang="en-US" dirty="0"/>
          </a:p>
          <a:p>
            <a:pPr marL="514350" indent="-514350">
              <a:buAutoNum type="arabicPeriod"/>
            </a:pPr>
            <a:r>
              <a:rPr lang="en-US" dirty="0" smtClean="0"/>
              <a:t>How </a:t>
            </a:r>
            <a:r>
              <a:rPr lang="en-US" dirty="0"/>
              <a:t>would this post be perceived on the front page of </a:t>
            </a:r>
            <a:r>
              <a:rPr lang="en-US" i="1" dirty="0"/>
              <a:t>The New York Times</a:t>
            </a:r>
            <a:r>
              <a:rPr lang="en-US" dirty="0"/>
              <a:t>?</a:t>
            </a:r>
          </a:p>
          <a:p>
            <a:pPr marL="514350" indent="-514350">
              <a:buAutoNum type="arabicPeriod" startAt="2"/>
            </a:pPr>
            <a:r>
              <a:rPr lang="en-US" dirty="0" smtClean="0"/>
              <a:t>Does </a:t>
            </a:r>
            <a:r>
              <a:rPr lang="en-US" dirty="0"/>
              <a:t>this post violate another company policy?</a:t>
            </a:r>
          </a:p>
          <a:p>
            <a:pPr marL="514350" indent="-514350">
              <a:buAutoNum type="arabicPeriod" startAt="2"/>
            </a:pPr>
            <a:r>
              <a:rPr lang="en-US" dirty="0" smtClean="0"/>
              <a:t>Does </a:t>
            </a:r>
            <a:r>
              <a:rPr lang="en-US" dirty="0"/>
              <a:t>this post create bad will regarding a company brand, product, or service?</a:t>
            </a:r>
          </a:p>
          <a:p>
            <a:pPr marL="514350" indent="-514350">
              <a:buAutoNum type="arabicPeriod" startAt="4"/>
            </a:pPr>
            <a:r>
              <a:rPr lang="en-US" dirty="0" smtClean="0"/>
              <a:t>Does </a:t>
            </a:r>
            <a:r>
              <a:rPr lang="en-US" dirty="0"/>
              <a:t>this post disparage a competitive partner to the company?</a:t>
            </a:r>
          </a:p>
          <a:p>
            <a:pPr marL="514350" indent="-514350">
              <a:buAutoNum type="arabicPeriod" startAt="4"/>
            </a:pPr>
            <a:r>
              <a:rPr lang="en-US" dirty="0" smtClean="0"/>
              <a:t>Does </a:t>
            </a:r>
            <a:r>
              <a:rPr lang="en-US" dirty="0"/>
              <a:t>this post hide my employment with the company and deceive the public in any way?</a:t>
            </a:r>
          </a:p>
          <a:p>
            <a:pPr marL="514350" indent="-514350">
              <a:buAutoNum type="arabicPeriod" startAt="6"/>
            </a:pPr>
            <a:r>
              <a:rPr lang="en-US" dirty="0" smtClean="0"/>
              <a:t>Does </a:t>
            </a:r>
            <a:r>
              <a:rPr lang="en-US" dirty="0"/>
              <a:t>this post reveal software code in violation of intellectual </a:t>
            </a:r>
            <a:r>
              <a:rPr lang="en-US" dirty="0"/>
              <a:t> </a:t>
            </a:r>
            <a:r>
              <a:rPr lang="en-US" dirty="0" smtClean="0"/>
              <a:t>     property </a:t>
            </a:r>
            <a:r>
              <a:rPr lang="en-US" dirty="0"/>
              <a:t>or trade secrets?</a:t>
            </a:r>
          </a:p>
          <a:p>
            <a:pPr marL="514350" indent="-514350">
              <a:buAutoNum type="arabicPeriod" startAt="7"/>
            </a:pPr>
            <a:r>
              <a:rPr lang="en-US" dirty="0" smtClean="0"/>
              <a:t>Does </a:t>
            </a:r>
            <a:r>
              <a:rPr lang="en-US" dirty="0"/>
              <a:t>this post commit the company to obligations beyond </a:t>
            </a:r>
            <a:r>
              <a:rPr lang="en-US" dirty="0" smtClean="0"/>
              <a:t>the company’s </a:t>
            </a:r>
            <a:r>
              <a:rPr lang="en-US" dirty="0"/>
              <a:t>agreements?</a:t>
            </a:r>
          </a:p>
        </p:txBody>
      </p:sp>
    </p:spTree>
    <p:extLst>
      <p:ext uri="{BB962C8B-B14F-4D97-AF65-F5344CB8AC3E}">
        <p14:creationId xmlns:p14="http://schemas.microsoft.com/office/powerpoint/2010/main" val="18507792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p:txBody>
          <a:bodyPr/>
          <a:lstStyle/>
          <a:p>
            <a:r>
              <a:rPr lang="en-US" dirty="0" smtClean="0"/>
              <a:t>Corporate Uses of Social Media</a:t>
            </a:r>
            <a:endParaRPr lang="en-US" dirty="0"/>
          </a:p>
        </p:txBody>
      </p:sp>
      <p:sp>
        <p:nvSpPr>
          <p:cNvPr id="4" name="Content Placeholder 3"/>
          <p:cNvSpPr>
            <a:spLocks noGrp="1"/>
          </p:cNvSpPr>
          <p:nvPr>
            <p:ph idx="1"/>
          </p:nvPr>
        </p:nvSpPr>
        <p:spPr/>
        <p:txBody>
          <a:bodyPr/>
          <a:lstStyle/>
          <a:p>
            <a:r>
              <a:rPr lang="en-US" dirty="0" smtClean="0"/>
              <a:t>Build brands</a:t>
            </a:r>
          </a:p>
          <a:p>
            <a:r>
              <a:rPr lang="en-US" dirty="0" smtClean="0"/>
              <a:t>Research potential employees</a:t>
            </a:r>
          </a:p>
          <a:p>
            <a:r>
              <a:rPr lang="en-US" dirty="0" smtClean="0"/>
              <a:t>Marketing</a:t>
            </a:r>
          </a:p>
          <a:p>
            <a:r>
              <a:rPr lang="en-US" dirty="0" smtClean="0"/>
              <a:t>Advertising</a:t>
            </a:r>
          </a:p>
          <a:p>
            <a:r>
              <a:rPr lang="en-US" dirty="0" smtClean="0"/>
              <a:t>Build public good will</a:t>
            </a:r>
            <a:endParaRPr lang="en-US" dirty="0"/>
          </a:p>
        </p:txBody>
      </p:sp>
    </p:spTree>
    <p:extLst>
      <p:ext uri="{BB962C8B-B14F-4D97-AF65-F5344CB8AC3E}">
        <p14:creationId xmlns:p14="http://schemas.microsoft.com/office/powerpoint/2010/main" val="40690760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4_revised.jpg"/>
          <p:cNvPicPr>
            <a:picLocks noChangeAspect="1"/>
          </p:cNvPicPr>
          <p:nvPr/>
        </p:nvPicPr>
        <p:blipFill>
          <a:blip r:embed="rId2" cstate="print"/>
          <a:stretch>
            <a:fillRect/>
          </a:stretch>
        </p:blipFill>
        <p:spPr>
          <a:xfrm>
            <a:off x="0" y="-254000"/>
            <a:ext cx="9144000" cy="7112000"/>
          </a:xfrm>
          <a:prstGeom prst="rect">
            <a:avLst/>
          </a:prstGeom>
        </p:spPr>
      </p:pic>
      <p:sp>
        <p:nvSpPr>
          <p:cNvPr id="2" name="Title 1"/>
          <p:cNvSpPr>
            <a:spLocks noGrp="1"/>
          </p:cNvSpPr>
          <p:nvPr>
            <p:ph type="title"/>
          </p:nvPr>
        </p:nvSpPr>
        <p:spPr>
          <a:xfrm>
            <a:off x="457200" y="-25400"/>
            <a:ext cx="8229600" cy="939800"/>
          </a:xfrm>
        </p:spPr>
        <p:txBody>
          <a:bodyPr/>
          <a:lstStyle/>
          <a:p>
            <a:r>
              <a:rPr lang="en-US" dirty="0" smtClean="0"/>
              <a:t>Intellectual Property Defined</a:t>
            </a:r>
            <a:endParaRPr lang="en-US" dirty="0"/>
          </a:p>
        </p:txBody>
      </p:sp>
      <p:sp>
        <p:nvSpPr>
          <p:cNvPr id="4" name="Content Placeholder 3"/>
          <p:cNvSpPr>
            <a:spLocks noGrp="1"/>
          </p:cNvSpPr>
          <p:nvPr>
            <p:ph idx="1"/>
          </p:nvPr>
        </p:nvSpPr>
        <p:spPr>
          <a:xfrm>
            <a:off x="457200" y="914400"/>
            <a:ext cx="8229600" cy="5211763"/>
          </a:xfrm>
        </p:spPr>
        <p:txBody>
          <a:bodyPr/>
          <a:lstStyle/>
          <a:p>
            <a:r>
              <a:rPr lang="en-US" i="1" dirty="0"/>
              <a:t>Black’s Law Dictionary</a:t>
            </a:r>
            <a:r>
              <a:rPr lang="en-US" dirty="0"/>
              <a:t> defines intellectual property as “[a] category of intangible rights protecting commercially valuable products of the human intellect. The category compromises primarily trademark, copyright, and patent rights, but also includes trade-secret rights, publicity rights, moral rights, and rights against unfair competition.”</a:t>
            </a:r>
            <a:r>
              <a:rPr lang="en-US" dirty="0"/>
              <a:t> </a:t>
            </a:r>
            <a:r>
              <a:rPr lang="en-US" dirty="0" smtClean="0"/>
              <a:t>[7]</a:t>
            </a:r>
            <a:endParaRPr lang="en-US" dirty="0"/>
          </a:p>
        </p:txBody>
      </p:sp>
    </p:spTree>
    <p:extLst>
      <p:ext uri="{BB962C8B-B14F-4D97-AF65-F5344CB8AC3E}">
        <p14:creationId xmlns:p14="http://schemas.microsoft.com/office/powerpoint/2010/main" val="258091923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pyRightHolderTaxHTField0 xmlns="22f5b87c-0852-49f9-9012-8f8b23fedf95">
      <Terms xmlns="http://schemas.microsoft.com/office/infopath/2007/PartnerControls"/>
    </CopyRightHolderTaxHTField0>
    <PlacementTaxHTField1 xmlns="22f5b87c-0852-49f9-9012-8f8b23fedf95">
      <Terms xmlns="http://schemas.microsoft.com/office/infopath/2007/PartnerControls"/>
    </PlacementTaxHTField1>
    <JobNbr xmlns="22f5b87c-0852-49f9-9012-8f8b23fedf95" xsi:nil="true"/>
    <ChapterNbrTaxHTField0 xmlns="22f5b87c-0852-49f9-9012-8f8b23fedf95">
      <Terms xmlns="http://schemas.microsoft.com/office/infopath/2007/PartnerControls"/>
    </ChapterNbrTaxHTField0>
    <DisciplineTaxHTField1 xmlns="22f5b87c-0852-49f9-9012-8f8b23fedf95">
      <Terms xmlns="http://schemas.microsoft.com/office/infopath/2007/PartnerControls"/>
    </DisciplineTaxHTField1>
    <ItemNumber xmlns="22f5b87c-0852-49f9-9012-8f8b23fedf95" xsi:nil="true"/>
    <ProofVersionTaxHTField0 xmlns="22f5b87c-0852-49f9-9012-8f8b23fedf95">
      <Terms xmlns="http://schemas.microsoft.com/office/infopath/2007/PartnerControls"/>
    </ProofVersionTaxHTField0>
    <KHKeywords xmlns="22f5b87c-0852-49f9-9012-8f8b23fedf95" xsi:nil="true"/>
    <TaxCatchAll xmlns="22f5b87c-0852-49f9-9012-8f8b23fedf95"/>
    <ComponentTypeTaxHTField0 xmlns="22f5b87c-0852-49f9-9012-8f8b23fedf95">
      <Terms xmlns="http://schemas.microsoft.com/office/infopath/2007/PartnerControls"/>
    </ComponentTypeTaxHTField0>
    <ChapterTitle xmlns="22f5b87c-0852-49f9-9012-8f8b23fedf95" xsi:nil="true"/>
    <Auther xmlns="22f5b87c-0852-49f9-9012-8f8b23fedf95" xsi:nil="true"/>
    <DeliveryTypeTaxHTField0 xmlns="22f5b87c-0852-49f9-9012-8f8b23fedf95">
      <Terms xmlns="http://schemas.microsoft.com/office/infopath/2007/PartnerControls"/>
    </DeliveryTyp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xt" ma:contentTypeID="0x010100368A0B3D93BFE2489363DE9A646AB65E1B00D81583A6DA774149B4AFA785042ADFDC" ma:contentTypeVersion="20" ma:contentTypeDescription="Base Content Type for Kendall Hunt" ma:contentTypeScope="" ma:versionID="ec7b2672c717ef8cea2e0e856176026c">
  <xsd:schema xmlns:xsd="http://www.w3.org/2001/XMLSchema" xmlns:xs="http://www.w3.org/2001/XMLSchema" xmlns:p="http://schemas.microsoft.com/office/2006/metadata/properties" xmlns:ns2="22f5b87c-0852-49f9-9012-8f8b23fedf95" targetNamespace="http://schemas.microsoft.com/office/2006/metadata/properties" ma:root="true" ma:fieldsID="6a67e9aa505d46af61fa2e9e0055562e" ns2:_="">
    <xsd:import namespace="22f5b87c-0852-49f9-9012-8f8b23fedf95"/>
    <xsd:element name="properties">
      <xsd:complexType>
        <xsd:sequence>
          <xsd:element name="documentManagement">
            <xsd:complexType>
              <xsd:all>
                <xsd:element ref="ns2:CopyRightHolderTaxHTField0" minOccurs="0"/>
                <xsd:element ref="ns2:TaxCatchAll" minOccurs="0"/>
                <xsd:element ref="ns2:TaxCatchAllLabel" minOccurs="0"/>
                <xsd:element ref="ns2:PlacementTaxHTField1" minOccurs="0"/>
                <xsd:element ref="ns2:ItemNumber" minOccurs="0"/>
                <xsd:element ref="ns2:JobNbr" minOccurs="0"/>
                <xsd:element ref="ns2:KHKeywords" minOccurs="0"/>
                <xsd:element ref="ns2:ComponentTypeTaxHTField0" minOccurs="0"/>
                <xsd:element ref="ns2:ChapterNbrTaxHTField0" minOccurs="0"/>
                <xsd:element ref="ns2:DisciplineTaxHTField1" minOccurs="0"/>
                <xsd:element ref="ns2:ChapterTitle" minOccurs="0"/>
                <xsd:element ref="ns2:ProofVersionTaxHTField0" minOccurs="0"/>
                <xsd:element ref="ns2:Auther" minOccurs="0"/>
                <xsd:element ref="ns2:DeliveryType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f5b87c-0852-49f9-9012-8f8b23fedf95" elementFormDefault="qualified">
    <xsd:import namespace="http://schemas.microsoft.com/office/2006/documentManagement/types"/>
    <xsd:import namespace="http://schemas.microsoft.com/office/infopath/2007/PartnerControls"/>
    <xsd:element name="CopyRightHolderTaxHTField0" ma:index="8" nillable="true" ma:taxonomy="true" ma:internalName="CopyRightHolderTaxHTField0" ma:taxonomyFieldName="CopyRightHolder" ma:displayName="CopyRightHolder" ma:default="" ma:fieldId="{5f77a2b8-034c-4a9a-ac28-ad0c6b013494}" ma:sspId="63bf1f48-0717-4f6b-9991-090f7b78593f" ma:termSetId="2d138afd-b8d0-49aa-b8fa-64fad0e217c6" ma:anchorId="00000000-0000-0000-0000-000000000000" ma:open="false" ma:isKeyword="false">
      <xsd:complexType>
        <xsd:sequence>
          <xsd:element ref="pc:Terms" minOccurs="0" maxOccurs="1"/>
        </xsd:sequence>
      </xsd:complexType>
    </xsd:element>
    <xsd:element name="TaxCatchAll" ma:index="9" nillable="true" ma:displayName="Taxonomy Catch All Column" ma:description="" ma:hidden="true" ma:list="{cd9d21d2-2dc9-48b6-ac2c-02ff257c3c00}" ma:internalName="TaxCatchAll" ma:showField="CatchAllData" ma:web="22f5b87c-0852-49f9-9012-8f8b23fedf9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cd9d21d2-2dc9-48b6-ac2c-02ff257c3c00}" ma:internalName="TaxCatchAllLabel" ma:readOnly="true" ma:showField="CatchAllDataLabel" ma:web="22f5b87c-0852-49f9-9012-8f8b23fedf95">
      <xsd:complexType>
        <xsd:complexContent>
          <xsd:extension base="dms:MultiChoiceLookup">
            <xsd:sequence>
              <xsd:element name="Value" type="dms:Lookup" maxOccurs="unbounded" minOccurs="0" nillable="true"/>
            </xsd:sequence>
          </xsd:extension>
        </xsd:complexContent>
      </xsd:complexType>
    </xsd:element>
    <xsd:element name="PlacementTaxHTField1" ma:index="12" nillable="true" ma:taxonomy="true" ma:internalName="PlacementTaxHTField1" ma:taxonomyFieldName="Placement" ma:displayName="Placement" ma:default="" ma:fieldId="{32cc91f4-2c37-40fe-9c7c-ed24a707ff5b}" ma:sspId="63bf1f48-0717-4f6b-9991-090f7b78593f" ma:termSetId="3f60e22d-45e5-4808-9235-2b7f3f4b2e94" ma:anchorId="00000000-0000-0000-0000-000000000000" ma:open="false" ma:isKeyword="false">
      <xsd:complexType>
        <xsd:sequence>
          <xsd:element ref="pc:Terms" minOccurs="0" maxOccurs="1"/>
        </xsd:sequence>
      </xsd:complexType>
    </xsd:element>
    <xsd:element name="ItemNumber" ma:index="14" nillable="true" ma:displayName="ItemNumber" ma:internalName="ItemNumber">
      <xsd:simpleType>
        <xsd:restriction base="dms:Text">
          <xsd:maxLength value="255"/>
        </xsd:restriction>
      </xsd:simpleType>
    </xsd:element>
    <xsd:element name="JobNbr" ma:index="15" nillable="true" ma:displayName="JobNbr" ma:internalName="JobNbr">
      <xsd:simpleType>
        <xsd:restriction base="dms:Text">
          <xsd:maxLength value="255"/>
        </xsd:restriction>
      </xsd:simpleType>
    </xsd:element>
    <xsd:element name="KHKeywords" ma:index="16" nillable="true" ma:displayName="KHKeywords" ma:internalName="KHKeywords">
      <xsd:simpleType>
        <xsd:restriction base="dms:Text">
          <xsd:maxLength value="255"/>
        </xsd:restriction>
      </xsd:simpleType>
    </xsd:element>
    <xsd:element name="ComponentTypeTaxHTField0" ma:index="17" nillable="true" ma:taxonomy="true" ma:internalName="ComponentTypeTaxHTField0" ma:taxonomyFieldName="ComponentType" ma:displayName="ComponentType" ma:default="" ma:fieldId="{7a0c255c-3dc4-4983-92f6-d39abf2baa6e}" ma:sspId="63bf1f48-0717-4f6b-9991-090f7b78593f" ma:termSetId="deca2986-7413-4562-87ca-66cd7a3df028" ma:anchorId="00000000-0000-0000-0000-000000000000" ma:open="false" ma:isKeyword="false">
      <xsd:complexType>
        <xsd:sequence>
          <xsd:element ref="pc:Terms" minOccurs="0" maxOccurs="1"/>
        </xsd:sequence>
      </xsd:complexType>
    </xsd:element>
    <xsd:element name="ChapterNbrTaxHTField0" ma:index="19" nillable="true" ma:taxonomy="true" ma:internalName="ChapterNbrTaxHTField0" ma:taxonomyFieldName="ChapterNbr" ma:displayName="ChapterNbr" ma:default="" ma:fieldId="{3ab9fcde-1e89-4893-ae3e-0f5e5326fa59}" ma:sspId="63bf1f48-0717-4f6b-9991-090f7b78593f" ma:termSetId="55f592e7-19eb-4318-af93-1b3883df2b02" ma:anchorId="00000000-0000-0000-0000-000000000000" ma:open="false" ma:isKeyword="false">
      <xsd:complexType>
        <xsd:sequence>
          <xsd:element ref="pc:Terms" minOccurs="0" maxOccurs="1"/>
        </xsd:sequence>
      </xsd:complexType>
    </xsd:element>
    <xsd:element name="DisciplineTaxHTField1" ma:index="21" nillable="true" ma:taxonomy="true" ma:internalName="DisciplineTaxHTField1" ma:taxonomyFieldName="Discipline" ma:displayName="Discipline" ma:default="" ma:fieldId="{46d2b27f-2e75-4721-825c-a6e11bf07e60}" ma:sspId="63bf1f48-0717-4f6b-9991-090f7b78593f" ma:termSetId="299ca679-3a7e-4137-9565-27a9e88e657d" ma:anchorId="00000000-0000-0000-0000-000000000000" ma:open="false" ma:isKeyword="false">
      <xsd:complexType>
        <xsd:sequence>
          <xsd:element ref="pc:Terms" minOccurs="0" maxOccurs="1"/>
        </xsd:sequence>
      </xsd:complexType>
    </xsd:element>
    <xsd:element name="ChapterTitle" ma:index="23" nillable="true" ma:displayName="ChapterTitle" ma:internalName="ChapterTitle">
      <xsd:simpleType>
        <xsd:restriction base="dms:Text">
          <xsd:maxLength value="255"/>
        </xsd:restriction>
      </xsd:simpleType>
    </xsd:element>
    <xsd:element name="ProofVersionTaxHTField0" ma:index="24" nillable="true" ma:taxonomy="true" ma:internalName="ProofVersionTaxHTField0" ma:taxonomyFieldName="ProofVersion" ma:displayName="ProofVersion" ma:default="" ma:fieldId="{2fdf878d-4777-4c26-a722-c7e51e60200d}" ma:sspId="63bf1f48-0717-4f6b-9991-090f7b78593f" ma:termSetId="d0cc4589-0c99-4e52-bc52-4559c81db8f6" ma:anchorId="00000000-0000-0000-0000-000000000000" ma:open="false" ma:isKeyword="false">
      <xsd:complexType>
        <xsd:sequence>
          <xsd:element ref="pc:Terms" minOccurs="0" maxOccurs="1"/>
        </xsd:sequence>
      </xsd:complexType>
    </xsd:element>
    <xsd:element name="Auther" ma:index="26" nillable="true" ma:displayName="TitleAuthor" ma:internalName="Auther">
      <xsd:simpleType>
        <xsd:restriction base="dms:Text">
          <xsd:maxLength value="255"/>
        </xsd:restriction>
      </xsd:simpleType>
    </xsd:element>
    <xsd:element name="DeliveryTypeTaxHTField0" ma:index="27" nillable="true" ma:taxonomy="true" ma:internalName="DeliveryTypeTaxHTField0" ma:taxonomyFieldName="DeliveryType" ma:displayName="DeliveryType" ma:default="" ma:fieldId="{2d3f0ff1-c9ce-4cf6-bf8d-258712a5e235}" ma:sspId="63bf1f48-0717-4f6b-9991-090f7b78593f" ma:termSetId="2422acbd-0572-449d-9ff9-411372cfef20"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BAF5E6-6290-4598-9FBF-F1BB876AF4EF}"/>
</file>

<file path=customXml/itemProps2.xml><?xml version="1.0" encoding="utf-8"?>
<ds:datastoreItem xmlns:ds="http://schemas.openxmlformats.org/officeDocument/2006/customXml" ds:itemID="{5354908E-A0A5-4D35-8E7E-5058F7474DC9}"/>
</file>

<file path=customXml/itemProps3.xml><?xml version="1.0" encoding="utf-8"?>
<ds:datastoreItem xmlns:ds="http://schemas.openxmlformats.org/officeDocument/2006/customXml" ds:itemID="{DA2FC0E7-AC65-47E2-857A-C676962CFD06}"/>
</file>

<file path=docProps/app.xml><?xml version="1.0" encoding="utf-8"?>
<Properties xmlns="http://schemas.openxmlformats.org/officeDocument/2006/extended-properties" xmlns:vt="http://schemas.openxmlformats.org/officeDocument/2006/docPropsVTypes">
  <TotalTime>138</TotalTime>
  <Words>1150</Words>
  <Application>Microsoft Macintosh PowerPoint</Application>
  <PresentationFormat>On-screen Show (4:3)</PresentationFormat>
  <Paragraphs>118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Chapter 10: Social Media and Intellectual Property</vt:lpstr>
      <vt:lpstr>Social Networking Defined</vt:lpstr>
      <vt:lpstr>Social Networking Site Usage</vt:lpstr>
      <vt:lpstr>Screen Reading: the “F” Pattern</vt:lpstr>
      <vt:lpstr>Managing Social Media</vt:lpstr>
      <vt:lpstr>Corporate Social Media Policies  and Guidelines</vt:lpstr>
      <vt:lpstr>Corporate Blogging and  Tweeting Guidelines</vt:lpstr>
      <vt:lpstr>Corporate Uses of Social Media</vt:lpstr>
      <vt:lpstr>Intellectual Property Defined</vt:lpstr>
      <vt:lpstr>Trademarks</vt:lpstr>
      <vt:lpstr>Copyrights</vt:lpstr>
      <vt:lpstr>Patents</vt:lpstr>
      <vt:lpstr>Trade Secrets</vt:lpstr>
      <vt:lpstr>Plagiarism</vt:lpstr>
      <vt:lpstr>Fair Use Doctrine</vt:lpstr>
      <vt:lpstr>Agreements in Employment</vt:lpstr>
      <vt:lpstr>References</vt:lpstr>
      <vt:lpstr>Contact Information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Marilyn Kupferschmidt</dc:creator>
  <cp:lastModifiedBy>Maribeth Schlobohm</cp:lastModifiedBy>
  <cp:revision>22</cp:revision>
  <dcterms:created xsi:type="dcterms:W3CDTF">2014-02-04T22:24:09Z</dcterms:created>
  <dcterms:modified xsi:type="dcterms:W3CDTF">2014-02-16T20:15:25Z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0x010100368A0B3D93BFE2489363DE9A646AB65E1B00D81583A6DA774149B4AFA785042ADFDC</vt:lpwstr>
  </property>
  <property fmtid="{D5CDD505-2E9C-101B-9397-08002B2CF9AE}" pid="3" name="SPPCopyMoveEvent">
    <vt:lpwstr>0</vt:lpwstr>
  </property>
</Properties>
</file>