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65" r:id="rId5"/>
    <p:sldId id="260" r:id="rId6"/>
    <p:sldId id="264" r:id="rId7"/>
    <p:sldId id="262" r:id="rId8"/>
    <p:sldId id="263"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3" name="Google Shape;13;p2"/>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R="0" lvl="1" algn="ctr"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r>
              <a:rPr lang="en-US"/>
              <a:t>Click to edit Master subtitle style</a:t>
            </a:r>
            <a:endParaRPr/>
          </a:p>
        </p:txBody>
      </p:sp>
      <p:sp>
        <p:nvSpPr>
          <p:cNvPr id="14" name="Google Shape;14;p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15" name="Google Shape;15;p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16" name="Google Shape;16;p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11988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70" name="Google Shape;70;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71" name="Google Shape;71;p1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72" name="Google Shape;72;p1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73" name="Google Shape;73;p1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148179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76" name="Google Shape;76;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77" name="Google Shape;77;p1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78" name="Google Shape;78;p1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79" name="Google Shape;79;p1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95758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88" name="Google Shape;88;p14"/>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lstStyle>
            <a:lvl1pPr marR="0" lvl="0" algn="ctr"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R="0" lvl="1" algn="ctr"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R="0" lvl="2" algn="ctr"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R="0" lvl="3"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R="0" lvl="4" algn="ctr"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r>
              <a:rPr lang="en-US"/>
              <a:t>Click to edit Master subtitle style</a:t>
            </a:r>
            <a:endParaRPr/>
          </a:p>
        </p:txBody>
      </p:sp>
      <p:sp>
        <p:nvSpPr>
          <p:cNvPr id="89" name="Google Shape;89;p1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0" name="Google Shape;90;p1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1" name="Google Shape;91;p1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84734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94" name="Google Shape;94;p1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95" name="Google Shape;95;p15"/>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6" name="Google Shape;96;p15"/>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97" name="Google Shape;97;p15"/>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53899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00" name="Google Shape;100;p16"/>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lstStyle>
            <a:lvl1pPr marL="609585" marR="0" lvl="0" indent="-30479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01" name="Google Shape;101;p16"/>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2" name="Google Shape;102;p16"/>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3" name="Google Shape;103;p16"/>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0872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06" name="Google Shape;106;p1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07" name="Google Shape;107;p1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08" name="Google Shape;108;p17"/>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9" name="Google Shape;109;p17"/>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0" name="Google Shape;110;p17"/>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85229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13" name="Google Shape;113;p18"/>
          <p:cNvSpPr txBox="1">
            <a:spLocks noGrp="1"/>
          </p:cNvSpPr>
          <p:nvPr>
            <p:ph type="body" idx="1"/>
          </p:nvPr>
        </p:nvSpPr>
        <p:spPr>
          <a:xfrm>
            <a:off x="840319" y="1681163"/>
            <a:ext cx="5158316"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14" name="Google Shape;114;p18"/>
          <p:cNvSpPr txBox="1">
            <a:spLocks noGrp="1"/>
          </p:cNvSpPr>
          <p:nvPr>
            <p:ph type="body" idx="2"/>
          </p:nvPr>
        </p:nvSpPr>
        <p:spPr>
          <a:xfrm>
            <a:off x="840319" y="2505075"/>
            <a:ext cx="5158316"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15" name="Google Shape;115;p18"/>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16" name="Google Shape;116;p18"/>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17" name="Google Shape;117;p18"/>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8" name="Google Shape;118;p18"/>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38623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22" name="Google Shape;122;p19"/>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3" name="Google Shape;123;p19"/>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4" name="Google Shape;124;p19"/>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525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7" name="Google Shape;127;p20"/>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28" name="Google Shape;128;p20"/>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9717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31" name="Google Shape;131;p21"/>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4267093" marR="0" lvl="6"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4876678" marR="0" lvl="7"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5486263" marR="0" lvl="8"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32" name="Google Shape;132;p21"/>
          <p:cNvSpPr txBox="1">
            <a:spLocks noGrp="1"/>
          </p:cNvSpPr>
          <p:nvPr>
            <p:ph type="body" idx="2"/>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33" name="Google Shape;133;p2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4" name="Google Shape;134;p2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35" name="Google Shape;135;p2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9788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0" name="Google Shape;20;p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21" name="Google Shape;21;p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22" name="Google Shape;22;p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510160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38" name="Google Shape;138;p22"/>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1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39" name="Google Shape;139;p22"/>
          <p:cNvSpPr txBox="1">
            <a:spLocks noGrp="1"/>
          </p:cNvSpPr>
          <p:nvPr>
            <p:ph type="body" idx="1"/>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40" name="Google Shape;140;p22"/>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1" name="Google Shape;141;p22"/>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2" name="Google Shape;142;p22"/>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570559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45" name="Google Shape;145;p2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46" name="Google Shape;146;p2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7" name="Google Shape;147;p2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8" name="Google Shape;148;p2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89562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285038" y="1828801"/>
            <a:ext cx="5851525" cy="27432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51" name="Google Shape;15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52" name="Google Shape;152;p2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3" name="Google Shape;153;p2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4" name="Google Shape;154;p2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7789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60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25" name="Google Shape;25;p4"/>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lstStyle>
            <a:lvl1pPr marL="609585" marR="0" lvl="0" indent="-30479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0"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4"/>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27" name="Google Shape;27;p4"/>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28" name="Google Shape;28;p4"/>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3264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33" name="Google Shape;33;p5"/>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34" name="Google Shape;34;p5"/>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35" name="Google Shape;35;p5"/>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22898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40317" y="365125"/>
            <a:ext cx="10515600" cy="1325563"/>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38" name="Google Shape;38;p6"/>
          <p:cNvSpPr txBox="1">
            <a:spLocks noGrp="1"/>
          </p:cNvSpPr>
          <p:nvPr>
            <p:ph type="body" idx="1"/>
          </p:nvPr>
        </p:nvSpPr>
        <p:spPr>
          <a:xfrm>
            <a:off x="840319" y="1681163"/>
            <a:ext cx="5158316"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39" name="Google Shape;39;p6"/>
          <p:cNvSpPr txBox="1">
            <a:spLocks noGrp="1"/>
          </p:cNvSpPr>
          <p:nvPr>
            <p:ph type="body" idx="2"/>
          </p:nvPr>
        </p:nvSpPr>
        <p:spPr>
          <a:xfrm>
            <a:off x="840319" y="2505075"/>
            <a:ext cx="5158316"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0" name="Google Shape;40;p6"/>
          <p:cNvSpPr txBox="1">
            <a:spLocks noGrp="1"/>
          </p:cNvSpPr>
          <p:nvPr>
            <p:ph type="body" idx="3"/>
          </p:nvPr>
        </p:nvSpPr>
        <p:spPr>
          <a:xfrm>
            <a:off x="6172200" y="1681163"/>
            <a:ext cx="5183717" cy="823912"/>
          </a:xfrm>
          <a:prstGeom prst="rect">
            <a:avLst/>
          </a:prstGeom>
          <a:noFill/>
          <a:ln>
            <a:noFill/>
          </a:ln>
        </p:spPr>
        <p:txBody>
          <a:bodyPr spcFirstLastPara="1" wrap="square" lIns="91425" tIns="45700" rIns="91425" bIns="45700" anchor="b" anchorCtr="0"/>
          <a:lstStyle>
            <a:lvl1pPr marL="609585" marR="0" lvl="0" indent="-304792" algn="l" rtl="0">
              <a:spcBef>
                <a:spcPts val="48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spcBef>
                <a:spcPts val="400"/>
              </a:spcBef>
              <a:spcAft>
                <a:spcPts val="0"/>
              </a:spcAft>
              <a:buClr>
                <a:schemeClr val="dk1"/>
              </a:buClr>
              <a:buSzPts val="1500"/>
              <a:buFont typeface="Arial"/>
              <a:buNone/>
              <a:defRPr sz="2000" b="1" i="0" u="none" strike="noStrike" cap="none">
                <a:solidFill>
                  <a:schemeClr val="dk1"/>
                </a:solidFill>
                <a:latin typeface="Arial"/>
                <a:ea typeface="Arial"/>
                <a:cs typeface="Arial"/>
                <a:sym typeface="Arial"/>
              </a:defRPr>
            </a:lvl2pPr>
            <a:lvl3pPr marL="1828754" marR="0" lvl="2" indent="-304792" algn="l" rtl="0">
              <a:spcBef>
                <a:spcPts val="360"/>
              </a:spcBef>
              <a:spcAft>
                <a:spcPts val="0"/>
              </a:spcAft>
              <a:buClr>
                <a:schemeClr val="dk1"/>
              </a:buClr>
              <a:buSzPts val="1350"/>
              <a:buFont typeface="Arial"/>
              <a:buNone/>
              <a:defRPr sz="1800" b="1" i="0" u="none" strike="noStrike" cap="none">
                <a:solidFill>
                  <a:schemeClr val="dk1"/>
                </a:solidFill>
                <a:latin typeface="Arial"/>
                <a:ea typeface="Arial"/>
                <a:cs typeface="Arial"/>
                <a:sym typeface="Arial"/>
              </a:defRPr>
            </a:lvl3pPr>
            <a:lvl4pPr marL="2438339" marR="0" lvl="3"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4pPr>
            <a:lvl5pPr marL="3047924" marR="0" lvl="4" indent="-304792" algn="l" rtl="0">
              <a:spcBef>
                <a:spcPts val="32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Google Shape;41;p6"/>
          <p:cNvSpPr txBox="1">
            <a:spLocks noGrp="1"/>
          </p:cNvSpPr>
          <p:nvPr>
            <p:ph type="body" idx="4"/>
          </p:nvPr>
        </p:nvSpPr>
        <p:spPr>
          <a:xfrm>
            <a:off x="6172200" y="2505075"/>
            <a:ext cx="5183717" cy="3684588"/>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Google Shape;42;p6"/>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43" name="Google Shape;43;p6"/>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44" name="Google Shape;44;p6"/>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74553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47" name="Google Shape;47;p7"/>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48" name="Google Shape;48;p7"/>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49" name="Google Shape;49;p7"/>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50006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52" name="Google Shape;52;p8"/>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53" name="Google Shape;53;p8"/>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626099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56" name="Google Shape;56;p9"/>
          <p:cNvSpPr txBox="1">
            <a:spLocks noGrp="1"/>
          </p:cNvSpPr>
          <p:nvPr>
            <p:ph type="body" idx="1"/>
          </p:nvPr>
        </p:nvSpPr>
        <p:spPr>
          <a:xfrm>
            <a:off x="5183717" y="987426"/>
            <a:ext cx="6172200" cy="4873625"/>
          </a:xfrm>
          <a:prstGeom prst="rect">
            <a:avLst/>
          </a:prstGeom>
          <a:noFill/>
          <a:ln>
            <a:noFill/>
          </a:ln>
        </p:spPr>
        <p:txBody>
          <a:bodyPr spcFirstLastPara="1" wrap="square" lIns="91425" tIns="45700" rIns="91425" bIns="45700" anchor="t" anchorCtr="0"/>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6pPr>
            <a:lvl7pPr marL="4267093" marR="0" lvl="6"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7pPr>
            <a:lvl8pPr marL="4876678" marR="0" lvl="7"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8pPr>
            <a:lvl9pPr marL="5486263" marR="0" lvl="8" indent="-431789"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7" name="Google Shape;57;p9"/>
          <p:cNvSpPr txBox="1">
            <a:spLocks noGrp="1"/>
          </p:cNvSpPr>
          <p:nvPr>
            <p:ph type="body" idx="2"/>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8" name="Google Shape;58;p9"/>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59" name="Google Shape;59;p9"/>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60" name="Google Shape;60;p9"/>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419547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40319" y="457200"/>
            <a:ext cx="3932767" cy="1600200"/>
          </a:xfrm>
          <a:prstGeom prst="rect">
            <a:avLst/>
          </a:prstGeom>
          <a:noFill/>
          <a:ln>
            <a:noFill/>
          </a:ln>
        </p:spPr>
        <p:txBody>
          <a:bodyPr spcFirstLastPara="1" wrap="square" lIns="91425" tIns="45700" rIns="91425" bIns="45700" anchor="b" anchorCtr="0"/>
          <a:lstStyle>
            <a:lvl1pPr marR="0" lvl="0" algn="ctr" rtl="0">
              <a:spcBef>
                <a:spcPts val="0"/>
              </a:spcBef>
              <a:spcAft>
                <a:spcPts val="0"/>
              </a:spcAft>
              <a:buSzPts val="1400"/>
              <a:buNone/>
              <a:defRPr sz="32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63" name="Google Shape;63;p10"/>
          <p:cNvSpPr>
            <a:spLocks noGrp="1"/>
          </p:cNvSpPr>
          <p:nvPr>
            <p:ph type="pic" idx="2"/>
          </p:nvPr>
        </p:nvSpPr>
        <p:spPr>
          <a:xfrm>
            <a:off x="5183717" y="987426"/>
            <a:ext cx="6172200" cy="4873625"/>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1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4" name="Google Shape;64;p10"/>
          <p:cNvSpPr txBox="1">
            <a:spLocks noGrp="1"/>
          </p:cNvSpPr>
          <p:nvPr>
            <p:ph type="body" idx="1"/>
          </p:nvPr>
        </p:nvSpPr>
        <p:spPr>
          <a:xfrm>
            <a:off x="840319" y="2057401"/>
            <a:ext cx="3932767" cy="3811588"/>
          </a:xfrm>
          <a:prstGeom prst="rect">
            <a:avLst/>
          </a:prstGeom>
          <a:noFill/>
          <a:ln>
            <a:noFill/>
          </a:ln>
        </p:spPr>
        <p:txBody>
          <a:bodyPr spcFirstLastPara="1" wrap="square" lIns="91425" tIns="45700" rIns="91425" bIns="45700" anchor="t" anchorCtr="0"/>
          <a:lstStyle>
            <a:lvl1pPr marL="609585" marR="0" lvl="0" indent="-304792" algn="l" rtl="0">
              <a:spcBef>
                <a:spcPts val="32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L="1219170" marR="0" lvl="1" indent="-304792" algn="l" rtl="0">
              <a:spcBef>
                <a:spcPts val="28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1828754" marR="0" lvl="2" indent="-304792" algn="l" rtl="0">
              <a:spcBef>
                <a:spcPts val="240"/>
              </a:spcBef>
              <a:spcAft>
                <a:spcPts val="0"/>
              </a:spcAft>
              <a:buClr>
                <a:schemeClr val="dk1"/>
              </a:buClr>
              <a:buSzPts val="900"/>
              <a:buFont typeface="Arial"/>
              <a:buNone/>
              <a:defRPr sz="1200" b="0" i="0" u="none" strike="noStrike" cap="none">
                <a:solidFill>
                  <a:schemeClr val="dk1"/>
                </a:solidFill>
                <a:latin typeface="Arial"/>
                <a:ea typeface="Arial"/>
                <a:cs typeface="Arial"/>
                <a:sym typeface="Arial"/>
              </a:defRPr>
            </a:lvl3pPr>
            <a:lvl4pPr marL="2438339" marR="0" lvl="3"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4pPr>
            <a:lvl5pPr marL="3047924" marR="0" lvl="4" indent="-304792" algn="l" rtl="0">
              <a:spcBef>
                <a:spcPts val="2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5pPr>
            <a:lvl6pPr marL="3657509" marR="0" lvl="5"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6pPr>
            <a:lvl7pPr marL="4267093" marR="0" lvl="6"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7pPr>
            <a:lvl8pPr marL="4876678" marR="0" lvl="7"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8pPr>
            <a:lvl9pPr marL="5486263" marR="0" lvl="8" indent="-304792" algn="l" rtl="0">
              <a:lnSpc>
                <a:spcPct val="90000"/>
              </a:lnSpc>
              <a:spcBef>
                <a:spcPts val="500"/>
              </a:spcBef>
              <a:spcAft>
                <a:spcPts val="0"/>
              </a:spcAft>
              <a:buClr>
                <a:schemeClr val="dk1"/>
              </a:buClr>
              <a:buSzPts val="750"/>
              <a:buFont typeface="Arial"/>
              <a:buNone/>
              <a:defRPr sz="1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Google Shape;65;p10"/>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66" name="Google Shape;66;p10"/>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67" name="Google Shape;67;p10"/>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28955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3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fld id="{56F285EA-11C3-416D-BD7C-704BF7F266B7}" type="datetimeFigureOut">
              <a:rPr lang="en-US" smtClean="0"/>
              <a:t>10/2/2018</a:t>
            </a:fld>
            <a:endParaRPr lang="en-US"/>
          </a:p>
        </p:txBody>
      </p:sp>
      <p:sp>
        <p:nvSpPr>
          <p:cNvPr id="9" name="Google Shape;9;p1"/>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lang="en-US"/>
          </a:p>
        </p:txBody>
      </p:sp>
      <p:sp>
        <p:nvSpPr>
          <p:cNvPr id="10" name="Google Shape;10;p1"/>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fld id="{579D8292-EEBA-4F4F-AFB1-8F7C7C0B87D1}" type="slidenum">
              <a:rPr lang="en-US" smtClean="0"/>
              <a:t>‹#›</a:t>
            </a:fld>
            <a:endParaRPr lang="en-US"/>
          </a:p>
        </p:txBody>
      </p:sp>
    </p:spTree>
    <p:extLst>
      <p:ext uri="{BB962C8B-B14F-4D97-AF65-F5344CB8AC3E}">
        <p14:creationId xmlns:p14="http://schemas.microsoft.com/office/powerpoint/2010/main" val="310469955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3">
            <a:alphaModFix/>
          </a:blip>
          <a:stretch>
            <a:fillRect/>
          </a:stretch>
        </a:blip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33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3300" b="0" i="0" u="none" strike="noStrike" cap="none">
                <a:solidFill>
                  <a:schemeClr val="dk2"/>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3" name="Google Shape;83;p13"/>
          <p:cNvSpPr txBox="1">
            <a:spLocks noGrp="1"/>
          </p:cNvSpPr>
          <p:nvPr>
            <p:ph type="dt" idx="10"/>
          </p:nvPr>
        </p:nvSpPr>
        <p:spPr>
          <a:xfrm>
            <a:off x="609600" y="6245225"/>
            <a:ext cx="2844800" cy="476251"/>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4165600" y="6245225"/>
            <a:ext cx="3860800" cy="476251"/>
          </a:xfrm>
          <a:prstGeom prst="rect">
            <a:avLst/>
          </a:prstGeom>
          <a:noFill/>
          <a:ln>
            <a:noFill/>
          </a:ln>
        </p:spPr>
        <p:txBody>
          <a:bodyPr spcFirstLastPara="1" wrap="square" lIns="91425" tIns="45700" rIns="91425" bIns="45700"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8737600" y="6245225"/>
            <a:ext cx="2844800" cy="476251"/>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105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886308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Robotics</a:t>
            </a:r>
          </a:p>
        </p:txBody>
      </p:sp>
      <p:sp>
        <p:nvSpPr>
          <p:cNvPr id="6" name="Rectangle 5">
            <a:extLst>
              <a:ext uri="{FF2B5EF4-FFF2-40B4-BE49-F238E27FC236}">
                <a16:creationId xmlns:a16="http://schemas.microsoft.com/office/drawing/2014/main" id="{67E5FB63-C5A1-4AB3-8654-00B21C5D05BA}"/>
              </a:ext>
            </a:extLst>
          </p:cNvPr>
          <p:cNvSpPr/>
          <p:nvPr/>
        </p:nvSpPr>
        <p:spPr>
          <a:xfrm>
            <a:off x="167781" y="5135472"/>
            <a:ext cx="10500219" cy="1200329"/>
          </a:xfrm>
          <a:prstGeom prst="rect">
            <a:avLst/>
          </a:prstGeom>
        </p:spPr>
        <p:txBody>
          <a:bodyPr wrap="square">
            <a:spAutoFit/>
          </a:bodyPr>
          <a:lstStyle/>
          <a:p>
            <a:r>
              <a:rPr lang="en-US" dirty="0">
                <a:latin typeface="Arial" panose="020B0604020202020204" pitchFamily="34" charset="0"/>
              </a:rPr>
              <a:t>Team Members:</a:t>
            </a:r>
            <a:endParaRPr lang="en-US" dirty="0"/>
          </a:p>
          <a:p>
            <a:r>
              <a:rPr lang="en-US" dirty="0">
                <a:latin typeface="Arial" panose="020B0604020202020204" pitchFamily="34" charset="0"/>
              </a:rPr>
              <a:t>Alex Lundin, </a:t>
            </a:r>
            <a:r>
              <a:rPr lang="en-US" dirty="0" err="1">
                <a:latin typeface="Arial" panose="020B0604020202020204" pitchFamily="34" charset="0"/>
              </a:rPr>
              <a:t>Geet</a:t>
            </a:r>
            <a:r>
              <a:rPr lang="en-US" dirty="0">
                <a:latin typeface="Arial" panose="020B0604020202020204" pitchFamily="34" charset="0"/>
              </a:rPr>
              <a:t> Babaria, Justin </a:t>
            </a:r>
            <a:r>
              <a:rPr lang="en-US" dirty="0" err="1">
                <a:latin typeface="Arial" panose="020B0604020202020204" pitchFamily="34" charset="0"/>
              </a:rPr>
              <a:t>Horak</a:t>
            </a:r>
            <a:endParaRPr lang="en-US" dirty="0"/>
          </a:p>
          <a:p>
            <a:br>
              <a:rPr lang="en-US" dirty="0"/>
            </a:br>
            <a:endParaRPr lang="en-US" dirty="0"/>
          </a:p>
        </p:txBody>
      </p:sp>
    </p:spTree>
    <p:extLst>
      <p:ext uri="{BB962C8B-B14F-4D97-AF65-F5344CB8AC3E}">
        <p14:creationId xmlns:p14="http://schemas.microsoft.com/office/powerpoint/2010/main" val="333460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7" y="633100"/>
            <a:ext cx="2982926" cy="1325563"/>
          </a:xfrm>
        </p:spPr>
        <p:txBody>
          <a:bodyPr>
            <a:normAutofit fontScale="90000"/>
          </a:bodyPr>
          <a:lstStyle/>
          <a:p>
            <a:r>
              <a:rPr lang="en-US" dirty="0"/>
              <a:t>Contact Slide</a:t>
            </a:r>
          </a:p>
        </p:txBody>
      </p:sp>
      <p:sp>
        <p:nvSpPr>
          <p:cNvPr id="4" name="Rectangle 3">
            <a:extLst>
              <a:ext uri="{FF2B5EF4-FFF2-40B4-BE49-F238E27FC236}">
                <a16:creationId xmlns:a16="http://schemas.microsoft.com/office/drawing/2014/main" id="{EFE9017E-D671-466B-A21F-4A1A80DE04B1}"/>
              </a:ext>
            </a:extLst>
          </p:cNvPr>
          <p:cNvSpPr/>
          <p:nvPr/>
        </p:nvSpPr>
        <p:spPr>
          <a:xfrm>
            <a:off x="4407016" y="1295881"/>
            <a:ext cx="3377967" cy="4832092"/>
          </a:xfrm>
          <a:prstGeom prst="rect">
            <a:avLst/>
          </a:prstGeom>
        </p:spPr>
        <p:txBody>
          <a:bodyPr wrap="square">
            <a:spAutoFit/>
          </a:bodyPr>
          <a:lstStyle/>
          <a:p>
            <a:r>
              <a:rPr lang="de-DE" sz="2200" dirty="0">
                <a:solidFill>
                  <a:srgbClr val="000000"/>
                </a:solidFill>
                <a:latin typeface="Arial" panose="020B0604020202020204" pitchFamily="34" charset="0"/>
              </a:rPr>
              <a:t>Alex Lundin</a:t>
            </a:r>
            <a:endParaRPr lang="de-DE" sz="2200" dirty="0"/>
          </a:p>
          <a:p>
            <a:r>
              <a:rPr lang="de-DE" sz="2200" dirty="0">
                <a:solidFill>
                  <a:srgbClr val="000000"/>
                </a:solidFill>
                <a:latin typeface="Arial" panose="020B0604020202020204" pitchFamily="34" charset="0"/>
              </a:rPr>
              <a:t>Sr, Software Engineering</a:t>
            </a:r>
            <a:endParaRPr lang="de-DE" sz="2200" dirty="0"/>
          </a:p>
          <a:p>
            <a:r>
              <a:rPr lang="de-DE" sz="2200" dirty="0">
                <a:solidFill>
                  <a:srgbClr val="000000"/>
                </a:solidFill>
                <a:latin typeface="Arial" panose="020B0604020202020204" pitchFamily="34" charset="0"/>
              </a:rPr>
              <a:t>aml140830@utdallas.edu</a:t>
            </a:r>
          </a:p>
          <a:p>
            <a:br>
              <a:rPr lang="de-DE" sz="2200" dirty="0"/>
            </a:br>
            <a:r>
              <a:rPr lang="de-DE" sz="2200" dirty="0">
                <a:solidFill>
                  <a:srgbClr val="000000"/>
                </a:solidFill>
                <a:latin typeface="Arial" panose="020B0604020202020204" pitchFamily="34" charset="0"/>
              </a:rPr>
              <a:t>Geet Babaria</a:t>
            </a:r>
            <a:endParaRPr lang="de-DE" sz="2200" dirty="0"/>
          </a:p>
          <a:p>
            <a:r>
              <a:rPr lang="de-DE" sz="2200" dirty="0">
                <a:solidFill>
                  <a:srgbClr val="000000"/>
                </a:solidFill>
                <a:latin typeface="Arial" panose="020B0604020202020204" pitchFamily="34" charset="0"/>
              </a:rPr>
              <a:t>Sr, Software Engineering</a:t>
            </a:r>
            <a:endParaRPr lang="de-DE" sz="2200" dirty="0"/>
          </a:p>
          <a:p>
            <a:r>
              <a:rPr lang="en-US" sz="2200" dirty="0"/>
              <a:t>gxb120730@utdallas.edu</a:t>
            </a:r>
          </a:p>
          <a:p>
            <a:endParaRPr lang="en-US" sz="2200" dirty="0"/>
          </a:p>
          <a:p>
            <a:br>
              <a:rPr lang="de-DE" sz="2200" dirty="0"/>
            </a:br>
            <a:r>
              <a:rPr lang="de-DE" sz="2200" dirty="0">
                <a:solidFill>
                  <a:srgbClr val="000000"/>
                </a:solidFill>
                <a:latin typeface="Arial" panose="020B0604020202020204" pitchFamily="34" charset="0"/>
              </a:rPr>
              <a:t>Justin Horak</a:t>
            </a:r>
            <a:endParaRPr lang="de-DE" sz="2200" dirty="0"/>
          </a:p>
          <a:p>
            <a:r>
              <a:rPr lang="de-DE" sz="2200" dirty="0">
                <a:solidFill>
                  <a:srgbClr val="000000"/>
                </a:solidFill>
                <a:latin typeface="Arial" panose="020B0604020202020204" pitchFamily="34" charset="0"/>
              </a:rPr>
              <a:t>Sr, Software Engineering</a:t>
            </a:r>
          </a:p>
          <a:p>
            <a:r>
              <a:rPr lang="en-US" sz="2200" dirty="0"/>
              <a:t>jmh161030@utdallas.edu</a:t>
            </a:r>
          </a:p>
          <a:p>
            <a:br>
              <a:rPr lang="de-DE" sz="2200" dirty="0"/>
            </a:br>
            <a:endParaRPr lang="en-US" sz="2200" dirty="0"/>
          </a:p>
        </p:txBody>
      </p:sp>
    </p:spTree>
    <p:extLst>
      <p:ext uri="{BB962C8B-B14F-4D97-AF65-F5344CB8AC3E}">
        <p14:creationId xmlns:p14="http://schemas.microsoft.com/office/powerpoint/2010/main" val="168755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Architecture</a:t>
            </a:r>
          </a:p>
        </p:txBody>
      </p:sp>
      <p:sp>
        <p:nvSpPr>
          <p:cNvPr id="3" name="Content Placeholder 2"/>
          <p:cNvSpPr>
            <a:spLocks noGrp="1"/>
          </p:cNvSpPr>
          <p:nvPr>
            <p:ph type="body" idx="1"/>
          </p:nvPr>
        </p:nvSpPr>
        <p:spPr>
          <a:xfrm>
            <a:off x="106261" y="1417639"/>
            <a:ext cx="5682143" cy="5310332"/>
          </a:xfrm>
        </p:spPr>
        <p:txBody>
          <a:bodyPr/>
          <a:lstStyle/>
          <a:p>
            <a:r>
              <a:rPr lang="en-US" sz="2800" dirty="0"/>
              <a:t>Tri-hybrid </a:t>
            </a:r>
          </a:p>
          <a:p>
            <a:pPr lvl="1"/>
            <a:r>
              <a:rPr lang="en-US" sz="2400" dirty="0"/>
              <a:t>Mobile robotic system</a:t>
            </a:r>
          </a:p>
          <a:p>
            <a:pPr lvl="1"/>
            <a:r>
              <a:rPr lang="en-US" sz="2400" dirty="0"/>
              <a:t>hybrid system</a:t>
            </a:r>
          </a:p>
          <a:p>
            <a:pPr lvl="1"/>
            <a:r>
              <a:rPr lang="en-US" sz="2400" dirty="0"/>
              <a:t>combines three patterns</a:t>
            </a:r>
          </a:p>
          <a:p>
            <a:r>
              <a:rPr lang="en-US" sz="2800" dirty="0"/>
              <a:t>Control loop</a:t>
            </a:r>
          </a:p>
          <a:p>
            <a:pPr lvl="1"/>
            <a:r>
              <a:rPr lang="en-US" sz="2400" dirty="0"/>
              <a:t>Top decision piece</a:t>
            </a:r>
          </a:p>
          <a:p>
            <a:pPr lvl="1"/>
            <a:r>
              <a:rPr lang="en-US" sz="2400" dirty="0"/>
              <a:t>receives the environmental data from the main program</a:t>
            </a:r>
          </a:p>
          <a:p>
            <a:pPr lvl="1"/>
            <a:r>
              <a:rPr lang="en-US" sz="2400" dirty="0"/>
              <a:t>Listens for interrupts</a:t>
            </a:r>
          </a:p>
        </p:txBody>
      </p:sp>
      <p:sp>
        <p:nvSpPr>
          <p:cNvPr id="4" name="Content Placeholder 2">
            <a:extLst>
              <a:ext uri="{FF2B5EF4-FFF2-40B4-BE49-F238E27FC236}">
                <a16:creationId xmlns:a16="http://schemas.microsoft.com/office/drawing/2014/main" id="{B0FD0B56-C634-4153-B18B-E4F2D3F952AC}"/>
              </a:ext>
            </a:extLst>
          </p:cNvPr>
          <p:cNvSpPr txBox="1">
            <a:spLocks/>
          </p:cNvSpPr>
          <p:nvPr/>
        </p:nvSpPr>
        <p:spPr>
          <a:xfrm>
            <a:off x="6920917" y="1273029"/>
            <a:ext cx="5271084" cy="531033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r>
              <a:rPr lang="en-US" sz="2800" dirty="0"/>
              <a:t>Main program</a:t>
            </a:r>
          </a:p>
          <a:p>
            <a:pPr lvl="1"/>
            <a:r>
              <a:rPr lang="en-US" sz="2400" dirty="0"/>
              <a:t>Communicates with control loop</a:t>
            </a:r>
          </a:p>
          <a:p>
            <a:pPr lvl="1"/>
            <a:r>
              <a:rPr lang="en-US" sz="2400" dirty="0"/>
              <a:t>Receives data from sensors</a:t>
            </a:r>
          </a:p>
          <a:p>
            <a:endParaRPr lang="en-US" sz="2800" kern="0" dirty="0"/>
          </a:p>
          <a:p>
            <a:r>
              <a:rPr lang="en-US" sz="2800" kern="0" dirty="0"/>
              <a:t>Subroutines</a:t>
            </a:r>
          </a:p>
          <a:p>
            <a:pPr lvl="1"/>
            <a:r>
              <a:rPr lang="en-US" sz="2400" kern="0" dirty="0"/>
              <a:t>Connect hardware and main</a:t>
            </a:r>
          </a:p>
          <a:p>
            <a:pPr lvl="1"/>
            <a:endParaRPr lang="en-US" sz="2400" kern="0" dirty="0"/>
          </a:p>
          <a:p>
            <a:r>
              <a:rPr lang="en-US" sz="2800" kern="0" dirty="0"/>
              <a:t>Layered (Strick)</a:t>
            </a:r>
          </a:p>
          <a:p>
            <a:pPr lvl="1"/>
            <a:r>
              <a:rPr lang="en-US" sz="2400" kern="0" dirty="0"/>
              <a:t>Each layer provides functionality directly above</a:t>
            </a:r>
          </a:p>
        </p:txBody>
      </p:sp>
    </p:spTree>
    <p:extLst>
      <p:ext uri="{BB962C8B-B14F-4D97-AF65-F5344CB8AC3E}">
        <p14:creationId xmlns:p14="http://schemas.microsoft.com/office/powerpoint/2010/main" val="287789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7717"/>
            <a:ext cx="2982926" cy="1325563"/>
          </a:xfrm>
        </p:spPr>
        <p:txBody>
          <a:bodyPr>
            <a:normAutofit fontScale="90000"/>
          </a:bodyPr>
          <a:lstStyle/>
          <a:p>
            <a:r>
              <a:rPr lang="en-US" dirty="0"/>
              <a:t>Architecture Graphical Diagram</a:t>
            </a:r>
          </a:p>
        </p:txBody>
      </p:sp>
      <p:pic>
        <p:nvPicPr>
          <p:cNvPr id="3" name="Picture 2">
            <a:extLst>
              <a:ext uri="{FF2B5EF4-FFF2-40B4-BE49-F238E27FC236}">
                <a16:creationId xmlns:a16="http://schemas.microsoft.com/office/drawing/2014/main" id="{E8036C2E-5853-4252-8740-9586F82A0E62}"/>
              </a:ext>
            </a:extLst>
          </p:cNvPr>
          <p:cNvPicPr>
            <a:picLocks noChangeAspect="1"/>
          </p:cNvPicPr>
          <p:nvPr/>
        </p:nvPicPr>
        <p:blipFill>
          <a:blip r:embed="rId2"/>
          <a:stretch>
            <a:fillRect/>
          </a:stretch>
        </p:blipFill>
        <p:spPr>
          <a:xfrm>
            <a:off x="3280095" y="612471"/>
            <a:ext cx="8333064" cy="5750503"/>
          </a:xfrm>
          <a:prstGeom prst="rect">
            <a:avLst/>
          </a:prstGeom>
        </p:spPr>
      </p:pic>
    </p:spTree>
    <p:extLst>
      <p:ext uri="{BB962C8B-B14F-4D97-AF65-F5344CB8AC3E}">
        <p14:creationId xmlns:p14="http://schemas.microsoft.com/office/powerpoint/2010/main" val="381924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information (optional)</a:t>
            </a:r>
          </a:p>
        </p:txBody>
      </p:sp>
      <p:sp>
        <p:nvSpPr>
          <p:cNvPr id="3" name="Content Placeholder 2"/>
          <p:cNvSpPr>
            <a:spLocks noGrp="1"/>
          </p:cNvSpPr>
          <p:nvPr>
            <p:ph type="body" idx="1"/>
          </p:nvPr>
        </p:nvSpPr>
        <p:spPr>
          <a:xfrm>
            <a:off x="93005" y="5089579"/>
            <a:ext cx="11372674" cy="1143001"/>
          </a:xfrm>
        </p:spPr>
        <p:txBody>
          <a:bodyPr/>
          <a:lstStyle/>
          <a:p>
            <a:r>
              <a:rPr lang="en-US" sz="2800" dirty="0"/>
              <a:t>We anticipate extending our system would be difficult</a:t>
            </a:r>
          </a:p>
          <a:p>
            <a:r>
              <a:rPr lang="en-US" sz="2800" dirty="0"/>
              <a:t>“Sharing sensor data across different layers of the software stack is a good idea, but comes with considerable integration pain[1]”</a:t>
            </a:r>
          </a:p>
        </p:txBody>
      </p:sp>
      <p:pic>
        <p:nvPicPr>
          <p:cNvPr id="4" name="Picture 3">
            <a:extLst>
              <a:ext uri="{FF2B5EF4-FFF2-40B4-BE49-F238E27FC236}">
                <a16:creationId xmlns:a16="http://schemas.microsoft.com/office/drawing/2014/main" id="{8BAFED29-E594-41E4-AE36-61E5048F8431}"/>
              </a:ext>
            </a:extLst>
          </p:cNvPr>
          <p:cNvPicPr>
            <a:picLocks noChangeAspect="1"/>
          </p:cNvPicPr>
          <p:nvPr/>
        </p:nvPicPr>
        <p:blipFill>
          <a:blip r:embed="rId2"/>
          <a:stretch>
            <a:fillRect/>
          </a:stretch>
        </p:blipFill>
        <p:spPr>
          <a:xfrm>
            <a:off x="85637" y="1417639"/>
            <a:ext cx="6972300" cy="3419475"/>
          </a:xfrm>
          <a:prstGeom prst="rect">
            <a:avLst/>
          </a:prstGeom>
        </p:spPr>
      </p:pic>
      <p:sp>
        <p:nvSpPr>
          <p:cNvPr id="5" name="Content Placeholder 2">
            <a:extLst>
              <a:ext uri="{FF2B5EF4-FFF2-40B4-BE49-F238E27FC236}">
                <a16:creationId xmlns:a16="http://schemas.microsoft.com/office/drawing/2014/main" id="{78A80509-D217-420D-B647-F0CE19B5E7C3}"/>
              </a:ext>
            </a:extLst>
          </p:cNvPr>
          <p:cNvSpPr txBox="1">
            <a:spLocks/>
          </p:cNvSpPr>
          <p:nvPr/>
        </p:nvSpPr>
        <p:spPr>
          <a:xfrm>
            <a:off x="5395573" y="3961869"/>
            <a:ext cx="767539" cy="76371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None/>
            </a:pPr>
            <a:r>
              <a:rPr lang="en-US" kern="0" dirty="0"/>
              <a:t>[1]</a:t>
            </a:r>
          </a:p>
        </p:txBody>
      </p:sp>
      <p:sp>
        <p:nvSpPr>
          <p:cNvPr id="6" name="Content Placeholder 2">
            <a:extLst>
              <a:ext uri="{FF2B5EF4-FFF2-40B4-BE49-F238E27FC236}">
                <a16:creationId xmlns:a16="http://schemas.microsoft.com/office/drawing/2014/main" id="{90D524E0-7935-4192-A451-BD1763D809DB}"/>
              </a:ext>
            </a:extLst>
          </p:cNvPr>
          <p:cNvSpPr txBox="1">
            <a:spLocks/>
          </p:cNvSpPr>
          <p:nvPr/>
        </p:nvSpPr>
        <p:spPr>
          <a:xfrm>
            <a:off x="6531834" y="1294091"/>
            <a:ext cx="5050566" cy="1515817"/>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r>
              <a:rPr lang="en-US" sz="1800" kern="0" dirty="0"/>
              <a:t>Example of layered robotics system found online</a:t>
            </a:r>
          </a:p>
          <a:p>
            <a:r>
              <a:rPr lang="en-US" sz="1800" kern="0" dirty="0"/>
              <a:t>Left shows visualization of layers</a:t>
            </a:r>
          </a:p>
          <a:p>
            <a:r>
              <a:rPr lang="en-US" sz="1800" kern="0" dirty="0"/>
              <a:t>Right shows physical implementation</a:t>
            </a:r>
          </a:p>
        </p:txBody>
      </p:sp>
      <p:pic>
        <p:nvPicPr>
          <p:cNvPr id="7" name="Picture 6">
            <a:extLst>
              <a:ext uri="{FF2B5EF4-FFF2-40B4-BE49-F238E27FC236}">
                <a16:creationId xmlns:a16="http://schemas.microsoft.com/office/drawing/2014/main" id="{5EC4637D-DC23-47F9-8362-D8F558E7FBF0}"/>
              </a:ext>
            </a:extLst>
          </p:cNvPr>
          <p:cNvPicPr>
            <a:picLocks noChangeAspect="1"/>
          </p:cNvPicPr>
          <p:nvPr/>
        </p:nvPicPr>
        <p:blipFill>
          <a:blip r:embed="rId3"/>
          <a:stretch>
            <a:fillRect/>
          </a:stretch>
        </p:blipFill>
        <p:spPr>
          <a:xfrm>
            <a:off x="6880895" y="2813105"/>
            <a:ext cx="4886665" cy="2297528"/>
          </a:xfrm>
          <a:prstGeom prst="rect">
            <a:avLst/>
          </a:prstGeom>
        </p:spPr>
      </p:pic>
      <p:sp>
        <p:nvSpPr>
          <p:cNvPr id="8" name="Content Placeholder 2">
            <a:extLst>
              <a:ext uri="{FF2B5EF4-FFF2-40B4-BE49-F238E27FC236}">
                <a16:creationId xmlns:a16="http://schemas.microsoft.com/office/drawing/2014/main" id="{97D431BE-D818-4259-BAF4-428F9137F64E}"/>
              </a:ext>
            </a:extLst>
          </p:cNvPr>
          <p:cNvSpPr txBox="1">
            <a:spLocks/>
          </p:cNvSpPr>
          <p:nvPr/>
        </p:nvSpPr>
        <p:spPr>
          <a:xfrm>
            <a:off x="8777735" y="4343725"/>
            <a:ext cx="767539" cy="76371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None/>
            </a:pPr>
            <a:r>
              <a:rPr lang="en-US" kern="0" dirty="0"/>
              <a:t>[1]</a:t>
            </a:r>
          </a:p>
        </p:txBody>
      </p:sp>
    </p:spTree>
    <p:extLst>
      <p:ext uri="{BB962C8B-B14F-4D97-AF65-F5344CB8AC3E}">
        <p14:creationId xmlns:p14="http://schemas.microsoft.com/office/powerpoint/2010/main" val="262295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4 requirements are handled</a:t>
            </a:r>
          </a:p>
        </p:txBody>
      </p:sp>
      <p:sp>
        <p:nvSpPr>
          <p:cNvPr id="3" name="Content Placeholder 2"/>
          <p:cNvSpPr>
            <a:spLocks noGrp="1"/>
          </p:cNvSpPr>
          <p:nvPr>
            <p:ph type="body" idx="1"/>
          </p:nvPr>
        </p:nvSpPr>
        <p:spPr>
          <a:xfrm>
            <a:off x="609600" y="1342238"/>
            <a:ext cx="7594833" cy="5176007"/>
          </a:xfrm>
        </p:spPr>
        <p:txBody>
          <a:bodyPr>
            <a:normAutofit fontScale="55000" lnSpcReduction="20000"/>
          </a:bodyPr>
          <a:lstStyle/>
          <a:p>
            <a:pPr marL="101598" indent="0">
              <a:buNone/>
            </a:pPr>
            <a:r>
              <a:rPr lang="en-US" dirty="0"/>
              <a:t>Req1, accommodate </a:t>
            </a:r>
            <a:r>
              <a:rPr lang="en-US" i="1" dirty="0"/>
              <a:t>deliberative and reactive behavior</a:t>
            </a:r>
            <a:endParaRPr lang="en-US" dirty="0"/>
          </a:p>
          <a:p>
            <a:pPr lvl="1">
              <a:buFont typeface="Arial" panose="020B0604020202020204" pitchFamily="34" charset="0"/>
              <a:buChar char="+"/>
            </a:pPr>
            <a:r>
              <a:rPr lang="en-US" dirty="0"/>
              <a:t>Control Loop (improved from layers)</a:t>
            </a:r>
          </a:p>
          <a:p>
            <a:pPr marL="1371565" lvl="2" indent="0">
              <a:buNone/>
            </a:pPr>
            <a:r>
              <a:rPr lang="en-US" dirty="0"/>
              <a:t>Simplicity captures basic interaction between robot and outside</a:t>
            </a:r>
          </a:p>
          <a:p>
            <a:pPr lvl="1">
              <a:buFont typeface="Arial" panose="020B0604020202020204" pitchFamily="34" charset="0"/>
              <a:buChar char="•"/>
            </a:pPr>
            <a:r>
              <a:rPr lang="en-US" dirty="0"/>
              <a:t>Layers</a:t>
            </a:r>
          </a:p>
          <a:p>
            <a:pPr marL="1371565" lvl="2" indent="0">
              <a:buNone/>
            </a:pPr>
            <a:r>
              <a:rPr lang="en-US" dirty="0">
                <a:solidFill>
                  <a:srgbClr val="FF0000"/>
                </a:solidFill>
              </a:rPr>
              <a:t>Provides control loop with way to decompose into components</a:t>
            </a:r>
          </a:p>
          <a:p>
            <a:pPr marL="1371565" lvl="2" indent="0">
              <a:buNone/>
            </a:pPr>
            <a:r>
              <a:rPr lang="en-US" dirty="0"/>
              <a:t>More components available for delegation and abstraction to guide design</a:t>
            </a:r>
          </a:p>
          <a:p>
            <a:pPr marL="101598" indent="0">
              <a:buNone/>
            </a:pPr>
            <a:r>
              <a:rPr lang="en-US" dirty="0"/>
              <a:t>Req2, allow for </a:t>
            </a:r>
            <a:r>
              <a:rPr lang="en-US" i="1" dirty="0"/>
              <a:t>uncertainty</a:t>
            </a:r>
            <a:endParaRPr lang="en-US" dirty="0"/>
          </a:p>
          <a:p>
            <a:pPr lvl="1">
              <a:buFont typeface="Arial" panose="020B0604020202020204" pitchFamily="34" charset="0"/>
              <a:buChar char="•"/>
            </a:pPr>
            <a:r>
              <a:rPr lang="en-US" dirty="0"/>
              <a:t>Control loop</a:t>
            </a:r>
          </a:p>
          <a:p>
            <a:pPr marL="1371565" lvl="2" indent="0">
              <a:buNone/>
            </a:pPr>
            <a:r>
              <a:rPr lang="en-US" dirty="0"/>
              <a:t>reduces the unknowns through trial and error</a:t>
            </a:r>
          </a:p>
          <a:p>
            <a:pPr lvl="1">
              <a:buFont typeface="Arial" panose="020B0604020202020204" pitchFamily="34" charset="0"/>
              <a:buChar char="•"/>
            </a:pPr>
            <a:r>
              <a:rPr lang="en-US" dirty="0"/>
              <a:t>Layers</a:t>
            </a:r>
          </a:p>
          <a:p>
            <a:pPr marL="1371565" lvl="2" indent="0">
              <a:buNone/>
            </a:pPr>
            <a:r>
              <a:rPr lang="en-US" dirty="0"/>
              <a:t>more knowledge as you move up layers, handling uncertainty</a:t>
            </a:r>
          </a:p>
          <a:p>
            <a:pPr marL="101598" indent="0">
              <a:buNone/>
            </a:pPr>
            <a:r>
              <a:rPr lang="en-US" dirty="0"/>
              <a:t>Req3, must </a:t>
            </a:r>
            <a:r>
              <a:rPr lang="en-US" i="1" dirty="0"/>
              <a:t>account for dangers </a:t>
            </a:r>
            <a:endParaRPr lang="en-US" dirty="0"/>
          </a:p>
          <a:p>
            <a:pPr lvl="1">
              <a:buFont typeface="Arial" panose="020B0604020202020204" pitchFamily="34" charset="0"/>
              <a:buChar char="+"/>
            </a:pPr>
            <a:r>
              <a:rPr lang="en-US" dirty="0"/>
              <a:t>Interrupt handler </a:t>
            </a:r>
          </a:p>
          <a:p>
            <a:pPr marL="1371565" lvl="2" indent="0">
              <a:buNone/>
            </a:pPr>
            <a:r>
              <a:rPr lang="en-US" dirty="0">
                <a:solidFill>
                  <a:srgbClr val="FF0000"/>
                </a:solidFill>
              </a:rPr>
              <a:t>Breaks out of control loop for dangers</a:t>
            </a:r>
          </a:p>
          <a:p>
            <a:pPr marL="1371565" lvl="2" indent="0">
              <a:buNone/>
            </a:pPr>
            <a:r>
              <a:rPr lang="en-US" dirty="0">
                <a:solidFill>
                  <a:srgbClr val="FF0000"/>
                </a:solidFill>
              </a:rPr>
              <a:t>Provides layers with immediate reset and task prioritization</a:t>
            </a:r>
          </a:p>
          <a:p>
            <a:pPr marL="101598" indent="0">
              <a:buNone/>
            </a:pPr>
            <a:r>
              <a:rPr lang="en-US" dirty="0"/>
              <a:t>Req4, must give the designer </a:t>
            </a:r>
            <a:r>
              <a:rPr lang="en-US" i="1" dirty="0"/>
              <a:t>flexibility</a:t>
            </a:r>
            <a:endParaRPr lang="en-US" dirty="0"/>
          </a:p>
          <a:p>
            <a:pPr lvl="1">
              <a:buFont typeface="Arial" panose="020B0604020202020204" pitchFamily="34" charset="0"/>
              <a:buChar char="•"/>
            </a:pPr>
            <a:r>
              <a:rPr lang="en-US" dirty="0"/>
              <a:t>Control loop, </a:t>
            </a:r>
          </a:p>
          <a:p>
            <a:pPr marL="1371565" lvl="2" indent="0">
              <a:buNone/>
            </a:pPr>
            <a:r>
              <a:rPr lang="en-US" dirty="0"/>
              <a:t>Major components are separated and can be replaced independently</a:t>
            </a:r>
          </a:p>
          <a:p>
            <a:pPr lvl="1">
              <a:buFont typeface="Arial" panose="020B0604020202020204" pitchFamily="34" charset="0"/>
              <a:buChar char="+"/>
            </a:pPr>
            <a:r>
              <a:rPr lang="en-US" dirty="0"/>
              <a:t>Layers</a:t>
            </a:r>
          </a:p>
          <a:p>
            <a:pPr marL="1371565" lvl="2" indent="0">
              <a:buNone/>
            </a:pPr>
            <a:r>
              <a:rPr lang="en-US" dirty="0">
                <a:solidFill>
                  <a:srgbClr val="FF0000"/>
                </a:solidFill>
              </a:rPr>
              <a:t>Strict layering for simple relationships</a:t>
            </a:r>
          </a:p>
          <a:p>
            <a:pPr lvl="1"/>
            <a:endParaRPr lang="en-US" dirty="0"/>
          </a:p>
        </p:txBody>
      </p:sp>
      <p:sp>
        <p:nvSpPr>
          <p:cNvPr id="4" name="Content Placeholder 2">
            <a:extLst>
              <a:ext uri="{FF2B5EF4-FFF2-40B4-BE49-F238E27FC236}">
                <a16:creationId xmlns:a16="http://schemas.microsoft.com/office/drawing/2014/main" id="{57E6D6F1-1E83-4F6A-9324-91A50EA51FCE}"/>
              </a:ext>
            </a:extLst>
          </p:cNvPr>
          <p:cNvSpPr txBox="1">
            <a:spLocks/>
          </p:cNvSpPr>
          <p:nvPr/>
        </p:nvSpPr>
        <p:spPr>
          <a:xfrm>
            <a:off x="8204433" y="3086150"/>
            <a:ext cx="3753394" cy="1276126"/>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None/>
            </a:pPr>
            <a:r>
              <a:rPr lang="en-US" sz="1400" kern="0" dirty="0">
                <a:solidFill>
                  <a:srgbClr val="FF0000"/>
                </a:solidFill>
              </a:rPr>
              <a:t>Red</a:t>
            </a:r>
            <a:r>
              <a:rPr lang="en-US" sz="1400" kern="0" dirty="0"/>
              <a:t> shows how our hybrid differs from the class lecture slides</a:t>
            </a:r>
          </a:p>
          <a:p>
            <a:pPr marL="101598" indent="0">
              <a:buNone/>
            </a:pPr>
            <a:endParaRPr lang="en-US" sz="1400" kern="0" dirty="0"/>
          </a:p>
          <a:p>
            <a:pPr>
              <a:buFont typeface="Arial" panose="020B0604020202020204" pitchFamily="34" charset="0"/>
              <a:buChar char="+"/>
            </a:pPr>
            <a:r>
              <a:rPr lang="en-US" sz="1400" dirty="0"/>
              <a:t>Indicates an improvement</a:t>
            </a:r>
          </a:p>
          <a:p>
            <a:pPr marL="101598" indent="0">
              <a:buNone/>
            </a:pPr>
            <a:endParaRPr lang="en-US" sz="1400" kern="0" dirty="0">
              <a:solidFill>
                <a:srgbClr val="FF0000"/>
              </a:solidFill>
            </a:endParaRPr>
          </a:p>
          <a:p>
            <a:r>
              <a:rPr lang="en-US" sz="1400" kern="0" dirty="0">
                <a:solidFill>
                  <a:schemeClr val="tx1"/>
                </a:solidFill>
              </a:rPr>
              <a:t>Indicates staying the same</a:t>
            </a:r>
          </a:p>
          <a:p>
            <a:pPr lvl="1"/>
            <a:endParaRPr lang="en-US" kern="0" dirty="0"/>
          </a:p>
        </p:txBody>
      </p:sp>
      <p:sp>
        <p:nvSpPr>
          <p:cNvPr id="5" name="Content Placeholder 2">
            <a:extLst>
              <a:ext uri="{FF2B5EF4-FFF2-40B4-BE49-F238E27FC236}">
                <a16:creationId xmlns:a16="http://schemas.microsoft.com/office/drawing/2014/main" id="{7A83255E-D485-4191-9597-217580904164}"/>
              </a:ext>
            </a:extLst>
          </p:cNvPr>
          <p:cNvSpPr txBox="1">
            <a:spLocks/>
          </p:cNvSpPr>
          <p:nvPr/>
        </p:nvSpPr>
        <p:spPr>
          <a:xfrm>
            <a:off x="7559933" y="5754533"/>
            <a:ext cx="767539" cy="76371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None/>
            </a:pPr>
            <a:r>
              <a:rPr lang="en-US" kern="0" dirty="0"/>
              <a:t>[2]</a:t>
            </a:r>
          </a:p>
        </p:txBody>
      </p:sp>
    </p:spTree>
    <p:extLst>
      <p:ext uri="{BB962C8B-B14F-4D97-AF65-F5344CB8AC3E}">
        <p14:creationId xmlns:p14="http://schemas.microsoft.com/office/powerpoint/2010/main" val="14204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5916"/>
            <a:ext cx="10972800" cy="1143000"/>
          </a:xfrm>
        </p:spPr>
        <p:txBody>
          <a:bodyPr/>
          <a:lstStyle/>
          <a:p>
            <a:r>
              <a:rPr lang="en-US" dirty="0"/>
              <a:t>Textual Discussion of Architecture</a:t>
            </a:r>
          </a:p>
        </p:txBody>
      </p:sp>
      <p:sp>
        <p:nvSpPr>
          <p:cNvPr id="3" name="Content Placeholder 2"/>
          <p:cNvSpPr>
            <a:spLocks noGrp="1"/>
          </p:cNvSpPr>
          <p:nvPr>
            <p:ph type="body" idx="1"/>
          </p:nvPr>
        </p:nvSpPr>
        <p:spPr>
          <a:xfrm>
            <a:off x="0" y="939566"/>
            <a:ext cx="6493079" cy="5511567"/>
          </a:xfrm>
        </p:spPr>
        <p:txBody>
          <a:bodyPr/>
          <a:lstStyle/>
          <a:p>
            <a:r>
              <a:rPr lang="en-US" dirty="0"/>
              <a:t>Scenarios</a:t>
            </a:r>
          </a:p>
          <a:p>
            <a:pPr lvl="1"/>
            <a:r>
              <a:rPr lang="en-US" dirty="0"/>
              <a:t>Boot up:</a:t>
            </a:r>
          </a:p>
          <a:p>
            <a:pPr lvl="2"/>
            <a:r>
              <a:rPr lang="en-US" dirty="0"/>
              <a:t>Control </a:t>
            </a:r>
          </a:p>
          <a:p>
            <a:pPr lvl="3"/>
            <a:r>
              <a:rPr lang="en-US" sz="1800" dirty="0"/>
              <a:t>sets up all the necessary processes</a:t>
            </a:r>
          </a:p>
          <a:p>
            <a:pPr lvl="3"/>
            <a:r>
              <a:rPr lang="en-US" sz="1800" dirty="0"/>
              <a:t>Including an interrupt handler </a:t>
            </a:r>
          </a:p>
          <a:p>
            <a:pPr lvl="4"/>
            <a:r>
              <a:rPr lang="en-US" sz="1800" dirty="0"/>
              <a:t>has the ability to stop the loop </a:t>
            </a:r>
          </a:p>
          <a:p>
            <a:pPr lvl="4"/>
            <a:r>
              <a:rPr lang="en-US" sz="1800" dirty="0"/>
              <a:t>handles immediate needs</a:t>
            </a:r>
          </a:p>
          <a:p>
            <a:pPr lvl="3"/>
            <a:r>
              <a:rPr lang="en-US" sz="1800" dirty="0"/>
              <a:t>Starts the infinite loop</a:t>
            </a:r>
          </a:p>
          <a:p>
            <a:pPr lvl="4"/>
            <a:r>
              <a:rPr lang="en-US" sz="1800" dirty="0"/>
              <a:t>Contains decision logic</a:t>
            </a:r>
          </a:p>
          <a:p>
            <a:pPr lvl="2"/>
            <a:r>
              <a:rPr lang="en-US" dirty="0"/>
              <a:t>Main</a:t>
            </a:r>
          </a:p>
          <a:p>
            <a:pPr lvl="3"/>
            <a:r>
              <a:rPr lang="en-US" sz="1800" dirty="0"/>
              <a:t>Retrieves data from subroutines</a:t>
            </a:r>
          </a:p>
          <a:p>
            <a:pPr lvl="3"/>
            <a:r>
              <a:rPr lang="en-US" sz="1800" dirty="0"/>
              <a:t>Sends data to control</a:t>
            </a:r>
          </a:p>
          <a:p>
            <a:pPr lvl="2"/>
            <a:r>
              <a:rPr lang="en-US" dirty="0"/>
              <a:t>Subroutines</a:t>
            </a:r>
          </a:p>
          <a:p>
            <a:pPr lvl="3"/>
            <a:r>
              <a:rPr lang="en-US" dirty="0"/>
              <a:t>Retrieves data from actuators</a:t>
            </a:r>
          </a:p>
          <a:p>
            <a:pPr lvl="3"/>
            <a:r>
              <a:rPr lang="en-US" dirty="0"/>
              <a:t>Sends data to main</a:t>
            </a:r>
          </a:p>
        </p:txBody>
      </p:sp>
      <p:sp>
        <p:nvSpPr>
          <p:cNvPr id="4" name="Content Placeholder 2">
            <a:extLst>
              <a:ext uri="{FF2B5EF4-FFF2-40B4-BE49-F238E27FC236}">
                <a16:creationId xmlns:a16="http://schemas.microsoft.com/office/drawing/2014/main" id="{A6CFAD17-05F2-4B7B-B3DD-421E2C8F43A0}"/>
              </a:ext>
            </a:extLst>
          </p:cNvPr>
          <p:cNvSpPr txBox="1">
            <a:spLocks/>
          </p:cNvSpPr>
          <p:nvPr/>
        </p:nvSpPr>
        <p:spPr>
          <a:xfrm>
            <a:off x="5882080" y="939566"/>
            <a:ext cx="5848525" cy="6041471"/>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lvl="1"/>
            <a:r>
              <a:rPr lang="en-US" kern="0" dirty="0"/>
              <a:t>Danger:</a:t>
            </a:r>
          </a:p>
          <a:p>
            <a:pPr lvl="2"/>
            <a:r>
              <a:rPr lang="en-US" kern="0" dirty="0"/>
              <a:t>Actuator</a:t>
            </a:r>
          </a:p>
          <a:p>
            <a:pPr lvl="3"/>
            <a:r>
              <a:rPr lang="en-US" kern="0" dirty="0"/>
              <a:t>Detects threat</a:t>
            </a:r>
          </a:p>
          <a:p>
            <a:pPr lvl="3"/>
            <a:r>
              <a:rPr lang="en-US" kern="0" dirty="0"/>
              <a:t>Has a interrupt signaler built directly into hardware</a:t>
            </a:r>
          </a:p>
          <a:p>
            <a:pPr lvl="2"/>
            <a:r>
              <a:rPr lang="en-US" kern="0" dirty="0"/>
              <a:t>Subroutines</a:t>
            </a:r>
          </a:p>
          <a:p>
            <a:pPr lvl="3"/>
            <a:r>
              <a:rPr lang="en-US" sz="1800" kern="0" dirty="0"/>
              <a:t>Retrieve data from actuator</a:t>
            </a:r>
          </a:p>
          <a:p>
            <a:pPr lvl="3"/>
            <a:r>
              <a:rPr lang="en-US" sz="1800" kern="0" dirty="0"/>
              <a:t>Sends data to main</a:t>
            </a:r>
          </a:p>
          <a:p>
            <a:pPr lvl="2"/>
            <a:r>
              <a:rPr lang="en-US" kern="0" dirty="0"/>
              <a:t>Main</a:t>
            </a:r>
          </a:p>
          <a:p>
            <a:pPr lvl="3"/>
            <a:r>
              <a:rPr lang="en-US" kern="0" dirty="0"/>
              <a:t>Retrieves data from actuators</a:t>
            </a:r>
          </a:p>
          <a:p>
            <a:pPr lvl="3"/>
            <a:r>
              <a:rPr lang="en-US" kern="0" dirty="0"/>
              <a:t>Sends data to control</a:t>
            </a:r>
          </a:p>
          <a:p>
            <a:pPr lvl="2"/>
            <a:r>
              <a:rPr lang="en-US" kern="0" dirty="0"/>
              <a:t>Control	</a:t>
            </a:r>
          </a:p>
          <a:p>
            <a:pPr lvl="3"/>
            <a:r>
              <a:rPr lang="en-US" kern="0" dirty="0"/>
              <a:t>Stops loop</a:t>
            </a:r>
          </a:p>
          <a:p>
            <a:pPr lvl="3"/>
            <a:r>
              <a:rPr lang="en-US" kern="0" dirty="0"/>
              <a:t>Handles threat</a:t>
            </a:r>
            <a:br>
              <a:rPr lang="en-US" kern="0" dirty="0"/>
            </a:br>
            <a:endParaRPr lang="en-US" kern="0" dirty="0"/>
          </a:p>
        </p:txBody>
      </p:sp>
    </p:spTree>
    <p:extLst>
      <p:ext uri="{BB962C8B-B14F-4D97-AF65-F5344CB8AC3E}">
        <p14:creationId xmlns:p14="http://schemas.microsoft.com/office/powerpoint/2010/main" val="141970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comparison features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36527752"/>
              </p:ext>
            </p:extLst>
          </p:nvPr>
        </p:nvGraphicFramePr>
        <p:xfrm>
          <a:off x="315228" y="1732633"/>
          <a:ext cx="11561544" cy="4452539"/>
        </p:xfrm>
        <a:graphic>
          <a:graphicData uri="http://schemas.openxmlformats.org/drawingml/2006/table">
            <a:tbl>
              <a:tblPr>
                <a:tableStyleId>{5C22544A-7EE6-4342-B048-85BDC9FD1C3A}</a:tableStyleId>
              </a:tblPr>
              <a:tblGrid>
                <a:gridCol w="1729647">
                  <a:extLst>
                    <a:ext uri="{9D8B030D-6E8A-4147-A177-3AD203B41FA5}">
                      <a16:colId xmlns:a16="http://schemas.microsoft.com/office/drawing/2014/main" val="20000"/>
                    </a:ext>
                  </a:extLst>
                </a:gridCol>
                <a:gridCol w="1006679">
                  <a:extLst>
                    <a:ext uri="{9D8B030D-6E8A-4147-A177-3AD203B41FA5}">
                      <a16:colId xmlns:a16="http://schemas.microsoft.com/office/drawing/2014/main" val="20001"/>
                    </a:ext>
                  </a:extLst>
                </a:gridCol>
                <a:gridCol w="1115735">
                  <a:extLst>
                    <a:ext uri="{9D8B030D-6E8A-4147-A177-3AD203B41FA5}">
                      <a16:colId xmlns:a16="http://schemas.microsoft.com/office/drawing/2014/main" val="20002"/>
                    </a:ext>
                  </a:extLst>
                </a:gridCol>
                <a:gridCol w="1333850">
                  <a:extLst>
                    <a:ext uri="{9D8B030D-6E8A-4147-A177-3AD203B41FA5}">
                      <a16:colId xmlns:a16="http://schemas.microsoft.com/office/drawing/2014/main" val="20003"/>
                    </a:ext>
                  </a:extLst>
                </a:gridCol>
                <a:gridCol w="1711354">
                  <a:extLst>
                    <a:ext uri="{9D8B030D-6E8A-4147-A177-3AD203B41FA5}">
                      <a16:colId xmlns:a16="http://schemas.microsoft.com/office/drawing/2014/main" val="20004"/>
                    </a:ext>
                  </a:extLst>
                </a:gridCol>
                <a:gridCol w="4664279">
                  <a:extLst>
                    <a:ext uri="{9D8B030D-6E8A-4147-A177-3AD203B41FA5}">
                      <a16:colId xmlns:a16="http://schemas.microsoft.com/office/drawing/2014/main" val="20005"/>
                    </a:ext>
                  </a:extLst>
                </a:gridCol>
              </a:tblGrid>
              <a:tr h="636077">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Control Loop</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Layers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Implicit Invocation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Blackboard</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Tri-hybrid</a:t>
                      </a:r>
                      <a:r>
                        <a:rPr lang="en-US" sz="1100" b="0" i="0" u="none" strike="noStrike" baseline="0" dirty="0">
                          <a:solidFill>
                            <a:srgbClr val="000000"/>
                          </a:solidFill>
                          <a:effectLst/>
                          <a:latin typeface="Calibri" panose="020F0502020204030204" pitchFamily="34" charset="0"/>
                        </a:rPr>
                        <a:t> Robotic System</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6077">
                <a:tc>
                  <a:txBody>
                    <a:bodyPr/>
                    <a:lstStyle/>
                    <a:p>
                      <a:pPr algn="ctr" fontAlgn="b"/>
                      <a:r>
                        <a:rPr lang="en-US" sz="1100" u="none" strike="noStrike" dirty="0">
                          <a:effectLst/>
                        </a:rPr>
                        <a:t>Task Coordination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6077">
                <a:tc>
                  <a:txBody>
                    <a:bodyPr/>
                    <a:lstStyle/>
                    <a:p>
                      <a:pPr algn="ctr" fontAlgn="b"/>
                      <a:r>
                        <a:rPr lang="en-US" sz="1100" u="none" strike="noStrike">
                          <a:effectLst/>
                        </a:rPr>
                        <a:t>Dealing with Uncertainty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36077">
                <a:tc>
                  <a:txBody>
                    <a:bodyPr/>
                    <a:lstStyle/>
                    <a:p>
                      <a:pPr algn="ctr" fontAlgn="b"/>
                      <a:r>
                        <a:rPr lang="en-US" sz="1100" u="none" strike="noStrike">
                          <a:effectLst/>
                        </a:rPr>
                        <a:t>Fault Tolerance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6077">
                <a:tc>
                  <a:txBody>
                    <a:bodyPr/>
                    <a:lstStyle/>
                    <a:p>
                      <a:pPr algn="ctr" fontAlgn="b"/>
                      <a:r>
                        <a:rPr lang="en-US" sz="1100" u="none" strike="noStrike">
                          <a:effectLst/>
                        </a:rPr>
                        <a:t>Safety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36077">
                <a:tc>
                  <a:txBody>
                    <a:bodyPr/>
                    <a:lstStyle/>
                    <a:p>
                      <a:pPr algn="ctr" fontAlgn="b"/>
                      <a:r>
                        <a:rPr lang="en-US" sz="1100" u="none" strike="noStrike">
                          <a:effectLst/>
                        </a:rPr>
                        <a:t>Performance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36077">
                <a:tc>
                  <a:txBody>
                    <a:bodyPr/>
                    <a:lstStyle/>
                    <a:p>
                      <a:pPr algn="ctr" fontAlgn="b"/>
                      <a:r>
                        <a:rPr lang="en-US" sz="1100" u="none" strike="noStrike">
                          <a:effectLst/>
                        </a:rPr>
                        <a:t>Flexibility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Content Placeholder 2">
            <a:extLst>
              <a:ext uri="{FF2B5EF4-FFF2-40B4-BE49-F238E27FC236}">
                <a16:creationId xmlns:a16="http://schemas.microsoft.com/office/drawing/2014/main" id="{6F629334-DCF5-4404-BA04-B25144B7A3F9}"/>
              </a:ext>
            </a:extLst>
          </p:cNvPr>
          <p:cNvSpPr>
            <a:spLocks noGrp="1"/>
          </p:cNvSpPr>
          <p:nvPr>
            <p:ph type="body" idx="1"/>
          </p:nvPr>
        </p:nvSpPr>
        <p:spPr>
          <a:xfrm>
            <a:off x="7315198" y="2415547"/>
            <a:ext cx="2038526" cy="486563"/>
          </a:xfrm>
        </p:spPr>
        <p:txBody>
          <a:bodyPr>
            <a:normAutofit/>
          </a:bodyPr>
          <a:lstStyle/>
          <a:p>
            <a:pPr marL="101598" indent="0">
              <a:buNone/>
            </a:pPr>
            <a:r>
              <a:rPr lang="en-US" sz="1500" dirty="0"/>
              <a:t>Simple loop</a:t>
            </a:r>
          </a:p>
        </p:txBody>
      </p:sp>
      <p:sp>
        <p:nvSpPr>
          <p:cNvPr id="6" name="Content Placeholder 2">
            <a:extLst>
              <a:ext uri="{FF2B5EF4-FFF2-40B4-BE49-F238E27FC236}">
                <a16:creationId xmlns:a16="http://schemas.microsoft.com/office/drawing/2014/main" id="{8B7F1338-F2DE-4EF7-AC66-F4D4CA58B481}"/>
              </a:ext>
            </a:extLst>
          </p:cNvPr>
          <p:cNvSpPr txBox="1">
            <a:spLocks/>
          </p:cNvSpPr>
          <p:nvPr/>
        </p:nvSpPr>
        <p:spPr>
          <a:xfrm>
            <a:off x="7211035" y="4224341"/>
            <a:ext cx="2246851" cy="4865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Font typeface="Arial"/>
              <a:buNone/>
            </a:pPr>
            <a:r>
              <a:rPr lang="en-US" sz="1500" kern="0" dirty="0"/>
              <a:t>Hardware Interrupts</a:t>
            </a:r>
          </a:p>
        </p:txBody>
      </p:sp>
      <p:sp>
        <p:nvSpPr>
          <p:cNvPr id="7" name="Content Placeholder 2">
            <a:extLst>
              <a:ext uri="{FF2B5EF4-FFF2-40B4-BE49-F238E27FC236}">
                <a16:creationId xmlns:a16="http://schemas.microsoft.com/office/drawing/2014/main" id="{B26D3BFC-F8A5-4839-8F2D-6C3684FF83B7}"/>
              </a:ext>
            </a:extLst>
          </p:cNvPr>
          <p:cNvSpPr txBox="1">
            <a:spLocks/>
          </p:cNvSpPr>
          <p:nvPr/>
        </p:nvSpPr>
        <p:spPr>
          <a:xfrm>
            <a:off x="9563451" y="5024701"/>
            <a:ext cx="2246851" cy="486563"/>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Font typeface="Arial"/>
              <a:buNone/>
            </a:pPr>
            <a:r>
              <a:rPr lang="en-US" sz="1500" kern="0" dirty="0"/>
              <a:t>Layered communication</a:t>
            </a:r>
          </a:p>
        </p:txBody>
      </p:sp>
      <p:sp>
        <p:nvSpPr>
          <p:cNvPr id="8" name="Content Placeholder 2">
            <a:extLst>
              <a:ext uri="{FF2B5EF4-FFF2-40B4-BE49-F238E27FC236}">
                <a16:creationId xmlns:a16="http://schemas.microsoft.com/office/drawing/2014/main" id="{E213E302-13C4-4ECE-8E8E-83B034C8D0D4}"/>
              </a:ext>
            </a:extLst>
          </p:cNvPr>
          <p:cNvSpPr txBox="1">
            <a:spLocks/>
          </p:cNvSpPr>
          <p:nvPr/>
        </p:nvSpPr>
        <p:spPr>
          <a:xfrm>
            <a:off x="7260669" y="5452541"/>
            <a:ext cx="2197217" cy="6739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Font typeface="Arial"/>
              <a:buNone/>
            </a:pPr>
            <a:r>
              <a:rPr lang="en-US" sz="1500" kern="0" dirty="0"/>
              <a:t>Strick Layers, simple relationships</a:t>
            </a:r>
          </a:p>
        </p:txBody>
      </p:sp>
      <p:sp>
        <p:nvSpPr>
          <p:cNvPr id="9" name="Content Placeholder 2">
            <a:extLst>
              <a:ext uri="{FF2B5EF4-FFF2-40B4-BE49-F238E27FC236}">
                <a16:creationId xmlns:a16="http://schemas.microsoft.com/office/drawing/2014/main" id="{195795D1-0F56-411C-AD86-F8CEB4EC2E36}"/>
              </a:ext>
            </a:extLst>
          </p:cNvPr>
          <p:cNvSpPr txBox="1">
            <a:spLocks/>
          </p:cNvSpPr>
          <p:nvPr/>
        </p:nvSpPr>
        <p:spPr>
          <a:xfrm>
            <a:off x="7248089" y="3580544"/>
            <a:ext cx="2315362" cy="4865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Font typeface="Arial"/>
              <a:buNone/>
            </a:pPr>
            <a:r>
              <a:rPr lang="en-US" sz="1500" kern="0" dirty="0"/>
              <a:t>Control loop, trial and error</a:t>
            </a:r>
          </a:p>
        </p:txBody>
      </p:sp>
      <p:sp>
        <p:nvSpPr>
          <p:cNvPr id="10" name="Content Placeholder 2">
            <a:extLst>
              <a:ext uri="{FF2B5EF4-FFF2-40B4-BE49-F238E27FC236}">
                <a16:creationId xmlns:a16="http://schemas.microsoft.com/office/drawing/2014/main" id="{B5067A87-9D9E-464B-A93D-F252D54B0216}"/>
              </a:ext>
            </a:extLst>
          </p:cNvPr>
          <p:cNvSpPr txBox="1">
            <a:spLocks/>
          </p:cNvSpPr>
          <p:nvPr/>
        </p:nvSpPr>
        <p:spPr>
          <a:xfrm>
            <a:off x="7315198" y="2958820"/>
            <a:ext cx="2142688" cy="4865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Font typeface="Arial"/>
              <a:buNone/>
            </a:pPr>
            <a:r>
              <a:rPr lang="en-US" sz="1500" kern="0" dirty="0"/>
              <a:t>More knowledge at higher layers</a:t>
            </a:r>
          </a:p>
        </p:txBody>
      </p:sp>
      <p:sp>
        <p:nvSpPr>
          <p:cNvPr id="11" name="Content Placeholder 2">
            <a:extLst>
              <a:ext uri="{FF2B5EF4-FFF2-40B4-BE49-F238E27FC236}">
                <a16:creationId xmlns:a16="http://schemas.microsoft.com/office/drawing/2014/main" id="{E4081838-DE0D-4307-B651-1C71BE0E473C}"/>
              </a:ext>
            </a:extLst>
          </p:cNvPr>
          <p:cNvSpPr txBox="1">
            <a:spLocks/>
          </p:cNvSpPr>
          <p:nvPr/>
        </p:nvSpPr>
        <p:spPr>
          <a:xfrm>
            <a:off x="7211035" y="6126449"/>
            <a:ext cx="2443293" cy="6739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Font typeface="Arial"/>
              <a:buNone/>
            </a:pPr>
            <a:r>
              <a:rPr lang="en-US" sz="1300" kern="0" dirty="0"/>
              <a:t>Main and control independent, easy rework</a:t>
            </a:r>
          </a:p>
        </p:txBody>
      </p:sp>
      <p:sp>
        <p:nvSpPr>
          <p:cNvPr id="12" name="Content Placeholder 2">
            <a:extLst>
              <a:ext uri="{FF2B5EF4-FFF2-40B4-BE49-F238E27FC236}">
                <a16:creationId xmlns:a16="http://schemas.microsoft.com/office/drawing/2014/main" id="{663E2898-8BD5-4BCE-869B-06E654298D85}"/>
              </a:ext>
            </a:extLst>
          </p:cNvPr>
          <p:cNvSpPr txBox="1">
            <a:spLocks/>
          </p:cNvSpPr>
          <p:nvPr/>
        </p:nvSpPr>
        <p:spPr>
          <a:xfrm>
            <a:off x="4408379" y="6110909"/>
            <a:ext cx="767539" cy="76371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None/>
            </a:pPr>
            <a:r>
              <a:rPr lang="en-US" kern="0" dirty="0"/>
              <a:t>[2]</a:t>
            </a:r>
          </a:p>
        </p:txBody>
      </p:sp>
    </p:spTree>
    <p:extLst>
      <p:ext uri="{BB962C8B-B14F-4D97-AF65-F5344CB8AC3E}">
        <p14:creationId xmlns:p14="http://schemas.microsoft.com/office/powerpoint/2010/main" val="357346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requirements</a:t>
            </a:r>
          </a:p>
        </p:txBody>
      </p:sp>
      <p:sp>
        <p:nvSpPr>
          <p:cNvPr id="3" name="Content Placeholder 2"/>
          <p:cNvSpPr>
            <a:spLocks noGrp="1"/>
          </p:cNvSpPr>
          <p:nvPr>
            <p:ph type="body" idx="1"/>
          </p:nvPr>
        </p:nvSpPr>
        <p:spPr/>
        <p:txBody>
          <a:bodyPr>
            <a:normAutofit fontScale="62500" lnSpcReduction="20000"/>
          </a:bodyPr>
          <a:lstStyle/>
          <a:p>
            <a:endParaRPr lang="en-US" dirty="0"/>
          </a:p>
          <a:p>
            <a:r>
              <a:rPr lang="en-US" dirty="0"/>
              <a:t>Req1 –Architecture must accommodate </a:t>
            </a:r>
            <a:r>
              <a:rPr lang="en-US" i="1" dirty="0"/>
              <a:t>deliberative and reactive behavior</a:t>
            </a:r>
            <a:r>
              <a:rPr lang="en-US" dirty="0"/>
              <a:t>. Robot must coordinate the actions it undertakes to achieve its designated objective with the reactions forced on it by the environment</a:t>
            </a:r>
          </a:p>
          <a:p>
            <a:r>
              <a:rPr lang="en-US" dirty="0"/>
              <a:t>Req2 --The architecture must allow for </a:t>
            </a:r>
            <a:r>
              <a:rPr lang="en-US" i="1" dirty="0"/>
              <a:t>uncertainty</a:t>
            </a:r>
            <a:r>
              <a:rPr lang="en-US" dirty="0"/>
              <a:t>. The circumstances of a robot’s operation are never fully predictable. The architecture must provide a framework in which the robot can act even when faced with incomplete or unreliable information</a:t>
            </a:r>
          </a:p>
          <a:p>
            <a:r>
              <a:rPr lang="en-US" dirty="0"/>
              <a:t>Req3 –The architecture must </a:t>
            </a:r>
            <a:r>
              <a:rPr lang="en-US" i="1" dirty="0"/>
              <a:t>account for dangers </a:t>
            </a:r>
            <a:r>
              <a:rPr lang="en-US" dirty="0"/>
              <a:t>inherent in the robot’s operation and its environment. By considering fault tolerance, safety, and performance the architecture must help maintain the integrity of the robot, its operators, and its environment. Problems like reduced power supply, dangerous vapors, or unexpectedly opening doors should not lead to disaster</a:t>
            </a:r>
          </a:p>
          <a:p>
            <a:r>
              <a:rPr lang="en-US" dirty="0"/>
              <a:t>Req4 –The architecture must give the designer </a:t>
            </a:r>
            <a:r>
              <a:rPr lang="en-US" i="1" dirty="0"/>
              <a:t>flexibility</a:t>
            </a:r>
            <a:r>
              <a:rPr lang="en-US" dirty="0"/>
              <a:t>. Application development for mobile robots frequently requires experimentation and reconfiguration. More over, changes in tasks may require regular modification.</a:t>
            </a:r>
          </a:p>
          <a:p>
            <a:endParaRPr lang="en-US" dirty="0"/>
          </a:p>
        </p:txBody>
      </p:sp>
      <p:sp>
        <p:nvSpPr>
          <p:cNvPr id="4" name="Content Placeholder 2">
            <a:extLst>
              <a:ext uri="{FF2B5EF4-FFF2-40B4-BE49-F238E27FC236}">
                <a16:creationId xmlns:a16="http://schemas.microsoft.com/office/drawing/2014/main" id="{7FE3D4EA-B6E0-47A0-8A32-BA6F8E152C18}"/>
              </a:ext>
            </a:extLst>
          </p:cNvPr>
          <p:cNvSpPr txBox="1">
            <a:spLocks/>
          </p:cNvSpPr>
          <p:nvPr/>
        </p:nvSpPr>
        <p:spPr>
          <a:xfrm>
            <a:off x="7031426" y="5645682"/>
            <a:ext cx="767539" cy="763712"/>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609585" marR="0" lvl="0" indent="-507987" algn="l" rtl="0" eaLnBrk="1" hangingPunct="1">
              <a:lnSpc>
                <a:spcPct val="100000"/>
              </a:lnSpc>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482588" algn="l" rtl="0" eaLnBrk="1" hangingPunct="1">
              <a:lnSpc>
                <a:spcPct val="100000"/>
              </a:lnSpc>
              <a:spcBef>
                <a:spcPts val="560"/>
              </a:spcBef>
              <a:spcAft>
                <a:spcPts val="0"/>
              </a:spcAft>
              <a:buClr>
                <a:schemeClr val="dk1"/>
              </a:buClr>
              <a:buSzPts val="2100"/>
              <a:buFont typeface="Arial"/>
              <a:buChar char="–"/>
              <a:defRPr sz="2800" b="0" i="0" u="none" strike="noStrike" cap="none">
                <a:solidFill>
                  <a:schemeClr val="dk1"/>
                </a:solidFill>
                <a:latin typeface="Arial"/>
                <a:ea typeface="Arial"/>
                <a:cs typeface="Arial"/>
                <a:sym typeface="Arial"/>
              </a:defRPr>
            </a:lvl2pPr>
            <a:lvl3pPr marL="1828754" marR="0" lvl="2" indent="-457189" algn="l" rtl="0" eaLnBrk="1" hangingPunct="1">
              <a:lnSpc>
                <a:spcPct val="100000"/>
              </a:lnSpc>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4pPr>
            <a:lvl5pPr marL="3047924" marR="0" lvl="4" indent="-431789" algn="l" rtl="0" eaLnBrk="1" hangingPunct="1">
              <a:lnSpc>
                <a:spcPct val="100000"/>
              </a:lnSpc>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5pPr>
            <a:lvl6pPr marL="3657509" marR="0" lvl="5"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L="4267093" marR="0" lvl="6"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L="4876678" marR="0" lvl="7"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L="5486263" marR="0" lvl="8" indent="-419090" algn="l" rtl="0" eaLnBrk="1" hangingPunct="1">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pPr marL="101598" indent="0">
              <a:buNone/>
            </a:pPr>
            <a:r>
              <a:rPr lang="en-US" kern="0" dirty="0"/>
              <a:t>[2]</a:t>
            </a:r>
          </a:p>
        </p:txBody>
      </p:sp>
    </p:spTree>
    <p:extLst>
      <p:ext uri="{BB962C8B-B14F-4D97-AF65-F5344CB8AC3E}">
        <p14:creationId xmlns:p14="http://schemas.microsoft.com/office/powerpoint/2010/main" val="50675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type="body" idx="1"/>
          </p:nvPr>
        </p:nvSpPr>
        <p:spPr/>
        <p:txBody>
          <a:bodyPr>
            <a:normAutofit/>
          </a:bodyPr>
          <a:lstStyle/>
          <a:p>
            <a:pPr marL="101598" indent="0">
              <a:buNone/>
            </a:pPr>
            <a:r>
              <a:rPr lang="en-US" sz="1800" dirty="0"/>
              <a:t>[1] Ni.com. (2018). </a:t>
            </a:r>
            <a:r>
              <a:rPr lang="en-US" sz="1800" i="1" dirty="0"/>
              <a:t>A Layered Approach to Designing Robot Software - National Instruments</a:t>
            </a:r>
            <a:r>
              <a:rPr lang="en-US" sz="1800" dirty="0"/>
              <a:t>. [online] Available at: http://www.ni.com/white-paper/13929/en/ [Accessed 3 Oct. 2018].</a:t>
            </a:r>
          </a:p>
          <a:p>
            <a:pPr marL="101598" indent="0">
              <a:buNone/>
            </a:pPr>
            <a:r>
              <a:rPr lang="en-US" sz="1800" dirty="0"/>
              <a:t>[2] Dr. Pushpa Kumar, Lecture 11, Topic: "Module5-extra”, SE-4352.001, Software Engineering, University of Texas at Dallas, ECSS, 09/25/2018</a:t>
            </a:r>
          </a:p>
        </p:txBody>
      </p:sp>
    </p:spTree>
    <p:extLst>
      <p:ext uri="{BB962C8B-B14F-4D97-AF65-F5344CB8AC3E}">
        <p14:creationId xmlns:p14="http://schemas.microsoft.com/office/powerpoint/2010/main" val="3132436480"/>
      </p:ext>
    </p:extLst>
  </p:cSld>
  <p:clrMapOvr>
    <a:masterClrMapping/>
  </p:clrMapOvr>
</p:sld>
</file>

<file path=ppt/theme/theme1.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Interim Project I Presenation</Template>
  <TotalTime>193</TotalTime>
  <Words>622</Words>
  <Application>Microsoft Office PowerPoint</Application>
  <PresentationFormat>Widescreen</PresentationFormat>
  <Paragraphs>159</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1_Diseño predeterminado</vt:lpstr>
      <vt:lpstr>Diseño predeterminado</vt:lpstr>
      <vt:lpstr>Mobile Robotics</vt:lpstr>
      <vt:lpstr>Overview of Architecture</vt:lpstr>
      <vt:lpstr>Architecture Graphical Diagram</vt:lpstr>
      <vt:lpstr>Additional information (optional)</vt:lpstr>
      <vt:lpstr>How 4 requirements are handled</vt:lpstr>
      <vt:lpstr>Textual Discussion of Architecture</vt:lpstr>
      <vt:lpstr>Assessment comparison features</vt:lpstr>
      <vt:lpstr>4 requirements</vt:lpstr>
      <vt:lpstr>References</vt:lpstr>
      <vt:lpstr>Contact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Robotics</dc:title>
  <dc:creator>alex lundin</dc:creator>
  <cp:lastModifiedBy>Alex Lundin</cp:lastModifiedBy>
  <cp:revision>24</cp:revision>
  <dcterms:created xsi:type="dcterms:W3CDTF">2018-10-02T19:47:49Z</dcterms:created>
  <dcterms:modified xsi:type="dcterms:W3CDTF">2018-10-03T05:18:54Z</dcterms:modified>
</cp:coreProperties>
</file>