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3" name="Google Shape;13;p2"/>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R="0" lvl="1" algn="ctr"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r>
              <a:rPr lang="en-US" smtClean="0"/>
              <a:t>Click to edit Master subtitle style</a:t>
            </a:r>
            <a:endParaRPr/>
          </a:p>
        </p:txBody>
      </p:sp>
      <p:sp>
        <p:nvSpPr>
          <p:cNvPr id="14" name="Google Shape;14;p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15" name="Google Shape;15;p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16" name="Google Shape;16;p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11988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70" name="Google Shape;70;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71" name="Google Shape;71;p1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72" name="Google Shape;72;p1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73" name="Google Shape;73;p1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148179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76" name="Google Shape;76;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77" name="Google Shape;77;p1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78" name="Google Shape;78;p1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79" name="Google Shape;79;p1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95758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88" name="Google Shape;88;p14"/>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R="0" lvl="1" algn="ctr"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r>
              <a:rPr lang="en-US" smtClean="0"/>
              <a:t>Click to edit Master subtitle style</a:t>
            </a:r>
            <a:endParaRPr/>
          </a:p>
        </p:txBody>
      </p:sp>
      <p:sp>
        <p:nvSpPr>
          <p:cNvPr id="89" name="Google Shape;89;p1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0" name="Google Shape;90;p1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1" name="Google Shape;91;p1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84734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94" name="Google Shape;94;p1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95" name="Google Shape;95;p15"/>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6" name="Google Shape;96;p15"/>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7" name="Google Shape;97;p15"/>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53899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00" name="Google Shape;100;p16"/>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lstStyle>
            <a:lvl1pPr marL="609585" marR="0" lvl="0" indent="-30479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01" name="Google Shape;101;p16"/>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2" name="Google Shape;102;p16"/>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3" name="Google Shape;103;p16"/>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0872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06" name="Google Shape;106;p1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07" name="Google Shape;107;p1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08" name="Google Shape;108;p17"/>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9" name="Google Shape;109;p17"/>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0" name="Google Shape;110;p17"/>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85229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13" name="Google Shape;113;p18"/>
          <p:cNvSpPr txBox="1">
            <a:spLocks noGrp="1"/>
          </p:cNvSpPr>
          <p:nvPr>
            <p:ph type="body" idx="1"/>
          </p:nvPr>
        </p:nvSpPr>
        <p:spPr>
          <a:xfrm>
            <a:off x="840319" y="1681163"/>
            <a:ext cx="5158316"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4" name="Google Shape;114;p18"/>
          <p:cNvSpPr txBox="1">
            <a:spLocks noGrp="1"/>
          </p:cNvSpPr>
          <p:nvPr>
            <p:ph type="body" idx="2"/>
          </p:nvPr>
        </p:nvSpPr>
        <p:spPr>
          <a:xfrm>
            <a:off x="840319" y="2505075"/>
            <a:ext cx="5158316"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5" name="Google Shape;115;p18"/>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6" name="Google Shape;116;p18"/>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7" name="Google Shape;117;p18"/>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8" name="Google Shape;118;p18"/>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38623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22" name="Google Shape;122;p19"/>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3" name="Google Shape;123;p19"/>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4" name="Google Shape;124;p19"/>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525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7" name="Google Shape;127;p20"/>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8" name="Google Shape;128;p20"/>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9717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31" name="Google Shape;131;p21"/>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4267093" marR="0" lvl="6"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4876678" marR="0" lvl="7"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5486263" marR="0" lvl="8"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32" name="Google Shape;132;p21"/>
          <p:cNvSpPr txBox="1">
            <a:spLocks noGrp="1"/>
          </p:cNvSpPr>
          <p:nvPr>
            <p:ph type="body" idx="2"/>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33" name="Google Shape;133;p2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4" name="Google Shape;134;p2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5" name="Google Shape;135;p2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978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20" name="Google Shape;20;p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21" name="Google Shape;21;p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22" name="Google Shape;22;p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510160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38" name="Google Shape;138;p22"/>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1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139" name="Google Shape;139;p22"/>
          <p:cNvSpPr txBox="1">
            <a:spLocks noGrp="1"/>
          </p:cNvSpPr>
          <p:nvPr>
            <p:ph type="body" idx="1"/>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40" name="Google Shape;140;p2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1" name="Google Shape;141;p2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2" name="Google Shape;142;p2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57055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45" name="Google Shape;145;p2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46" name="Google Shape;146;p2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7" name="Google Shape;147;p2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8" name="Google Shape;148;p2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89562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51" name="Google Shape;15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52" name="Google Shape;152;p2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3" name="Google Shape;153;p2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4" name="Google Shape;154;p2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7789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25" name="Google Shape;25;p4"/>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lstStyle>
            <a:lvl1pPr marL="609585" marR="0" lvl="0" indent="-30479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26" name="Google Shape;26;p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27" name="Google Shape;27;p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28" name="Google Shape;28;p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3264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3" name="Google Shape;33;p5"/>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34" name="Google Shape;34;p5"/>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35" name="Google Shape;35;p5"/>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22898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38" name="Google Shape;38;p6"/>
          <p:cNvSpPr txBox="1">
            <a:spLocks noGrp="1"/>
          </p:cNvSpPr>
          <p:nvPr>
            <p:ph type="body" idx="1"/>
          </p:nvPr>
        </p:nvSpPr>
        <p:spPr>
          <a:xfrm>
            <a:off x="840319" y="1681163"/>
            <a:ext cx="5158316"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9" name="Google Shape;39;p6"/>
          <p:cNvSpPr txBox="1">
            <a:spLocks noGrp="1"/>
          </p:cNvSpPr>
          <p:nvPr>
            <p:ph type="body" idx="2"/>
          </p:nvPr>
        </p:nvSpPr>
        <p:spPr>
          <a:xfrm>
            <a:off x="840319" y="2505075"/>
            <a:ext cx="5158316"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0" name="Google Shape;40;p6"/>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1" name="Google Shape;41;p6"/>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2" name="Google Shape;42;p6"/>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43" name="Google Shape;43;p6"/>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44" name="Google Shape;44;p6"/>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7455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47" name="Google Shape;47;p7"/>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48" name="Google Shape;48;p7"/>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49" name="Google Shape;49;p7"/>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50006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52" name="Google Shape;52;p8"/>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53" name="Google Shape;53;p8"/>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62609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56" name="Google Shape;56;p9"/>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4267093" marR="0" lvl="6"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4876678" marR="0" lvl="7"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5486263" marR="0" lvl="8"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57" name="Google Shape;57;p9"/>
          <p:cNvSpPr txBox="1">
            <a:spLocks noGrp="1"/>
          </p:cNvSpPr>
          <p:nvPr>
            <p:ph type="body" idx="2"/>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58" name="Google Shape;58;p9"/>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59" name="Google Shape;59;p9"/>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60" name="Google Shape;60;p9"/>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419547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63" name="Google Shape;63;p10"/>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1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4" name="Google Shape;64;p10"/>
          <p:cNvSpPr txBox="1">
            <a:spLocks noGrp="1"/>
          </p:cNvSpPr>
          <p:nvPr>
            <p:ph type="body" idx="1"/>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65" name="Google Shape;65;p10"/>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66" name="Google Shape;66;p10"/>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67" name="Google Shape;67;p10"/>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28955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3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9" name="Google Shape;9;p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10" name="Google Shape;10;p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10469955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blip>
          <a:stretch>
            <a:fillRect/>
          </a:stretch>
        </a:blip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3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3" name="Google Shape;83;p1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886308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Robotics</a:t>
            </a:r>
            <a:endParaRPr lang="en-US" dirty="0"/>
          </a:p>
        </p:txBody>
      </p:sp>
      <p:sp>
        <p:nvSpPr>
          <p:cNvPr id="3" name="Subtitle 2"/>
          <p:cNvSpPr>
            <a:spLocks noGrp="1"/>
          </p:cNvSpPr>
          <p:nvPr>
            <p:ph type="subTitle" idx="1"/>
          </p:nvPr>
        </p:nvSpPr>
        <p:spPr/>
        <p:txBody>
          <a:bodyPr/>
          <a:lstStyle/>
          <a:p>
            <a:r>
              <a:rPr lang="en-US" dirty="0" smtClean="0"/>
              <a:t>Alex Lundin, </a:t>
            </a:r>
            <a:r>
              <a:rPr lang="en-US" dirty="0" err="1" smtClean="0"/>
              <a:t>Geet</a:t>
            </a:r>
            <a:r>
              <a:rPr lang="en-US" dirty="0" smtClean="0"/>
              <a:t> </a:t>
            </a:r>
            <a:r>
              <a:rPr lang="en-US" dirty="0" err="1" smtClean="0"/>
              <a:t>Babaria</a:t>
            </a:r>
            <a:r>
              <a:rPr lang="en-US" dirty="0" smtClean="0"/>
              <a:t>, Justin </a:t>
            </a:r>
            <a:r>
              <a:rPr lang="en-US" dirty="0" err="1" smtClean="0"/>
              <a:t>Horak</a:t>
            </a:r>
            <a:r>
              <a:rPr lang="en-US" dirty="0" smtClean="0"/>
              <a:t> </a:t>
            </a:r>
            <a:endParaRPr lang="en-US" dirty="0"/>
          </a:p>
        </p:txBody>
      </p:sp>
    </p:spTree>
    <p:extLst>
      <p:ext uri="{BB962C8B-B14F-4D97-AF65-F5344CB8AC3E}">
        <p14:creationId xmlns:p14="http://schemas.microsoft.com/office/powerpoint/2010/main" val="333460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a:t>
            </a:r>
            <a:r>
              <a:rPr lang="en-US" dirty="0" smtClean="0"/>
              <a:t>Information</a:t>
            </a:r>
            <a:endParaRPr lang="en-US" dirty="0"/>
          </a:p>
        </p:txBody>
      </p:sp>
      <p:sp>
        <p:nvSpPr>
          <p:cNvPr id="4" name="Google Shape;246;p38"/>
          <p:cNvSpPr txBox="1">
            <a:spLocks/>
          </p:cNvSpPr>
          <p:nvPr/>
        </p:nvSpPr>
        <p:spPr>
          <a:xfrm>
            <a:off x="7047350" y="1417639"/>
            <a:ext cx="5586824" cy="50284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1950" algn="ctr"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42900" algn="ctr" rtl="0">
              <a:lnSpc>
                <a:spcPct val="100000"/>
              </a:lnSpc>
              <a:spcBef>
                <a:spcPts val="27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3pPr>
            <a:lvl4pPr marL="1828800" marR="0" lvl="3" indent="-32385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2385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l">
              <a:spcBef>
                <a:spcPts val="0"/>
              </a:spcBef>
              <a:buSzPts val="2400"/>
            </a:pPr>
            <a:r>
              <a:rPr lang="de-DE" sz="2800" dirty="0" smtClean="0"/>
              <a:t>Alex Lundin</a:t>
            </a:r>
          </a:p>
          <a:p>
            <a:pPr marL="0" indent="0" algn="l">
              <a:spcBef>
                <a:spcPts val="0"/>
              </a:spcBef>
              <a:buSzPts val="2400"/>
            </a:pPr>
            <a:r>
              <a:rPr lang="de-DE" sz="2800" dirty="0" smtClean="0"/>
              <a:t>Sr, Software Engineering</a:t>
            </a:r>
          </a:p>
          <a:p>
            <a:pPr marL="0" indent="0" algn="l">
              <a:spcBef>
                <a:spcPts val="0"/>
              </a:spcBef>
              <a:buSzPts val="2400"/>
            </a:pPr>
            <a:r>
              <a:rPr lang="de-DE" sz="2800" dirty="0" smtClean="0"/>
              <a:t>aml140830@utdallas.edu</a:t>
            </a:r>
          </a:p>
          <a:p>
            <a:pPr marL="0" indent="0" algn="l">
              <a:spcBef>
                <a:spcPts val="0"/>
              </a:spcBef>
              <a:buSzPts val="2400"/>
            </a:pPr>
            <a:endParaRPr lang="de-DE" sz="2800" dirty="0" smtClean="0"/>
          </a:p>
          <a:p>
            <a:pPr marL="0" indent="0" algn="l">
              <a:spcBef>
                <a:spcPts val="0"/>
              </a:spcBef>
              <a:buSzPts val="2400"/>
            </a:pPr>
            <a:r>
              <a:rPr lang="de-DE" sz="2800" dirty="0" smtClean="0"/>
              <a:t>Geet Babaria</a:t>
            </a:r>
          </a:p>
          <a:p>
            <a:pPr marL="0" indent="0" algn="l">
              <a:spcBef>
                <a:spcPts val="0"/>
              </a:spcBef>
              <a:buSzPts val="2400"/>
            </a:pPr>
            <a:r>
              <a:rPr lang="de-DE" sz="2800" dirty="0" smtClean="0"/>
              <a:t>Sr, Software Engineering</a:t>
            </a:r>
          </a:p>
          <a:p>
            <a:pPr marL="0" indent="0" algn="l">
              <a:spcBef>
                <a:spcPts val="0"/>
              </a:spcBef>
              <a:buSzPts val="1100"/>
            </a:pPr>
            <a:r>
              <a:rPr lang="de-DE" sz="2800" dirty="0" smtClean="0"/>
              <a:t>gxb120730@utdallas.edu</a:t>
            </a:r>
          </a:p>
          <a:p>
            <a:pPr marL="0" indent="0" algn="l">
              <a:spcBef>
                <a:spcPts val="0"/>
              </a:spcBef>
              <a:buSzPts val="1100"/>
            </a:pPr>
            <a:endParaRPr lang="de-DE" sz="2800" dirty="0" smtClean="0"/>
          </a:p>
          <a:p>
            <a:pPr marL="0" indent="0" algn="l">
              <a:spcBef>
                <a:spcPts val="0"/>
              </a:spcBef>
              <a:buSzPts val="2400"/>
            </a:pPr>
            <a:r>
              <a:rPr lang="de-DE" sz="2800" dirty="0" smtClean="0"/>
              <a:t>Justin Horak</a:t>
            </a:r>
          </a:p>
          <a:p>
            <a:pPr marL="0" indent="0" algn="l">
              <a:spcBef>
                <a:spcPts val="0"/>
              </a:spcBef>
              <a:buSzPts val="1100"/>
            </a:pPr>
            <a:r>
              <a:rPr lang="de-DE" sz="2800" dirty="0" smtClean="0"/>
              <a:t>Sr, Software Engineering</a:t>
            </a:r>
          </a:p>
          <a:p>
            <a:pPr marL="0" indent="0" algn="l">
              <a:spcBef>
                <a:spcPts val="0"/>
              </a:spcBef>
              <a:buSzPts val="2400"/>
            </a:pPr>
            <a:r>
              <a:rPr lang="de-DE" sz="2800" dirty="0"/>
              <a:t>jmh161030@utdallas.edu</a:t>
            </a:r>
          </a:p>
        </p:txBody>
      </p:sp>
    </p:spTree>
    <p:extLst>
      <p:ext uri="{BB962C8B-B14F-4D97-AF65-F5344CB8AC3E}">
        <p14:creationId xmlns:p14="http://schemas.microsoft.com/office/powerpoint/2010/main" val="103718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Architecture</a:t>
            </a:r>
            <a:endParaRPr lang="en-US" dirty="0"/>
          </a:p>
        </p:txBody>
      </p:sp>
      <p:sp>
        <p:nvSpPr>
          <p:cNvPr id="3" name="Content Placeholder 2"/>
          <p:cNvSpPr>
            <a:spLocks noGrp="1"/>
          </p:cNvSpPr>
          <p:nvPr>
            <p:ph type="body" idx="1"/>
          </p:nvPr>
        </p:nvSpPr>
        <p:spPr/>
        <p:txBody>
          <a:bodyPr/>
          <a:lstStyle/>
          <a:p>
            <a:r>
              <a:rPr lang="en-US" sz="2800" dirty="0"/>
              <a:t>Trihybrid robotic system is a hybrid system that combines the main and subroutine architectural </a:t>
            </a:r>
            <a:r>
              <a:rPr lang="en-US" sz="2800" dirty="0" smtClean="0"/>
              <a:t>pattern with layered, </a:t>
            </a:r>
            <a:r>
              <a:rPr lang="en-US" sz="2800" dirty="0"/>
              <a:t>the combination makes the sensor to environment components of the system. The control loop is the main decision piece of the mobile robotic system, followed by the procedure calls which are the connectors used in the system. The control or brain receives the environmental data from the main program, the program then decides based on the data received and then passes the decision to the actuator which then commands the hardware. </a:t>
            </a:r>
          </a:p>
        </p:txBody>
      </p:sp>
    </p:spTree>
    <p:extLst>
      <p:ext uri="{BB962C8B-B14F-4D97-AF65-F5344CB8AC3E}">
        <p14:creationId xmlns:p14="http://schemas.microsoft.com/office/powerpoint/2010/main" val="287789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893159"/>
            <a:ext cx="2909552" cy="1325563"/>
          </a:xfrm>
        </p:spPr>
        <p:txBody>
          <a:bodyPr>
            <a:normAutofit fontScale="90000"/>
          </a:bodyPr>
          <a:lstStyle/>
          <a:p>
            <a:r>
              <a:rPr lang="en-US" dirty="0"/>
              <a:t>Architecture </a:t>
            </a:r>
            <a:r>
              <a:rPr lang="en-US" dirty="0" smtClean="0"/>
              <a:t>Graphical Diagram</a:t>
            </a:r>
            <a:endParaRPr lang="en-US" dirty="0"/>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276725" y="566738"/>
            <a:ext cx="7915275" cy="5937250"/>
          </a:xfrm>
        </p:spPr>
      </p:pic>
    </p:spTree>
    <p:extLst>
      <p:ext uri="{BB962C8B-B14F-4D97-AF65-F5344CB8AC3E}">
        <p14:creationId xmlns:p14="http://schemas.microsoft.com/office/powerpoint/2010/main" val="311576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(optional)</a:t>
            </a:r>
          </a:p>
        </p:txBody>
      </p:sp>
      <p:sp>
        <p:nvSpPr>
          <p:cNvPr id="3" name="Content Placeholder 2"/>
          <p:cNvSpPr>
            <a:spLocks noGrp="1"/>
          </p:cNvSpPr>
          <p:nvPr>
            <p:ph type="body" idx="1"/>
          </p:nvPr>
        </p:nvSpPr>
        <p:spPr/>
        <p:txBody>
          <a:bodyPr/>
          <a:lstStyle/>
          <a:p>
            <a:r>
              <a:rPr lang="en-US" sz="2800" dirty="0" smtClean="0"/>
              <a:t>Control</a:t>
            </a:r>
          </a:p>
          <a:p>
            <a:r>
              <a:rPr lang="en-US" sz="2800" dirty="0" smtClean="0"/>
              <a:t>Main / Subroutine</a:t>
            </a:r>
          </a:p>
          <a:p>
            <a:endParaRPr lang="en-US" sz="2800" dirty="0" smtClean="0"/>
          </a:p>
          <a:p>
            <a:r>
              <a:rPr lang="en-US" sz="2800" dirty="0" smtClean="0"/>
              <a:t>Layer Services</a:t>
            </a:r>
          </a:p>
          <a:p>
            <a:r>
              <a:rPr lang="en-US" sz="2800" dirty="0" smtClean="0"/>
              <a:t>Level 1 –High level Language</a:t>
            </a:r>
          </a:p>
          <a:p>
            <a:r>
              <a:rPr lang="en-US" sz="2800" dirty="0" smtClean="0"/>
              <a:t>Level 2 –Assembly</a:t>
            </a:r>
          </a:p>
          <a:p>
            <a:r>
              <a:rPr lang="en-US" sz="2800" dirty="0" smtClean="0"/>
              <a:t>Level 3 –Sensor</a:t>
            </a:r>
          </a:p>
          <a:p>
            <a:endParaRPr lang="en-US" sz="2800" dirty="0" smtClean="0"/>
          </a:p>
          <a:p>
            <a:r>
              <a:rPr lang="en-US" sz="2800" dirty="0" smtClean="0"/>
              <a:t>Actuators</a:t>
            </a:r>
          </a:p>
        </p:txBody>
      </p:sp>
    </p:spTree>
    <p:extLst>
      <p:ext uri="{BB962C8B-B14F-4D97-AF65-F5344CB8AC3E}">
        <p14:creationId xmlns:p14="http://schemas.microsoft.com/office/powerpoint/2010/main" val="262295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requirements</a:t>
            </a:r>
            <a:endParaRPr lang="en-US" dirty="0"/>
          </a:p>
        </p:txBody>
      </p:sp>
      <p:sp>
        <p:nvSpPr>
          <p:cNvPr id="3" name="Content Placeholder 2"/>
          <p:cNvSpPr>
            <a:spLocks noGrp="1"/>
          </p:cNvSpPr>
          <p:nvPr>
            <p:ph type="body" idx="1"/>
          </p:nvPr>
        </p:nvSpPr>
        <p:spPr/>
        <p:txBody>
          <a:bodyPr>
            <a:normAutofit fontScale="62500" lnSpcReduction="20000"/>
          </a:bodyPr>
          <a:lstStyle/>
          <a:p>
            <a:endParaRPr lang="en-US" dirty="0"/>
          </a:p>
          <a:p>
            <a:r>
              <a:rPr lang="en-US" dirty="0"/>
              <a:t>Req1 –Architecture must accommodate </a:t>
            </a:r>
            <a:r>
              <a:rPr lang="en-US" i="1" dirty="0"/>
              <a:t>deliberative and reactive behavior</a:t>
            </a:r>
            <a:r>
              <a:rPr lang="en-US" dirty="0"/>
              <a:t>. Robot must coordinate the actions it undertakes to achieve its designated objective with the reactions forced on it by the environment</a:t>
            </a:r>
          </a:p>
          <a:p>
            <a:r>
              <a:rPr lang="en-US" dirty="0" smtClean="0"/>
              <a:t>Req2 </a:t>
            </a:r>
            <a:r>
              <a:rPr lang="en-US" dirty="0"/>
              <a:t>--The architecture must allow for </a:t>
            </a:r>
            <a:r>
              <a:rPr lang="en-US" i="1" dirty="0"/>
              <a:t>uncertainty</a:t>
            </a:r>
            <a:r>
              <a:rPr lang="en-US" dirty="0"/>
              <a:t>. The circumstances of a robot’s operation are never fully predictable. The architecture must provide a framework in which the robot can act even when faced with incomplete or unreliable information</a:t>
            </a:r>
          </a:p>
          <a:p>
            <a:r>
              <a:rPr lang="en-US" dirty="0" smtClean="0"/>
              <a:t>Req3 </a:t>
            </a:r>
            <a:r>
              <a:rPr lang="en-US" dirty="0"/>
              <a:t>–The architecture must </a:t>
            </a:r>
            <a:r>
              <a:rPr lang="en-US" i="1" dirty="0"/>
              <a:t>account for dangers </a:t>
            </a:r>
            <a:r>
              <a:rPr lang="en-US" dirty="0"/>
              <a:t>inherent in the robot’s operation and its environment. By considering fault tolerance, safety, and performance the architecture must help maintain the integrity of the robot, its operators, and its environment. Problems like reduced power supply, dangerous vapors, or unexpectedly opening doors should not lead to disaster</a:t>
            </a:r>
          </a:p>
          <a:p>
            <a:r>
              <a:rPr lang="en-US" dirty="0" smtClean="0"/>
              <a:t>Req4 </a:t>
            </a:r>
            <a:r>
              <a:rPr lang="en-US" dirty="0"/>
              <a:t>–The architecture must give the designer </a:t>
            </a:r>
            <a:r>
              <a:rPr lang="en-US" i="1" dirty="0"/>
              <a:t>flexibility</a:t>
            </a:r>
            <a:r>
              <a:rPr lang="en-US" dirty="0"/>
              <a:t>. Application development for mobile robots frequently requires experimentation and reconfiguration. More over, changes in tasks may require regular modification.</a:t>
            </a:r>
          </a:p>
          <a:p>
            <a:endParaRPr lang="en-US" dirty="0"/>
          </a:p>
        </p:txBody>
      </p:sp>
    </p:spTree>
    <p:extLst>
      <p:ext uri="{BB962C8B-B14F-4D97-AF65-F5344CB8AC3E}">
        <p14:creationId xmlns:p14="http://schemas.microsoft.com/office/powerpoint/2010/main" val="50675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4 requirements are handled</a:t>
            </a:r>
          </a:p>
        </p:txBody>
      </p:sp>
      <p:sp>
        <p:nvSpPr>
          <p:cNvPr id="3" name="Content Placeholder 2"/>
          <p:cNvSpPr>
            <a:spLocks noGrp="1"/>
          </p:cNvSpPr>
          <p:nvPr>
            <p:ph type="body" idx="1"/>
          </p:nvPr>
        </p:nvSpPr>
        <p:spPr/>
        <p:txBody>
          <a:bodyPr>
            <a:normAutofit fontScale="55000" lnSpcReduction="20000"/>
          </a:bodyPr>
          <a:lstStyle/>
          <a:p>
            <a:r>
              <a:rPr lang="en-US" dirty="0" smtClean="0"/>
              <a:t>Req1</a:t>
            </a:r>
          </a:p>
          <a:p>
            <a:pPr lvl="1"/>
            <a:r>
              <a:rPr lang="en-US" dirty="0" smtClean="0"/>
              <a:t>Control loop - Closed </a:t>
            </a:r>
            <a:r>
              <a:rPr lang="en-US" dirty="0"/>
              <a:t>loop simplicity captures basic interaction between robot and outside. Drawback is unpredictability. No way to leverage ability to decompose into cooperating components</a:t>
            </a:r>
            <a:r>
              <a:rPr lang="en-US" dirty="0" smtClean="0"/>
              <a:t>.</a:t>
            </a:r>
          </a:p>
          <a:p>
            <a:pPr lvl="1"/>
            <a:r>
              <a:rPr lang="en-US" dirty="0" smtClean="0"/>
              <a:t>Layers -More </a:t>
            </a:r>
            <a:r>
              <a:rPr lang="en-US" dirty="0"/>
              <a:t>components available for delegation and abstraction to guide </a:t>
            </a:r>
            <a:r>
              <a:rPr lang="en-US" dirty="0" smtClean="0"/>
              <a:t>design</a:t>
            </a:r>
          </a:p>
          <a:p>
            <a:r>
              <a:rPr lang="en-US" dirty="0" smtClean="0"/>
              <a:t>Req2</a:t>
            </a:r>
            <a:endParaRPr lang="en-US" dirty="0"/>
          </a:p>
          <a:p>
            <a:pPr lvl="1"/>
            <a:r>
              <a:rPr lang="en-US" dirty="0" smtClean="0"/>
              <a:t>Control loop - Biased </a:t>
            </a:r>
            <a:r>
              <a:rPr lang="en-US" dirty="0"/>
              <a:t>towards reducing the unknowns through </a:t>
            </a:r>
            <a:r>
              <a:rPr lang="en-US" dirty="0" smtClean="0"/>
              <a:t>integration </a:t>
            </a:r>
            <a:r>
              <a:rPr lang="en-US" dirty="0"/>
              <a:t>(trial and error with action and reaction</a:t>
            </a:r>
            <a:r>
              <a:rPr lang="en-US" dirty="0" smtClean="0"/>
              <a:t>)</a:t>
            </a:r>
          </a:p>
          <a:p>
            <a:pPr lvl="1"/>
            <a:r>
              <a:rPr lang="en-US" dirty="0" smtClean="0"/>
              <a:t>Layers - Existence </a:t>
            </a:r>
            <a:r>
              <a:rPr lang="en-US" dirty="0"/>
              <a:t>of abstraction layers addresses the need for managing </a:t>
            </a:r>
            <a:r>
              <a:rPr lang="en-US" dirty="0" smtClean="0"/>
              <a:t>uncertainty </a:t>
            </a:r>
            <a:r>
              <a:rPr lang="en-US" dirty="0"/>
              <a:t>(more knowledge as you move up layers</a:t>
            </a:r>
            <a:r>
              <a:rPr lang="en-US" dirty="0" smtClean="0"/>
              <a:t>)</a:t>
            </a:r>
          </a:p>
          <a:p>
            <a:r>
              <a:rPr lang="en-US" dirty="0" smtClean="0"/>
              <a:t>Req3</a:t>
            </a:r>
          </a:p>
          <a:p>
            <a:pPr lvl="1"/>
            <a:r>
              <a:rPr lang="en-US" dirty="0" smtClean="0"/>
              <a:t>Control loop -</a:t>
            </a:r>
            <a:r>
              <a:rPr lang="en-US" dirty="0"/>
              <a:t> </a:t>
            </a:r>
            <a:r>
              <a:rPr lang="en-US" dirty="0" smtClean="0"/>
              <a:t>Simplicity </a:t>
            </a:r>
            <a:r>
              <a:rPr lang="en-US" dirty="0"/>
              <a:t>enables easy duplication and reduces error brought forth by </a:t>
            </a:r>
            <a:r>
              <a:rPr lang="en-US" dirty="0" smtClean="0"/>
              <a:t>complexity</a:t>
            </a:r>
          </a:p>
          <a:p>
            <a:pPr lvl="1"/>
            <a:r>
              <a:rPr lang="en-US" dirty="0" smtClean="0"/>
              <a:t>Layers - Abstraction </a:t>
            </a:r>
            <a:r>
              <a:rPr lang="en-US" dirty="0"/>
              <a:t>enables but communication will need to be short circuited to be </a:t>
            </a:r>
            <a:r>
              <a:rPr lang="en-US" dirty="0" smtClean="0"/>
              <a:t>usable</a:t>
            </a:r>
          </a:p>
          <a:p>
            <a:r>
              <a:rPr lang="en-US" dirty="0" smtClean="0"/>
              <a:t>Req4</a:t>
            </a:r>
          </a:p>
          <a:p>
            <a:pPr lvl="1"/>
            <a:r>
              <a:rPr lang="en-US" dirty="0" smtClean="0"/>
              <a:t>Control loop - </a:t>
            </a:r>
            <a:r>
              <a:rPr lang="en-US" dirty="0"/>
              <a:t> </a:t>
            </a:r>
            <a:r>
              <a:rPr lang="en-US" dirty="0" smtClean="0"/>
              <a:t>Major </a:t>
            </a:r>
            <a:r>
              <a:rPr lang="en-US" dirty="0"/>
              <a:t>components are separated and can be replaced independently. Refinement handled by designers and not architects</a:t>
            </a:r>
            <a:r>
              <a:rPr lang="en-US" dirty="0" smtClean="0"/>
              <a:t>.</a:t>
            </a:r>
          </a:p>
          <a:p>
            <a:pPr lvl="1"/>
            <a:r>
              <a:rPr lang="en-US" dirty="0" smtClean="0"/>
              <a:t>Layers - Complex </a:t>
            </a:r>
            <a:r>
              <a:rPr lang="en-US" dirty="0"/>
              <a:t>relationships difficult to decipher</a:t>
            </a:r>
          </a:p>
          <a:p>
            <a:pPr lvl="1"/>
            <a:endParaRPr lang="en-US" dirty="0"/>
          </a:p>
        </p:txBody>
      </p:sp>
    </p:spTree>
    <p:extLst>
      <p:ext uri="{BB962C8B-B14F-4D97-AF65-F5344CB8AC3E}">
        <p14:creationId xmlns:p14="http://schemas.microsoft.com/office/powerpoint/2010/main" val="14204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Textual Discussion of </a:t>
            </a:r>
            <a:r>
              <a:rPr lang="en-US" dirty="0" smtClean="0"/>
              <a:t>Architecture</a:t>
            </a:r>
            <a:endParaRPr lang="en-US" dirty="0"/>
          </a:p>
        </p:txBody>
      </p:sp>
      <p:sp>
        <p:nvSpPr>
          <p:cNvPr id="3" name="Content Placeholder 2"/>
          <p:cNvSpPr>
            <a:spLocks noGrp="1"/>
          </p:cNvSpPr>
          <p:nvPr>
            <p:ph type="body" idx="1"/>
          </p:nvPr>
        </p:nvSpPr>
        <p:spPr/>
        <p:txBody>
          <a:bodyPr/>
          <a:lstStyle/>
          <a:p>
            <a:r>
              <a:rPr lang="en-US" dirty="0" smtClean="0"/>
              <a:t>Scenarios</a:t>
            </a:r>
          </a:p>
          <a:p>
            <a:endParaRPr lang="en-US" dirty="0"/>
          </a:p>
          <a:p>
            <a:r>
              <a:rPr lang="en-US" dirty="0" smtClean="0"/>
              <a:t>Use Case Diagrams</a:t>
            </a:r>
            <a:endParaRPr lang="en-US" dirty="0"/>
          </a:p>
        </p:txBody>
      </p:sp>
    </p:spTree>
    <p:extLst>
      <p:ext uri="{BB962C8B-B14F-4D97-AF65-F5344CB8AC3E}">
        <p14:creationId xmlns:p14="http://schemas.microsoft.com/office/powerpoint/2010/main" val="141970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r>
              <a:rPr lang="en-US" dirty="0" smtClean="0"/>
              <a:t>comparison features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31037572"/>
              </p:ext>
            </p:extLst>
          </p:nvPr>
        </p:nvGraphicFramePr>
        <p:xfrm>
          <a:off x="1206500" y="1690688"/>
          <a:ext cx="10985682" cy="4452539"/>
        </p:xfrm>
        <a:graphic>
          <a:graphicData uri="http://schemas.openxmlformats.org/drawingml/2006/table">
            <a:tbl>
              <a:tblPr>
                <a:tableStyleId>{5C22544A-7EE6-4342-B048-85BDC9FD1C3A}</a:tableStyleId>
              </a:tblPr>
              <a:tblGrid>
                <a:gridCol w="1830947"/>
                <a:gridCol w="1830947"/>
                <a:gridCol w="1830947"/>
                <a:gridCol w="1830947"/>
                <a:gridCol w="1830947"/>
                <a:gridCol w="1830947"/>
              </a:tblGrid>
              <a:tr h="636077">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Control Loop</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Layers</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Implicit Invocation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Blackboard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Calibri" panose="020F0502020204030204" pitchFamily="34" charset="0"/>
                        </a:rPr>
                        <a:t>Tri-hybrid</a:t>
                      </a:r>
                      <a:r>
                        <a:rPr lang="en-US" sz="2000" b="0" i="0" u="none" strike="noStrike" baseline="0" dirty="0" smtClean="0">
                          <a:solidFill>
                            <a:srgbClr val="000000"/>
                          </a:solidFill>
                          <a:effectLst/>
                          <a:latin typeface="Calibri" panose="020F0502020204030204" pitchFamily="34" charset="0"/>
                        </a:rPr>
                        <a:t> Robotic System</a:t>
                      </a:r>
                      <a:endParaRPr lang="en-US" sz="20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2000" u="none" strike="noStrike">
                          <a:effectLst/>
                        </a:rPr>
                        <a:t>Task Coordination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mn-lt"/>
                        </a:rPr>
                        <a:t>+--</a:t>
                      </a:r>
                      <a:endParaRPr lang="en-US" sz="2000" b="0" i="0" u="none" strike="noStrike" dirty="0">
                        <a:solidFill>
                          <a:srgbClr val="000000"/>
                        </a:solidFill>
                        <a:effectLst/>
                        <a:latin typeface="+mn-lt"/>
                      </a:endParaRPr>
                    </a:p>
                  </a:txBody>
                  <a:tcPr marL="9525" marR="9525" marT="9525" marB="0" anchor="b"/>
                </a:tc>
              </a:tr>
              <a:tr h="636077">
                <a:tc>
                  <a:txBody>
                    <a:bodyPr/>
                    <a:lstStyle/>
                    <a:p>
                      <a:pPr algn="ctr" fontAlgn="b"/>
                      <a:r>
                        <a:rPr lang="en-US" sz="2000" u="none" strike="noStrike">
                          <a:effectLst/>
                        </a:rPr>
                        <a:t>Dealing with Uncertainty</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mn-lt"/>
                        </a:rPr>
                        <a:t>+--</a:t>
                      </a:r>
                      <a:endParaRPr lang="en-US" sz="2000" b="0" i="0" u="none" strike="noStrike" dirty="0">
                        <a:solidFill>
                          <a:srgbClr val="000000"/>
                        </a:solidFill>
                        <a:effectLst/>
                        <a:latin typeface="+mn-lt"/>
                      </a:endParaRPr>
                    </a:p>
                  </a:txBody>
                  <a:tcPr marL="9525" marR="9525" marT="9525" marB="0" anchor="b"/>
                </a:tc>
              </a:tr>
              <a:tr h="636077">
                <a:tc>
                  <a:txBody>
                    <a:bodyPr/>
                    <a:lstStyle/>
                    <a:p>
                      <a:pPr algn="ctr" fontAlgn="b"/>
                      <a:r>
                        <a:rPr lang="en-US" sz="2000" u="none" strike="noStrike">
                          <a:effectLst/>
                        </a:rPr>
                        <a:t>Fault Tolerance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mn-lt"/>
                        </a:rPr>
                        <a:t>++--</a:t>
                      </a:r>
                      <a:endParaRPr lang="en-US" sz="2000" b="0" i="0" u="none" strike="noStrike" dirty="0">
                        <a:solidFill>
                          <a:srgbClr val="000000"/>
                        </a:solidFill>
                        <a:effectLst/>
                        <a:latin typeface="+mn-lt"/>
                      </a:endParaRPr>
                    </a:p>
                  </a:txBody>
                  <a:tcPr marL="9525" marR="9525" marT="9525" marB="0" anchor="b"/>
                </a:tc>
              </a:tr>
              <a:tr h="636077">
                <a:tc>
                  <a:txBody>
                    <a:bodyPr/>
                    <a:lstStyle/>
                    <a:p>
                      <a:pPr algn="ctr" fontAlgn="b"/>
                      <a:r>
                        <a:rPr lang="en-US" sz="2000" u="none" strike="noStrike">
                          <a:effectLst/>
                        </a:rPr>
                        <a:t>Safety</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mn-lt"/>
                        </a:rPr>
                        <a:t>++--</a:t>
                      </a:r>
                      <a:endParaRPr lang="en-US" sz="2000" b="0" i="0" u="none" strike="noStrike" dirty="0">
                        <a:solidFill>
                          <a:srgbClr val="000000"/>
                        </a:solidFill>
                        <a:effectLst/>
                        <a:latin typeface="+mn-lt"/>
                      </a:endParaRPr>
                    </a:p>
                  </a:txBody>
                  <a:tcPr marL="9525" marR="9525" marT="9525" marB="0" anchor="b"/>
                </a:tc>
              </a:tr>
              <a:tr h="636077">
                <a:tc>
                  <a:txBody>
                    <a:bodyPr/>
                    <a:lstStyle/>
                    <a:p>
                      <a:pPr algn="ctr" fontAlgn="b"/>
                      <a:r>
                        <a:rPr lang="en-US" sz="2000" u="none" strike="noStrike">
                          <a:effectLst/>
                        </a:rPr>
                        <a:t>Performance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mn-lt"/>
                        </a:rPr>
                        <a:t>++--</a:t>
                      </a:r>
                      <a:endParaRPr lang="en-US" sz="2000" b="0" i="0" u="none" strike="noStrike" dirty="0">
                        <a:solidFill>
                          <a:srgbClr val="000000"/>
                        </a:solidFill>
                        <a:effectLst/>
                        <a:latin typeface="+mn-lt"/>
                      </a:endParaRPr>
                    </a:p>
                  </a:txBody>
                  <a:tcPr marL="9525" marR="9525" marT="9525" marB="0" anchor="b"/>
                </a:tc>
              </a:tr>
              <a:tr h="636077">
                <a:tc>
                  <a:txBody>
                    <a:bodyPr/>
                    <a:lstStyle/>
                    <a:p>
                      <a:pPr algn="ctr" fontAlgn="b"/>
                      <a:r>
                        <a:rPr lang="en-US" sz="2000" u="none" strike="noStrike">
                          <a:effectLst/>
                        </a:rPr>
                        <a:t>Flexibility</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mn-lt"/>
                        </a:rPr>
                        <a:t>+--</a:t>
                      </a:r>
                      <a:endParaRPr lang="en-US" sz="20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5734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948743" y="1811405"/>
            <a:ext cx="9444508" cy="646331"/>
          </a:xfrm>
          <a:prstGeom prst="rect">
            <a:avLst/>
          </a:prstGeom>
        </p:spPr>
        <p:txBody>
          <a:bodyPr wrap="square">
            <a:spAutoFit/>
          </a:bodyPr>
          <a:lstStyle/>
          <a:p>
            <a:pPr lvl="0">
              <a:buClr>
                <a:schemeClr val="dk1"/>
              </a:buClr>
              <a:buSzPts val="1100"/>
            </a:pPr>
            <a:r>
              <a:rPr lang="en-US" dirty="0"/>
              <a:t>[1] Utdallas.edu. (2018). Requirements Engineering. [online] Available at: https://www.utdallas.edu/~chung/CS4351/syllabus.htm [Accessed 27 Sep. 2018].</a:t>
            </a:r>
            <a:endParaRPr lang="en-US" dirty="0">
              <a:solidFill>
                <a:schemeClr val="dk1"/>
              </a:solidFill>
              <a:ea typeface="Arial"/>
              <a:cs typeface="Arial"/>
              <a:sym typeface="Arial"/>
            </a:endParaRPr>
          </a:p>
        </p:txBody>
      </p:sp>
    </p:spTree>
    <p:extLst>
      <p:ext uri="{BB962C8B-B14F-4D97-AF65-F5344CB8AC3E}">
        <p14:creationId xmlns:p14="http://schemas.microsoft.com/office/powerpoint/2010/main" val="475082827"/>
      </p:ext>
    </p:extLst>
  </p:cSld>
  <p:clrMapOvr>
    <a:masterClrMapping/>
  </p:clrMapOvr>
</p:sld>
</file>

<file path=ppt/theme/theme1.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Interim Project I Presenation</Template>
  <TotalTime>143</TotalTime>
  <Words>473</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1_Diseño predeterminado</vt:lpstr>
      <vt:lpstr>Diseño predeterminado</vt:lpstr>
      <vt:lpstr>Mobile Robotics</vt:lpstr>
      <vt:lpstr>Overview of Architecture</vt:lpstr>
      <vt:lpstr>Architecture Graphical Diagram</vt:lpstr>
      <vt:lpstr>Additional information (optional)</vt:lpstr>
      <vt:lpstr>4 requirements</vt:lpstr>
      <vt:lpstr>How 4 requirements are handled</vt:lpstr>
      <vt:lpstr>Textual Discussion of Architecture</vt:lpstr>
      <vt:lpstr>Assessment comparison features</vt:lpstr>
      <vt:lpstr>References</vt:lpstr>
      <vt:lpstr>Contact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Robotics</dc:title>
  <dc:creator>alex lundin</dc:creator>
  <cp:lastModifiedBy>alex lundin</cp:lastModifiedBy>
  <cp:revision>12</cp:revision>
  <dcterms:created xsi:type="dcterms:W3CDTF">2018-10-02T19:47:49Z</dcterms:created>
  <dcterms:modified xsi:type="dcterms:W3CDTF">2018-10-02T22:47:46Z</dcterms:modified>
</cp:coreProperties>
</file>