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0"/>
  </p:notesMasterIdLst>
  <p:sldIdLst>
    <p:sldId id="256" r:id="rId2"/>
    <p:sldId id="273" r:id="rId3"/>
    <p:sldId id="257" r:id="rId4"/>
    <p:sldId id="258" r:id="rId5"/>
    <p:sldId id="259" r:id="rId6"/>
    <p:sldId id="260" r:id="rId7"/>
    <p:sldId id="261" r:id="rId8"/>
    <p:sldId id="262" r:id="rId9"/>
    <p:sldId id="263" r:id="rId10"/>
    <p:sldId id="264" r:id="rId11"/>
    <p:sldId id="265" r:id="rId12"/>
    <p:sldId id="267" r:id="rId13"/>
    <p:sldId id="268" r:id="rId14"/>
    <p:sldId id="269" r:id="rId15"/>
    <p:sldId id="275" r:id="rId16"/>
    <p:sldId id="270" r:id="rId17"/>
    <p:sldId id="271" r:id="rId18"/>
    <p:sldId id="274" r:id="rId1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47D"/>
    <a:srgbClr val="B7A47D"/>
    <a:srgbClr val="AA9A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963" autoAdjust="0"/>
  </p:normalViewPr>
  <p:slideViewPr>
    <p:cSldViewPr snapToGrid="0">
      <p:cViewPr>
        <p:scale>
          <a:sx n="70" d="100"/>
          <a:sy n="70" d="100"/>
        </p:scale>
        <p:origin x="835" y="16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30040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9359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50597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01988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25321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26578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1887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8839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0515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75716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4359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6905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51467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38974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8190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4462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381000" y="3042000"/>
            <a:ext cx="2835275" cy="602456"/>
          </a:xfrm>
          <a:custGeom>
            <a:avLst/>
            <a:gdLst/>
            <a:ahLst/>
            <a:cxnLst/>
            <a:rect l="0" t="0" r="0" b="0"/>
            <a:pathLst>
              <a:path w="3572" h="1012" extrusionOk="0">
                <a:moveTo>
                  <a:pt x="1427" y="303"/>
                </a:moveTo>
                <a:lnTo>
                  <a:pt x="1427" y="303"/>
                </a:lnTo>
                <a:lnTo>
                  <a:pt x="1427" y="0"/>
                </a:lnTo>
                <a:lnTo>
                  <a:pt x="0" y="0"/>
                </a:lnTo>
                <a:lnTo>
                  <a:pt x="0" y="594"/>
                </a:lnTo>
                <a:lnTo>
                  <a:pt x="0" y="594"/>
                </a:lnTo>
                <a:lnTo>
                  <a:pt x="0" y="615"/>
                </a:lnTo>
                <a:lnTo>
                  <a:pt x="1" y="636"/>
                </a:lnTo>
                <a:lnTo>
                  <a:pt x="5" y="658"/>
                </a:lnTo>
                <a:lnTo>
                  <a:pt x="10" y="679"/>
                </a:lnTo>
                <a:lnTo>
                  <a:pt x="16" y="698"/>
                </a:lnTo>
                <a:lnTo>
                  <a:pt x="23" y="718"/>
                </a:lnTo>
                <a:lnTo>
                  <a:pt x="31" y="738"/>
                </a:lnTo>
                <a:lnTo>
                  <a:pt x="39" y="757"/>
                </a:lnTo>
                <a:lnTo>
                  <a:pt x="49" y="775"/>
                </a:lnTo>
                <a:lnTo>
                  <a:pt x="60" y="793"/>
                </a:lnTo>
                <a:lnTo>
                  <a:pt x="73" y="811"/>
                </a:lnTo>
                <a:lnTo>
                  <a:pt x="86" y="827"/>
                </a:lnTo>
                <a:lnTo>
                  <a:pt x="99" y="844"/>
                </a:lnTo>
                <a:lnTo>
                  <a:pt x="114" y="860"/>
                </a:lnTo>
                <a:lnTo>
                  <a:pt x="130" y="875"/>
                </a:lnTo>
                <a:lnTo>
                  <a:pt x="147" y="889"/>
                </a:lnTo>
                <a:lnTo>
                  <a:pt x="165" y="902"/>
                </a:lnTo>
                <a:lnTo>
                  <a:pt x="183" y="917"/>
                </a:lnTo>
                <a:lnTo>
                  <a:pt x="202" y="929"/>
                </a:lnTo>
                <a:lnTo>
                  <a:pt x="222" y="940"/>
                </a:lnTo>
                <a:lnTo>
                  <a:pt x="243" y="951"/>
                </a:lnTo>
                <a:lnTo>
                  <a:pt x="264" y="961"/>
                </a:lnTo>
                <a:lnTo>
                  <a:pt x="285" y="971"/>
                </a:lnTo>
                <a:lnTo>
                  <a:pt x="308" y="979"/>
                </a:lnTo>
                <a:lnTo>
                  <a:pt x="331" y="986"/>
                </a:lnTo>
                <a:lnTo>
                  <a:pt x="354" y="992"/>
                </a:lnTo>
                <a:lnTo>
                  <a:pt x="378" y="999"/>
                </a:lnTo>
                <a:lnTo>
                  <a:pt x="403" y="1004"/>
                </a:lnTo>
                <a:lnTo>
                  <a:pt x="427" y="1007"/>
                </a:lnTo>
                <a:lnTo>
                  <a:pt x="454" y="1010"/>
                </a:lnTo>
                <a:lnTo>
                  <a:pt x="478" y="1012"/>
                </a:lnTo>
                <a:lnTo>
                  <a:pt x="504" y="1012"/>
                </a:lnTo>
                <a:lnTo>
                  <a:pt x="3572" y="1012"/>
                </a:lnTo>
                <a:lnTo>
                  <a:pt x="3572" y="760"/>
                </a:lnTo>
                <a:lnTo>
                  <a:pt x="1882" y="760"/>
                </a:lnTo>
                <a:lnTo>
                  <a:pt x="1882" y="760"/>
                </a:lnTo>
                <a:lnTo>
                  <a:pt x="1859" y="759"/>
                </a:lnTo>
                <a:lnTo>
                  <a:pt x="1836" y="757"/>
                </a:lnTo>
                <a:lnTo>
                  <a:pt x="1814" y="754"/>
                </a:lnTo>
                <a:lnTo>
                  <a:pt x="1791" y="751"/>
                </a:lnTo>
                <a:lnTo>
                  <a:pt x="1768" y="746"/>
                </a:lnTo>
                <a:lnTo>
                  <a:pt x="1747" y="739"/>
                </a:lnTo>
                <a:lnTo>
                  <a:pt x="1725" y="733"/>
                </a:lnTo>
                <a:lnTo>
                  <a:pt x="1704" y="724"/>
                </a:lnTo>
                <a:lnTo>
                  <a:pt x="1685" y="715"/>
                </a:lnTo>
                <a:lnTo>
                  <a:pt x="1665" y="705"/>
                </a:lnTo>
                <a:lnTo>
                  <a:pt x="1645" y="693"/>
                </a:lnTo>
                <a:lnTo>
                  <a:pt x="1627" y="682"/>
                </a:lnTo>
                <a:lnTo>
                  <a:pt x="1609" y="669"/>
                </a:lnTo>
                <a:lnTo>
                  <a:pt x="1592" y="656"/>
                </a:lnTo>
                <a:lnTo>
                  <a:pt x="1575" y="641"/>
                </a:lnTo>
                <a:lnTo>
                  <a:pt x="1560" y="627"/>
                </a:lnTo>
                <a:lnTo>
                  <a:pt x="1544" y="610"/>
                </a:lnTo>
                <a:lnTo>
                  <a:pt x="1529" y="594"/>
                </a:lnTo>
                <a:lnTo>
                  <a:pt x="1516" y="576"/>
                </a:lnTo>
                <a:lnTo>
                  <a:pt x="1503" y="558"/>
                </a:lnTo>
                <a:lnTo>
                  <a:pt x="1492" y="540"/>
                </a:lnTo>
                <a:lnTo>
                  <a:pt x="1480" y="520"/>
                </a:lnTo>
                <a:lnTo>
                  <a:pt x="1471" y="501"/>
                </a:lnTo>
                <a:lnTo>
                  <a:pt x="1463" y="481"/>
                </a:lnTo>
                <a:lnTo>
                  <a:pt x="1454" y="460"/>
                </a:lnTo>
                <a:lnTo>
                  <a:pt x="1446" y="439"/>
                </a:lnTo>
                <a:lnTo>
                  <a:pt x="1440" y="418"/>
                </a:lnTo>
                <a:lnTo>
                  <a:pt x="1435" y="395"/>
                </a:lnTo>
                <a:lnTo>
                  <a:pt x="1432" y="372"/>
                </a:lnTo>
                <a:lnTo>
                  <a:pt x="1428" y="349"/>
                </a:lnTo>
                <a:lnTo>
                  <a:pt x="1427" y="326"/>
                </a:lnTo>
                <a:lnTo>
                  <a:pt x="1427" y="303"/>
                </a:lnTo>
                <a:lnTo>
                  <a:pt x="1427" y="303"/>
                </a:lnTo>
                <a:close/>
              </a:path>
            </a:pathLst>
          </a:custGeom>
          <a:solidFill>
            <a:schemeClr val="accent2"/>
          </a:solidFill>
          <a:ln>
            <a:noFill/>
          </a:ln>
        </p:spPr>
        <p:txBody>
          <a:bodyPr lIns="91425" tIns="45700" rIns="91425" bIns="45700" anchor="t" anchorCtr="0">
            <a:noAutofit/>
          </a:bodyPr>
          <a:lstStyle/>
          <a:p>
            <a:pPr>
              <a:spcBef>
                <a:spcPts val="0"/>
              </a:spcBef>
              <a:buNone/>
            </a:pPr>
            <a:endParaRPr/>
          </a:p>
        </p:txBody>
      </p:sp>
      <p:sp>
        <p:nvSpPr>
          <p:cNvPr id="10" name="Shape 10"/>
          <p:cNvSpPr/>
          <p:nvPr/>
        </p:nvSpPr>
        <p:spPr>
          <a:xfrm>
            <a:off x="6781800" y="3494438"/>
            <a:ext cx="1903412" cy="552450"/>
          </a:xfrm>
          <a:custGeom>
            <a:avLst/>
            <a:gdLst/>
            <a:ahLst/>
            <a:cxnLst/>
            <a:rect l="0" t="0" r="0" b="0"/>
            <a:pathLst>
              <a:path w="2398" h="927" extrusionOk="0">
                <a:moveTo>
                  <a:pt x="971" y="708"/>
                </a:moveTo>
                <a:lnTo>
                  <a:pt x="971" y="708"/>
                </a:lnTo>
                <a:lnTo>
                  <a:pt x="971" y="927"/>
                </a:lnTo>
                <a:lnTo>
                  <a:pt x="2398" y="927"/>
                </a:lnTo>
                <a:lnTo>
                  <a:pt x="2398" y="418"/>
                </a:lnTo>
                <a:lnTo>
                  <a:pt x="2398" y="418"/>
                </a:lnTo>
                <a:lnTo>
                  <a:pt x="2398" y="395"/>
                </a:lnTo>
                <a:lnTo>
                  <a:pt x="2395" y="374"/>
                </a:lnTo>
                <a:lnTo>
                  <a:pt x="2392" y="354"/>
                </a:lnTo>
                <a:lnTo>
                  <a:pt x="2389" y="333"/>
                </a:lnTo>
                <a:lnTo>
                  <a:pt x="2382" y="313"/>
                </a:lnTo>
                <a:lnTo>
                  <a:pt x="2375" y="294"/>
                </a:lnTo>
                <a:lnTo>
                  <a:pt x="2367" y="274"/>
                </a:lnTo>
                <a:lnTo>
                  <a:pt x="2359" y="254"/>
                </a:lnTo>
                <a:lnTo>
                  <a:pt x="2348" y="236"/>
                </a:lnTo>
                <a:lnTo>
                  <a:pt x="2338" y="219"/>
                </a:lnTo>
                <a:lnTo>
                  <a:pt x="2325" y="201"/>
                </a:lnTo>
                <a:lnTo>
                  <a:pt x="2312" y="184"/>
                </a:lnTo>
                <a:lnTo>
                  <a:pt x="2299" y="168"/>
                </a:lnTo>
                <a:lnTo>
                  <a:pt x="2282" y="152"/>
                </a:lnTo>
                <a:lnTo>
                  <a:pt x="2268" y="137"/>
                </a:lnTo>
                <a:lnTo>
                  <a:pt x="2250" y="122"/>
                </a:lnTo>
                <a:lnTo>
                  <a:pt x="2233" y="108"/>
                </a:lnTo>
                <a:lnTo>
                  <a:pt x="2214" y="94"/>
                </a:lnTo>
                <a:lnTo>
                  <a:pt x="2196" y="83"/>
                </a:lnTo>
                <a:lnTo>
                  <a:pt x="2176" y="70"/>
                </a:lnTo>
                <a:lnTo>
                  <a:pt x="2155" y="60"/>
                </a:lnTo>
                <a:lnTo>
                  <a:pt x="2134" y="50"/>
                </a:lnTo>
                <a:lnTo>
                  <a:pt x="2113" y="41"/>
                </a:lnTo>
                <a:lnTo>
                  <a:pt x="2090" y="32"/>
                </a:lnTo>
                <a:lnTo>
                  <a:pt x="2067" y="24"/>
                </a:lnTo>
                <a:lnTo>
                  <a:pt x="2044" y="18"/>
                </a:lnTo>
                <a:lnTo>
                  <a:pt x="2020" y="13"/>
                </a:lnTo>
                <a:lnTo>
                  <a:pt x="1995" y="8"/>
                </a:lnTo>
                <a:lnTo>
                  <a:pt x="1971" y="5"/>
                </a:lnTo>
                <a:lnTo>
                  <a:pt x="1944" y="1"/>
                </a:lnTo>
                <a:lnTo>
                  <a:pt x="1920" y="0"/>
                </a:lnTo>
                <a:lnTo>
                  <a:pt x="1894" y="0"/>
                </a:lnTo>
                <a:lnTo>
                  <a:pt x="0" y="0"/>
                </a:lnTo>
                <a:lnTo>
                  <a:pt x="0" y="251"/>
                </a:lnTo>
                <a:lnTo>
                  <a:pt x="514" y="251"/>
                </a:lnTo>
                <a:lnTo>
                  <a:pt x="514" y="251"/>
                </a:lnTo>
                <a:lnTo>
                  <a:pt x="539" y="251"/>
                </a:lnTo>
                <a:lnTo>
                  <a:pt x="562" y="254"/>
                </a:lnTo>
                <a:lnTo>
                  <a:pt x="585" y="256"/>
                </a:lnTo>
                <a:lnTo>
                  <a:pt x="607" y="261"/>
                </a:lnTo>
                <a:lnTo>
                  <a:pt x="629" y="266"/>
                </a:lnTo>
                <a:lnTo>
                  <a:pt x="651" y="272"/>
                </a:lnTo>
                <a:lnTo>
                  <a:pt x="673" y="279"/>
                </a:lnTo>
                <a:lnTo>
                  <a:pt x="692" y="287"/>
                </a:lnTo>
                <a:lnTo>
                  <a:pt x="713" y="297"/>
                </a:lnTo>
                <a:lnTo>
                  <a:pt x="733" y="307"/>
                </a:lnTo>
                <a:lnTo>
                  <a:pt x="753" y="318"/>
                </a:lnTo>
                <a:lnTo>
                  <a:pt x="771" y="330"/>
                </a:lnTo>
                <a:lnTo>
                  <a:pt x="789" y="343"/>
                </a:lnTo>
                <a:lnTo>
                  <a:pt x="805" y="356"/>
                </a:lnTo>
                <a:lnTo>
                  <a:pt x="823" y="370"/>
                </a:lnTo>
                <a:lnTo>
                  <a:pt x="838" y="385"/>
                </a:lnTo>
                <a:lnTo>
                  <a:pt x="854" y="401"/>
                </a:lnTo>
                <a:lnTo>
                  <a:pt x="867" y="418"/>
                </a:lnTo>
                <a:lnTo>
                  <a:pt x="882" y="434"/>
                </a:lnTo>
                <a:lnTo>
                  <a:pt x="893" y="452"/>
                </a:lnTo>
                <a:lnTo>
                  <a:pt x="906" y="472"/>
                </a:lnTo>
                <a:lnTo>
                  <a:pt x="918" y="491"/>
                </a:lnTo>
                <a:lnTo>
                  <a:pt x="927" y="511"/>
                </a:lnTo>
                <a:lnTo>
                  <a:pt x="936" y="530"/>
                </a:lnTo>
                <a:lnTo>
                  <a:pt x="944" y="552"/>
                </a:lnTo>
                <a:lnTo>
                  <a:pt x="952" y="573"/>
                </a:lnTo>
                <a:lnTo>
                  <a:pt x="957" y="594"/>
                </a:lnTo>
                <a:lnTo>
                  <a:pt x="963" y="617"/>
                </a:lnTo>
                <a:lnTo>
                  <a:pt x="967" y="638"/>
                </a:lnTo>
                <a:lnTo>
                  <a:pt x="970" y="661"/>
                </a:lnTo>
                <a:lnTo>
                  <a:pt x="971" y="685"/>
                </a:lnTo>
                <a:lnTo>
                  <a:pt x="971" y="708"/>
                </a:lnTo>
                <a:lnTo>
                  <a:pt x="971" y="708"/>
                </a:lnTo>
                <a:close/>
              </a:path>
            </a:pathLst>
          </a:custGeom>
          <a:solidFill>
            <a:schemeClr val="accent4"/>
          </a:solidFill>
          <a:ln>
            <a:noFill/>
          </a:ln>
        </p:spPr>
        <p:txBody>
          <a:bodyPr lIns="91425" tIns="45700" rIns="91425" bIns="45700" anchor="t" anchorCtr="0">
            <a:noAutofit/>
          </a:bodyPr>
          <a:lstStyle/>
          <a:p>
            <a:pPr>
              <a:spcBef>
                <a:spcPts val="0"/>
              </a:spcBef>
              <a:buNone/>
            </a:pPr>
            <a:endParaRPr/>
          </a:p>
        </p:txBody>
      </p:sp>
      <p:sp>
        <p:nvSpPr>
          <p:cNvPr id="11" name="Shape 11"/>
          <p:cNvSpPr/>
          <p:nvPr/>
        </p:nvSpPr>
        <p:spPr>
          <a:xfrm>
            <a:off x="381000" y="0"/>
            <a:ext cx="1136699" cy="2971799"/>
          </a:xfrm>
          <a:prstGeom prst="rect">
            <a:avLst/>
          </a:prstGeom>
          <a:solidFill>
            <a:schemeClr val="accent3"/>
          </a:solidFill>
          <a:ln>
            <a:noFill/>
          </a:ln>
        </p:spPr>
        <p:txBody>
          <a:bodyPr lIns="91425" tIns="45700" rIns="91425" bIns="45700" anchor="t" anchorCtr="0">
            <a:noAutofit/>
          </a:bodyPr>
          <a:lstStyle/>
          <a:p>
            <a:pPr>
              <a:spcBef>
                <a:spcPts val="0"/>
              </a:spcBef>
              <a:buNone/>
            </a:pPr>
            <a:endParaRPr/>
          </a:p>
        </p:txBody>
      </p:sp>
      <p:sp>
        <p:nvSpPr>
          <p:cNvPr id="12" name="Shape 12"/>
          <p:cNvSpPr/>
          <p:nvPr/>
        </p:nvSpPr>
        <p:spPr>
          <a:xfrm>
            <a:off x="3268663" y="3494438"/>
            <a:ext cx="1700099" cy="150000"/>
          </a:xfrm>
          <a:prstGeom prst="rect">
            <a:avLst/>
          </a:prstGeom>
          <a:solidFill>
            <a:schemeClr val="accent3"/>
          </a:solidFill>
          <a:ln>
            <a:noFill/>
          </a:ln>
        </p:spPr>
        <p:txBody>
          <a:bodyPr lIns="91425" tIns="45700" rIns="91425" bIns="45700" anchor="t" anchorCtr="0">
            <a:noAutofit/>
          </a:bodyPr>
          <a:lstStyle/>
          <a:p>
            <a:pPr>
              <a:spcBef>
                <a:spcPts val="0"/>
              </a:spcBef>
              <a:buNone/>
            </a:pPr>
            <a:endParaRPr/>
          </a:p>
        </p:txBody>
      </p:sp>
      <p:sp>
        <p:nvSpPr>
          <p:cNvPr id="13" name="Shape 13"/>
          <p:cNvSpPr/>
          <p:nvPr/>
        </p:nvSpPr>
        <p:spPr>
          <a:xfrm>
            <a:off x="5021262" y="3494438"/>
            <a:ext cx="1684199" cy="150000"/>
          </a:xfrm>
          <a:prstGeom prst="rect">
            <a:avLst/>
          </a:prstGeom>
          <a:solidFill>
            <a:schemeClr val="lt2"/>
          </a:solidFill>
          <a:ln>
            <a:noFill/>
          </a:ln>
        </p:spPr>
        <p:txBody>
          <a:bodyPr lIns="91425" tIns="45700" rIns="91425" bIns="45700" anchor="t" anchorCtr="0">
            <a:noAutofit/>
          </a:bodyPr>
          <a:lstStyle/>
          <a:p>
            <a:pPr>
              <a:spcBef>
                <a:spcPts val="0"/>
              </a:spcBef>
              <a:buNone/>
            </a:pPr>
            <a:endParaRPr/>
          </a:p>
        </p:txBody>
      </p:sp>
      <p:sp>
        <p:nvSpPr>
          <p:cNvPr id="14" name="Shape 14"/>
          <p:cNvSpPr/>
          <p:nvPr/>
        </p:nvSpPr>
        <p:spPr>
          <a:xfrm>
            <a:off x="7546975" y="4087369"/>
            <a:ext cx="1139824" cy="1057275"/>
          </a:xfrm>
          <a:custGeom>
            <a:avLst/>
            <a:gdLst/>
            <a:ahLst/>
            <a:cxnLst/>
            <a:rect l="0" t="0" r="0" b="0"/>
            <a:pathLst>
              <a:path w="1437" h="1776" extrusionOk="0">
                <a:moveTo>
                  <a:pt x="1435" y="1776"/>
                </a:moveTo>
                <a:lnTo>
                  <a:pt x="0" y="1776"/>
                </a:lnTo>
                <a:lnTo>
                  <a:pt x="2" y="0"/>
                </a:lnTo>
                <a:lnTo>
                  <a:pt x="1437" y="0"/>
                </a:lnTo>
                <a:lnTo>
                  <a:pt x="1435" y="1776"/>
                </a:lnTo>
                <a:close/>
              </a:path>
            </a:pathLst>
          </a:custGeom>
          <a:solidFill>
            <a:schemeClr val="lt2"/>
          </a:solidFill>
          <a:ln>
            <a:noFill/>
          </a:ln>
        </p:spPr>
        <p:txBody>
          <a:bodyPr lIns="91425" tIns="45700" rIns="91425" bIns="45700" anchor="t" anchorCtr="0">
            <a:noAutofit/>
          </a:bodyPr>
          <a:lstStyle/>
          <a:p>
            <a:pPr>
              <a:spcBef>
                <a:spcPts val="0"/>
              </a:spcBef>
              <a:buNone/>
            </a:pPr>
            <a:endParaRPr/>
          </a:p>
        </p:txBody>
      </p:sp>
      <p:sp>
        <p:nvSpPr>
          <p:cNvPr id="15" name="Shape 15"/>
          <p:cNvSpPr txBox="1">
            <a:spLocks noGrp="1"/>
          </p:cNvSpPr>
          <p:nvPr>
            <p:ph type="ctrTitle"/>
          </p:nvPr>
        </p:nvSpPr>
        <p:spPr>
          <a:xfrm>
            <a:off x="2220060" y="2187175"/>
            <a:ext cx="4710000" cy="12380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6" name="Shape 16"/>
          <p:cNvSpPr txBox="1">
            <a:spLocks noGrp="1"/>
          </p:cNvSpPr>
          <p:nvPr>
            <p:ph type="subTitle" idx="1"/>
          </p:nvPr>
        </p:nvSpPr>
        <p:spPr>
          <a:xfrm>
            <a:off x="2220060" y="3731180"/>
            <a:ext cx="4710000" cy="663600"/>
          </a:xfrm>
          <a:prstGeom prst="rect">
            <a:avLst/>
          </a:prstGeom>
        </p:spPr>
        <p:txBody>
          <a:bodyPr lIns="91425" tIns="91425" rIns="91425" bIns="91425" anchor="t" anchorCtr="0"/>
          <a:lstStyle>
            <a:lvl1pPr algn="ctr">
              <a:spcBef>
                <a:spcPts val="0"/>
              </a:spcBef>
              <a:buSzPct val="100000"/>
              <a:buNone/>
              <a:defRPr sz="2400"/>
            </a:lvl1pPr>
            <a:lvl2pPr algn="ctr">
              <a:spcBef>
                <a:spcPts val="0"/>
              </a:spcBef>
              <a:buNone/>
              <a:defRPr/>
            </a:lvl2pPr>
            <a:lvl3pPr algn="ctr">
              <a:spcBef>
                <a:spcPts val="0"/>
              </a:spcBef>
              <a:buNone/>
              <a:defRPr/>
            </a:lvl3pPr>
            <a:lvl4pPr algn="ctr">
              <a:spcBef>
                <a:spcPts val="0"/>
              </a:spcBef>
              <a:buSzPct val="100000"/>
              <a:buNone/>
              <a:defRPr sz="2400"/>
            </a:lvl4pPr>
            <a:lvl5pPr algn="ctr">
              <a:spcBef>
                <a:spcPts val="0"/>
              </a:spcBef>
              <a:buSzPct val="100000"/>
              <a:buNone/>
              <a:defRPr sz="2400"/>
            </a:lvl5pPr>
            <a:lvl6pPr algn="ctr">
              <a:spcBef>
                <a:spcPts val="0"/>
              </a:spcBef>
              <a:buSzPct val="100000"/>
              <a:buNone/>
              <a:defRPr sz="2400"/>
            </a:lvl6pPr>
            <a:lvl7pPr algn="ctr">
              <a:spcBef>
                <a:spcPts val="0"/>
              </a:spcBef>
              <a:buSzPct val="100000"/>
              <a:buNone/>
              <a:defRPr sz="2400"/>
            </a:lvl7pPr>
            <a:lvl8pPr algn="ctr">
              <a:spcBef>
                <a:spcPts val="0"/>
              </a:spcBef>
              <a:buSzPct val="100000"/>
              <a:buNone/>
              <a:defRPr sz="2400"/>
            </a:lvl8pPr>
            <a:lvl9pPr algn="ctr">
              <a:spcBef>
                <a:spcPts val="0"/>
              </a:spcBef>
              <a:buSzPct val="100000"/>
              <a:buNone/>
              <a:defRPr sz="2400"/>
            </a:lvl9pPr>
          </a:lstStyle>
          <a:p>
            <a:endParaRPr/>
          </a:p>
        </p:txBody>
      </p:sp>
      <p:sp>
        <p:nvSpPr>
          <p:cNvPr id="17" name="Shape 17"/>
          <p:cNvSpPr txBox="1">
            <a:spLocks noGrp="1"/>
          </p:cNvSpPr>
          <p:nvPr>
            <p:ph type="sldNum" idx="12"/>
          </p:nvPr>
        </p:nvSpPr>
        <p:spPr>
          <a:xfrm>
            <a:off x="8519999" y="470681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152401" y="1028700"/>
            <a:ext cx="2208212" cy="2387203"/>
          </a:xfrm>
          <a:custGeom>
            <a:avLst/>
            <a:gdLst/>
            <a:ahLst/>
            <a:cxnLst/>
            <a:rect l="0" t="0" r="0" b="0"/>
            <a:pathLst>
              <a:path w="2782" h="4010" extrusionOk="0">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lIns="91425" tIns="45700" rIns="91425" bIns="45700" anchor="t" anchorCtr="0">
            <a:noAutofit/>
          </a:bodyPr>
          <a:lstStyle/>
          <a:p>
            <a:pPr>
              <a:spcBef>
                <a:spcPts val="0"/>
              </a:spcBef>
              <a:buNone/>
            </a:pPr>
            <a:endParaRPr/>
          </a:p>
        </p:txBody>
      </p:sp>
      <p:sp>
        <p:nvSpPr>
          <p:cNvPr id="20" name="Shape 20"/>
          <p:cNvSpPr/>
          <p:nvPr/>
        </p:nvSpPr>
        <p:spPr>
          <a:xfrm>
            <a:off x="152401" y="3481387"/>
            <a:ext cx="498599" cy="1662000"/>
          </a:xfrm>
          <a:prstGeom prst="rect">
            <a:avLst/>
          </a:prstGeom>
          <a:solidFill>
            <a:schemeClr val="accent3"/>
          </a:solidFill>
          <a:ln>
            <a:noFill/>
          </a:ln>
        </p:spPr>
        <p:txBody>
          <a:bodyPr lIns="91425" tIns="45700" rIns="91425" bIns="45700" anchor="t" anchorCtr="0">
            <a:noAutofit/>
          </a:bodyPr>
          <a:lstStyle/>
          <a:p>
            <a:pPr>
              <a:spcBef>
                <a:spcPts val="0"/>
              </a:spcBef>
              <a:buNone/>
            </a:pPr>
            <a:endParaRPr/>
          </a:p>
        </p:txBody>
      </p:sp>
      <p:sp>
        <p:nvSpPr>
          <p:cNvPr id="21" name="Shape 21"/>
          <p:cNvSpPr/>
          <p:nvPr/>
        </p:nvSpPr>
        <p:spPr>
          <a:xfrm>
            <a:off x="2413000" y="1028700"/>
            <a:ext cx="2432099" cy="156000"/>
          </a:xfrm>
          <a:prstGeom prst="rect">
            <a:avLst/>
          </a:prstGeom>
          <a:solidFill>
            <a:schemeClr val="accent3"/>
          </a:solidFill>
          <a:ln>
            <a:noFill/>
          </a:ln>
        </p:spPr>
        <p:txBody>
          <a:bodyPr lIns="91425" tIns="45700" rIns="91425" bIns="45700" anchor="t" anchorCtr="0">
            <a:noAutofit/>
          </a:bodyPr>
          <a:lstStyle/>
          <a:p>
            <a:pPr>
              <a:spcBef>
                <a:spcPts val="0"/>
              </a:spcBef>
              <a:buNone/>
            </a:pPr>
            <a:endParaRPr/>
          </a:p>
        </p:txBody>
      </p:sp>
      <p:sp>
        <p:nvSpPr>
          <p:cNvPr id="22" name="Shape 22"/>
          <p:cNvSpPr/>
          <p:nvPr/>
        </p:nvSpPr>
        <p:spPr>
          <a:xfrm>
            <a:off x="4911726" y="1028700"/>
            <a:ext cx="1965299" cy="156000"/>
          </a:xfrm>
          <a:prstGeom prst="rect">
            <a:avLst/>
          </a:prstGeom>
          <a:solidFill>
            <a:srgbClr val="E3BC6D"/>
          </a:solidFill>
          <a:ln>
            <a:noFill/>
          </a:ln>
        </p:spPr>
        <p:txBody>
          <a:bodyPr lIns="91425" tIns="45700" rIns="91425" bIns="45700" anchor="t" anchorCtr="0">
            <a:noAutofit/>
          </a:bodyPr>
          <a:lstStyle/>
          <a:p>
            <a:pPr>
              <a:spcBef>
                <a:spcPts val="0"/>
              </a:spcBef>
              <a:buNone/>
            </a:pPr>
            <a:endParaRPr/>
          </a:p>
        </p:txBody>
      </p:sp>
      <p:sp>
        <p:nvSpPr>
          <p:cNvPr id="23" name="Shape 23"/>
          <p:cNvSpPr/>
          <p:nvPr/>
        </p:nvSpPr>
        <p:spPr>
          <a:xfrm>
            <a:off x="6943725" y="1028700"/>
            <a:ext cx="2200199" cy="156000"/>
          </a:xfrm>
          <a:prstGeom prst="rect">
            <a:avLst/>
          </a:prstGeom>
          <a:solidFill>
            <a:schemeClr val="accent4"/>
          </a:solidFill>
          <a:ln>
            <a:noFill/>
          </a:ln>
        </p:spPr>
        <p:txBody>
          <a:bodyPr lIns="91425" tIns="45700" rIns="91425" bIns="45700" anchor="t" anchorCtr="0">
            <a:noAutofit/>
          </a:bodyPr>
          <a:lstStyle/>
          <a:p>
            <a:pPr>
              <a:spcBef>
                <a:spcPts val="0"/>
              </a:spcBef>
              <a:buNone/>
            </a:pPr>
            <a:endParaRPr/>
          </a:p>
        </p:txBody>
      </p:sp>
      <p:sp>
        <p:nvSpPr>
          <p:cNvPr id="24" name="Shape 24"/>
          <p:cNvSpPr txBox="1">
            <a:spLocks noGrp="1"/>
          </p:cNvSpPr>
          <p:nvPr>
            <p:ph type="body" idx="1"/>
          </p:nvPr>
        </p:nvSpPr>
        <p:spPr>
          <a:xfrm>
            <a:off x="854948" y="1184672"/>
            <a:ext cx="7831799" cy="3741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title"/>
          </p:nvPr>
        </p:nvSpPr>
        <p:spPr>
          <a:xfrm>
            <a:off x="854948" y="162403"/>
            <a:ext cx="7831799"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19999" y="470681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7"/>
        <p:cNvGrpSpPr/>
        <p:nvPr/>
      </p:nvGrpSpPr>
      <p:grpSpPr>
        <a:xfrm>
          <a:off x="0" y="0"/>
          <a:ext cx="0" cy="0"/>
          <a:chOff x="0" y="0"/>
          <a:chExt cx="0" cy="0"/>
        </a:xfrm>
      </p:grpSpPr>
      <p:sp>
        <p:nvSpPr>
          <p:cNvPr id="28" name="Shape 28"/>
          <p:cNvSpPr/>
          <p:nvPr/>
        </p:nvSpPr>
        <p:spPr>
          <a:xfrm>
            <a:off x="152401" y="1028700"/>
            <a:ext cx="2208212" cy="2387203"/>
          </a:xfrm>
          <a:custGeom>
            <a:avLst/>
            <a:gdLst/>
            <a:ahLst/>
            <a:cxnLst/>
            <a:rect l="0" t="0" r="0" b="0"/>
            <a:pathLst>
              <a:path w="2782" h="4010" extrusionOk="0">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lIns="91425" tIns="45700" rIns="91425" bIns="45700" anchor="t" anchorCtr="0">
            <a:noAutofit/>
          </a:bodyPr>
          <a:lstStyle/>
          <a:p>
            <a:pPr>
              <a:spcBef>
                <a:spcPts val="0"/>
              </a:spcBef>
              <a:buNone/>
            </a:pPr>
            <a:endParaRPr/>
          </a:p>
        </p:txBody>
      </p:sp>
      <p:sp>
        <p:nvSpPr>
          <p:cNvPr id="29" name="Shape 29"/>
          <p:cNvSpPr/>
          <p:nvPr/>
        </p:nvSpPr>
        <p:spPr>
          <a:xfrm>
            <a:off x="152401" y="3481387"/>
            <a:ext cx="498599" cy="1662000"/>
          </a:xfrm>
          <a:prstGeom prst="rect">
            <a:avLst/>
          </a:prstGeom>
          <a:solidFill>
            <a:schemeClr val="accent3"/>
          </a:solidFill>
          <a:ln>
            <a:noFill/>
          </a:ln>
        </p:spPr>
        <p:txBody>
          <a:bodyPr lIns="91425" tIns="45700" rIns="91425" bIns="45700" anchor="t" anchorCtr="0">
            <a:noAutofit/>
          </a:bodyPr>
          <a:lstStyle/>
          <a:p>
            <a:pPr>
              <a:spcBef>
                <a:spcPts val="0"/>
              </a:spcBef>
              <a:buNone/>
            </a:pPr>
            <a:endParaRPr/>
          </a:p>
        </p:txBody>
      </p:sp>
      <p:sp>
        <p:nvSpPr>
          <p:cNvPr id="30" name="Shape 30"/>
          <p:cNvSpPr/>
          <p:nvPr/>
        </p:nvSpPr>
        <p:spPr>
          <a:xfrm>
            <a:off x="2413000" y="1028700"/>
            <a:ext cx="2432099" cy="156000"/>
          </a:xfrm>
          <a:prstGeom prst="rect">
            <a:avLst/>
          </a:prstGeom>
          <a:solidFill>
            <a:schemeClr val="accent3"/>
          </a:solidFill>
          <a:ln>
            <a:noFill/>
          </a:ln>
        </p:spPr>
        <p:txBody>
          <a:bodyPr lIns="91425" tIns="45700" rIns="91425" bIns="45700" anchor="t" anchorCtr="0">
            <a:noAutofit/>
          </a:bodyPr>
          <a:lstStyle/>
          <a:p>
            <a:pPr>
              <a:spcBef>
                <a:spcPts val="0"/>
              </a:spcBef>
              <a:buNone/>
            </a:pPr>
            <a:endParaRPr/>
          </a:p>
        </p:txBody>
      </p:sp>
      <p:sp>
        <p:nvSpPr>
          <p:cNvPr id="31" name="Shape 31"/>
          <p:cNvSpPr/>
          <p:nvPr/>
        </p:nvSpPr>
        <p:spPr>
          <a:xfrm>
            <a:off x="4911726" y="1028700"/>
            <a:ext cx="1965299" cy="156000"/>
          </a:xfrm>
          <a:prstGeom prst="rect">
            <a:avLst/>
          </a:prstGeom>
          <a:solidFill>
            <a:srgbClr val="E3BC6D"/>
          </a:solidFill>
          <a:ln>
            <a:noFill/>
          </a:ln>
        </p:spPr>
        <p:txBody>
          <a:bodyPr lIns="91425" tIns="45700" rIns="91425" bIns="45700" anchor="t" anchorCtr="0">
            <a:noAutofit/>
          </a:bodyPr>
          <a:lstStyle/>
          <a:p>
            <a:pPr>
              <a:spcBef>
                <a:spcPts val="0"/>
              </a:spcBef>
              <a:buNone/>
            </a:pPr>
            <a:endParaRPr/>
          </a:p>
        </p:txBody>
      </p:sp>
      <p:sp>
        <p:nvSpPr>
          <p:cNvPr id="32" name="Shape 32"/>
          <p:cNvSpPr/>
          <p:nvPr/>
        </p:nvSpPr>
        <p:spPr>
          <a:xfrm>
            <a:off x="6943725" y="1028700"/>
            <a:ext cx="2200199" cy="156000"/>
          </a:xfrm>
          <a:prstGeom prst="rect">
            <a:avLst/>
          </a:prstGeom>
          <a:solidFill>
            <a:schemeClr val="accent4"/>
          </a:solidFill>
          <a:ln>
            <a:noFill/>
          </a:ln>
        </p:spPr>
        <p:txBody>
          <a:bodyPr lIns="91425" tIns="45700" rIns="91425" bIns="45700" anchor="t" anchorCtr="0">
            <a:noAutofit/>
          </a:bodyPr>
          <a:lstStyle/>
          <a:p>
            <a:pPr>
              <a:spcBef>
                <a:spcPts val="0"/>
              </a:spcBef>
              <a:buNone/>
            </a:pPr>
            <a:endParaRPr/>
          </a:p>
        </p:txBody>
      </p:sp>
      <p:sp>
        <p:nvSpPr>
          <p:cNvPr id="33" name="Shape 33"/>
          <p:cNvSpPr txBox="1">
            <a:spLocks noGrp="1"/>
          </p:cNvSpPr>
          <p:nvPr>
            <p:ph type="body" idx="1"/>
          </p:nvPr>
        </p:nvSpPr>
        <p:spPr>
          <a:xfrm>
            <a:off x="854948" y="1184672"/>
            <a:ext cx="3859799" cy="3741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4" name="Shape 34"/>
          <p:cNvSpPr txBox="1">
            <a:spLocks noGrp="1"/>
          </p:cNvSpPr>
          <p:nvPr>
            <p:ph type="body" idx="2"/>
          </p:nvPr>
        </p:nvSpPr>
        <p:spPr>
          <a:xfrm>
            <a:off x="4827083" y="1184672"/>
            <a:ext cx="3859799" cy="3741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5" name="Shape 35"/>
          <p:cNvSpPr txBox="1">
            <a:spLocks noGrp="1"/>
          </p:cNvSpPr>
          <p:nvPr>
            <p:ph type="title"/>
          </p:nvPr>
        </p:nvSpPr>
        <p:spPr>
          <a:xfrm>
            <a:off x="854948" y="162403"/>
            <a:ext cx="7831799"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6" name="Shape 36"/>
          <p:cNvSpPr txBox="1">
            <a:spLocks noGrp="1"/>
          </p:cNvSpPr>
          <p:nvPr>
            <p:ph type="sldNum" idx="12"/>
          </p:nvPr>
        </p:nvSpPr>
        <p:spPr>
          <a:xfrm>
            <a:off x="8519999" y="470681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7"/>
        <p:cNvGrpSpPr/>
        <p:nvPr/>
      </p:nvGrpSpPr>
      <p:grpSpPr>
        <a:xfrm>
          <a:off x="0" y="0"/>
          <a:ext cx="0" cy="0"/>
          <a:chOff x="0" y="0"/>
          <a:chExt cx="0" cy="0"/>
        </a:xfrm>
      </p:grpSpPr>
      <p:sp>
        <p:nvSpPr>
          <p:cNvPr id="38" name="Shape 38"/>
          <p:cNvSpPr/>
          <p:nvPr/>
        </p:nvSpPr>
        <p:spPr>
          <a:xfrm>
            <a:off x="152401" y="1028700"/>
            <a:ext cx="2208212" cy="2387203"/>
          </a:xfrm>
          <a:custGeom>
            <a:avLst/>
            <a:gdLst/>
            <a:ahLst/>
            <a:cxnLst/>
            <a:rect l="0" t="0" r="0" b="0"/>
            <a:pathLst>
              <a:path w="2782" h="4010" extrusionOk="0">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lIns="91425" tIns="45700" rIns="91425" bIns="45700" anchor="t" anchorCtr="0">
            <a:noAutofit/>
          </a:bodyPr>
          <a:lstStyle/>
          <a:p>
            <a:pPr>
              <a:spcBef>
                <a:spcPts val="0"/>
              </a:spcBef>
              <a:buNone/>
            </a:pPr>
            <a:endParaRPr/>
          </a:p>
        </p:txBody>
      </p:sp>
      <p:sp>
        <p:nvSpPr>
          <p:cNvPr id="39" name="Shape 39"/>
          <p:cNvSpPr/>
          <p:nvPr/>
        </p:nvSpPr>
        <p:spPr>
          <a:xfrm>
            <a:off x="152401" y="3481387"/>
            <a:ext cx="498599" cy="1662000"/>
          </a:xfrm>
          <a:prstGeom prst="rect">
            <a:avLst/>
          </a:prstGeom>
          <a:solidFill>
            <a:schemeClr val="accent3"/>
          </a:solidFill>
          <a:ln>
            <a:noFill/>
          </a:ln>
        </p:spPr>
        <p:txBody>
          <a:bodyPr lIns="91425" tIns="45700" rIns="91425" bIns="45700" anchor="t" anchorCtr="0">
            <a:noAutofit/>
          </a:bodyPr>
          <a:lstStyle/>
          <a:p>
            <a:pPr>
              <a:spcBef>
                <a:spcPts val="0"/>
              </a:spcBef>
              <a:buNone/>
            </a:pPr>
            <a:endParaRPr/>
          </a:p>
        </p:txBody>
      </p:sp>
      <p:sp>
        <p:nvSpPr>
          <p:cNvPr id="40" name="Shape 40"/>
          <p:cNvSpPr/>
          <p:nvPr/>
        </p:nvSpPr>
        <p:spPr>
          <a:xfrm>
            <a:off x="2413000" y="1028700"/>
            <a:ext cx="2432099" cy="156000"/>
          </a:xfrm>
          <a:prstGeom prst="rect">
            <a:avLst/>
          </a:prstGeom>
          <a:solidFill>
            <a:schemeClr val="accent3"/>
          </a:solidFill>
          <a:ln>
            <a:noFill/>
          </a:ln>
        </p:spPr>
        <p:txBody>
          <a:bodyPr lIns="91425" tIns="45700" rIns="91425" bIns="45700" anchor="t" anchorCtr="0">
            <a:noAutofit/>
          </a:bodyPr>
          <a:lstStyle/>
          <a:p>
            <a:pPr>
              <a:spcBef>
                <a:spcPts val="0"/>
              </a:spcBef>
              <a:buNone/>
            </a:pPr>
            <a:endParaRPr/>
          </a:p>
        </p:txBody>
      </p:sp>
      <p:sp>
        <p:nvSpPr>
          <p:cNvPr id="41" name="Shape 41"/>
          <p:cNvSpPr/>
          <p:nvPr/>
        </p:nvSpPr>
        <p:spPr>
          <a:xfrm>
            <a:off x="4911726" y="1028700"/>
            <a:ext cx="1965299" cy="156000"/>
          </a:xfrm>
          <a:prstGeom prst="rect">
            <a:avLst/>
          </a:prstGeom>
          <a:solidFill>
            <a:srgbClr val="E3BC6D"/>
          </a:solidFill>
          <a:ln>
            <a:noFill/>
          </a:ln>
        </p:spPr>
        <p:txBody>
          <a:bodyPr lIns="91425" tIns="45700" rIns="91425" bIns="45700" anchor="t" anchorCtr="0">
            <a:noAutofit/>
          </a:bodyPr>
          <a:lstStyle/>
          <a:p>
            <a:pPr>
              <a:spcBef>
                <a:spcPts val="0"/>
              </a:spcBef>
              <a:buNone/>
            </a:pPr>
            <a:endParaRPr/>
          </a:p>
        </p:txBody>
      </p:sp>
      <p:sp>
        <p:nvSpPr>
          <p:cNvPr id="42" name="Shape 42"/>
          <p:cNvSpPr/>
          <p:nvPr/>
        </p:nvSpPr>
        <p:spPr>
          <a:xfrm>
            <a:off x="6943725" y="1028700"/>
            <a:ext cx="2200199" cy="156000"/>
          </a:xfrm>
          <a:prstGeom prst="rect">
            <a:avLst/>
          </a:prstGeom>
          <a:solidFill>
            <a:schemeClr val="accent4"/>
          </a:solidFill>
          <a:ln>
            <a:noFill/>
          </a:ln>
        </p:spPr>
        <p:txBody>
          <a:bodyPr lIns="91425" tIns="45700" rIns="91425" bIns="45700" anchor="t" anchorCtr="0">
            <a:noAutofit/>
          </a:bodyPr>
          <a:lstStyle/>
          <a:p>
            <a:pPr>
              <a:spcBef>
                <a:spcPts val="0"/>
              </a:spcBef>
              <a:buNone/>
            </a:pPr>
            <a:endParaRPr/>
          </a:p>
        </p:txBody>
      </p:sp>
      <p:sp>
        <p:nvSpPr>
          <p:cNvPr id="43" name="Shape 43"/>
          <p:cNvSpPr txBox="1">
            <a:spLocks noGrp="1"/>
          </p:cNvSpPr>
          <p:nvPr>
            <p:ph type="title"/>
          </p:nvPr>
        </p:nvSpPr>
        <p:spPr>
          <a:xfrm>
            <a:off x="854948" y="162403"/>
            <a:ext cx="7831799"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4" name="Shape 44"/>
          <p:cNvSpPr txBox="1">
            <a:spLocks noGrp="1"/>
          </p:cNvSpPr>
          <p:nvPr>
            <p:ph type="sldNum" idx="12"/>
          </p:nvPr>
        </p:nvSpPr>
        <p:spPr>
          <a:xfrm>
            <a:off x="8519999" y="470681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p:nvPr/>
        </p:nvSpPr>
        <p:spPr>
          <a:xfrm rot="10800000" flipH="1">
            <a:off x="228600" y="4000518"/>
            <a:ext cx="2208225" cy="1145738"/>
          </a:xfrm>
          <a:custGeom>
            <a:avLst/>
            <a:gdLst/>
            <a:ahLst/>
            <a:cxnLst/>
            <a:rect l="0" t="0" r="0" b="0"/>
            <a:pathLst>
              <a:path w="10000" h="18832" extrusionOk="0">
                <a:moveTo>
                  <a:pt x="2283" y="11895"/>
                </a:moveTo>
                <a:lnTo>
                  <a:pt x="2283" y="11895"/>
                </a:lnTo>
                <a:cubicBezTo>
                  <a:pt x="2258" y="7997"/>
                  <a:pt x="2271" y="3898"/>
                  <a:pt x="2246" y="0"/>
                </a:cubicBezTo>
                <a:lnTo>
                  <a:pt x="37" y="98"/>
                </a:lnTo>
                <a:cubicBezTo>
                  <a:pt x="25" y="4986"/>
                  <a:pt x="12" y="9874"/>
                  <a:pt x="0" y="14762"/>
                </a:cubicBezTo>
                <a:lnTo>
                  <a:pt x="0" y="14762"/>
                </a:lnTo>
                <a:lnTo>
                  <a:pt x="0" y="14967"/>
                </a:lnTo>
                <a:cubicBezTo>
                  <a:pt x="2" y="15036"/>
                  <a:pt x="5" y="15104"/>
                  <a:pt x="7" y="15173"/>
                </a:cubicBezTo>
                <a:cubicBezTo>
                  <a:pt x="11" y="15241"/>
                  <a:pt x="14" y="15310"/>
                  <a:pt x="18" y="15378"/>
                </a:cubicBezTo>
                <a:cubicBezTo>
                  <a:pt x="24" y="15443"/>
                  <a:pt x="30" y="15509"/>
                  <a:pt x="36" y="15574"/>
                </a:cubicBezTo>
                <a:cubicBezTo>
                  <a:pt x="42" y="15642"/>
                  <a:pt x="48" y="15711"/>
                  <a:pt x="54" y="15779"/>
                </a:cubicBezTo>
                <a:cubicBezTo>
                  <a:pt x="61" y="15844"/>
                  <a:pt x="68" y="15910"/>
                  <a:pt x="75" y="15975"/>
                </a:cubicBezTo>
                <a:cubicBezTo>
                  <a:pt x="85" y="16037"/>
                  <a:pt x="94" y="16099"/>
                  <a:pt x="104" y="16161"/>
                </a:cubicBezTo>
                <a:cubicBezTo>
                  <a:pt x="116" y="16220"/>
                  <a:pt x="128" y="16278"/>
                  <a:pt x="140" y="16337"/>
                </a:cubicBezTo>
                <a:cubicBezTo>
                  <a:pt x="152" y="16402"/>
                  <a:pt x="164" y="16468"/>
                  <a:pt x="176" y="16533"/>
                </a:cubicBezTo>
                <a:cubicBezTo>
                  <a:pt x="189" y="16592"/>
                  <a:pt x="203" y="16650"/>
                  <a:pt x="216" y="16709"/>
                </a:cubicBezTo>
                <a:cubicBezTo>
                  <a:pt x="230" y="16761"/>
                  <a:pt x="245" y="16813"/>
                  <a:pt x="259" y="16865"/>
                </a:cubicBezTo>
                <a:cubicBezTo>
                  <a:pt x="275" y="16924"/>
                  <a:pt x="290" y="16982"/>
                  <a:pt x="306" y="17041"/>
                </a:cubicBezTo>
                <a:cubicBezTo>
                  <a:pt x="324" y="17097"/>
                  <a:pt x="341" y="17152"/>
                  <a:pt x="359" y="17208"/>
                </a:cubicBezTo>
                <a:cubicBezTo>
                  <a:pt x="376" y="17254"/>
                  <a:pt x="393" y="17299"/>
                  <a:pt x="410" y="17345"/>
                </a:cubicBezTo>
                <a:cubicBezTo>
                  <a:pt x="430" y="17400"/>
                  <a:pt x="451" y="17456"/>
                  <a:pt x="471" y="17511"/>
                </a:cubicBezTo>
                <a:cubicBezTo>
                  <a:pt x="490" y="17557"/>
                  <a:pt x="509" y="17602"/>
                  <a:pt x="528" y="17648"/>
                </a:cubicBezTo>
                <a:cubicBezTo>
                  <a:pt x="550" y="17690"/>
                  <a:pt x="571" y="17733"/>
                  <a:pt x="593" y="17775"/>
                </a:cubicBezTo>
                <a:cubicBezTo>
                  <a:pt x="615" y="17817"/>
                  <a:pt x="636" y="17860"/>
                  <a:pt x="658" y="17902"/>
                </a:cubicBezTo>
                <a:cubicBezTo>
                  <a:pt x="681" y="17945"/>
                  <a:pt x="703" y="17987"/>
                  <a:pt x="726" y="18030"/>
                </a:cubicBezTo>
                <a:lnTo>
                  <a:pt x="798" y="18147"/>
                </a:lnTo>
                <a:cubicBezTo>
                  <a:pt x="822" y="18180"/>
                  <a:pt x="846" y="18212"/>
                  <a:pt x="870" y="18245"/>
                </a:cubicBezTo>
                <a:lnTo>
                  <a:pt x="945" y="18353"/>
                </a:lnTo>
                <a:cubicBezTo>
                  <a:pt x="973" y="18379"/>
                  <a:pt x="1000" y="18405"/>
                  <a:pt x="1028" y="18431"/>
                </a:cubicBezTo>
                <a:cubicBezTo>
                  <a:pt x="1053" y="18457"/>
                  <a:pt x="1079" y="18483"/>
                  <a:pt x="1104" y="18509"/>
                </a:cubicBezTo>
                <a:lnTo>
                  <a:pt x="1186" y="18597"/>
                </a:lnTo>
                <a:lnTo>
                  <a:pt x="1272" y="18656"/>
                </a:lnTo>
                <a:cubicBezTo>
                  <a:pt x="1302" y="18672"/>
                  <a:pt x="1332" y="18689"/>
                  <a:pt x="1362" y="18705"/>
                </a:cubicBezTo>
                <a:cubicBezTo>
                  <a:pt x="1391" y="18721"/>
                  <a:pt x="1420" y="18738"/>
                  <a:pt x="1449" y="18754"/>
                </a:cubicBezTo>
                <a:cubicBezTo>
                  <a:pt x="1479" y="18770"/>
                  <a:pt x="1508" y="18787"/>
                  <a:pt x="1538" y="18803"/>
                </a:cubicBezTo>
                <a:lnTo>
                  <a:pt x="1625" y="18812"/>
                </a:lnTo>
                <a:cubicBezTo>
                  <a:pt x="1656" y="18819"/>
                  <a:pt x="1687" y="18825"/>
                  <a:pt x="1718" y="18832"/>
                </a:cubicBezTo>
                <a:lnTo>
                  <a:pt x="1812" y="18832"/>
                </a:lnTo>
                <a:lnTo>
                  <a:pt x="10000" y="18832"/>
                </a:lnTo>
                <a:lnTo>
                  <a:pt x="10000" y="16278"/>
                </a:lnTo>
                <a:lnTo>
                  <a:pt x="3925" y="16278"/>
                </a:lnTo>
                <a:lnTo>
                  <a:pt x="3925" y="16278"/>
                </a:lnTo>
                <a:lnTo>
                  <a:pt x="3843" y="16278"/>
                </a:lnTo>
                <a:cubicBezTo>
                  <a:pt x="3814" y="16272"/>
                  <a:pt x="3785" y="16265"/>
                  <a:pt x="3756" y="16259"/>
                </a:cubicBezTo>
                <a:lnTo>
                  <a:pt x="3674" y="16229"/>
                </a:lnTo>
                <a:cubicBezTo>
                  <a:pt x="3649" y="16219"/>
                  <a:pt x="3623" y="16210"/>
                  <a:pt x="3598" y="16200"/>
                </a:cubicBezTo>
                <a:cubicBezTo>
                  <a:pt x="3570" y="16184"/>
                  <a:pt x="3543" y="16167"/>
                  <a:pt x="3515" y="16151"/>
                </a:cubicBezTo>
                <a:lnTo>
                  <a:pt x="3440" y="16082"/>
                </a:lnTo>
                <a:lnTo>
                  <a:pt x="3361" y="16024"/>
                </a:lnTo>
                <a:cubicBezTo>
                  <a:pt x="3336" y="15998"/>
                  <a:pt x="3310" y="15972"/>
                  <a:pt x="3285" y="15946"/>
                </a:cubicBezTo>
                <a:lnTo>
                  <a:pt x="3217" y="15857"/>
                </a:lnTo>
                <a:cubicBezTo>
                  <a:pt x="3193" y="15828"/>
                  <a:pt x="3169" y="15798"/>
                  <a:pt x="3145" y="15769"/>
                </a:cubicBezTo>
                <a:lnTo>
                  <a:pt x="3073" y="15652"/>
                </a:lnTo>
                <a:cubicBezTo>
                  <a:pt x="3053" y="15616"/>
                  <a:pt x="3032" y="15580"/>
                  <a:pt x="3012" y="15544"/>
                </a:cubicBezTo>
                <a:cubicBezTo>
                  <a:pt x="2991" y="15505"/>
                  <a:pt x="2969" y="15466"/>
                  <a:pt x="2948" y="15427"/>
                </a:cubicBezTo>
                <a:cubicBezTo>
                  <a:pt x="2926" y="15385"/>
                  <a:pt x="2905" y="15342"/>
                  <a:pt x="2883" y="15300"/>
                </a:cubicBezTo>
                <a:cubicBezTo>
                  <a:pt x="2863" y="15254"/>
                  <a:pt x="2842" y="15209"/>
                  <a:pt x="2822" y="15163"/>
                </a:cubicBezTo>
                <a:cubicBezTo>
                  <a:pt x="2803" y="15114"/>
                  <a:pt x="2783" y="15065"/>
                  <a:pt x="2764" y="15016"/>
                </a:cubicBezTo>
                <a:lnTo>
                  <a:pt x="2710" y="14869"/>
                </a:lnTo>
                <a:cubicBezTo>
                  <a:pt x="2693" y="14817"/>
                  <a:pt x="2677" y="14765"/>
                  <a:pt x="2660" y="14713"/>
                </a:cubicBezTo>
                <a:cubicBezTo>
                  <a:pt x="2644" y="14657"/>
                  <a:pt x="2629" y="14602"/>
                  <a:pt x="2613" y="14546"/>
                </a:cubicBezTo>
                <a:cubicBezTo>
                  <a:pt x="2596" y="14491"/>
                  <a:pt x="2580" y="14435"/>
                  <a:pt x="2563" y="14380"/>
                </a:cubicBezTo>
                <a:cubicBezTo>
                  <a:pt x="2550" y="14321"/>
                  <a:pt x="2536" y="14263"/>
                  <a:pt x="2523" y="14204"/>
                </a:cubicBezTo>
                <a:cubicBezTo>
                  <a:pt x="2510" y="14139"/>
                  <a:pt x="2497" y="14073"/>
                  <a:pt x="2484" y="14008"/>
                </a:cubicBezTo>
                <a:cubicBezTo>
                  <a:pt x="2472" y="13943"/>
                  <a:pt x="2460" y="13877"/>
                  <a:pt x="2448" y="13812"/>
                </a:cubicBezTo>
                <a:cubicBezTo>
                  <a:pt x="2436" y="13750"/>
                  <a:pt x="2424" y="13689"/>
                  <a:pt x="2412" y="13627"/>
                </a:cubicBezTo>
                <a:cubicBezTo>
                  <a:pt x="2402" y="13562"/>
                  <a:pt x="2393" y="13496"/>
                  <a:pt x="2383" y="13431"/>
                </a:cubicBezTo>
                <a:cubicBezTo>
                  <a:pt x="2375" y="13362"/>
                  <a:pt x="2366" y="13294"/>
                  <a:pt x="2358" y="13225"/>
                </a:cubicBezTo>
                <a:cubicBezTo>
                  <a:pt x="2351" y="13157"/>
                  <a:pt x="2343" y="13088"/>
                  <a:pt x="2336" y="13020"/>
                </a:cubicBezTo>
                <a:lnTo>
                  <a:pt x="2318" y="12795"/>
                </a:lnTo>
                <a:cubicBezTo>
                  <a:pt x="2312" y="12726"/>
                  <a:pt x="2307" y="12658"/>
                  <a:pt x="2301" y="12589"/>
                </a:cubicBezTo>
                <a:cubicBezTo>
                  <a:pt x="2298" y="12514"/>
                  <a:pt x="2296" y="12439"/>
                  <a:pt x="2293" y="12364"/>
                </a:cubicBezTo>
                <a:lnTo>
                  <a:pt x="2290" y="12139"/>
                </a:lnTo>
                <a:cubicBezTo>
                  <a:pt x="2288" y="12058"/>
                  <a:pt x="2285" y="11976"/>
                  <a:pt x="2283" y="11895"/>
                </a:cubicBezTo>
                <a:lnTo>
                  <a:pt x="2283" y="11895"/>
                </a:lnTo>
                <a:close/>
              </a:path>
            </a:pathLst>
          </a:custGeom>
          <a:solidFill>
            <a:schemeClr val="accent2"/>
          </a:solidFill>
          <a:ln>
            <a:noFill/>
          </a:ln>
        </p:spPr>
        <p:txBody>
          <a:bodyPr lIns="91425" tIns="45700" rIns="91425" bIns="45700" anchor="t" anchorCtr="0">
            <a:noAutofit/>
          </a:bodyPr>
          <a:lstStyle/>
          <a:p>
            <a:pPr>
              <a:spcBef>
                <a:spcPts val="0"/>
              </a:spcBef>
              <a:buNone/>
            </a:pPr>
            <a:endParaRPr/>
          </a:p>
        </p:txBody>
      </p:sp>
      <p:sp>
        <p:nvSpPr>
          <p:cNvPr id="47" name="Shape 47"/>
          <p:cNvSpPr/>
          <p:nvPr/>
        </p:nvSpPr>
        <p:spPr>
          <a:xfrm>
            <a:off x="2497136" y="4000500"/>
            <a:ext cx="2432099" cy="156000"/>
          </a:xfrm>
          <a:prstGeom prst="rect">
            <a:avLst/>
          </a:prstGeom>
          <a:solidFill>
            <a:srgbClr val="BF8AC9"/>
          </a:solidFill>
          <a:ln>
            <a:noFill/>
          </a:ln>
        </p:spPr>
        <p:txBody>
          <a:bodyPr lIns="91425" tIns="45700" rIns="91425" bIns="45700" anchor="t" anchorCtr="0">
            <a:noAutofit/>
          </a:bodyPr>
          <a:lstStyle/>
          <a:p>
            <a:pPr>
              <a:spcBef>
                <a:spcPts val="0"/>
              </a:spcBef>
              <a:buNone/>
            </a:pPr>
            <a:endParaRPr/>
          </a:p>
        </p:txBody>
      </p:sp>
      <p:sp>
        <p:nvSpPr>
          <p:cNvPr id="48" name="Shape 48"/>
          <p:cNvSpPr/>
          <p:nvPr/>
        </p:nvSpPr>
        <p:spPr>
          <a:xfrm>
            <a:off x="4995862" y="4000500"/>
            <a:ext cx="1965299" cy="156000"/>
          </a:xfrm>
          <a:prstGeom prst="rect">
            <a:avLst/>
          </a:prstGeom>
          <a:solidFill>
            <a:schemeClr val="lt2"/>
          </a:solidFill>
          <a:ln>
            <a:noFill/>
          </a:ln>
        </p:spPr>
        <p:txBody>
          <a:bodyPr lIns="91425" tIns="45700" rIns="91425" bIns="45700" anchor="t" anchorCtr="0">
            <a:noAutofit/>
          </a:bodyPr>
          <a:lstStyle/>
          <a:p>
            <a:pPr>
              <a:spcBef>
                <a:spcPts val="0"/>
              </a:spcBef>
              <a:buNone/>
            </a:pPr>
            <a:endParaRPr/>
          </a:p>
        </p:txBody>
      </p:sp>
      <p:sp>
        <p:nvSpPr>
          <p:cNvPr id="49" name="Shape 49"/>
          <p:cNvSpPr/>
          <p:nvPr/>
        </p:nvSpPr>
        <p:spPr>
          <a:xfrm>
            <a:off x="7010400" y="4000500"/>
            <a:ext cx="2133599" cy="156000"/>
          </a:xfrm>
          <a:prstGeom prst="rect">
            <a:avLst/>
          </a:prstGeom>
          <a:solidFill>
            <a:srgbClr val="BB4C4B"/>
          </a:solidFill>
          <a:ln>
            <a:noFill/>
          </a:ln>
        </p:spPr>
        <p:txBody>
          <a:bodyPr lIns="91425" tIns="45700" rIns="91425" bIns="45700" anchor="t" anchorCtr="0">
            <a:noAutofit/>
          </a:bodyPr>
          <a:lstStyle/>
          <a:p>
            <a:pPr>
              <a:spcBef>
                <a:spcPts val="0"/>
              </a:spcBef>
              <a:buNone/>
            </a:pPr>
            <a:endParaRPr/>
          </a:p>
        </p:txBody>
      </p:sp>
      <p:sp>
        <p:nvSpPr>
          <p:cNvPr id="50" name="Shape 50"/>
          <p:cNvSpPr txBox="1">
            <a:spLocks noGrp="1"/>
          </p:cNvSpPr>
          <p:nvPr>
            <p:ph type="body" idx="1"/>
          </p:nvPr>
        </p:nvSpPr>
        <p:spPr>
          <a:xfrm>
            <a:off x="1020958" y="4406309"/>
            <a:ext cx="7813199" cy="519599"/>
          </a:xfrm>
          <a:prstGeom prst="rect">
            <a:avLst/>
          </a:prstGeom>
        </p:spPr>
        <p:txBody>
          <a:bodyPr lIns="91425" tIns="91425" rIns="91425" bIns="91425" anchor="t" anchorCtr="0"/>
          <a:lstStyle>
            <a:lvl1pPr algn="r">
              <a:spcBef>
                <a:spcPts val="0"/>
              </a:spcBef>
              <a:buSzPct val="100000"/>
              <a:buNone/>
              <a:defRPr sz="1800" b="1"/>
            </a:lvl1pPr>
          </a:lstStyle>
          <a:p>
            <a:endParaRPr/>
          </a:p>
        </p:txBody>
      </p:sp>
      <p:sp>
        <p:nvSpPr>
          <p:cNvPr id="51" name="Shape 51"/>
          <p:cNvSpPr txBox="1">
            <a:spLocks noGrp="1"/>
          </p:cNvSpPr>
          <p:nvPr>
            <p:ph type="sldNum" idx="12"/>
          </p:nvPr>
        </p:nvSpPr>
        <p:spPr>
          <a:xfrm>
            <a:off x="8519999" y="470681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p:nvPr/>
        </p:nvSpPr>
        <p:spPr>
          <a:xfrm>
            <a:off x="2413000" y="0"/>
            <a:ext cx="2432099" cy="156000"/>
          </a:xfrm>
          <a:prstGeom prst="rect">
            <a:avLst/>
          </a:prstGeom>
          <a:solidFill>
            <a:schemeClr val="accent3"/>
          </a:solidFill>
          <a:ln>
            <a:noFill/>
          </a:ln>
        </p:spPr>
        <p:txBody>
          <a:bodyPr lIns="91425" tIns="45700" rIns="91425" bIns="45700" anchor="t" anchorCtr="0">
            <a:noAutofit/>
          </a:bodyPr>
          <a:lstStyle/>
          <a:p>
            <a:pPr>
              <a:spcBef>
                <a:spcPts val="0"/>
              </a:spcBef>
              <a:buNone/>
            </a:pPr>
            <a:endParaRPr/>
          </a:p>
        </p:txBody>
      </p:sp>
      <p:sp>
        <p:nvSpPr>
          <p:cNvPr id="54" name="Shape 54"/>
          <p:cNvSpPr/>
          <p:nvPr/>
        </p:nvSpPr>
        <p:spPr>
          <a:xfrm>
            <a:off x="4911726" y="0"/>
            <a:ext cx="1965299" cy="156000"/>
          </a:xfrm>
          <a:prstGeom prst="rect">
            <a:avLst/>
          </a:prstGeom>
          <a:solidFill>
            <a:srgbClr val="E3BC6D"/>
          </a:solidFill>
          <a:ln>
            <a:noFill/>
          </a:ln>
        </p:spPr>
        <p:txBody>
          <a:bodyPr lIns="91425" tIns="45700" rIns="91425" bIns="45700" anchor="t" anchorCtr="0">
            <a:noAutofit/>
          </a:bodyPr>
          <a:lstStyle/>
          <a:p>
            <a:pPr>
              <a:spcBef>
                <a:spcPts val="0"/>
              </a:spcBef>
              <a:buNone/>
            </a:pPr>
            <a:endParaRPr/>
          </a:p>
        </p:txBody>
      </p:sp>
      <p:sp>
        <p:nvSpPr>
          <p:cNvPr id="55" name="Shape 55"/>
          <p:cNvSpPr/>
          <p:nvPr/>
        </p:nvSpPr>
        <p:spPr>
          <a:xfrm>
            <a:off x="6943725" y="0"/>
            <a:ext cx="2200199" cy="156000"/>
          </a:xfrm>
          <a:prstGeom prst="rect">
            <a:avLst/>
          </a:prstGeom>
          <a:solidFill>
            <a:schemeClr val="accent4"/>
          </a:solidFill>
          <a:ln>
            <a:noFill/>
          </a:ln>
        </p:spPr>
        <p:txBody>
          <a:bodyPr lIns="91425" tIns="45700" rIns="91425" bIns="45700" anchor="t" anchorCtr="0">
            <a:noAutofit/>
          </a:bodyPr>
          <a:lstStyle/>
          <a:p>
            <a:pPr>
              <a:spcBef>
                <a:spcPts val="0"/>
              </a:spcBef>
              <a:buNone/>
            </a:pPr>
            <a:endParaRPr/>
          </a:p>
        </p:txBody>
      </p:sp>
      <p:sp>
        <p:nvSpPr>
          <p:cNvPr id="56" name="Shape 56"/>
          <p:cNvSpPr/>
          <p:nvPr/>
        </p:nvSpPr>
        <p:spPr>
          <a:xfrm>
            <a:off x="0" y="0"/>
            <a:ext cx="2346300" cy="156000"/>
          </a:xfrm>
          <a:prstGeom prst="rect">
            <a:avLst/>
          </a:prstGeom>
          <a:solidFill>
            <a:srgbClr val="E3BC6D"/>
          </a:solidFill>
          <a:ln>
            <a:noFill/>
          </a:ln>
        </p:spPr>
        <p:txBody>
          <a:bodyPr lIns="91425" tIns="45700" rIns="91425" bIns="45700" anchor="t" anchorCtr="0">
            <a:noAutofit/>
          </a:bodyPr>
          <a:lstStyle/>
          <a:p>
            <a:pPr>
              <a:spcBef>
                <a:spcPts val="0"/>
              </a:spcBef>
              <a:buNone/>
            </a:pPr>
            <a:endParaRPr/>
          </a:p>
        </p:txBody>
      </p:sp>
      <p:sp>
        <p:nvSpPr>
          <p:cNvPr id="57" name="Shape 57"/>
          <p:cNvSpPr/>
          <p:nvPr/>
        </p:nvSpPr>
        <p:spPr>
          <a:xfrm>
            <a:off x="0" y="4987527"/>
            <a:ext cx="2432099" cy="156000"/>
          </a:xfrm>
          <a:prstGeom prst="rect">
            <a:avLst/>
          </a:prstGeom>
          <a:solidFill>
            <a:srgbClr val="BF8AC9"/>
          </a:solidFill>
          <a:ln>
            <a:noFill/>
          </a:ln>
        </p:spPr>
        <p:txBody>
          <a:bodyPr lIns="91425" tIns="45700" rIns="91425" bIns="45700" anchor="t" anchorCtr="0">
            <a:noAutofit/>
          </a:bodyPr>
          <a:lstStyle/>
          <a:p>
            <a:pPr>
              <a:spcBef>
                <a:spcPts val="0"/>
              </a:spcBef>
              <a:buNone/>
            </a:pPr>
            <a:endParaRPr/>
          </a:p>
        </p:txBody>
      </p:sp>
      <p:sp>
        <p:nvSpPr>
          <p:cNvPr id="58" name="Shape 58"/>
          <p:cNvSpPr/>
          <p:nvPr/>
        </p:nvSpPr>
        <p:spPr>
          <a:xfrm>
            <a:off x="2498725" y="4987527"/>
            <a:ext cx="1965299" cy="156000"/>
          </a:xfrm>
          <a:prstGeom prst="rect">
            <a:avLst/>
          </a:prstGeom>
          <a:solidFill>
            <a:schemeClr val="accent5"/>
          </a:solidFill>
          <a:ln>
            <a:noFill/>
          </a:ln>
        </p:spPr>
        <p:txBody>
          <a:bodyPr lIns="91425" tIns="45700" rIns="91425" bIns="45700" anchor="t" anchorCtr="0">
            <a:noAutofit/>
          </a:bodyPr>
          <a:lstStyle/>
          <a:p>
            <a:pPr>
              <a:spcBef>
                <a:spcPts val="0"/>
              </a:spcBef>
              <a:buNone/>
            </a:pPr>
            <a:endParaRPr/>
          </a:p>
        </p:txBody>
      </p:sp>
      <p:sp>
        <p:nvSpPr>
          <p:cNvPr id="59" name="Shape 59"/>
          <p:cNvSpPr/>
          <p:nvPr/>
        </p:nvSpPr>
        <p:spPr>
          <a:xfrm>
            <a:off x="4513262" y="4987527"/>
            <a:ext cx="4630799" cy="156000"/>
          </a:xfrm>
          <a:prstGeom prst="rect">
            <a:avLst/>
          </a:prstGeom>
          <a:solidFill>
            <a:schemeClr val="accent3"/>
          </a:solidFill>
          <a:ln>
            <a:noFill/>
          </a:ln>
        </p:spPr>
        <p:txBody>
          <a:bodyPr lIns="91425" tIns="45700" rIns="91425" bIns="45700" anchor="t" anchorCtr="0">
            <a:noAutofit/>
          </a:bodyPr>
          <a:lstStyle/>
          <a:p>
            <a:pPr>
              <a:spcBef>
                <a:spcPts val="0"/>
              </a:spcBef>
              <a:buNone/>
            </a:pPr>
            <a:endParaRPr/>
          </a:p>
        </p:txBody>
      </p:sp>
      <p:sp>
        <p:nvSpPr>
          <p:cNvPr id="60" name="Shape 60"/>
          <p:cNvSpPr txBox="1">
            <a:spLocks noGrp="1"/>
          </p:cNvSpPr>
          <p:nvPr>
            <p:ph type="sldNum" idx="12"/>
          </p:nvPr>
        </p:nvSpPr>
        <p:spPr>
          <a:xfrm>
            <a:off x="8519999" y="470681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accent1"/>
              </a:buClr>
              <a:buSzPct val="100000"/>
              <a:buNone/>
              <a:defRPr sz="3600" b="1">
                <a:solidFill>
                  <a:schemeClr val="accent1"/>
                </a:solidFill>
              </a:defRPr>
            </a:lvl1pPr>
            <a:lvl2pPr>
              <a:spcBef>
                <a:spcPts val="0"/>
              </a:spcBef>
              <a:buClr>
                <a:schemeClr val="accent1"/>
              </a:buClr>
              <a:buSzPct val="100000"/>
              <a:buNone/>
              <a:defRPr sz="3600" b="1">
                <a:solidFill>
                  <a:schemeClr val="accent1"/>
                </a:solidFill>
              </a:defRPr>
            </a:lvl2pPr>
            <a:lvl3pPr>
              <a:spcBef>
                <a:spcPts val="0"/>
              </a:spcBef>
              <a:buClr>
                <a:schemeClr val="accent1"/>
              </a:buClr>
              <a:buSzPct val="100000"/>
              <a:buNone/>
              <a:defRPr sz="3600" b="1">
                <a:solidFill>
                  <a:schemeClr val="accent1"/>
                </a:solidFill>
              </a:defRPr>
            </a:lvl3pPr>
            <a:lvl4pPr>
              <a:spcBef>
                <a:spcPts val="0"/>
              </a:spcBef>
              <a:buClr>
                <a:schemeClr val="accent1"/>
              </a:buClr>
              <a:buSzPct val="100000"/>
              <a:buNone/>
              <a:defRPr sz="3600" b="1">
                <a:solidFill>
                  <a:schemeClr val="accent1"/>
                </a:solidFill>
              </a:defRPr>
            </a:lvl4pPr>
            <a:lvl5pPr>
              <a:spcBef>
                <a:spcPts val="0"/>
              </a:spcBef>
              <a:buClr>
                <a:schemeClr val="accent1"/>
              </a:buClr>
              <a:buSzPct val="100000"/>
              <a:buNone/>
              <a:defRPr sz="3600" b="1">
                <a:solidFill>
                  <a:schemeClr val="accent1"/>
                </a:solidFill>
              </a:defRPr>
            </a:lvl5pPr>
            <a:lvl6pPr>
              <a:spcBef>
                <a:spcPts val="0"/>
              </a:spcBef>
              <a:buClr>
                <a:schemeClr val="accent1"/>
              </a:buClr>
              <a:buSzPct val="100000"/>
              <a:buNone/>
              <a:defRPr sz="3600" b="1">
                <a:solidFill>
                  <a:schemeClr val="accent1"/>
                </a:solidFill>
              </a:defRPr>
            </a:lvl6pPr>
            <a:lvl7pPr>
              <a:spcBef>
                <a:spcPts val="0"/>
              </a:spcBef>
              <a:buClr>
                <a:schemeClr val="accent1"/>
              </a:buClr>
              <a:buSzPct val="100000"/>
              <a:buNone/>
              <a:defRPr sz="3600" b="1">
                <a:solidFill>
                  <a:schemeClr val="accent1"/>
                </a:solidFill>
              </a:defRPr>
            </a:lvl7pPr>
            <a:lvl8pPr>
              <a:spcBef>
                <a:spcPts val="0"/>
              </a:spcBef>
              <a:buClr>
                <a:schemeClr val="accent1"/>
              </a:buClr>
              <a:buSzPct val="100000"/>
              <a:buNone/>
              <a:defRPr sz="3600" b="1">
                <a:solidFill>
                  <a:schemeClr val="accent1"/>
                </a:solidFill>
              </a:defRPr>
            </a:lvl8pPr>
            <a:lvl9pPr>
              <a:spcBef>
                <a:spcPts val="0"/>
              </a:spcBef>
              <a:buClr>
                <a:schemeClr val="accent1"/>
              </a:buClr>
              <a:buSzPct val="100000"/>
              <a:buNone/>
              <a:defRPr sz="3600" b="1">
                <a:solidFill>
                  <a:schemeClr val="accen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lt2"/>
              </a:buClr>
              <a:buSzPct val="100000"/>
              <a:defRPr sz="3000">
                <a:solidFill>
                  <a:schemeClr val="lt2"/>
                </a:solidFill>
              </a:defRPr>
            </a:lvl1pPr>
            <a:lvl2pPr>
              <a:spcBef>
                <a:spcPts val="480"/>
              </a:spcBef>
              <a:buClr>
                <a:schemeClr val="lt2"/>
              </a:buClr>
              <a:buSzPct val="100000"/>
              <a:defRPr sz="2400">
                <a:solidFill>
                  <a:schemeClr val="lt2"/>
                </a:solidFill>
              </a:defRPr>
            </a:lvl2pPr>
            <a:lvl3pPr>
              <a:spcBef>
                <a:spcPts val="480"/>
              </a:spcBef>
              <a:buClr>
                <a:schemeClr val="lt2"/>
              </a:buClr>
              <a:buSzPct val="100000"/>
              <a:defRPr sz="2400">
                <a:solidFill>
                  <a:schemeClr val="lt2"/>
                </a:solidFill>
              </a:defRPr>
            </a:lvl3pPr>
            <a:lvl4pPr>
              <a:spcBef>
                <a:spcPts val="360"/>
              </a:spcBef>
              <a:buClr>
                <a:schemeClr val="lt2"/>
              </a:buClr>
              <a:buSzPct val="100000"/>
              <a:defRPr sz="1800">
                <a:solidFill>
                  <a:schemeClr val="lt2"/>
                </a:solidFill>
              </a:defRPr>
            </a:lvl4pPr>
            <a:lvl5pPr>
              <a:spcBef>
                <a:spcPts val="360"/>
              </a:spcBef>
              <a:buClr>
                <a:schemeClr val="lt2"/>
              </a:buClr>
              <a:buSzPct val="100000"/>
              <a:defRPr sz="1800">
                <a:solidFill>
                  <a:schemeClr val="lt2"/>
                </a:solidFill>
              </a:defRPr>
            </a:lvl5pPr>
            <a:lvl6pPr>
              <a:spcBef>
                <a:spcPts val="360"/>
              </a:spcBef>
              <a:buClr>
                <a:schemeClr val="lt2"/>
              </a:buClr>
              <a:buSzPct val="100000"/>
              <a:defRPr sz="1800">
                <a:solidFill>
                  <a:schemeClr val="lt2"/>
                </a:solidFill>
              </a:defRPr>
            </a:lvl6pPr>
            <a:lvl7pPr>
              <a:spcBef>
                <a:spcPts val="360"/>
              </a:spcBef>
              <a:buClr>
                <a:schemeClr val="lt2"/>
              </a:buClr>
              <a:buSzPct val="100000"/>
              <a:defRPr sz="1800">
                <a:solidFill>
                  <a:schemeClr val="lt2"/>
                </a:solidFill>
              </a:defRPr>
            </a:lvl7pPr>
            <a:lvl8pPr>
              <a:spcBef>
                <a:spcPts val="360"/>
              </a:spcBef>
              <a:buClr>
                <a:schemeClr val="lt2"/>
              </a:buClr>
              <a:buSzPct val="100000"/>
              <a:defRPr sz="1800">
                <a:solidFill>
                  <a:schemeClr val="lt2"/>
                </a:solidFill>
              </a:defRPr>
            </a:lvl8pPr>
            <a:lvl9pPr>
              <a:spcBef>
                <a:spcPts val="360"/>
              </a:spcBef>
              <a:buClr>
                <a:schemeClr val="lt2"/>
              </a:buClr>
              <a:buSzPct val="100000"/>
              <a:defRPr sz="1800">
                <a:solidFill>
                  <a:schemeClr val="lt2"/>
                </a:solidFill>
              </a:defRPr>
            </a:lvl9pPr>
          </a:lstStyle>
          <a:p>
            <a:endParaRPr/>
          </a:p>
        </p:txBody>
      </p:sp>
      <p:sp>
        <p:nvSpPr>
          <p:cNvPr id="7" name="Shape 7"/>
          <p:cNvSpPr txBox="1">
            <a:spLocks noGrp="1"/>
          </p:cNvSpPr>
          <p:nvPr>
            <p:ph type="sldNum" idx="12"/>
          </p:nvPr>
        </p:nvSpPr>
        <p:spPr>
          <a:xfrm>
            <a:off x="8519999" y="470681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lt2"/>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nytimes.com/2001/11/01/business/sec-opens-investigation-into-enr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2220060" y="2187175"/>
            <a:ext cx="4710000" cy="1238099"/>
          </a:xfrm>
          <a:prstGeom prst="rect">
            <a:avLst/>
          </a:prstGeom>
        </p:spPr>
        <p:txBody>
          <a:bodyPr lIns="91425" tIns="91425" rIns="91425" bIns="91425" anchor="b" anchorCtr="0">
            <a:noAutofit/>
          </a:bodyPr>
          <a:lstStyle/>
          <a:p>
            <a:pPr>
              <a:spcBef>
                <a:spcPts val="0"/>
              </a:spcBef>
              <a:buNone/>
            </a:pPr>
            <a:r>
              <a:rPr lang="en"/>
              <a:t>Enron Scandal</a:t>
            </a:r>
          </a:p>
        </p:txBody>
      </p:sp>
      <p:sp>
        <p:nvSpPr>
          <p:cNvPr id="63" name="Shape 63"/>
          <p:cNvSpPr txBox="1">
            <a:spLocks noGrp="1"/>
          </p:cNvSpPr>
          <p:nvPr>
            <p:ph type="subTitle" idx="1"/>
          </p:nvPr>
        </p:nvSpPr>
        <p:spPr>
          <a:xfrm>
            <a:off x="2220060" y="3731180"/>
            <a:ext cx="4710000" cy="663600"/>
          </a:xfrm>
          <a:prstGeom prst="rect">
            <a:avLst/>
          </a:prstGeom>
        </p:spPr>
        <p:txBody>
          <a:bodyPr lIns="91425" tIns="91425" rIns="91425" bIns="91425" anchor="t" anchorCtr="0">
            <a:noAutofit/>
          </a:bodyPr>
          <a:lstStyle/>
          <a:p>
            <a:pPr>
              <a:spcBef>
                <a:spcPts val="0"/>
              </a:spcBef>
              <a:buNone/>
            </a:pPr>
            <a:r>
              <a:rPr lang="en"/>
              <a:t>Team 18</a:t>
            </a:r>
          </a:p>
        </p:txBody>
      </p:sp>
      <p:sp>
        <p:nvSpPr>
          <p:cNvPr id="64" name="Shape 64"/>
          <p:cNvSpPr txBox="1"/>
          <p:nvPr/>
        </p:nvSpPr>
        <p:spPr>
          <a:xfrm>
            <a:off x="417750" y="-18750"/>
            <a:ext cx="1079099" cy="2871900"/>
          </a:xfrm>
          <a:prstGeom prst="rect">
            <a:avLst/>
          </a:prstGeom>
          <a:noFill/>
          <a:ln>
            <a:noFill/>
          </a:ln>
        </p:spPr>
        <p:txBody>
          <a:bodyPr lIns="91425" tIns="91425" rIns="91425" bIns="91425" anchor="t" anchorCtr="0">
            <a:noAutofit/>
          </a:bodyPr>
          <a:lstStyle/>
          <a:p>
            <a:pPr rtl="0">
              <a:spcBef>
                <a:spcPts val="0"/>
              </a:spcBef>
              <a:buNone/>
            </a:pPr>
            <a:endParaRPr sz="1000"/>
          </a:p>
          <a:p>
            <a:pPr rtl="0">
              <a:spcBef>
                <a:spcPts val="0"/>
              </a:spcBef>
              <a:buNone/>
            </a:pPr>
            <a:endParaRPr sz="900"/>
          </a:p>
          <a:p>
            <a:pPr rtl="0">
              <a:lnSpc>
                <a:spcPct val="150000"/>
              </a:lnSpc>
              <a:spcBef>
                <a:spcPts val="0"/>
              </a:spcBef>
              <a:buNone/>
            </a:pPr>
            <a:endParaRPr sz="900"/>
          </a:p>
          <a:p>
            <a:pPr rtl="0">
              <a:lnSpc>
                <a:spcPct val="150000"/>
              </a:lnSpc>
              <a:spcBef>
                <a:spcPts val="0"/>
              </a:spcBef>
              <a:buNone/>
            </a:pPr>
            <a:r>
              <a:rPr lang="en" sz="900">
                <a:solidFill>
                  <a:schemeClr val="dk1"/>
                </a:solidFill>
              </a:rPr>
              <a:t>Joseph Sawczyn</a:t>
            </a:r>
          </a:p>
          <a:p>
            <a:pPr rtl="0">
              <a:lnSpc>
                <a:spcPct val="150000"/>
              </a:lnSpc>
              <a:spcBef>
                <a:spcPts val="0"/>
              </a:spcBef>
              <a:buNone/>
            </a:pPr>
            <a:endParaRPr sz="900">
              <a:solidFill>
                <a:schemeClr val="dk1"/>
              </a:solidFill>
            </a:endParaRPr>
          </a:p>
          <a:p>
            <a:pPr lvl="0" rtl="0">
              <a:lnSpc>
                <a:spcPct val="150000"/>
              </a:lnSpc>
              <a:spcBef>
                <a:spcPts val="0"/>
              </a:spcBef>
              <a:buNone/>
            </a:pPr>
            <a:r>
              <a:rPr lang="en" sz="900">
                <a:solidFill>
                  <a:schemeClr val="dk1"/>
                </a:solidFill>
              </a:rPr>
              <a:t>Alexander Lundin</a:t>
            </a:r>
          </a:p>
          <a:p>
            <a:pPr rtl="0">
              <a:lnSpc>
                <a:spcPct val="150000"/>
              </a:lnSpc>
              <a:spcBef>
                <a:spcPts val="0"/>
              </a:spcBef>
              <a:buNone/>
            </a:pPr>
            <a:endParaRPr sz="900"/>
          </a:p>
          <a:p>
            <a:pPr rtl="0">
              <a:lnSpc>
                <a:spcPct val="150000"/>
              </a:lnSpc>
              <a:spcBef>
                <a:spcPts val="0"/>
              </a:spcBef>
              <a:buNone/>
            </a:pPr>
            <a:r>
              <a:rPr lang="en" sz="900"/>
              <a:t>Charlie Nguyen</a:t>
            </a:r>
          </a:p>
          <a:p>
            <a:pPr rtl="0">
              <a:lnSpc>
                <a:spcPct val="150000"/>
              </a:lnSpc>
              <a:spcBef>
                <a:spcPts val="0"/>
              </a:spcBef>
              <a:buNone/>
            </a:pPr>
            <a:endParaRPr sz="900"/>
          </a:p>
          <a:p>
            <a:pPr lvl="0" rtl="0">
              <a:lnSpc>
                <a:spcPct val="150000"/>
              </a:lnSpc>
              <a:spcBef>
                <a:spcPts val="0"/>
              </a:spcBef>
              <a:buClr>
                <a:schemeClr val="dk1"/>
              </a:buClr>
              <a:buSzPct val="122222"/>
              <a:buFont typeface="Arial"/>
              <a:buNone/>
            </a:pPr>
            <a:r>
              <a:rPr lang="en" sz="900">
                <a:solidFill>
                  <a:schemeClr val="dk1"/>
                </a:solidFill>
              </a:rPr>
              <a:t>Kazandra Gabriel</a:t>
            </a:r>
          </a:p>
          <a:p>
            <a:pPr rtl="0">
              <a:lnSpc>
                <a:spcPct val="150000"/>
              </a:lnSpc>
              <a:spcBef>
                <a:spcPts val="0"/>
              </a:spcBef>
              <a:buNone/>
            </a:pPr>
            <a:endParaRPr sz="900"/>
          </a:p>
          <a:p>
            <a:pPr>
              <a:lnSpc>
                <a:spcPct val="150000"/>
              </a:lnSpc>
              <a:spcBef>
                <a:spcPts val="0"/>
              </a:spcBef>
              <a:buNone/>
            </a:pPr>
            <a:r>
              <a:rPr lang="en" sz="900">
                <a:solidFill>
                  <a:schemeClr val="dk1"/>
                </a:solidFill>
              </a:rPr>
              <a:t>Richard Bailey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854948" y="1184672"/>
            <a:ext cx="7831799" cy="3741299"/>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Social Contract</a:t>
            </a:r>
          </a:p>
          <a:p>
            <a:pPr lvl="0" rtl="0">
              <a:spcBef>
                <a:spcPts val="0"/>
              </a:spcBef>
              <a:buNone/>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According to social contract theory, people must cooperate and stay true to agreements in order to gain the benefits of a social life. Mainly, because if people act selfishly, the community suffers. So, looking at the Enron scandal from an investing standpoint, there is a clear violation of this theory. The stock investors and Enron entered into an agreement, if Enron does well, stockholders supply them money. However, to continue getting stock payer money while the company was going into debt, Enron falsified earnings. This is a clear breach of social and legal contracts. Enron profited for awhile, but many people lost money in the end.</a:t>
            </a:r>
          </a:p>
          <a:p>
            <a:pPr lvl="0" rtl="0">
              <a:spcBef>
                <a:spcPts val="0"/>
              </a:spcBef>
              <a:buNone/>
            </a:pPr>
            <a:endParaRPr sz="12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endParaRPr>
          </a:p>
          <a:p>
            <a:pPr marL="457200" lvl="0" indent="-298450" rtl="0">
              <a:lnSpc>
                <a:spcPct val="115000"/>
              </a:lnSpc>
              <a:spcBef>
                <a:spcPts val="0"/>
              </a:spcBef>
              <a:buClr>
                <a:srgbClr val="FFFFFF"/>
              </a:buClr>
              <a:buSzPct val="100000"/>
              <a:buFont typeface="Arial"/>
              <a:buChar char="●"/>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rPr>
              <a:t>Social Contract Violation: Uphold agreements</a:t>
            </a:r>
          </a:p>
          <a:p>
            <a:pPr marL="457200" lvl="0" indent="-298450" rtl="0">
              <a:lnSpc>
                <a:spcPct val="115000"/>
              </a:lnSpc>
              <a:spcBef>
                <a:spcPts val="0"/>
              </a:spcBef>
              <a:buClr>
                <a:srgbClr val="FFFFFF"/>
              </a:buClr>
              <a:buSzPct val="100000"/>
              <a:buFont typeface="Arial"/>
              <a:buChar char="●"/>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rPr>
              <a:t>Enron received stockholder funding under the agreement that Enron was turning a legal profit</a:t>
            </a:r>
          </a:p>
          <a:p>
            <a:pPr marL="457200" lvl="0" indent="-298450" rtl="0">
              <a:lnSpc>
                <a:spcPct val="115000"/>
              </a:lnSpc>
              <a:spcBef>
                <a:spcPts val="0"/>
              </a:spcBef>
              <a:buClr>
                <a:srgbClr val="FFFFFF"/>
              </a:buClr>
              <a:buSzPct val="100000"/>
              <a:buFont typeface="Arial"/>
              <a:buChar char="●"/>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rPr>
              <a:t>At a certain point Enron broke this agreement by falsifying earnings</a:t>
            </a:r>
          </a:p>
          <a:p>
            <a:pPr marL="457200" lvl="0" indent="-298450" rtl="0">
              <a:lnSpc>
                <a:spcPct val="115000"/>
              </a:lnSpc>
              <a:spcBef>
                <a:spcPts val="0"/>
              </a:spcBef>
              <a:buClr>
                <a:srgbClr val="FFFFFF"/>
              </a:buClr>
              <a:buSzPct val="100000"/>
              <a:buFont typeface="Arial"/>
              <a:buChar char="●"/>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rPr>
              <a:t>Stock holders had no idea of this deception so they continued to fund Enron</a:t>
            </a:r>
          </a:p>
          <a:p>
            <a:pPr marL="457200" lvl="0" indent="-298450" rtl="0">
              <a:lnSpc>
                <a:spcPct val="115000"/>
              </a:lnSpc>
              <a:spcBef>
                <a:spcPts val="0"/>
              </a:spcBef>
              <a:spcAft>
                <a:spcPts val="800"/>
              </a:spcAft>
              <a:buClr>
                <a:srgbClr val="FFFFFF"/>
              </a:buClr>
              <a:buSzPct val="100000"/>
              <a:buFont typeface="Arial"/>
              <a:buChar char="●"/>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rPr>
              <a:t>To uphold this contract Enron could have reported true </a:t>
            </a:r>
            <a:r>
              <a:rPr lang="en" sz="1200" dirty="0" smtClean="0">
                <a:solidFill>
                  <a:srgbClr val="FED47D"/>
                </a:solidFill>
                <a:latin typeface="Verdana" panose="020B0604030504040204" pitchFamily="34" charset="0"/>
                <a:ea typeface="Verdana" panose="020B0604030504040204" pitchFamily="34" charset="0"/>
                <a:cs typeface="Verdana" panose="020B0604030504040204" pitchFamily="34" charset="0"/>
              </a:rPr>
              <a:t>earnings</a:t>
            </a:r>
            <a:endPar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endParaRPr>
          </a:p>
        </p:txBody>
      </p:sp>
      <p:sp>
        <p:nvSpPr>
          <p:cNvPr id="112" name="Shape 112"/>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a:t>Ethical theories on LJM</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854948" y="1184672"/>
            <a:ext cx="7831799" cy="3741299"/>
          </a:xfrm>
          <a:prstGeom prst="rect">
            <a:avLst/>
          </a:prstGeom>
        </p:spPr>
        <p:txBody>
          <a:bodyPr lIns="91425" tIns="91425" rIns="91425" bIns="91425" anchor="t" anchorCtr="0">
            <a:noAutofit/>
          </a:bodyPr>
          <a:lstStyle/>
          <a:p>
            <a:pPr rtl="0">
              <a:spcBef>
                <a:spcPts val="0"/>
              </a:spcBef>
              <a:buNone/>
            </a:pPr>
            <a:r>
              <a:rPr lang="en" sz="1800" dirty="0">
                <a:solidFill>
                  <a:srgbClr val="FED47D"/>
                </a:solidFill>
                <a:latin typeface="Verdana"/>
                <a:ea typeface="Verdana"/>
                <a:cs typeface="Verdana"/>
                <a:sym typeface="Verdana"/>
              </a:rPr>
              <a:t>SECE</a:t>
            </a:r>
          </a:p>
          <a:p>
            <a:pPr marL="457200" lvl="0" indent="-342900" rtl="0">
              <a:spcBef>
                <a:spcPts val="0"/>
              </a:spcBef>
              <a:buClr>
                <a:srgbClr val="FFFFFF"/>
              </a:buClr>
              <a:buSzPct val="100000"/>
              <a:buFont typeface="Arial"/>
              <a:buChar char="●"/>
            </a:pPr>
            <a:r>
              <a:rPr lang="en" sz="1800" dirty="0">
                <a:solidFill>
                  <a:srgbClr val="FED47D"/>
                </a:solidFill>
                <a:latin typeface="Verdana"/>
                <a:ea typeface="Verdana"/>
                <a:cs typeface="Verdana"/>
                <a:sym typeface="Verdana"/>
              </a:rPr>
              <a:t>4.04 - Do not engage in deceptive financial practices</a:t>
            </a:r>
          </a:p>
          <a:p>
            <a:pPr rtl="0">
              <a:spcBef>
                <a:spcPts val="0"/>
              </a:spcBef>
              <a:buNone/>
            </a:pPr>
            <a:endParaRPr sz="1800" dirty="0">
              <a:solidFill>
                <a:srgbClr val="FED47D"/>
              </a:solidFill>
              <a:latin typeface="Verdana"/>
              <a:ea typeface="Verdana"/>
              <a:cs typeface="Verdana"/>
              <a:sym typeface="Verdana"/>
            </a:endParaRPr>
          </a:p>
          <a:p>
            <a:pPr rtl="0">
              <a:spcBef>
                <a:spcPts val="0"/>
              </a:spcBef>
              <a:buNone/>
            </a:pPr>
            <a:r>
              <a:rPr lang="en" sz="1800" dirty="0">
                <a:solidFill>
                  <a:srgbClr val="FED47D"/>
                </a:solidFill>
                <a:latin typeface="Verdana"/>
                <a:ea typeface="Verdana"/>
                <a:cs typeface="Verdana"/>
                <a:sym typeface="Verdana"/>
              </a:rPr>
              <a:t>SECE</a:t>
            </a:r>
          </a:p>
          <a:p>
            <a:pPr marL="457200" lvl="0" indent="-342900" rtl="0">
              <a:spcBef>
                <a:spcPts val="0"/>
              </a:spcBef>
              <a:buClr>
                <a:srgbClr val="FFFFFF"/>
              </a:buClr>
              <a:buSzPct val="100000"/>
              <a:buFont typeface="Arial"/>
              <a:buChar char="●"/>
            </a:pPr>
            <a:r>
              <a:rPr lang="en" sz="1800" dirty="0">
                <a:solidFill>
                  <a:srgbClr val="FED47D"/>
                </a:solidFill>
                <a:latin typeface="Verdana"/>
                <a:ea typeface="Verdana"/>
                <a:cs typeface="Verdana"/>
                <a:sym typeface="Verdana"/>
              </a:rPr>
              <a:t>6.05 - Do not promote their own interest at the expense of the profession, client or employer</a:t>
            </a:r>
          </a:p>
        </p:txBody>
      </p:sp>
      <p:sp>
        <p:nvSpPr>
          <p:cNvPr id="118" name="Shape 118"/>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a:t>Clauses for LJM</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854948" y="1184672"/>
            <a:ext cx="7831799" cy="3741299"/>
          </a:xfrm>
          <a:prstGeom prst="rect">
            <a:avLst/>
          </a:prstGeom>
        </p:spPr>
        <p:txBody>
          <a:bodyPr lIns="91425" tIns="91425" rIns="91425" bIns="91425" anchor="t" anchorCtr="0">
            <a:noAutofit/>
          </a:bodyPr>
          <a:lstStyle/>
          <a:p>
            <a:pPr marL="139700" lvl="0" rtl="0">
              <a:lnSpc>
                <a:spcPct val="115000"/>
              </a:lnSpc>
              <a:spcBef>
                <a:spcPts val="0"/>
              </a:spcBef>
              <a:spcAft>
                <a:spcPts val="800"/>
              </a:spcAft>
              <a:buClr>
                <a:srgbClr val="FFFFFF"/>
              </a:buClr>
              <a:buSzPct val="100000"/>
            </a:pPr>
            <a:r>
              <a:rPr lang="en" sz="1600" dirty="0">
                <a:solidFill>
                  <a:srgbClr val="FED47D"/>
                </a:solidFill>
                <a:latin typeface="Verdana"/>
                <a:ea typeface="Verdana"/>
                <a:cs typeface="Verdana"/>
                <a:sym typeface="Verdana"/>
              </a:rPr>
              <a:t>Special purposes entities (SPE), dubbed the Raptors</a:t>
            </a:r>
          </a:p>
          <a:p>
            <a:pPr marL="457200" lvl="0" indent="-317500" rtl="0">
              <a:lnSpc>
                <a:spcPct val="115000"/>
              </a:lnSpc>
              <a:spcBef>
                <a:spcPts val="0"/>
              </a:spcBef>
              <a:spcAft>
                <a:spcPts val="800"/>
              </a:spcAft>
              <a:buClr>
                <a:srgbClr val="FFFFFF"/>
              </a:buClr>
              <a:buSzPct val="100000"/>
              <a:buFont typeface="Arial"/>
              <a:buChar char="●"/>
            </a:pPr>
            <a:r>
              <a:rPr lang="en" sz="1600" dirty="0">
                <a:solidFill>
                  <a:srgbClr val="FED47D"/>
                </a:solidFill>
                <a:latin typeface="Verdana"/>
                <a:ea typeface="Verdana"/>
                <a:cs typeface="Verdana"/>
                <a:sym typeface="Verdana"/>
              </a:rPr>
              <a:t>Enron established to shield itself from mark-to-market losses</a:t>
            </a:r>
          </a:p>
          <a:p>
            <a:pPr marL="457200" lvl="0" indent="-317500" rtl="0">
              <a:lnSpc>
                <a:spcPct val="115000"/>
              </a:lnSpc>
              <a:spcBef>
                <a:spcPts val="0"/>
              </a:spcBef>
              <a:buClr>
                <a:srgbClr val="FFFFFF"/>
              </a:buClr>
              <a:buSzPct val="100000"/>
              <a:buFont typeface="Arial"/>
              <a:buChar char="●"/>
            </a:pPr>
            <a:r>
              <a:rPr lang="en" sz="1600" dirty="0">
                <a:solidFill>
                  <a:srgbClr val="FED47D"/>
                </a:solidFill>
                <a:latin typeface="Verdana"/>
                <a:ea typeface="Verdana"/>
                <a:cs typeface="Verdana"/>
                <a:sym typeface="Verdana"/>
              </a:rPr>
              <a:t>This entity allowed Enron to “lock in” market gains on their stock investments</a:t>
            </a:r>
          </a:p>
          <a:p>
            <a:pPr lvl="0" rtl="0">
              <a:spcBef>
                <a:spcPts val="0"/>
              </a:spcBef>
              <a:buNone/>
            </a:pPr>
            <a:endParaRPr sz="1600" dirty="0">
              <a:solidFill>
                <a:srgbClr val="FED47D"/>
              </a:solidFill>
              <a:latin typeface="Verdana"/>
              <a:ea typeface="Verdana"/>
              <a:cs typeface="Verdana"/>
              <a:sym typeface="Verdana"/>
            </a:endParaRPr>
          </a:p>
          <a:p>
            <a:pPr lvl="0" rtl="0">
              <a:spcBef>
                <a:spcPts val="0"/>
              </a:spcBef>
              <a:buNone/>
            </a:pPr>
            <a:r>
              <a:rPr lang="en" sz="1600" dirty="0">
                <a:solidFill>
                  <a:srgbClr val="FED47D"/>
                </a:solidFill>
                <a:latin typeface="Verdana"/>
                <a:ea typeface="Verdana"/>
                <a:cs typeface="Verdana"/>
                <a:sym typeface="Verdana"/>
              </a:rPr>
              <a:t>Clauses</a:t>
            </a:r>
            <a:r>
              <a:rPr lang="en" sz="1600" dirty="0" smtClean="0">
                <a:solidFill>
                  <a:srgbClr val="FED47D"/>
                </a:solidFill>
                <a:latin typeface="Verdana"/>
                <a:ea typeface="Verdana"/>
                <a:cs typeface="Verdana"/>
                <a:sym typeface="Verdana"/>
              </a:rPr>
              <a:t>:</a:t>
            </a:r>
            <a:endParaRPr sz="1600" dirty="0">
              <a:solidFill>
                <a:srgbClr val="FED47D"/>
              </a:solidFill>
              <a:latin typeface="Verdana"/>
              <a:ea typeface="Verdana"/>
              <a:cs typeface="Verdana"/>
              <a:sym typeface="Verdana"/>
            </a:endParaRPr>
          </a:p>
          <a:p>
            <a:pPr lvl="0" rtl="0">
              <a:spcBef>
                <a:spcPts val="0"/>
              </a:spcBef>
              <a:buNone/>
            </a:pPr>
            <a:r>
              <a:rPr lang="en" sz="1600" dirty="0">
                <a:solidFill>
                  <a:srgbClr val="FED47D"/>
                </a:solidFill>
                <a:latin typeface="Verdana"/>
                <a:ea typeface="Verdana"/>
                <a:cs typeface="Verdana"/>
                <a:sym typeface="Verdana"/>
              </a:rPr>
              <a:t>PMI</a:t>
            </a:r>
          </a:p>
          <a:p>
            <a:pPr marL="457200" lvl="0" indent="-317500" rtl="0">
              <a:spcBef>
                <a:spcPts val="0"/>
              </a:spcBef>
              <a:buClr>
                <a:srgbClr val="FFFFFF"/>
              </a:buClr>
              <a:buSzPct val="100000"/>
              <a:buFont typeface="Arial"/>
              <a:buChar char="●"/>
            </a:pPr>
            <a:r>
              <a:rPr lang="en" sz="1600" dirty="0">
                <a:solidFill>
                  <a:srgbClr val="FED47D"/>
                </a:solidFill>
                <a:latin typeface="Verdana"/>
                <a:ea typeface="Verdana"/>
                <a:cs typeface="Verdana"/>
                <a:sym typeface="Verdana"/>
              </a:rPr>
              <a:t>Fairness - We provide equal access to info to those authorized to have that information</a:t>
            </a:r>
          </a:p>
          <a:p>
            <a:pPr rtl="0">
              <a:spcBef>
                <a:spcPts val="0"/>
              </a:spcBef>
              <a:buNone/>
            </a:pPr>
            <a:r>
              <a:rPr lang="en" sz="1600" dirty="0">
                <a:solidFill>
                  <a:srgbClr val="FED47D"/>
                </a:solidFill>
                <a:latin typeface="Verdana"/>
                <a:ea typeface="Verdana"/>
                <a:cs typeface="Verdana"/>
                <a:sym typeface="Verdana"/>
              </a:rPr>
              <a:t>SECE</a:t>
            </a:r>
          </a:p>
          <a:p>
            <a:pPr marL="457200" lvl="0" indent="-317500" rtl="0">
              <a:spcBef>
                <a:spcPts val="0"/>
              </a:spcBef>
              <a:buClr>
                <a:srgbClr val="FFFFFF"/>
              </a:buClr>
              <a:buSzPct val="100000"/>
              <a:buFont typeface="Arial"/>
              <a:buChar char="●"/>
            </a:pPr>
            <a:r>
              <a:rPr lang="en" sz="1600" dirty="0">
                <a:solidFill>
                  <a:srgbClr val="FED47D"/>
                </a:solidFill>
                <a:latin typeface="Verdana"/>
                <a:ea typeface="Verdana"/>
                <a:cs typeface="Verdana"/>
                <a:sym typeface="Verdana"/>
              </a:rPr>
              <a:t>4.05 - Disclose to all concerned parties those conflicts of interest that cannot reasonably be avoided or </a:t>
            </a:r>
            <a:r>
              <a:rPr lang="en" sz="1600" dirty="0" smtClean="0">
                <a:solidFill>
                  <a:srgbClr val="FED47D"/>
                </a:solidFill>
                <a:latin typeface="Verdana"/>
                <a:ea typeface="Verdana"/>
                <a:cs typeface="Verdana"/>
                <a:sym typeface="Verdana"/>
              </a:rPr>
              <a:t>escaped</a:t>
            </a:r>
            <a:endParaRPr lang="en" sz="1600" dirty="0">
              <a:solidFill>
                <a:srgbClr val="FED47D"/>
              </a:solidFill>
              <a:latin typeface="Verdana"/>
              <a:ea typeface="Verdana"/>
              <a:cs typeface="Verdana"/>
              <a:sym typeface="Verdana"/>
            </a:endParaRPr>
          </a:p>
        </p:txBody>
      </p:sp>
      <p:sp>
        <p:nvSpPr>
          <p:cNvPr id="130" name="Shape 130"/>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a:t>Raptor</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854948" y="1184672"/>
            <a:ext cx="7831799" cy="3741299"/>
          </a:xfrm>
          <a:prstGeom prst="rect">
            <a:avLst/>
          </a:prstGeom>
        </p:spPr>
        <p:txBody>
          <a:bodyPr lIns="91425" tIns="91425" rIns="91425" bIns="91425" anchor="t" anchorCtr="0">
            <a:noAutofit/>
          </a:bodyPr>
          <a:lstStyle/>
          <a:p>
            <a:pPr marL="457200" lvl="0" indent="-317500" rtl="0">
              <a:lnSpc>
                <a:spcPct val="115000"/>
              </a:lnSpc>
              <a:spcBef>
                <a:spcPts val="0"/>
              </a:spcBef>
              <a:buClr>
                <a:srgbClr val="EFEFEF"/>
              </a:buClr>
              <a:buSzPct val="100000"/>
              <a:buFont typeface="Arial"/>
              <a:buChar char="●"/>
            </a:pPr>
            <a:r>
              <a:rPr lang="en"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Enron </a:t>
            </a:r>
            <a:r>
              <a:rPr lang="en" sz="1600" dirty="0" smtClean="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had </a:t>
            </a:r>
            <a:r>
              <a:rPr lang="en"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many investments that did not return in its </a:t>
            </a:r>
            <a:r>
              <a:rPr lang="en" sz="1600" dirty="0" smtClean="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favor and started </a:t>
            </a:r>
            <a:r>
              <a:rPr lang="en"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to pile up to a large amount of debt. </a:t>
            </a:r>
          </a:p>
          <a:p>
            <a:pPr marL="457200" lvl="0" indent="-317500" rtl="0">
              <a:lnSpc>
                <a:spcPct val="115000"/>
              </a:lnSpc>
              <a:spcBef>
                <a:spcPts val="0"/>
              </a:spcBef>
              <a:buClr>
                <a:srgbClr val="EFEFEF"/>
              </a:buClr>
              <a:buSzPct val="100000"/>
              <a:buFont typeface="Arial"/>
              <a:buChar char="●"/>
            </a:pPr>
            <a:r>
              <a:rPr lang="en"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F</a:t>
            </a:r>
            <a:r>
              <a:rPr lang="en" sz="1600" dirty="0" smtClean="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iber-optic networks </a:t>
            </a:r>
          </a:p>
          <a:p>
            <a:pPr marL="457200" lvl="0" indent="-317500" rtl="0">
              <a:lnSpc>
                <a:spcPct val="115000"/>
              </a:lnSpc>
              <a:spcBef>
                <a:spcPts val="0"/>
              </a:spcBef>
              <a:buClr>
                <a:srgbClr val="EFEFEF"/>
              </a:buClr>
              <a:buSzPct val="100000"/>
              <a:buFont typeface="Arial"/>
              <a:buChar char="●"/>
            </a:pPr>
            <a:r>
              <a:rPr lang="en" sz="1600" dirty="0" smtClean="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power </a:t>
            </a:r>
            <a:r>
              <a:rPr lang="en"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plant in </a:t>
            </a:r>
            <a:r>
              <a:rPr lang="en" sz="1600" dirty="0" smtClean="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India</a:t>
            </a:r>
          </a:p>
          <a:p>
            <a:pPr marL="457200" lvl="0" indent="-317500" rtl="0">
              <a:lnSpc>
                <a:spcPct val="115000"/>
              </a:lnSpc>
              <a:spcBef>
                <a:spcPts val="0"/>
              </a:spcBef>
              <a:buClr>
                <a:srgbClr val="EFEFEF"/>
              </a:buClr>
              <a:buSzPct val="100000"/>
              <a:buFont typeface="Arial"/>
              <a:buChar char="●"/>
            </a:pPr>
            <a:r>
              <a:rPr lang="en" sz="1600" dirty="0" smtClean="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water </a:t>
            </a:r>
            <a:r>
              <a:rPr lang="en"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distribution in the United Kingdom. </a:t>
            </a:r>
            <a:endParaRPr lang="en" sz="1600" dirty="0" smtClean="0">
              <a:solidFill>
                <a:srgbClr val="FED47D"/>
              </a:solidFill>
              <a:latin typeface="Verdana" panose="020B0604030504040204" pitchFamily="34" charset="0"/>
              <a:ea typeface="Verdana" panose="020B0604030504040204" pitchFamily="34" charset="0"/>
              <a:cs typeface="Verdana" panose="020B0604030504040204" pitchFamily="34" charset="0"/>
              <a:sym typeface="Verdana"/>
            </a:endParaRPr>
          </a:p>
          <a:p>
            <a:pPr marL="457200" lvl="0" indent="-317500" rtl="0">
              <a:lnSpc>
                <a:spcPct val="115000"/>
              </a:lnSpc>
              <a:spcBef>
                <a:spcPts val="0"/>
              </a:spcBef>
              <a:buClr>
                <a:srgbClr val="EFEFEF"/>
              </a:buClr>
              <a:buSzPct val="100000"/>
              <a:buFont typeface="Arial"/>
              <a:buChar char="●"/>
            </a:pPr>
            <a:endParaRPr lang="en"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endParaRPr>
          </a:p>
          <a:p>
            <a:pPr marL="457200" lvl="0" indent="-317500">
              <a:lnSpc>
                <a:spcPct val="115000"/>
              </a:lnSpc>
              <a:buClr>
                <a:srgbClr val="EFEFEF"/>
              </a:buClr>
              <a:buFont typeface="Arial"/>
              <a:buChar char="●"/>
            </a:pPr>
            <a:r>
              <a:rPr lang="en-US" sz="1600" dirty="0">
                <a:solidFill>
                  <a:srgbClr val="FED47D"/>
                </a:solidFill>
                <a:latin typeface="Verdana" panose="020B0604030504040204" pitchFamily="34" charset="0"/>
                <a:ea typeface="Verdana" panose="020B0604030504040204" pitchFamily="34" charset="0"/>
                <a:cs typeface="Verdana" panose="020B0604030504040204" pitchFamily="34" charset="0"/>
              </a:rPr>
              <a:t>Enron also faced increasing amounts of business </a:t>
            </a:r>
            <a:r>
              <a:rPr lang="en-US" sz="1600" dirty="0" smtClean="0">
                <a:solidFill>
                  <a:srgbClr val="FED47D"/>
                </a:solidFill>
                <a:latin typeface="Verdana" panose="020B0604030504040204" pitchFamily="34" charset="0"/>
                <a:ea typeface="Verdana" panose="020B0604030504040204" pitchFamily="34" charset="0"/>
                <a:cs typeface="Verdana" panose="020B0604030504040204" pitchFamily="34" charset="0"/>
              </a:rPr>
              <a:t>Competitors</a:t>
            </a:r>
            <a:endParaRPr lang="en"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endParaRPr>
          </a:p>
          <a:p>
            <a:pPr rtl="0">
              <a:lnSpc>
                <a:spcPct val="115000"/>
              </a:lnSpc>
              <a:spcBef>
                <a:spcPts val="0"/>
              </a:spcBef>
              <a:buNone/>
            </a:pPr>
            <a:endParaRPr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endParaRPr>
          </a:p>
          <a:p>
            <a:pPr rtl="0">
              <a:lnSpc>
                <a:spcPct val="115000"/>
              </a:lnSpc>
              <a:spcBef>
                <a:spcPts val="0"/>
              </a:spcBef>
              <a:buNone/>
            </a:pPr>
            <a:r>
              <a:rPr lang="en"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Clauses: </a:t>
            </a:r>
            <a:endParaRPr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endParaRPr>
          </a:p>
          <a:p>
            <a:pPr rtl="0">
              <a:lnSpc>
                <a:spcPct val="115000"/>
              </a:lnSpc>
              <a:spcBef>
                <a:spcPts val="0"/>
              </a:spcBef>
              <a:buNone/>
            </a:pPr>
            <a:r>
              <a:rPr lang="en"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SECE</a:t>
            </a:r>
          </a:p>
          <a:p>
            <a:pPr marL="457200" lvl="0" indent="-317500" rtl="0">
              <a:lnSpc>
                <a:spcPct val="115000"/>
              </a:lnSpc>
              <a:spcBef>
                <a:spcPts val="0"/>
              </a:spcBef>
              <a:buClr>
                <a:srgbClr val="EFEFEF"/>
              </a:buClr>
              <a:buSzPct val="100000"/>
              <a:buFont typeface="Arial"/>
              <a:buChar char="●"/>
            </a:pPr>
            <a:r>
              <a:rPr lang="en"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5.05 Ensure reasonable estimates are made </a:t>
            </a:r>
          </a:p>
          <a:p>
            <a:pPr marL="457200" lvl="0" indent="-317500">
              <a:lnSpc>
                <a:spcPct val="115000"/>
              </a:lnSpc>
              <a:spcBef>
                <a:spcPts val="0"/>
              </a:spcBef>
              <a:buClr>
                <a:srgbClr val="EFEFEF"/>
              </a:buClr>
              <a:buSzPct val="100000"/>
              <a:buFont typeface="Arial"/>
              <a:buChar char="●"/>
            </a:pPr>
            <a:r>
              <a:rPr lang="en" sz="16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3.01 Aim for “high quality, acceptable cost and a reasonable schedule,” making trade-offs clear </a:t>
            </a:r>
          </a:p>
        </p:txBody>
      </p:sp>
      <p:sp>
        <p:nvSpPr>
          <p:cNvPr id="136" name="Shape 136"/>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dirty="0"/>
              <a:t>Poor </a:t>
            </a:r>
            <a:r>
              <a:rPr lang="en" dirty="0" smtClean="0"/>
              <a:t>Investments</a:t>
            </a:r>
            <a:endParaRPr lang="en" dirty="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767898" y="1210797"/>
            <a:ext cx="7831799" cy="3741299"/>
          </a:xfrm>
          <a:prstGeom prst="rect">
            <a:avLst/>
          </a:prstGeom>
        </p:spPr>
        <p:txBody>
          <a:bodyPr lIns="91425" tIns="91425" rIns="91425" bIns="91425" anchor="t" anchorCtr="0">
            <a:noAutofit/>
          </a:bodyPr>
          <a:lstStyle/>
          <a:p>
            <a:pPr marL="158750" lvl="0" rtl="0">
              <a:lnSpc>
                <a:spcPct val="115000"/>
              </a:lnSpc>
              <a:spcBef>
                <a:spcPts val="0"/>
              </a:spcBef>
              <a:buClr>
                <a:srgbClr val="FFFFFF"/>
              </a:buClr>
              <a:buSzPct val="100000"/>
            </a:pPr>
            <a:r>
              <a:rPr lang="en" sz="1400" dirty="0" smtClean="0">
                <a:solidFill>
                  <a:srgbClr val="FED47D"/>
                </a:solidFill>
                <a:latin typeface="Verdana"/>
                <a:ea typeface="Verdana"/>
                <a:cs typeface="Verdana"/>
                <a:sym typeface="Verdana"/>
              </a:rPr>
              <a:t>2001 Securities </a:t>
            </a:r>
            <a:r>
              <a:rPr lang="en" sz="1400" dirty="0">
                <a:solidFill>
                  <a:srgbClr val="FED47D"/>
                </a:solidFill>
                <a:latin typeface="Verdana"/>
                <a:ea typeface="Verdana"/>
                <a:cs typeface="Verdana"/>
                <a:sym typeface="Verdana"/>
              </a:rPr>
              <a:t>and Exchange Commission </a:t>
            </a:r>
            <a:r>
              <a:rPr lang="en" sz="1400" dirty="0" smtClean="0">
                <a:solidFill>
                  <a:srgbClr val="FED47D"/>
                </a:solidFill>
                <a:latin typeface="Verdana"/>
                <a:ea typeface="Verdana"/>
                <a:cs typeface="Verdana"/>
                <a:sym typeface="Verdana"/>
              </a:rPr>
              <a:t>investigated </a:t>
            </a:r>
            <a:r>
              <a:rPr lang="en" sz="1400" dirty="0">
                <a:solidFill>
                  <a:srgbClr val="FED47D"/>
                </a:solidFill>
                <a:latin typeface="Verdana"/>
                <a:ea typeface="Verdana"/>
                <a:cs typeface="Verdana"/>
                <a:sym typeface="Verdana"/>
              </a:rPr>
              <a:t>transactions of Enron Corporation and Andrew S. Fastow, former chief financial officer. </a:t>
            </a:r>
          </a:p>
          <a:p>
            <a:pPr marL="457200" lvl="0" indent="-298450" rtl="0">
              <a:lnSpc>
                <a:spcPct val="115000"/>
              </a:lnSpc>
              <a:spcBef>
                <a:spcPts val="0"/>
              </a:spcBef>
              <a:buClr>
                <a:srgbClr val="FFFFFF"/>
              </a:buClr>
              <a:buSzPct val="100000"/>
              <a:buFont typeface="Arial"/>
              <a:buChar char="●"/>
            </a:pPr>
            <a:r>
              <a:rPr lang="en" sz="1400" dirty="0">
                <a:solidFill>
                  <a:srgbClr val="FED47D"/>
                </a:solidFill>
                <a:latin typeface="Verdana"/>
                <a:ea typeface="Verdana"/>
                <a:cs typeface="Verdana"/>
                <a:sym typeface="Verdana"/>
              </a:rPr>
              <a:t>Enron struggled to convince investors and partners that profits are real, legitimate, and its cash position is strong so shares dropped 83% over the year</a:t>
            </a:r>
          </a:p>
          <a:p>
            <a:pPr marL="457200" lvl="0" indent="-298450" rtl="0">
              <a:lnSpc>
                <a:spcPct val="115000"/>
              </a:lnSpc>
              <a:spcBef>
                <a:spcPts val="0"/>
              </a:spcBef>
              <a:buClr>
                <a:srgbClr val="FFFFFF"/>
              </a:buClr>
              <a:buSzPct val="100000"/>
              <a:buFont typeface="Arial"/>
              <a:buChar char="●"/>
            </a:pPr>
            <a:r>
              <a:rPr lang="en" sz="1400" dirty="0">
                <a:solidFill>
                  <a:srgbClr val="FED47D"/>
                </a:solidFill>
                <a:latin typeface="Verdana"/>
                <a:ea typeface="Verdana"/>
                <a:cs typeface="Verdana"/>
                <a:sym typeface="Verdana"/>
              </a:rPr>
              <a:t>the SEC Investigation forced Enron to disclose certain legal and financial documents to the stockholders</a:t>
            </a:r>
          </a:p>
          <a:p>
            <a:pPr rtl="0">
              <a:spcBef>
                <a:spcPts val="0"/>
              </a:spcBef>
              <a:buNone/>
            </a:pPr>
            <a:endParaRPr sz="1400" dirty="0">
              <a:solidFill>
                <a:srgbClr val="FED47D"/>
              </a:solidFill>
              <a:latin typeface="Verdana"/>
              <a:ea typeface="Verdana"/>
              <a:cs typeface="Verdana"/>
              <a:sym typeface="Verdana"/>
            </a:endParaRPr>
          </a:p>
          <a:p>
            <a:pPr rtl="0">
              <a:spcBef>
                <a:spcPts val="0"/>
              </a:spcBef>
              <a:buNone/>
            </a:pPr>
            <a:r>
              <a:rPr lang="en" sz="1400" dirty="0">
                <a:solidFill>
                  <a:srgbClr val="FED47D"/>
                </a:solidFill>
                <a:latin typeface="Verdana"/>
                <a:ea typeface="Verdana"/>
                <a:cs typeface="Verdana"/>
                <a:sym typeface="Verdana"/>
              </a:rPr>
              <a:t>Clauses:</a:t>
            </a:r>
          </a:p>
          <a:p>
            <a:pPr rtl="0">
              <a:spcBef>
                <a:spcPts val="0"/>
              </a:spcBef>
              <a:buNone/>
            </a:pPr>
            <a:r>
              <a:rPr lang="en" sz="1400" dirty="0" smtClean="0">
                <a:solidFill>
                  <a:srgbClr val="FED47D"/>
                </a:solidFill>
                <a:latin typeface="Verdana"/>
                <a:ea typeface="Verdana"/>
                <a:cs typeface="Verdana"/>
                <a:sym typeface="Verdana"/>
              </a:rPr>
              <a:t>SECE </a:t>
            </a:r>
            <a:r>
              <a:rPr lang="en" sz="1400" dirty="0">
                <a:solidFill>
                  <a:srgbClr val="FED47D"/>
                </a:solidFill>
                <a:latin typeface="Verdana"/>
                <a:ea typeface="Verdana"/>
                <a:cs typeface="Verdana"/>
                <a:sym typeface="Verdana"/>
              </a:rPr>
              <a:t>1.06</a:t>
            </a:r>
          </a:p>
          <a:p>
            <a:pPr marL="457200" lvl="0" indent="-298450" rtl="0">
              <a:spcBef>
                <a:spcPts val="0"/>
              </a:spcBef>
              <a:buClr>
                <a:srgbClr val="FFFFFF"/>
              </a:buClr>
              <a:buSzPct val="100000"/>
              <a:buFont typeface="Arial"/>
              <a:buChar char="●"/>
            </a:pPr>
            <a:r>
              <a:rPr lang="en" sz="1400" dirty="0">
                <a:solidFill>
                  <a:srgbClr val="FED47D"/>
                </a:solidFill>
                <a:latin typeface="Verdana"/>
                <a:ea typeface="Verdana"/>
                <a:cs typeface="Verdana"/>
                <a:sym typeface="Verdana"/>
              </a:rPr>
              <a:t>Be fair and avoid deception in all statements, particularly public ones, concerning software or related documents, methods and tools. </a:t>
            </a:r>
          </a:p>
          <a:p>
            <a:pPr lvl="0" rtl="0">
              <a:spcBef>
                <a:spcPts val="0"/>
              </a:spcBef>
              <a:buNone/>
            </a:pPr>
            <a:r>
              <a:rPr lang="en" sz="1400" dirty="0">
                <a:solidFill>
                  <a:srgbClr val="FED47D"/>
                </a:solidFill>
                <a:latin typeface="Verdana"/>
                <a:ea typeface="Verdana"/>
                <a:cs typeface="Verdana"/>
                <a:sym typeface="Verdana"/>
              </a:rPr>
              <a:t>SECE 1.04</a:t>
            </a:r>
          </a:p>
          <a:p>
            <a:pPr marL="457200" lvl="0" indent="-298450" rtl="0">
              <a:spcBef>
                <a:spcPts val="0"/>
              </a:spcBef>
              <a:buClr>
                <a:srgbClr val="FFFFFF"/>
              </a:buClr>
              <a:buSzPct val="100000"/>
              <a:buFont typeface="Arial"/>
              <a:buChar char="●"/>
            </a:pPr>
            <a:r>
              <a:rPr lang="en" sz="1400" dirty="0">
                <a:solidFill>
                  <a:srgbClr val="FED47D"/>
                </a:solidFill>
                <a:latin typeface="Verdana"/>
                <a:ea typeface="Verdana"/>
                <a:cs typeface="Verdana"/>
                <a:sym typeface="Verdana"/>
              </a:rPr>
              <a:t>Disclose to appropriate persons or authorities any actual or potential danger to the user, the public, or environment, that they reasonable believe to be associated  with software or related documents </a:t>
            </a:r>
          </a:p>
        </p:txBody>
      </p:sp>
      <p:sp>
        <p:nvSpPr>
          <p:cNvPr id="142" name="Shape 142"/>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a:t>SEC Investigation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62500" lnSpcReduction="20000"/>
          </a:bodyPr>
          <a:lstStyle/>
          <a:p>
            <a:r>
              <a:rPr lang="en-US" sz="3200" dirty="0"/>
              <a:t>Enron $67 billion dollars in debt after </a:t>
            </a:r>
            <a:r>
              <a:rPr lang="en-US" sz="3200" dirty="0" smtClean="0"/>
              <a:t>trial</a:t>
            </a:r>
          </a:p>
          <a:p>
            <a:r>
              <a:rPr lang="en-US" sz="3200" dirty="0" smtClean="0"/>
              <a:t>	Vs</a:t>
            </a:r>
            <a:r>
              <a:rPr lang="en-US" sz="3200" dirty="0"/>
              <a:t>. Enron Staff</a:t>
            </a:r>
          </a:p>
          <a:p>
            <a:r>
              <a:rPr lang="en-US" dirty="0" smtClean="0"/>
              <a:t>		- </a:t>
            </a:r>
            <a:r>
              <a:rPr lang="en-US" sz="2900" dirty="0" smtClean="0"/>
              <a:t>20,000 </a:t>
            </a:r>
            <a:r>
              <a:rPr lang="en-US" sz="2900" dirty="0"/>
              <a:t>former employees sued for </a:t>
            </a:r>
            <a:endParaRPr lang="en-US" sz="2900" dirty="0" smtClean="0"/>
          </a:p>
          <a:p>
            <a:r>
              <a:rPr lang="en-US" sz="2900" dirty="0"/>
              <a:t>	</a:t>
            </a:r>
            <a:r>
              <a:rPr lang="en-US" sz="2900" dirty="0" smtClean="0"/>
              <a:t>	   $</a:t>
            </a:r>
            <a:r>
              <a:rPr lang="en-US" sz="2900" dirty="0"/>
              <a:t>2 billion in pension funds and </a:t>
            </a:r>
            <a:endParaRPr lang="en-US" sz="2900" dirty="0" smtClean="0"/>
          </a:p>
          <a:p>
            <a:r>
              <a:rPr lang="en-US" sz="2900" dirty="0"/>
              <a:t>	</a:t>
            </a:r>
            <a:r>
              <a:rPr lang="en-US" sz="2900" dirty="0" smtClean="0"/>
              <a:t>	   share </a:t>
            </a:r>
            <a:r>
              <a:rPr lang="en-US" sz="2900" dirty="0"/>
              <a:t>accounts</a:t>
            </a:r>
          </a:p>
          <a:p>
            <a:r>
              <a:rPr lang="en-US" sz="2900" dirty="0" smtClean="0"/>
              <a:t>		- $</a:t>
            </a:r>
            <a:r>
              <a:rPr lang="en-US" sz="2900" dirty="0"/>
              <a:t>85 million awarded as compensation</a:t>
            </a:r>
          </a:p>
          <a:p>
            <a:r>
              <a:rPr lang="en-US" dirty="0" smtClean="0"/>
              <a:t>	</a:t>
            </a:r>
            <a:r>
              <a:rPr lang="en-US" sz="3200" dirty="0" smtClean="0"/>
              <a:t>Vs</a:t>
            </a:r>
            <a:r>
              <a:rPr lang="en-US" sz="3200" dirty="0"/>
              <a:t>. Investors</a:t>
            </a:r>
          </a:p>
          <a:p>
            <a:r>
              <a:rPr lang="en-US" dirty="0" smtClean="0"/>
              <a:t>		</a:t>
            </a:r>
            <a:r>
              <a:rPr lang="en-US" sz="2900" dirty="0" smtClean="0"/>
              <a:t>- $</a:t>
            </a:r>
            <a:r>
              <a:rPr lang="en-US" sz="2900" dirty="0"/>
              <a:t>4.2 billion awarded to investors </a:t>
            </a:r>
            <a:endParaRPr lang="en-US" sz="2900" dirty="0" smtClean="0"/>
          </a:p>
          <a:p>
            <a:r>
              <a:rPr lang="en-US" sz="2900" dirty="0"/>
              <a:t>	</a:t>
            </a:r>
            <a:r>
              <a:rPr lang="en-US" sz="2900" dirty="0" smtClean="0"/>
              <a:t>	  (</a:t>
            </a:r>
            <a:r>
              <a:rPr lang="en-US" sz="2900" dirty="0"/>
              <a:t>not shareholders)</a:t>
            </a:r>
          </a:p>
          <a:p>
            <a:r>
              <a:rPr lang="en-US" dirty="0" smtClean="0"/>
              <a:t>	</a:t>
            </a:r>
            <a:r>
              <a:rPr lang="en-US" sz="3200" dirty="0" smtClean="0"/>
              <a:t>Vs</a:t>
            </a:r>
            <a:r>
              <a:rPr lang="en-US" sz="3200" dirty="0"/>
              <a:t>. </a:t>
            </a:r>
            <a:r>
              <a:rPr lang="en-US" sz="3200" dirty="0" smtClean="0"/>
              <a:t>Shareholders</a:t>
            </a:r>
          </a:p>
          <a:p>
            <a:r>
              <a:rPr lang="en-US" dirty="0"/>
              <a:t>	</a:t>
            </a:r>
            <a:r>
              <a:rPr lang="en-US" dirty="0" smtClean="0"/>
              <a:t>	</a:t>
            </a:r>
            <a:r>
              <a:rPr lang="en-US" sz="2900" dirty="0" smtClean="0"/>
              <a:t>- $7.2 </a:t>
            </a:r>
            <a:r>
              <a:rPr lang="en-US" sz="2900" dirty="0"/>
              <a:t>billion awarded to </a:t>
            </a:r>
            <a:r>
              <a:rPr lang="en-US" sz="2900" dirty="0" smtClean="0"/>
              <a:t>shareholders</a:t>
            </a:r>
          </a:p>
          <a:p>
            <a:r>
              <a:rPr lang="en-US" sz="2900" dirty="0"/>
              <a:t>	</a:t>
            </a:r>
            <a:r>
              <a:rPr lang="en-US" sz="2900" dirty="0" smtClean="0"/>
              <a:t>	- Main </a:t>
            </a:r>
            <a:r>
              <a:rPr lang="en-US" sz="2900" dirty="0"/>
              <a:t>plaintiff, University of California, awarded </a:t>
            </a:r>
            <a:endParaRPr lang="en-US" sz="2900" dirty="0" smtClean="0"/>
          </a:p>
          <a:p>
            <a:r>
              <a:rPr lang="en-US" sz="2900" dirty="0"/>
              <a:t>	</a:t>
            </a:r>
            <a:r>
              <a:rPr lang="en-US" sz="2900" dirty="0" smtClean="0"/>
              <a:t>	  the </a:t>
            </a:r>
            <a:r>
              <a:rPr lang="en-US" sz="2900" dirty="0"/>
              <a:t>most</a:t>
            </a:r>
          </a:p>
          <a:p>
            <a:r>
              <a:rPr lang="en-US" sz="2900" dirty="0" smtClean="0"/>
              <a:t>		- 1.5 </a:t>
            </a:r>
            <a:r>
              <a:rPr lang="en-US" sz="2900" dirty="0"/>
              <a:t>million other individuals also </a:t>
            </a:r>
            <a:endParaRPr lang="en-US" sz="2900" dirty="0" smtClean="0"/>
          </a:p>
          <a:p>
            <a:r>
              <a:rPr lang="en-US" sz="2900" dirty="0"/>
              <a:t>	</a:t>
            </a:r>
            <a:r>
              <a:rPr lang="en-US" sz="2900" dirty="0" smtClean="0"/>
              <a:t>	  received </a:t>
            </a:r>
            <a:r>
              <a:rPr lang="en-US" sz="2900" dirty="0"/>
              <a:t>compensations</a:t>
            </a:r>
          </a:p>
          <a:p>
            <a:endParaRPr lang="en-US" dirty="0"/>
          </a:p>
          <a:p>
            <a:endParaRPr lang="en-US" dirty="0"/>
          </a:p>
          <a:p>
            <a:pPr marL="457200" indent="-4572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Aftermath of the Lawsuit</a:t>
            </a:r>
            <a:endParaRPr lang="en-US" dirty="0"/>
          </a:p>
        </p:txBody>
      </p:sp>
    </p:spTree>
    <p:extLst>
      <p:ext uri="{BB962C8B-B14F-4D97-AF65-F5344CB8AC3E}">
        <p14:creationId xmlns:p14="http://schemas.microsoft.com/office/powerpoint/2010/main" val="140653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854948" y="1184672"/>
            <a:ext cx="7831799" cy="3741299"/>
          </a:xfrm>
          <a:prstGeom prst="rect">
            <a:avLst/>
          </a:prstGeom>
        </p:spPr>
        <p:txBody>
          <a:bodyPr lIns="91425" tIns="91425" rIns="91425" bIns="91425" anchor="t" anchorCtr="0">
            <a:noAutofit/>
          </a:bodyPr>
          <a:lstStyle/>
          <a:p>
            <a:pPr marL="285750" lvl="0" indent="-285750">
              <a:spcBef>
                <a:spcPts val="0"/>
              </a:spcBef>
              <a:buFont typeface="Arial" panose="020B0604020202020204" pitchFamily="34" charset="0"/>
              <a:buChar char="•"/>
            </a:pPr>
            <a:r>
              <a:rPr lang="en" sz="1600" dirty="0" smtClean="0">
                <a:solidFill>
                  <a:srgbClr val="FED47D"/>
                </a:solidFill>
                <a:latin typeface="Verdana"/>
                <a:ea typeface="Verdana"/>
                <a:cs typeface="Verdana"/>
                <a:sym typeface="Verdana"/>
              </a:rPr>
              <a:t>Enron </a:t>
            </a:r>
            <a:r>
              <a:rPr lang="en" sz="1600" dirty="0" smtClean="0">
                <a:solidFill>
                  <a:srgbClr val="FED47D"/>
                </a:solidFill>
                <a:latin typeface="Verdana"/>
                <a:ea typeface="Verdana"/>
                <a:cs typeface="Verdana"/>
                <a:sym typeface="Verdana"/>
              </a:rPr>
              <a:t>folded </a:t>
            </a:r>
            <a:r>
              <a:rPr lang="en" sz="1600" dirty="0">
                <a:solidFill>
                  <a:srgbClr val="FED47D"/>
                </a:solidFill>
                <a:latin typeface="Verdana"/>
                <a:ea typeface="Verdana"/>
                <a:cs typeface="Verdana"/>
                <a:sym typeface="Verdana"/>
              </a:rPr>
              <a:t>after a failed merger deal with Dynegy Inc. in 2001 brought to light massive financial finagling. </a:t>
            </a:r>
            <a:endParaRPr lang="en" sz="1600" dirty="0" smtClean="0">
              <a:solidFill>
                <a:srgbClr val="FED47D"/>
              </a:solidFill>
              <a:latin typeface="Verdana"/>
              <a:ea typeface="Verdana"/>
              <a:cs typeface="Verdana"/>
              <a:sym typeface="Verdana"/>
            </a:endParaRPr>
          </a:p>
          <a:p>
            <a:pPr marL="285750" lvl="0" indent="-285750">
              <a:spcBef>
                <a:spcPts val="0"/>
              </a:spcBef>
              <a:buFont typeface="Arial" panose="020B0604020202020204" pitchFamily="34" charset="0"/>
              <a:buChar char="•"/>
            </a:pPr>
            <a:r>
              <a:rPr lang="en" sz="1600" dirty="0" smtClean="0">
                <a:solidFill>
                  <a:srgbClr val="FED47D"/>
                </a:solidFill>
                <a:latin typeface="Verdana"/>
                <a:ea typeface="Verdana"/>
                <a:cs typeface="Verdana"/>
                <a:sym typeface="Verdana"/>
              </a:rPr>
              <a:t>The company has </a:t>
            </a:r>
            <a:r>
              <a:rPr lang="en" sz="1600" dirty="0">
                <a:solidFill>
                  <a:srgbClr val="FED47D"/>
                </a:solidFill>
                <a:latin typeface="Verdana"/>
                <a:ea typeface="Verdana"/>
                <a:cs typeface="Verdana"/>
                <a:sym typeface="Verdana"/>
              </a:rPr>
              <a:t>failed to uphold the PMI, SECE, and IEEE code of ethics. </a:t>
            </a:r>
            <a:endParaRPr lang="en" sz="1600" dirty="0" smtClean="0">
              <a:solidFill>
                <a:srgbClr val="FED47D"/>
              </a:solidFill>
              <a:latin typeface="Verdana"/>
              <a:ea typeface="Verdana"/>
              <a:cs typeface="Verdana"/>
              <a:sym typeface="Verdana"/>
            </a:endParaRPr>
          </a:p>
          <a:p>
            <a:pPr marL="285750" lvl="0" indent="-285750">
              <a:spcBef>
                <a:spcPts val="0"/>
              </a:spcBef>
              <a:buFont typeface="Arial" panose="020B0604020202020204" pitchFamily="34" charset="0"/>
              <a:buChar char="•"/>
            </a:pPr>
            <a:endParaRPr lang="en" sz="1600" dirty="0" smtClean="0">
              <a:solidFill>
                <a:srgbClr val="FED47D"/>
              </a:solidFill>
              <a:latin typeface="Verdana"/>
              <a:ea typeface="Verdana"/>
              <a:cs typeface="Verdana"/>
              <a:sym typeface="Verdana"/>
            </a:endParaRPr>
          </a:p>
          <a:p>
            <a:pPr marL="285750" lvl="0" indent="-285750">
              <a:spcBef>
                <a:spcPts val="0"/>
              </a:spcBef>
              <a:buFont typeface="Arial" panose="020B0604020202020204" pitchFamily="34" charset="0"/>
              <a:buChar char="•"/>
            </a:pPr>
            <a:r>
              <a:rPr lang="en" sz="1600" dirty="0" smtClean="0">
                <a:solidFill>
                  <a:srgbClr val="FED47D"/>
                </a:solidFill>
                <a:latin typeface="Verdana"/>
                <a:ea typeface="Verdana"/>
                <a:cs typeface="Verdana"/>
                <a:sym typeface="Verdana"/>
              </a:rPr>
              <a:t>Not </a:t>
            </a:r>
            <a:r>
              <a:rPr lang="en" sz="1600" dirty="0">
                <a:solidFill>
                  <a:srgbClr val="FED47D"/>
                </a:solidFill>
                <a:latin typeface="Verdana"/>
                <a:ea typeface="Verdana"/>
                <a:cs typeface="Verdana"/>
                <a:sym typeface="Verdana"/>
              </a:rPr>
              <a:t>only were they dishonest about their company’s business growth, but also fail to follow business guidelines. </a:t>
            </a:r>
            <a:endParaRPr lang="en" sz="1600" dirty="0" smtClean="0">
              <a:solidFill>
                <a:srgbClr val="FED47D"/>
              </a:solidFill>
              <a:latin typeface="Verdana"/>
              <a:ea typeface="Verdana"/>
              <a:cs typeface="Verdana"/>
              <a:sym typeface="Verdana"/>
            </a:endParaRPr>
          </a:p>
          <a:p>
            <a:pPr marL="285750" lvl="0" indent="-285750">
              <a:spcBef>
                <a:spcPts val="0"/>
              </a:spcBef>
              <a:buFont typeface="Arial" panose="020B0604020202020204" pitchFamily="34" charset="0"/>
              <a:buChar char="•"/>
            </a:pPr>
            <a:r>
              <a:rPr lang="en" sz="1600" dirty="0" smtClean="0">
                <a:solidFill>
                  <a:srgbClr val="FED47D"/>
                </a:solidFill>
                <a:latin typeface="Verdana"/>
                <a:ea typeface="Verdana"/>
                <a:cs typeface="Verdana"/>
                <a:sym typeface="Verdana"/>
              </a:rPr>
              <a:t>The </a:t>
            </a:r>
            <a:r>
              <a:rPr lang="en" sz="1600" dirty="0">
                <a:solidFill>
                  <a:srgbClr val="FED47D"/>
                </a:solidFill>
                <a:latin typeface="Verdana"/>
                <a:ea typeface="Verdana"/>
                <a:cs typeface="Verdana"/>
                <a:sym typeface="Verdana"/>
              </a:rPr>
              <a:t>company had ranked number seven on the Fortune 500, and its failure was the biggest bankruptcy in American </a:t>
            </a:r>
            <a:r>
              <a:rPr lang="en" sz="1600" dirty="0" smtClean="0">
                <a:solidFill>
                  <a:srgbClr val="FED47D"/>
                </a:solidFill>
                <a:latin typeface="Verdana"/>
                <a:ea typeface="Verdana"/>
                <a:cs typeface="Verdana"/>
                <a:sym typeface="Verdana"/>
              </a:rPr>
              <a:t>history.</a:t>
            </a:r>
          </a:p>
          <a:p>
            <a:pPr marL="285750" lvl="0" indent="-285750">
              <a:spcBef>
                <a:spcPts val="0"/>
              </a:spcBef>
              <a:buFont typeface="Arial" panose="020B0604020202020204" pitchFamily="34" charset="0"/>
              <a:buChar char="•"/>
            </a:pPr>
            <a:r>
              <a:rPr lang="en" sz="1600" dirty="0" smtClean="0">
                <a:solidFill>
                  <a:srgbClr val="FED47D"/>
                </a:solidFill>
                <a:latin typeface="Verdana"/>
                <a:ea typeface="Verdana"/>
                <a:cs typeface="Verdana"/>
                <a:sym typeface="Verdana"/>
              </a:rPr>
              <a:t>Because </a:t>
            </a:r>
            <a:r>
              <a:rPr lang="en" sz="1600" dirty="0">
                <a:solidFill>
                  <a:srgbClr val="FED47D"/>
                </a:solidFill>
                <a:latin typeface="Verdana"/>
                <a:ea typeface="Verdana"/>
                <a:cs typeface="Verdana"/>
                <a:sym typeface="Verdana"/>
              </a:rPr>
              <a:t>of Enron's lack to uphold ethical morals, its swift collapse left the prospects of 21,000 employees in doubt and wiped out what was left of the holdings of stock investors, including some big mutual funds</a:t>
            </a:r>
            <a:r>
              <a:rPr lang="en" sz="1600" dirty="0" smtClean="0">
                <a:solidFill>
                  <a:srgbClr val="FED47D"/>
                </a:solidFill>
                <a:latin typeface="Verdana"/>
                <a:ea typeface="Verdana"/>
                <a:cs typeface="Verdana"/>
                <a:sym typeface="Verdana"/>
              </a:rPr>
              <a:t>.</a:t>
            </a:r>
          </a:p>
          <a:p>
            <a:pPr marL="285750" lvl="0" indent="-285750">
              <a:spcBef>
                <a:spcPts val="0"/>
              </a:spcBef>
              <a:buFont typeface="Arial" panose="020B0604020202020204" pitchFamily="34" charset="0"/>
              <a:buChar char="•"/>
            </a:pPr>
            <a:endParaRPr lang="en" sz="1600" dirty="0" smtClean="0">
              <a:solidFill>
                <a:srgbClr val="FED47D"/>
              </a:solidFill>
              <a:latin typeface="Verdana"/>
              <a:ea typeface="Verdana"/>
              <a:cs typeface="Verdana"/>
              <a:sym typeface="Verdana"/>
            </a:endParaRPr>
          </a:p>
          <a:p>
            <a:pPr marL="285750" lvl="0" indent="-285750">
              <a:spcBef>
                <a:spcPts val="0"/>
              </a:spcBef>
              <a:buFont typeface="Arial" panose="020B0604020202020204" pitchFamily="34" charset="0"/>
              <a:buChar char="•"/>
            </a:pPr>
            <a:r>
              <a:rPr lang="en" sz="1600" dirty="0" smtClean="0">
                <a:solidFill>
                  <a:srgbClr val="FED47D"/>
                </a:solidFill>
                <a:latin typeface="Verdana"/>
                <a:ea typeface="Verdana"/>
                <a:cs typeface="Verdana"/>
                <a:sym typeface="Verdana"/>
              </a:rPr>
              <a:t>The Enron Scandal has lead to new governemnt laws and regulations of buisnesses and the stock market.</a:t>
            </a:r>
            <a:endParaRPr lang="en" sz="1600" dirty="0">
              <a:solidFill>
                <a:srgbClr val="FED47D"/>
              </a:solidFill>
              <a:latin typeface="Verdana"/>
              <a:ea typeface="Verdana"/>
              <a:cs typeface="Verdana"/>
              <a:sym typeface="Verdana"/>
            </a:endParaRPr>
          </a:p>
        </p:txBody>
      </p:sp>
      <p:sp>
        <p:nvSpPr>
          <p:cNvPr id="148" name="Shape 148"/>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a:t>Conclusion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854948" y="1184672"/>
            <a:ext cx="7831799" cy="3741299"/>
          </a:xfrm>
          <a:prstGeom prst="rect">
            <a:avLst/>
          </a:prstGeom>
        </p:spPr>
        <p:txBody>
          <a:bodyPr lIns="91425" tIns="91425" rIns="91425" bIns="91425" anchor="t" anchorCtr="0">
            <a:noAutofit/>
          </a:bodyPr>
          <a:lstStyle/>
          <a:p>
            <a:pPr rtl="0">
              <a:spcBef>
                <a:spcPts val="0"/>
              </a:spcBef>
              <a:buNone/>
            </a:pPr>
            <a:r>
              <a:rPr lang="en" sz="2000" dirty="0"/>
              <a:t>Deceptive practices will catch up to you.</a:t>
            </a:r>
          </a:p>
          <a:p>
            <a:pPr rtl="0">
              <a:spcBef>
                <a:spcPts val="0"/>
              </a:spcBef>
              <a:buNone/>
            </a:pPr>
            <a:endParaRPr sz="2000" dirty="0"/>
          </a:p>
          <a:p>
            <a:pPr rtl="0">
              <a:spcBef>
                <a:spcPts val="0"/>
              </a:spcBef>
              <a:buNone/>
            </a:pPr>
            <a:r>
              <a:rPr lang="en" sz="2000" dirty="0"/>
              <a:t>Investigate businesses before investing in them.</a:t>
            </a:r>
          </a:p>
          <a:p>
            <a:pPr rtl="0">
              <a:spcBef>
                <a:spcPts val="0"/>
              </a:spcBef>
              <a:buNone/>
            </a:pPr>
            <a:endParaRPr sz="2000" dirty="0"/>
          </a:p>
          <a:p>
            <a:pPr rtl="0">
              <a:spcBef>
                <a:spcPts val="0"/>
              </a:spcBef>
              <a:buNone/>
            </a:pPr>
            <a:r>
              <a:rPr lang="en" sz="2000" dirty="0"/>
              <a:t>A professional code of ethics is necessary to monitor people's actions and decisions in the business world</a:t>
            </a:r>
          </a:p>
          <a:p>
            <a:pPr rtl="0">
              <a:spcBef>
                <a:spcPts val="0"/>
              </a:spcBef>
              <a:buNone/>
            </a:pPr>
            <a:r>
              <a:rPr lang="en" sz="2000" dirty="0"/>
              <a:t> </a:t>
            </a:r>
          </a:p>
          <a:p>
            <a:pPr lvl="0" rtl="0">
              <a:spcBef>
                <a:spcPts val="0"/>
              </a:spcBef>
              <a:buNone/>
            </a:pPr>
            <a:r>
              <a:rPr lang="en" sz="2000" dirty="0"/>
              <a:t>The key to leading a successful, happy and ethical life starts with following a code on a everyday basis. Not just when it’s convenient</a:t>
            </a:r>
            <a:r>
              <a:rPr lang="en" sz="2000" dirty="0" smtClean="0"/>
              <a:t>.</a:t>
            </a:r>
            <a:endParaRPr lang="en" sz="2000" dirty="0"/>
          </a:p>
        </p:txBody>
      </p:sp>
      <p:sp>
        <p:nvSpPr>
          <p:cNvPr id="154" name="Shape 154"/>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a:t>Lessons Learned</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4948" y="1184672"/>
            <a:ext cx="8289052" cy="3741299"/>
          </a:xfrm>
        </p:spPr>
        <p:txBody>
          <a:bodyPr>
            <a:noAutofit/>
          </a:bodyPr>
          <a:lstStyle/>
          <a:p>
            <a:pPr lvl="0">
              <a:lnSpc>
                <a:spcPct val="120000"/>
              </a:lnSpc>
              <a:spcAft>
                <a:spcPts val="100"/>
              </a:spcAft>
            </a:pPr>
            <a:r>
              <a:rPr lang="en-US" sz="800" dirty="0" smtClean="0">
                <a:solidFill>
                  <a:srgbClr val="FED47D"/>
                </a:solidFill>
              </a:rPr>
              <a:t>[01]R</a:t>
            </a:r>
            <a:r>
              <a:rPr lang="en-US" sz="800" dirty="0">
                <a:solidFill>
                  <a:srgbClr val="FED47D"/>
                </a:solidFill>
              </a:rPr>
              <a:t>. </a:t>
            </a:r>
            <a:r>
              <a:rPr lang="en-US" sz="800" dirty="0" err="1">
                <a:solidFill>
                  <a:srgbClr val="FED47D"/>
                </a:solidFill>
              </a:rPr>
              <a:t>Herdman</a:t>
            </a:r>
            <a:r>
              <a:rPr lang="en-US" sz="800" dirty="0">
                <a:solidFill>
                  <a:srgbClr val="FED47D"/>
                </a:solidFill>
              </a:rPr>
              <a:t>, 'Testimony: Recent Events Relating to Enron Corporation (R. </a:t>
            </a:r>
            <a:r>
              <a:rPr lang="en-US" sz="800" dirty="0" err="1">
                <a:solidFill>
                  <a:srgbClr val="FED47D"/>
                </a:solidFill>
              </a:rPr>
              <a:t>Herdman</a:t>
            </a:r>
            <a:r>
              <a:rPr lang="en-US" sz="800" dirty="0">
                <a:solidFill>
                  <a:srgbClr val="FED47D"/>
                </a:solidFill>
              </a:rPr>
              <a:t>)', </a:t>
            </a:r>
            <a:r>
              <a:rPr lang="en-US" sz="800" i="1" dirty="0">
                <a:solidFill>
                  <a:srgbClr val="FED47D"/>
                </a:solidFill>
              </a:rPr>
              <a:t>Sec.gov</a:t>
            </a:r>
            <a:r>
              <a:rPr lang="en-US" sz="800" dirty="0">
                <a:solidFill>
                  <a:srgbClr val="FED47D"/>
                </a:solidFill>
              </a:rPr>
              <a:t>, 2001. [Online]. Available: http://www.sec.gov/news/testimony/121201tsrkh.htm. [Accessed: 06- Mar- 2015</a:t>
            </a:r>
            <a:r>
              <a:rPr lang="en-US" sz="800" dirty="0" smtClean="0">
                <a:solidFill>
                  <a:srgbClr val="FED47D"/>
                </a:solidFill>
              </a:rPr>
              <a:t>].</a:t>
            </a:r>
            <a:endParaRPr lang="en-US" sz="800" dirty="0">
              <a:solidFill>
                <a:srgbClr val="FED47D"/>
              </a:solidFill>
            </a:endParaRPr>
          </a:p>
          <a:p>
            <a:pPr lvl="0">
              <a:lnSpc>
                <a:spcPct val="120000"/>
              </a:lnSpc>
              <a:spcAft>
                <a:spcPts val="100"/>
              </a:spcAft>
            </a:pPr>
            <a:r>
              <a:rPr lang="en-US" sz="800" dirty="0" smtClean="0">
                <a:solidFill>
                  <a:srgbClr val="FED47D"/>
                </a:solidFill>
              </a:rPr>
              <a:t>[02</a:t>
            </a:r>
            <a:r>
              <a:rPr lang="en-US" sz="800" dirty="0">
                <a:solidFill>
                  <a:srgbClr val="FED47D"/>
                </a:solidFill>
              </a:rPr>
              <a:t>] Sec.gov, 'Spotlight on: Enron', 2010. [Online]. Available: http://www.sec.gov/spotlight/enron.htm. [Accessed: 06- Mar- 2015</a:t>
            </a:r>
            <a:r>
              <a:rPr lang="en-US" sz="800" dirty="0" smtClean="0">
                <a:solidFill>
                  <a:srgbClr val="FED47D"/>
                </a:solidFill>
              </a:rPr>
              <a:t>].</a:t>
            </a:r>
            <a:endParaRPr lang="en-US" sz="800" dirty="0">
              <a:solidFill>
                <a:srgbClr val="FED47D"/>
              </a:solidFill>
            </a:endParaRPr>
          </a:p>
          <a:p>
            <a:pPr lvl="0">
              <a:lnSpc>
                <a:spcPct val="120000"/>
              </a:lnSpc>
              <a:spcAft>
                <a:spcPts val="100"/>
              </a:spcAft>
            </a:pPr>
            <a:r>
              <a:rPr lang="en-US" sz="800" dirty="0" smtClean="0">
                <a:solidFill>
                  <a:srgbClr val="FED47D"/>
                </a:solidFill>
              </a:rPr>
              <a:t>[03]A</a:t>
            </a:r>
            <a:r>
              <a:rPr lang="en-US" sz="800" dirty="0">
                <a:solidFill>
                  <a:srgbClr val="FED47D"/>
                </a:solidFill>
              </a:rPr>
              <a:t>. BERENSON, 'S.E.C. Opens Investigation Into Enron', </a:t>
            </a:r>
            <a:r>
              <a:rPr lang="en-US" sz="800" i="1" dirty="0">
                <a:solidFill>
                  <a:srgbClr val="FED47D"/>
                </a:solidFill>
              </a:rPr>
              <a:t>Nytimes.com</a:t>
            </a:r>
            <a:r>
              <a:rPr lang="en-US" sz="800" dirty="0">
                <a:solidFill>
                  <a:srgbClr val="FED47D"/>
                </a:solidFill>
              </a:rPr>
              <a:t>, 2001. [Online]. Available: http://www.nytimes.com/2001/11/01/business/sec-opens-investigation-into-enron.html. [Accessed: 06- Mar- 2015</a:t>
            </a:r>
            <a:r>
              <a:rPr lang="en-US" sz="800" dirty="0" smtClean="0">
                <a:solidFill>
                  <a:srgbClr val="FED47D"/>
                </a:solidFill>
              </a:rPr>
              <a:t>].</a:t>
            </a:r>
            <a:endParaRPr lang="en-US" sz="800" u="sng" dirty="0">
              <a:solidFill>
                <a:srgbClr val="FED47D"/>
              </a:solidFill>
              <a:hlinkClick r:id="rId2"/>
            </a:endParaRPr>
          </a:p>
          <a:p>
            <a:pPr lvl="0">
              <a:lnSpc>
                <a:spcPct val="120000"/>
              </a:lnSpc>
              <a:spcAft>
                <a:spcPts val="100"/>
              </a:spcAft>
              <a:buClr>
                <a:schemeClr val="dk1"/>
              </a:buClr>
            </a:pPr>
            <a:r>
              <a:rPr lang="en-US" sz="800" dirty="0" smtClean="0">
                <a:solidFill>
                  <a:srgbClr val="FED47D"/>
                </a:solidFill>
              </a:rPr>
              <a:t>[04]Frank </a:t>
            </a:r>
            <a:r>
              <a:rPr lang="en-US" sz="800" dirty="0">
                <a:solidFill>
                  <a:srgbClr val="FED47D"/>
                </a:solidFill>
              </a:rPr>
              <a:t>A. </a:t>
            </a:r>
            <a:r>
              <a:rPr lang="en-US" sz="800" dirty="0" err="1">
                <a:solidFill>
                  <a:srgbClr val="FED47D"/>
                </a:solidFill>
              </a:rPr>
              <a:t>Wolak</a:t>
            </a:r>
            <a:r>
              <a:rPr lang="en-US" sz="800" dirty="0">
                <a:solidFill>
                  <a:srgbClr val="FED47D"/>
                </a:solidFill>
              </a:rPr>
              <a:t>. (2002, May). Making Sense of the Enron Nonsense. [Online]. Available: http://web.stanford.edu/group/siepr/cgi-bin/siepr/?</a:t>
            </a:r>
            <a:r>
              <a:rPr lang="en-US" sz="800" dirty="0" smtClean="0">
                <a:solidFill>
                  <a:srgbClr val="FED47D"/>
                </a:solidFill>
              </a:rPr>
              <a:t>q=system/files/shared/pubs/papers/briefs/policybrief_may02.pdf</a:t>
            </a:r>
          </a:p>
          <a:p>
            <a:pPr lvl="0">
              <a:lnSpc>
                <a:spcPct val="120000"/>
              </a:lnSpc>
              <a:spcAft>
                <a:spcPts val="100"/>
              </a:spcAft>
              <a:buClr>
                <a:schemeClr val="dk1"/>
              </a:buClr>
            </a:pPr>
            <a:r>
              <a:rPr lang="en-US" sz="800" dirty="0" smtClean="0">
                <a:solidFill>
                  <a:srgbClr val="FED47D"/>
                </a:solidFill>
              </a:rPr>
              <a:t>[05</a:t>
            </a:r>
            <a:r>
              <a:rPr lang="en-US" sz="800" dirty="0">
                <a:solidFill>
                  <a:srgbClr val="FED47D"/>
                </a:solidFill>
              </a:rPr>
              <a:t>] Mark P. </a:t>
            </a:r>
            <a:r>
              <a:rPr lang="en-US" sz="800" dirty="0" err="1">
                <a:solidFill>
                  <a:srgbClr val="FED47D"/>
                </a:solidFill>
              </a:rPr>
              <a:t>Holtzman</a:t>
            </a:r>
            <a:r>
              <a:rPr lang="en-US" sz="800" dirty="0">
                <a:solidFill>
                  <a:srgbClr val="FED47D"/>
                </a:solidFill>
              </a:rPr>
              <a:t>, Elizabeth </a:t>
            </a:r>
            <a:r>
              <a:rPr lang="en-US" sz="800" dirty="0" err="1">
                <a:solidFill>
                  <a:srgbClr val="FED47D"/>
                </a:solidFill>
              </a:rPr>
              <a:t>Venuti</a:t>
            </a:r>
            <a:r>
              <a:rPr lang="en-US" sz="800" dirty="0">
                <a:solidFill>
                  <a:srgbClr val="FED47D"/>
                </a:solidFill>
              </a:rPr>
              <a:t>, and Robert </a:t>
            </a:r>
            <a:r>
              <a:rPr lang="en-US" sz="800" dirty="0" err="1">
                <a:solidFill>
                  <a:srgbClr val="FED47D"/>
                </a:solidFill>
              </a:rPr>
              <a:t>Fonfeder</a:t>
            </a:r>
            <a:r>
              <a:rPr lang="en-US" sz="800" dirty="0">
                <a:solidFill>
                  <a:srgbClr val="FED47D"/>
                </a:solidFill>
              </a:rPr>
              <a:t>. Enron and the Raptors. [Online]. Available: http://</a:t>
            </a:r>
            <a:r>
              <a:rPr lang="en-US" sz="800" dirty="0" smtClean="0">
                <a:solidFill>
                  <a:srgbClr val="FED47D"/>
                </a:solidFill>
              </a:rPr>
              <a:t>www.nysscpa.org/cpajournal/2003/0403/features/f042403.htm</a:t>
            </a:r>
          </a:p>
          <a:p>
            <a:pPr lvl="0">
              <a:lnSpc>
                <a:spcPct val="120000"/>
              </a:lnSpc>
              <a:spcAft>
                <a:spcPts val="100"/>
              </a:spcAft>
              <a:buClr>
                <a:schemeClr val="dk1"/>
              </a:buClr>
            </a:pPr>
            <a:r>
              <a:rPr lang="en-US" sz="800" dirty="0" smtClean="0">
                <a:solidFill>
                  <a:srgbClr val="FED47D"/>
                </a:solidFill>
              </a:rPr>
              <a:t>[06]</a:t>
            </a:r>
            <a:r>
              <a:rPr lang="en-US" sz="800" dirty="0" err="1" smtClean="0">
                <a:solidFill>
                  <a:srgbClr val="FED47D"/>
                </a:solidFill>
              </a:rPr>
              <a:t>Zellner</a:t>
            </a:r>
            <a:r>
              <a:rPr lang="en-US" sz="800" dirty="0">
                <a:solidFill>
                  <a:srgbClr val="FED47D"/>
                </a:solidFill>
              </a:rPr>
              <a:t>, Wendy, Stephanie Anderson Forrest, and others, “The Fall of Enron,” Business Week, December 17, 2001, p. 30</a:t>
            </a:r>
            <a:r>
              <a:rPr lang="en-US" sz="800" dirty="0" smtClean="0">
                <a:solidFill>
                  <a:srgbClr val="FED47D"/>
                </a:solidFill>
              </a:rPr>
              <a:t>.</a:t>
            </a:r>
          </a:p>
          <a:p>
            <a:pPr>
              <a:lnSpc>
                <a:spcPct val="120000"/>
              </a:lnSpc>
              <a:spcAft>
                <a:spcPts val="100"/>
              </a:spcAft>
            </a:pPr>
            <a:r>
              <a:rPr lang="en-US" sz="800" dirty="0" smtClean="0">
                <a:solidFill>
                  <a:srgbClr val="FED47D"/>
                </a:solidFill>
              </a:rPr>
              <a:t>[07]</a:t>
            </a:r>
            <a:r>
              <a:rPr lang="en-US" sz="800" dirty="0" err="1" smtClean="0">
                <a:solidFill>
                  <a:srgbClr val="FED47D"/>
                </a:solidFill>
              </a:rPr>
              <a:t>Wherry</a:t>
            </a:r>
            <a:r>
              <a:rPr lang="en-US" sz="800" dirty="0" smtClean="0">
                <a:solidFill>
                  <a:srgbClr val="FED47D"/>
                </a:solidFill>
              </a:rPr>
              <a:t>, Rob, “Separated at Birth,” Forbes, December 24, 2001, p. 54.</a:t>
            </a:r>
          </a:p>
          <a:p>
            <a:pPr>
              <a:lnSpc>
                <a:spcPct val="120000"/>
              </a:lnSpc>
              <a:spcAft>
                <a:spcPts val="100"/>
              </a:spcAft>
            </a:pPr>
            <a:r>
              <a:rPr lang="en-US" sz="800" dirty="0" smtClean="0">
                <a:solidFill>
                  <a:srgbClr val="FED47D"/>
                </a:solidFill>
              </a:rPr>
              <a:t>[08]J</a:t>
            </a:r>
            <a:r>
              <a:rPr lang="en-US" sz="800" dirty="0">
                <a:solidFill>
                  <a:srgbClr val="FED47D"/>
                </a:solidFill>
              </a:rPr>
              <a:t>. Doran, 'Enron staff win $85m | The Times', </a:t>
            </a:r>
            <a:r>
              <a:rPr lang="en-US" sz="800" i="1" dirty="0">
                <a:solidFill>
                  <a:srgbClr val="FED47D"/>
                </a:solidFill>
              </a:rPr>
              <a:t>The Times</a:t>
            </a:r>
            <a:r>
              <a:rPr lang="en-US" sz="800" dirty="0">
                <a:solidFill>
                  <a:srgbClr val="FED47D"/>
                </a:solidFill>
              </a:rPr>
              <a:t>, 2004. [Online]. Available: http://www.thetimes.co.uk/tto/business/article2111548.ece. [Accessed: 07- Mar- 2015]. </a:t>
            </a:r>
          </a:p>
          <a:p>
            <a:pPr>
              <a:lnSpc>
                <a:spcPct val="120000"/>
              </a:lnSpc>
              <a:spcAft>
                <a:spcPts val="100"/>
              </a:spcAft>
            </a:pPr>
            <a:r>
              <a:rPr lang="en-US" sz="800" dirty="0" smtClean="0">
                <a:solidFill>
                  <a:srgbClr val="FED47D"/>
                </a:solidFill>
              </a:rPr>
              <a:t>[09]K</a:t>
            </a:r>
            <a:r>
              <a:rPr lang="en-US" sz="800" dirty="0">
                <a:solidFill>
                  <a:srgbClr val="FED47D"/>
                </a:solidFill>
              </a:rPr>
              <a:t>. </a:t>
            </a:r>
            <a:r>
              <a:rPr lang="en-US" sz="800" dirty="0" err="1">
                <a:solidFill>
                  <a:srgbClr val="FED47D"/>
                </a:solidFill>
              </a:rPr>
              <a:t>Axtman</a:t>
            </a:r>
            <a:r>
              <a:rPr lang="en-US" sz="800" dirty="0">
                <a:solidFill>
                  <a:srgbClr val="FED47D"/>
                </a:solidFill>
              </a:rPr>
              <a:t>, 'How Enron awards do, or don't, trickle down', </a:t>
            </a:r>
            <a:r>
              <a:rPr lang="en-US" sz="800" i="1" dirty="0">
                <a:solidFill>
                  <a:srgbClr val="FED47D"/>
                </a:solidFill>
              </a:rPr>
              <a:t>The Christian Science Monitor</a:t>
            </a:r>
            <a:r>
              <a:rPr lang="en-US" sz="800" dirty="0">
                <a:solidFill>
                  <a:srgbClr val="FED47D"/>
                </a:solidFill>
              </a:rPr>
              <a:t>, 2005. [Online]. Available: http://www.csmonitor.com/2005/0620/p02s01-usju.html. [Accessed: 07- Mar- 2015]. </a:t>
            </a:r>
          </a:p>
          <a:p>
            <a:pPr>
              <a:lnSpc>
                <a:spcPct val="120000"/>
              </a:lnSpc>
              <a:spcAft>
                <a:spcPts val="100"/>
              </a:spcAft>
            </a:pPr>
            <a:r>
              <a:rPr lang="en-US" sz="800" dirty="0" smtClean="0">
                <a:solidFill>
                  <a:srgbClr val="FED47D"/>
                </a:solidFill>
              </a:rPr>
              <a:t>[</a:t>
            </a:r>
            <a:r>
              <a:rPr lang="en-US" sz="800" dirty="0">
                <a:solidFill>
                  <a:srgbClr val="FED47D"/>
                </a:solidFill>
              </a:rPr>
              <a:t>10]I. </a:t>
            </a:r>
            <a:r>
              <a:rPr lang="en-US" sz="800" dirty="0" err="1">
                <a:solidFill>
                  <a:srgbClr val="FED47D"/>
                </a:solidFill>
              </a:rPr>
              <a:t>DeBare</a:t>
            </a:r>
            <a:r>
              <a:rPr lang="en-US" sz="800" dirty="0">
                <a:solidFill>
                  <a:srgbClr val="FED47D"/>
                </a:solidFill>
              </a:rPr>
              <a:t>, 'Billions to be shared by Enron shareholders', </a:t>
            </a:r>
            <a:r>
              <a:rPr lang="en-US" sz="800" i="1" dirty="0" err="1">
                <a:solidFill>
                  <a:srgbClr val="FED47D"/>
                </a:solidFill>
              </a:rPr>
              <a:t>SFGate</a:t>
            </a:r>
            <a:r>
              <a:rPr lang="en-US" sz="800" dirty="0">
                <a:solidFill>
                  <a:srgbClr val="FED47D"/>
                </a:solidFill>
              </a:rPr>
              <a:t>, 2008. [Online]. Available: http://www.sfgate.com/business/article/Billions-to-be-shared-by-Enron-shareholders-3196039.php. [Accessed: 07- Mar- 2015].</a:t>
            </a:r>
          </a:p>
          <a:p>
            <a:pPr>
              <a:lnSpc>
                <a:spcPct val="120000"/>
              </a:lnSpc>
              <a:spcAft>
                <a:spcPts val="100"/>
              </a:spcAft>
            </a:pPr>
            <a:r>
              <a:rPr lang="en-US" sz="800" dirty="0" smtClean="0">
                <a:solidFill>
                  <a:srgbClr val="FED47D"/>
                </a:solidFill>
              </a:rPr>
              <a:t>[</a:t>
            </a:r>
            <a:r>
              <a:rPr lang="en-US" sz="800" dirty="0">
                <a:solidFill>
                  <a:srgbClr val="FED47D"/>
                </a:solidFill>
              </a:rPr>
              <a:t>11]H. Jo and M. </a:t>
            </a:r>
            <a:r>
              <a:rPr lang="en-US" sz="800" dirty="0" err="1">
                <a:solidFill>
                  <a:srgbClr val="FED47D"/>
                </a:solidFill>
              </a:rPr>
              <a:t>Harjoto</a:t>
            </a:r>
            <a:r>
              <a:rPr lang="en-US" sz="800" dirty="0">
                <a:solidFill>
                  <a:srgbClr val="FED47D"/>
                </a:solidFill>
              </a:rPr>
              <a:t>, 'Corporate Governance and Firm Value: The Impact of Corporate Social Responsibility', </a:t>
            </a:r>
            <a:r>
              <a:rPr lang="en-US" sz="800" i="1" dirty="0">
                <a:solidFill>
                  <a:srgbClr val="FED47D"/>
                </a:solidFill>
              </a:rPr>
              <a:t>Journal of Business Ethics</a:t>
            </a:r>
            <a:r>
              <a:rPr lang="en-US" sz="800" dirty="0">
                <a:solidFill>
                  <a:srgbClr val="FED47D"/>
                </a:solidFill>
              </a:rPr>
              <a:t>, vol. 103, no. 3, pp. 351-383, 2011. </a:t>
            </a:r>
            <a:endParaRPr lang="en-US" sz="800" dirty="0" smtClean="0">
              <a:solidFill>
                <a:srgbClr val="FED47D"/>
              </a:solidFill>
            </a:endParaRPr>
          </a:p>
          <a:p>
            <a:pPr>
              <a:lnSpc>
                <a:spcPct val="120000"/>
              </a:lnSpc>
              <a:spcAft>
                <a:spcPts val="100"/>
              </a:spcAft>
            </a:pPr>
            <a:r>
              <a:rPr lang="en-US" sz="800" dirty="0" smtClean="0">
                <a:solidFill>
                  <a:srgbClr val="FED47D"/>
                </a:solidFill>
              </a:rPr>
              <a:t>[</a:t>
            </a:r>
            <a:r>
              <a:rPr lang="en-US" sz="800" dirty="0">
                <a:solidFill>
                  <a:srgbClr val="FED47D"/>
                </a:solidFill>
              </a:rPr>
              <a:t>12]M. </a:t>
            </a:r>
            <a:r>
              <a:rPr lang="en-US" sz="800" dirty="0" err="1">
                <a:solidFill>
                  <a:srgbClr val="FED47D"/>
                </a:solidFill>
              </a:rPr>
              <a:t>Perin</a:t>
            </a:r>
            <a:r>
              <a:rPr lang="en-US" sz="800" dirty="0">
                <a:solidFill>
                  <a:srgbClr val="FED47D"/>
                </a:solidFill>
              </a:rPr>
              <a:t>, '</a:t>
            </a:r>
            <a:r>
              <a:rPr lang="en-US" sz="800" dirty="0" err="1">
                <a:solidFill>
                  <a:srgbClr val="FED47D"/>
                </a:solidFill>
              </a:rPr>
              <a:t>Fastow</a:t>
            </a:r>
            <a:r>
              <a:rPr lang="en-US" sz="800" dirty="0">
                <a:solidFill>
                  <a:srgbClr val="FED47D"/>
                </a:solidFill>
              </a:rPr>
              <a:t> details Enron's LJM partnerships in first day on stand - Houston Business Journal', </a:t>
            </a:r>
            <a:r>
              <a:rPr lang="en-US" sz="800" i="1" dirty="0">
                <a:solidFill>
                  <a:srgbClr val="FED47D"/>
                </a:solidFill>
              </a:rPr>
              <a:t>Houston Business Journal</a:t>
            </a:r>
            <a:r>
              <a:rPr lang="en-US" sz="800" dirty="0">
                <a:solidFill>
                  <a:srgbClr val="FED47D"/>
                </a:solidFill>
              </a:rPr>
              <a:t>, 2006. [Online]. Available: http://www.bizjournals.com/houston/stories/2006/03/06/daily13.html?page=all. [Accessed: 07- Mar- 2015</a:t>
            </a:r>
            <a:r>
              <a:rPr lang="en-US" sz="800" dirty="0" smtClean="0">
                <a:solidFill>
                  <a:srgbClr val="FED47D"/>
                </a:solidFill>
              </a:rPr>
              <a:t>]. </a:t>
            </a:r>
          </a:p>
          <a:p>
            <a:pPr lvl="0">
              <a:lnSpc>
                <a:spcPct val="120000"/>
              </a:lnSpc>
              <a:spcAft>
                <a:spcPts val="100"/>
              </a:spcAft>
              <a:buClr>
                <a:schemeClr val="dk1"/>
              </a:buClr>
            </a:pPr>
            <a:r>
              <a:rPr lang="en-US" sz="800" dirty="0" smtClean="0">
                <a:solidFill>
                  <a:srgbClr val="FED47D"/>
                </a:solidFill>
              </a:rPr>
              <a:t>[13]M. </a:t>
            </a:r>
            <a:r>
              <a:rPr lang="en-US" sz="800" dirty="0" err="1" smtClean="0">
                <a:solidFill>
                  <a:srgbClr val="FED47D"/>
                </a:solidFill>
              </a:rPr>
              <a:t>Holtzman</a:t>
            </a:r>
            <a:r>
              <a:rPr lang="en-US" sz="800" dirty="0" smtClean="0">
                <a:solidFill>
                  <a:srgbClr val="FED47D"/>
                </a:solidFill>
              </a:rPr>
              <a:t>, E. </a:t>
            </a:r>
            <a:r>
              <a:rPr lang="en-US" sz="800" dirty="0" err="1" smtClean="0">
                <a:solidFill>
                  <a:srgbClr val="FED47D"/>
                </a:solidFill>
              </a:rPr>
              <a:t>Venuti</a:t>
            </a:r>
            <a:r>
              <a:rPr lang="en-US" sz="800" dirty="0" smtClean="0">
                <a:solidFill>
                  <a:srgbClr val="FED47D"/>
                </a:solidFill>
              </a:rPr>
              <a:t> and R. </a:t>
            </a:r>
            <a:r>
              <a:rPr lang="en-US" sz="800" dirty="0" err="1" smtClean="0">
                <a:solidFill>
                  <a:srgbClr val="FED47D"/>
                </a:solidFill>
              </a:rPr>
              <a:t>Fonfeder</a:t>
            </a:r>
            <a:r>
              <a:rPr lang="en-US" sz="800" dirty="0" smtClean="0">
                <a:solidFill>
                  <a:srgbClr val="FED47D"/>
                </a:solidFill>
              </a:rPr>
              <a:t>, 'Enron and the Raptors', </a:t>
            </a:r>
            <a:r>
              <a:rPr lang="en-US" sz="800" i="1" dirty="0" smtClean="0">
                <a:solidFill>
                  <a:srgbClr val="FED47D"/>
                </a:solidFill>
              </a:rPr>
              <a:t>Nysscpa.org</a:t>
            </a:r>
            <a:r>
              <a:rPr lang="en-US" sz="800" dirty="0" smtClean="0">
                <a:solidFill>
                  <a:srgbClr val="FED47D"/>
                </a:solidFill>
              </a:rPr>
              <a:t>, 2006. [Online]. Available: http://www.nysscpa.org/cpajournal/2003/0403/features/f042403.htm. [Accessed: 07- Mar- 2015]. </a:t>
            </a:r>
            <a:endParaRPr lang="en-US" sz="800" u="sng" dirty="0" smtClean="0">
              <a:solidFill>
                <a:srgbClr val="FED47D"/>
              </a:solidFill>
            </a:endParaRPr>
          </a:p>
          <a:p>
            <a:pPr lvl="0">
              <a:lnSpc>
                <a:spcPct val="120000"/>
              </a:lnSpc>
              <a:spcAft>
                <a:spcPts val="100"/>
              </a:spcAft>
              <a:buClr>
                <a:schemeClr val="dk1"/>
              </a:buClr>
            </a:pPr>
            <a:r>
              <a:rPr lang="en-US" sz="800" dirty="0" smtClean="0">
                <a:solidFill>
                  <a:srgbClr val="FED47D"/>
                </a:solidFill>
              </a:rPr>
              <a:t>[14]S. Bills, 'Why Enron Failed', </a:t>
            </a:r>
            <a:r>
              <a:rPr lang="en-US" sz="800" i="1" dirty="0" smtClean="0">
                <a:solidFill>
                  <a:srgbClr val="FED47D"/>
                </a:solidFill>
              </a:rPr>
              <a:t>Editingbysuzy.yolasite.com</a:t>
            </a:r>
            <a:r>
              <a:rPr lang="en-US" sz="800" dirty="0" smtClean="0">
                <a:solidFill>
                  <a:srgbClr val="FED47D"/>
                </a:solidFill>
              </a:rPr>
              <a:t>, 2015. [Online]. Available: http://editingbysuzy.yolasite.com/why-enron-failed.php. [Accessed: 07- Mar- 2015]. </a:t>
            </a:r>
            <a:endParaRPr lang="en-US" sz="800" u="sng" dirty="0">
              <a:solidFill>
                <a:srgbClr val="FED47D"/>
              </a:solidFill>
            </a:endParaRPr>
          </a:p>
          <a:p>
            <a:pPr lvl="0">
              <a:lnSpc>
                <a:spcPct val="120000"/>
              </a:lnSpc>
              <a:spcAft>
                <a:spcPts val="100"/>
              </a:spcAft>
              <a:buClr>
                <a:schemeClr val="dk1"/>
              </a:buClr>
            </a:pPr>
            <a:r>
              <a:rPr lang="en-US" sz="800" dirty="0" smtClean="0">
                <a:solidFill>
                  <a:srgbClr val="FED47D"/>
                </a:solidFill>
              </a:rPr>
              <a:t>[</a:t>
            </a:r>
            <a:r>
              <a:rPr lang="en-US" sz="800" dirty="0">
                <a:solidFill>
                  <a:srgbClr val="FED47D"/>
                </a:solidFill>
              </a:rPr>
              <a:t>15]F. </a:t>
            </a:r>
            <a:r>
              <a:rPr lang="en-US" sz="800" dirty="0" err="1">
                <a:solidFill>
                  <a:srgbClr val="FED47D"/>
                </a:solidFill>
              </a:rPr>
              <a:t>Wolak</a:t>
            </a:r>
            <a:r>
              <a:rPr lang="en-US" sz="800" dirty="0">
                <a:solidFill>
                  <a:srgbClr val="FED47D"/>
                </a:solidFill>
              </a:rPr>
              <a:t>, 'Making Sense of the Enron Nonsense', </a:t>
            </a:r>
            <a:r>
              <a:rPr lang="en-US" sz="800" i="1" dirty="0">
                <a:solidFill>
                  <a:srgbClr val="FED47D"/>
                </a:solidFill>
              </a:rPr>
              <a:t>Stanford Institute for Economic Policy Research</a:t>
            </a:r>
            <a:r>
              <a:rPr lang="en-US" sz="800" dirty="0">
                <a:solidFill>
                  <a:srgbClr val="FED47D"/>
                </a:solidFill>
              </a:rPr>
              <a:t>, 2002. [Online]. Available: http://web.stanford.edu/group/siepr/cgi-bin/siepr/?q=system/files/shared/pubs/papers/briefs/policybrief_may02.pdf. [Accessed: 07- Mar- 2015]. </a:t>
            </a:r>
          </a:p>
        </p:txBody>
      </p:sp>
      <p:sp>
        <p:nvSpPr>
          <p:cNvPr id="3" name="Title 2"/>
          <p:cNvSpPr>
            <a:spLocks noGrp="1"/>
          </p:cNvSpPr>
          <p:nvPr>
            <p:ph type="title"/>
          </p:nvPr>
        </p:nvSpPr>
        <p:spPr/>
        <p:txBody>
          <a:bodyPr/>
          <a:lstStyle/>
          <a:p>
            <a:r>
              <a:rPr lang="en" dirty="0"/>
              <a:t>IEEE References</a:t>
            </a:r>
            <a:endParaRPr lang="en-US" dirty="0"/>
          </a:p>
        </p:txBody>
      </p:sp>
    </p:spTree>
    <p:extLst>
      <p:ext uri="{BB962C8B-B14F-4D97-AF65-F5344CB8AC3E}">
        <p14:creationId xmlns:p14="http://schemas.microsoft.com/office/powerpoint/2010/main" val="2773936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pPr marL="457200" indent="-457200">
              <a:buFont typeface="Arial" panose="020B0604020202020204" pitchFamily="34" charset="0"/>
              <a:buChar char="•"/>
            </a:pPr>
            <a:r>
              <a:rPr lang="en-US" dirty="0" smtClean="0">
                <a:solidFill>
                  <a:srgbClr val="FED47D"/>
                </a:solidFill>
              </a:rPr>
              <a:t>Background Information</a:t>
            </a:r>
          </a:p>
          <a:p>
            <a:pPr marL="457200" indent="-457200">
              <a:buFont typeface="Arial" panose="020B0604020202020204" pitchFamily="34" charset="0"/>
              <a:buChar char="•"/>
            </a:pPr>
            <a:r>
              <a:rPr lang="en-US" dirty="0" smtClean="0">
                <a:solidFill>
                  <a:srgbClr val="FED47D"/>
                </a:solidFill>
              </a:rPr>
              <a:t>5 actions contributing to the Enron Scandal</a:t>
            </a:r>
          </a:p>
          <a:p>
            <a:pPr lvl="1"/>
            <a:r>
              <a:rPr lang="en-US" dirty="0" smtClean="0">
                <a:solidFill>
                  <a:srgbClr val="FED47D"/>
                </a:solidFill>
              </a:rPr>
              <a:t>	- </a:t>
            </a:r>
            <a:r>
              <a:rPr lang="en-US" dirty="0" err="1" smtClean="0">
                <a:solidFill>
                  <a:srgbClr val="FED47D"/>
                </a:solidFill>
              </a:rPr>
              <a:t>Whitewing</a:t>
            </a:r>
            <a:endParaRPr lang="en-US" dirty="0" smtClean="0">
              <a:solidFill>
                <a:srgbClr val="FED47D"/>
              </a:solidFill>
            </a:endParaRPr>
          </a:p>
          <a:p>
            <a:pPr lvl="1"/>
            <a:r>
              <a:rPr lang="en-US" dirty="0" smtClean="0">
                <a:solidFill>
                  <a:srgbClr val="FED47D"/>
                </a:solidFill>
              </a:rPr>
              <a:t>	- LGM</a:t>
            </a:r>
          </a:p>
          <a:p>
            <a:pPr lvl="1"/>
            <a:r>
              <a:rPr lang="en-US" dirty="0" smtClean="0">
                <a:solidFill>
                  <a:srgbClr val="FED47D"/>
                </a:solidFill>
              </a:rPr>
              <a:t>	- Raptor</a:t>
            </a:r>
          </a:p>
          <a:p>
            <a:pPr lvl="1"/>
            <a:r>
              <a:rPr lang="en-US" dirty="0" smtClean="0">
                <a:solidFill>
                  <a:srgbClr val="FED47D"/>
                </a:solidFill>
              </a:rPr>
              <a:t>	- Poor Investments and Competition</a:t>
            </a:r>
          </a:p>
          <a:p>
            <a:pPr lvl="1"/>
            <a:r>
              <a:rPr lang="en-US" dirty="0" smtClean="0">
                <a:solidFill>
                  <a:srgbClr val="FED47D"/>
                </a:solidFill>
              </a:rPr>
              <a:t>	- SEC Investigation</a:t>
            </a:r>
          </a:p>
          <a:p>
            <a:pPr marL="342900" lvl="1" indent="-342900">
              <a:buFont typeface="Arial" panose="020B0604020202020204" pitchFamily="34" charset="0"/>
              <a:buChar char="•"/>
            </a:pPr>
            <a:r>
              <a:rPr lang="en-US" dirty="0" smtClean="0">
                <a:solidFill>
                  <a:srgbClr val="FED47D"/>
                </a:solidFill>
              </a:rPr>
              <a:t>Ethical </a:t>
            </a:r>
            <a:r>
              <a:rPr lang="en-US" dirty="0">
                <a:solidFill>
                  <a:srgbClr val="FED47D"/>
                </a:solidFill>
              </a:rPr>
              <a:t>Theories and </a:t>
            </a:r>
            <a:r>
              <a:rPr lang="en-US" dirty="0" smtClean="0">
                <a:solidFill>
                  <a:srgbClr val="FED47D"/>
                </a:solidFill>
              </a:rPr>
              <a:t>Clauses</a:t>
            </a:r>
          </a:p>
          <a:p>
            <a:pPr marL="457200" indent="-457200">
              <a:buFont typeface="Arial" panose="020B0604020202020204" pitchFamily="34" charset="0"/>
              <a:buChar char="•"/>
            </a:pPr>
            <a:r>
              <a:rPr lang="en-US" dirty="0" smtClean="0">
                <a:solidFill>
                  <a:srgbClr val="FED47D"/>
                </a:solidFill>
              </a:rPr>
              <a:t>Aftermath of the Enron Bankruptcy</a:t>
            </a:r>
          </a:p>
          <a:p>
            <a:pPr marL="457200" indent="-457200">
              <a:buFont typeface="Arial" panose="020B0604020202020204" pitchFamily="34" charset="0"/>
              <a:buChar char="•"/>
            </a:pPr>
            <a:r>
              <a:rPr lang="en-US" dirty="0" smtClean="0">
                <a:solidFill>
                  <a:srgbClr val="FED47D"/>
                </a:solidFill>
              </a:rPr>
              <a:t>Conclusion</a:t>
            </a:r>
          </a:p>
        </p:txBody>
      </p:sp>
      <p:sp>
        <p:nvSpPr>
          <p:cNvPr id="3" name="Title 2"/>
          <p:cNvSpPr>
            <a:spLocks noGrp="1"/>
          </p:cNvSpPr>
          <p:nvPr>
            <p:ph type="title"/>
          </p:nvPr>
        </p:nvSpPr>
        <p:spPr/>
        <p:txBody>
          <a:bodyPr/>
          <a:lstStyle/>
          <a:p>
            <a:r>
              <a:rPr lang="en-US" dirty="0" smtClean="0"/>
              <a:t>Presentation Outline</a:t>
            </a:r>
            <a:endParaRPr lang="en-US" dirty="0"/>
          </a:p>
        </p:txBody>
      </p:sp>
    </p:spTree>
    <p:extLst>
      <p:ext uri="{BB962C8B-B14F-4D97-AF65-F5344CB8AC3E}">
        <p14:creationId xmlns:p14="http://schemas.microsoft.com/office/powerpoint/2010/main" val="150633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854948" y="1184672"/>
            <a:ext cx="7831799" cy="3741299"/>
          </a:xfrm>
          <a:prstGeom prst="rect">
            <a:avLst/>
          </a:prstGeom>
          <a:ln w="9525" cap="flat">
            <a:solidFill>
              <a:schemeClr val="lt1"/>
            </a:solidFill>
            <a:prstDash val="solid"/>
            <a:round/>
            <a:headEnd type="none" w="med" len="med"/>
            <a:tailEnd type="none" w="med" len="med"/>
          </a:ln>
        </p:spPr>
        <p:txBody>
          <a:bodyPr lIns="91425" tIns="91425" rIns="91425" bIns="91425" anchor="t" anchorCtr="0">
            <a:noAutofit/>
          </a:bodyPr>
          <a:lstStyle/>
          <a:p>
            <a:pPr marL="457200" lvl="0" indent="-317500" rtl="0">
              <a:spcBef>
                <a:spcPts val="0"/>
              </a:spcBef>
              <a:buClr>
                <a:srgbClr val="F3F3F3"/>
              </a:buClr>
              <a:buSzPct val="100000"/>
              <a:buFont typeface="Arial"/>
              <a:buChar char="●"/>
            </a:pPr>
            <a:r>
              <a:rPr lang="en" sz="1600" dirty="0">
                <a:solidFill>
                  <a:srgbClr val="FED47D"/>
                </a:solidFill>
                <a:latin typeface="Verdana"/>
                <a:ea typeface="Verdana"/>
                <a:cs typeface="Verdana"/>
                <a:sym typeface="Verdana"/>
              </a:rPr>
              <a:t>Enron Corporation was one of the largest integrated natural gas and electricity companies in the world. </a:t>
            </a:r>
          </a:p>
          <a:p>
            <a:pPr marL="457200" lvl="0" indent="-317500" rtl="0">
              <a:spcBef>
                <a:spcPts val="0"/>
              </a:spcBef>
              <a:buClr>
                <a:srgbClr val="F3F3F3"/>
              </a:buClr>
              <a:buSzPct val="100000"/>
              <a:buFont typeface="Arial"/>
              <a:buChar char="●"/>
            </a:pPr>
            <a:r>
              <a:rPr lang="en" sz="1600" dirty="0">
                <a:solidFill>
                  <a:srgbClr val="FED47D"/>
                </a:solidFill>
                <a:latin typeface="Verdana"/>
                <a:ea typeface="Verdana"/>
                <a:cs typeface="Verdana"/>
                <a:sym typeface="Verdana"/>
              </a:rPr>
              <a:t>It marketed natural gas liquids worldwide and operated one of the largest natural gas transmission systems in the world.</a:t>
            </a:r>
          </a:p>
          <a:p>
            <a:pPr marL="457200" lvl="0" indent="-317500" rtl="0">
              <a:spcBef>
                <a:spcPts val="0"/>
              </a:spcBef>
              <a:buClr>
                <a:srgbClr val="F3F3F3"/>
              </a:buClr>
              <a:buSzPct val="100000"/>
              <a:buFont typeface="Arial"/>
              <a:buChar char="●"/>
            </a:pPr>
            <a:r>
              <a:rPr lang="en" sz="1600" dirty="0">
                <a:solidFill>
                  <a:srgbClr val="FED47D"/>
                </a:solidFill>
                <a:latin typeface="Verdana"/>
                <a:ea typeface="Verdana"/>
                <a:cs typeface="Verdana"/>
                <a:sym typeface="Verdana"/>
              </a:rPr>
              <a:t>Enron was also a major supplier of solar and wind renewable energy worldwide, managed the largest portfolio of natural gas-related risk management contracts in the world, and was one of the world’s biggest independent oil and gas exploration companies. </a:t>
            </a:r>
          </a:p>
          <a:p>
            <a:pPr marL="457200" lvl="0" indent="-317500" rtl="0">
              <a:spcBef>
                <a:spcPts val="0"/>
              </a:spcBef>
              <a:buClr>
                <a:srgbClr val="F3F3F3"/>
              </a:buClr>
              <a:buSzPct val="100000"/>
              <a:buFont typeface="Arial"/>
              <a:buChar char="●"/>
            </a:pPr>
            <a:r>
              <a:rPr lang="en" sz="1600" dirty="0">
                <a:solidFill>
                  <a:srgbClr val="FED47D"/>
                </a:solidFill>
                <a:latin typeface="Verdana"/>
                <a:ea typeface="Verdana"/>
                <a:cs typeface="Verdana"/>
                <a:sym typeface="Verdana"/>
              </a:rPr>
              <a:t>In North America, Enron was the largest wholesale marketer of natural gas and electricity. After a surge of growth in the early 1990s, the company ran into difficulties. </a:t>
            </a:r>
          </a:p>
          <a:p>
            <a:pPr marL="457200" lvl="0" indent="-317500">
              <a:spcBef>
                <a:spcPts val="0"/>
              </a:spcBef>
              <a:buClr>
                <a:srgbClr val="F3F3F3"/>
              </a:buClr>
              <a:buSzPct val="100000"/>
              <a:buFont typeface="Arial"/>
              <a:buChar char="●"/>
            </a:pPr>
            <a:r>
              <a:rPr lang="en" sz="1600" dirty="0">
                <a:solidFill>
                  <a:srgbClr val="FED47D"/>
                </a:solidFill>
                <a:latin typeface="Verdana"/>
                <a:ea typeface="Verdana"/>
                <a:cs typeface="Verdana"/>
                <a:sym typeface="Verdana"/>
              </a:rPr>
              <a:t>The magnitude of Enron’s losses was hidden from stockholders. This ultimately cause the company to fall even harder as many of the investors and stockholders were unaware of  they were investing in.</a:t>
            </a:r>
          </a:p>
        </p:txBody>
      </p:sp>
      <p:sp>
        <p:nvSpPr>
          <p:cNvPr id="70" name="Shape 70"/>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a:t>Background information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854948" y="1184672"/>
            <a:ext cx="7831799" cy="3741299"/>
          </a:xfrm>
          <a:prstGeom prst="rect">
            <a:avLst/>
          </a:prstGeom>
        </p:spPr>
        <p:txBody>
          <a:bodyPr lIns="91425" tIns="91425" rIns="91425" bIns="91425" anchor="t" anchorCtr="0">
            <a:noAutofit/>
          </a:bodyPr>
          <a:lstStyle/>
          <a:p>
            <a:pPr lvl="0" rtl="0">
              <a:lnSpc>
                <a:spcPct val="115000"/>
              </a:lnSpc>
              <a:spcBef>
                <a:spcPts val="0"/>
              </a:spcBef>
              <a:spcAft>
                <a:spcPts val="800"/>
              </a:spcAft>
              <a:buNone/>
            </a:pPr>
            <a:r>
              <a:rPr lang="en" sz="1600" b="1" dirty="0">
                <a:solidFill>
                  <a:srgbClr val="FED47D"/>
                </a:solidFill>
                <a:latin typeface="Verdana"/>
                <a:ea typeface="Verdana"/>
                <a:cs typeface="Verdana"/>
                <a:sym typeface="Verdana"/>
              </a:rPr>
              <a:t>A major reason for Enron’s hidden losses was because of Whitewing</a:t>
            </a:r>
          </a:p>
          <a:p>
            <a:pPr marL="457200" lvl="0" indent="-317500" rtl="0">
              <a:lnSpc>
                <a:spcPct val="115000"/>
              </a:lnSpc>
              <a:spcBef>
                <a:spcPts val="0"/>
              </a:spcBef>
              <a:buClr>
                <a:srgbClr val="EFEFEF"/>
              </a:buClr>
              <a:buSzPct val="100000"/>
              <a:buFont typeface="Arial"/>
              <a:buChar char="●"/>
            </a:pPr>
            <a:r>
              <a:rPr lang="en" sz="1600" dirty="0">
                <a:solidFill>
                  <a:srgbClr val="FED47D"/>
                </a:solidFill>
                <a:latin typeface="Verdana"/>
                <a:ea typeface="Verdana"/>
                <a:cs typeface="Verdana"/>
                <a:sym typeface="Verdana"/>
              </a:rPr>
              <a:t>initial funding of 579 million from Enron, that was legal</a:t>
            </a:r>
          </a:p>
          <a:p>
            <a:pPr marL="457200" lvl="0" indent="-317500" rtl="0">
              <a:lnSpc>
                <a:spcPct val="115000"/>
              </a:lnSpc>
              <a:spcBef>
                <a:spcPts val="0"/>
              </a:spcBef>
              <a:buClr>
                <a:srgbClr val="EFEFEF"/>
              </a:buClr>
              <a:buSzPct val="100000"/>
              <a:buFont typeface="Arial"/>
              <a:buChar char="●"/>
            </a:pPr>
            <a:r>
              <a:rPr lang="en" sz="1600" dirty="0">
                <a:solidFill>
                  <a:srgbClr val="FED47D"/>
                </a:solidFill>
                <a:latin typeface="Verdana"/>
                <a:ea typeface="Verdana"/>
                <a:cs typeface="Verdana"/>
                <a:sym typeface="Verdana"/>
              </a:rPr>
              <a:t>Enron freed Whitewing to be run by Osprey Trust…another SPE of Enron</a:t>
            </a:r>
          </a:p>
          <a:p>
            <a:pPr marL="457200" lvl="0" indent="-317500" rtl="0">
              <a:lnSpc>
                <a:spcPct val="115000"/>
              </a:lnSpc>
              <a:spcBef>
                <a:spcPts val="0"/>
              </a:spcBef>
              <a:buClr>
                <a:srgbClr val="EFEFEF"/>
              </a:buClr>
              <a:buSzPct val="100000"/>
              <a:buFont typeface="Arial"/>
              <a:buChar char="●"/>
            </a:pPr>
            <a:r>
              <a:rPr lang="en" sz="1600" dirty="0">
                <a:solidFill>
                  <a:srgbClr val="FED47D"/>
                </a:solidFill>
                <a:latin typeface="Verdana"/>
                <a:ea typeface="Verdana"/>
                <a:cs typeface="Verdana"/>
                <a:sym typeface="Verdana"/>
              </a:rPr>
              <a:t>Whitewing had $ (from Enron) to stand behind Ospreys debt of $2.4 billion (accrued by Enron)</a:t>
            </a:r>
          </a:p>
          <a:p>
            <a:pPr marL="457200" lvl="0" indent="-317500" rtl="0">
              <a:lnSpc>
                <a:spcPct val="115000"/>
              </a:lnSpc>
              <a:spcBef>
                <a:spcPts val="0"/>
              </a:spcBef>
              <a:buClr>
                <a:srgbClr val="EFEFEF"/>
              </a:buClr>
              <a:buSzPct val="100000"/>
              <a:buFont typeface="Arial"/>
              <a:buChar char="●"/>
            </a:pPr>
            <a:r>
              <a:rPr lang="en" sz="1600" dirty="0">
                <a:solidFill>
                  <a:srgbClr val="FED47D"/>
                </a:solidFill>
                <a:latin typeface="Verdana"/>
                <a:ea typeface="Verdana"/>
                <a:cs typeface="Verdana"/>
                <a:sym typeface="Verdana"/>
              </a:rPr>
              <a:t>Whitewing was now covering up Enron’s debt through a convoluted system</a:t>
            </a:r>
          </a:p>
          <a:p>
            <a:pPr marL="457200" lvl="0" indent="-317500" rtl="0">
              <a:lnSpc>
                <a:spcPct val="115000"/>
              </a:lnSpc>
              <a:spcBef>
                <a:spcPts val="0"/>
              </a:spcBef>
              <a:buClr>
                <a:srgbClr val="EFEFEF"/>
              </a:buClr>
              <a:buSzPct val="100000"/>
              <a:buFont typeface="Arial"/>
              <a:buChar char="●"/>
            </a:pPr>
            <a:r>
              <a:rPr lang="en" sz="1600" dirty="0">
                <a:solidFill>
                  <a:srgbClr val="FED47D"/>
                </a:solidFill>
                <a:latin typeface="Verdana"/>
                <a:ea typeface="Verdana"/>
                <a:cs typeface="Verdana"/>
                <a:sym typeface="Verdana"/>
              </a:rPr>
              <a:t>Enron could get into debt, push it off on Osprey which was backed by Whitewing, ultimately funded by shares in Enron.</a:t>
            </a:r>
          </a:p>
          <a:p>
            <a:pPr marL="457200" lvl="0" indent="-317500" rtl="0">
              <a:lnSpc>
                <a:spcPct val="115000"/>
              </a:lnSpc>
              <a:spcBef>
                <a:spcPts val="0"/>
              </a:spcBef>
              <a:buClr>
                <a:srgbClr val="EFEFEF"/>
              </a:buClr>
              <a:buSzPct val="100000"/>
              <a:buFont typeface="Arial"/>
              <a:buChar char="●"/>
            </a:pPr>
            <a:r>
              <a:rPr lang="en" sz="1600" dirty="0">
                <a:solidFill>
                  <a:srgbClr val="FED47D"/>
                </a:solidFill>
                <a:latin typeface="Verdana"/>
                <a:ea typeface="Verdana"/>
                <a:cs typeface="Verdana"/>
                <a:sym typeface="Verdana"/>
              </a:rPr>
              <a:t>goal: get unsold stock off the books to increase Enron’s </a:t>
            </a:r>
            <a:r>
              <a:rPr lang="en" sz="1600" dirty="0" smtClean="0">
                <a:solidFill>
                  <a:srgbClr val="FED47D"/>
                </a:solidFill>
                <a:latin typeface="Verdana"/>
                <a:ea typeface="Verdana"/>
                <a:cs typeface="Verdana"/>
                <a:sym typeface="Verdana"/>
              </a:rPr>
              <a:t>image</a:t>
            </a:r>
            <a:endParaRPr lang="en" sz="1600" dirty="0">
              <a:solidFill>
                <a:srgbClr val="FED47D"/>
              </a:solidFill>
              <a:latin typeface="Verdana"/>
              <a:ea typeface="Verdana"/>
              <a:cs typeface="Verdana"/>
              <a:sym typeface="Verdana"/>
            </a:endParaRPr>
          </a:p>
        </p:txBody>
      </p:sp>
      <p:sp>
        <p:nvSpPr>
          <p:cNvPr id="76" name="Shape 76"/>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a:t>Whitewing</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854948" y="1184672"/>
            <a:ext cx="7831799" cy="3741299"/>
          </a:xfrm>
          <a:prstGeom prst="rect">
            <a:avLst/>
          </a:prstGeom>
        </p:spPr>
        <p:txBody>
          <a:bodyPr lIns="91425" tIns="91425" rIns="91425" bIns="91425" anchor="t" anchorCtr="0">
            <a:noAutofit/>
          </a:bodyPr>
          <a:lstStyle/>
          <a:p>
            <a:pPr lvl="0" rtl="0">
              <a:spcBef>
                <a:spcPts val="0"/>
              </a:spcBef>
              <a:buNone/>
            </a:pPr>
            <a:r>
              <a:rPr lang="en" sz="1800" b="1" dirty="0">
                <a:solidFill>
                  <a:srgbClr val="FED47D"/>
                </a:solidFill>
                <a:latin typeface="Verdana"/>
                <a:ea typeface="Verdana"/>
                <a:cs typeface="Verdana"/>
                <a:sym typeface="Verdana"/>
              </a:rPr>
              <a:t>Kantianism</a:t>
            </a:r>
          </a:p>
          <a:p>
            <a:pPr marL="457200" lvl="0" indent="-317500" rtl="0">
              <a:spcBef>
                <a:spcPts val="0"/>
              </a:spcBef>
              <a:buClr>
                <a:srgbClr val="F3F3F3"/>
              </a:buClr>
              <a:buSzPct val="100000"/>
              <a:buFont typeface="Arial"/>
              <a:buChar char="●"/>
            </a:pPr>
            <a:r>
              <a:rPr lang="en" sz="1800" dirty="0">
                <a:solidFill>
                  <a:srgbClr val="FED47D"/>
                </a:solidFill>
                <a:latin typeface="Verdana"/>
                <a:ea typeface="Verdana"/>
                <a:cs typeface="Verdana"/>
                <a:sym typeface="Verdana"/>
              </a:rPr>
              <a:t>Propose a universal moral law of hiding and deception</a:t>
            </a:r>
          </a:p>
          <a:p>
            <a:pPr marL="457200" lvl="0" indent="-317500" rtl="0">
              <a:spcBef>
                <a:spcPts val="0"/>
              </a:spcBef>
              <a:buClr>
                <a:srgbClr val="F3F3F3"/>
              </a:buClr>
              <a:buSzPct val="100000"/>
              <a:buFont typeface="Arial"/>
              <a:buChar char="●"/>
            </a:pPr>
            <a:r>
              <a:rPr lang="en" sz="1800" dirty="0">
                <a:solidFill>
                  <a:srgbClr val="FED47D"/>
                </a:solidFill>
                <a:latin typeface="Verdana"/>
                <a:ea typeface="Verdana"/>
                <a:cs typeface="Verdana"/>
                <a:sym typeface="Verdana"/>
              </a:rPr>
              <a:t>undermine business and social structure</a:t>
            </a:r>
          </a:p>
          <a:p>
            <a:pPr marL="457200" lvl="0" indent="-317500" rtl="0">
              <a:spcBef>
                <a:spcPts val="0"/>
              </a:spcBef>
              <a:buClr>
                <a:srgbClr val="F3F3F3"/>
              </a:buClr>
              <a:buSzPct val="100000"/>
              <a:buFont typeface="Arial"/>
              <a:buChar char="●"/>
            </a:pPr>
            <a:r>
              <a:rPr lang="en" sz="1800" dirty="0">
                <a:solidFill>
                  <a:srgbClr val="FED47D"/>
                </a:solidFill>
                <a:latin typeface="Verdana"/>
                <a:ea typeface="Verdana"/>
                <a:cs typeface="Verdana"/>
                <a:sym typeface="Verdana"/>
              </a:rPr>
              <a:t>no one could trust anyone </a:t>
            </a:r>
          </a:p>
          <a:p>
            <a:pPr marL="457200" lvl="0" indent="-317500" rtl="0">
              <a:spcBef>
                <a:spcPts val="0"/>
              </a:spcBef>
              <a:buClr>
                <a:srgbClr val="F3F3F3"/>
              </a:buClr>
              <a:buSzPct val="100000"/>
              <a:buFont typeface="Arial"/>
              <a:buChar char="●"/>
            </a:pPr>
            <a:r>
              <a:rPr lang="en" sz="1800" dirty="0">
                <a:solidFill>
                  <a:srgbClr val="FED47D"/>
                </a:solidFill>
                <a:latin typeface="Verdana"/>
                <a:ea typeface="Verdana"/>
                <a:cs typeface="Verdana"/>
                <a:sym typeface="Verdana"/>
              </a:rPr>
              <a:t>Enron used whitewing as a means to an end, furthering their buying power by hiding their losses and buying up unsold stocks</a:t>
            </a:r>
          </a:p>
        </p:txBody>
      </p:sp>
      <p:sp>
        <p:nvSpPr>
          <p:cNvPr id="82" name="Shape 82"/>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a:t>Ethical theories on whitewing</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854948" y="1184672"/>
            <a:ext cx="7831799" cy="3741299"/>
          </a:xfrm>
          <a:prstGeom prst="rect">
            <a:avLst/>
          </a:prstGeom>
        </p:spPr>
        <p:txBody>
          <a:bodyPr lIns="91425" tIns="91425" rIns="91425" bIns="91425" anchor="t" anchorCtr="0">
            <a:noAutofit/>
          </a:bodyPr>
          <a:lstStyle/>
          <a:p>
            <a:pPr lvl="0" rtl="0">
              <a:spcBef>
                <a:spcPts val="0"/>
              </a:spcBef>
              <a:buClr>
                <a:schemeClr val="dk1"/>
              </a:buClr>
              <a:buSzPct val="78571"/>
              <a:buFont typeface="Arial"/>
              <a:buNone/>
            </a:pPr>
            <a:r>
              <a:rPr lang="en" sz="1800" b="1" dirty="0">
                <a:solidFill>
                  <a:srgbClr val="FED47D"/>
                </a:solidFill>
                <a:latin typeface="Verdana"/>
                <a:ea typeface="Verdana"/>
                <a:cs typeface="Verdana"/>
                <a:sym typeface="Verdana"/>
              </a:rPr>
              <a:t>Act Utilitarianism</a:t>
            </a:r>
          </a:p>
          <a:p>
            <a:pPr marL="457200" lvl="0" indent="-317500" rtl="0">
              <a:spcBef>
                <a:spcPts val="0"/>
              </a:spcBef>
              <a:buClr>
                <a:srgbClr val="F3F3F3"/>
              </a:buClr>
              <a:buSzPct val="100000"/>
              <a:buFont typeface="Arial"/>
              <a:buChar char="●"/>
            </a:pPr>
            <a:r>
              <a:rPr lang="en" sz="1800" dirty="0">
                <a:solidFill>
                  <a:srgbClr val="FED47D"/>
                </a:solidFill>
                <a:latin typeface="Verdana"/>
                <a:ea typeface="Verdana"/>
                <a:cs typeface="Verdana"/>
                <a:sym typeface="Verdana"/>
              </a:rPr>
              <a:t>The greater good of empowering Enron at the expense of the stakeholders </a:t>
            </a:r>
          </a:p>
          <a:p>
            <a:pPr marL="457200" lvl="0" indent="-317500" rtl="0">
              <a:spcBef>
                <a:spcPts val="0"/>
              </a:spcBef>
              <a:buClr>
                <a:srgbClr val="F3F3F3"/>
              </a:buClr>
              <a:buSzPct val="100000"/>
              <a:buFont typeface="Arial"/>
              <a:buChar char="●"/>
            </a:pPr>
            <a:r>
              <a:rPr lang="en" sz="1800" dirty="0">
                <a:solidFill>
                  <a:srgbClr val="FED47D"/>
                </a:solidFill>
                <a:latin typeface="Verdana"/>
                <a:ea typeface="Verdana"/>
                <a:cs typeface="Verdana"/>
                <a:sym typeface="Verdana"/>
              </a:rPr>
              <a:t>intent to deceive </a:t>
            </a:r>
          </a:p>
          <a:p>
            <a:pPr marL="457200" lvl="0" indent="-317500" rtl="0">
              <a:spcBef>
                <a:spcPts val="0"/>
              </a:spcBef>
              <a:buClr>
                <a:srgbClr val="F3F3F3"/>
              </a:buClr>
              <a:buSzPct val="100000"/>
              <a:buFont typeface="Arial"/>
              <a:buChar char="●"/>
            </a:pPr>
            <a:r>
              <a:rPr lang="en" sz="1800" dirty="0">
                <a:solidFill>
                  <a:srgbClr val="FED47D"/>
                </a:solidFill>
                <a:latin typeface="Verdana"/>
                <a:ea typeface="Verdana"/>
                <a:cs typeface="Verdana"/>
                <a:sym typeface="Verdana"/>
              </a:rPr>
              <a:t>hiding business losses to fool people into investing in Enron</a:t>
            </a:r>
          </a:p>
          <a:p>
            <a:pPr marL="457200" lvl="0" indent="-317500" rtl="0">
              <a:spcBef>
                <a:spcPts val="0"/>
              </a:spcBef>
              <a:buClr>
                <a:srgbClr val="F3F3F3"/>
              </a:buClr>
              <a:buSzPct val="100000"/>
              <a:buFont typeface="Arial"/>
              <a:buChar char="●"/>
            </a:pPr>
            <a:r>
              <a:rPr lang="en" sz="1800" dirty="0">
                <a:solidFill>
                  <a:srgbClr val="FED47D"/>
                </a:solidFill>
                <a:latin typeface="Verdana"/>
                <a:ea typeface="Verdana"/>
                <a:cs typeface="Verdana"/>
                <a:sym typeface="Verdana"/>
              </a:rPr>
              <a:t>The moral code of maintaining a legal and reputable business does not allow Enron to further its business by deception</a:t>
            </a:r>
          </a:p>
          <a:p>
            <a:pPr marL="457200" lvl="0" indent="-317500">
              <a:spcBef>
                <a:spcPts val="0"/>
              </a:spcBef>
              <a:buClr>
                <a:srgbClr val="F3F3F3"/>
              </a:buClr>
              <a:buSzPct val="100000"/>
              <a:buFont typeface="Arial"/>
              <a:buChar char="●"/>
            </a:pPr>
            <a:r>
              <a:rPr lang="en" sz="1800" dirty="0">
                <a:solidFill>
                  <a:srgbClr val="FED47D"/>
                </a:solidFill>
                <a:latin typeface="Verdana"/>
                <a:ea typeface="Verdana"/>
                <a:cs typeface="Verdana"/>
                <a:sym typeface="Verdana"/>
              </a:rPr>
              <a:t>The overall ‘happiness’ of staying in business and maintaining the stock prices does not outway the risk of financial ruin and the negative implications on the economy and of the stockholders </a:t>
            </a:r>
          </a:p>
        </p:txBody>
      </p:sp>
      <p:sp>
        <p:nvSpPr>
          <p:cNvPr id="88" name="Shape 88"/>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a:t>Ethical theories on whitewing</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854948" y="1184672"/>
            <a:ext cx="7831799" cy="3741299"/>
          </a:xfrm>
          <a:prstGeom prst="rect">
            <a:avLst/>
          </a:prstGeom>
        </p:spPr>
        <p:txBody>
          <a:bodyPr lIns="91425" tIns="91425" rIns="91425" bIns="91425" anchor="t" anchorCtr="0">
            <a:noAutofit/>
          </a:bodyPr>
          <a:lstStyle/>
          <a:p>
            <a:pPr rtl="0">
              <a:spcBef>
                <a:spcPts val="0"/>
              </a:spcBef>
              <a:buNone/>
            </a:pPr>
            <a:r>
              <a:rPr lang="en" sz="1800" dirty="0">
                <a:solidFill>
                  <a:srgbClr val="FED47D"/>
                </a:solidFill>
                <a:latin typeface="Verdana"/>
                <a:ea typeface="Verdana"/>
                <a:cs typeface="Verdana"/>
                <a:sym typeface="Verdana"/>
              </a:rPr>
              <a:t>PMI</a:t>
            </a:r>
          </a:p>
          <a:p>
            <a:pPr marL="457200" lvl="0" indent="-342900" rtl="0">
              <a:spcBef>
                <a:spcPts val="0"/>
              </a:spcBef>
              <a:buClr>
                <a:srgbClr val="FFFFFF"/>
              </a:buClr>
              <a:buSzPct val="100000"/>
              <a:buFont typeface="Arial"/>
              <a:buChar char="●"/>
            </a:pPr>
            <a:r>
              <a:rPr lang="en" sz="1800" dirty="0">
                <a:solidFill>
                  <a:srgbClr val="FED47D"/>
                </a:solidFill>
                <a:latin typeface="Verdana"/>
                <a:ea typeface="Verdana"/>
                <a:cs typeface="Verdana"/>
                <a:sym typeface="Verdana"/>
              </a:rPr>
              <a:t>Fairness - We provide equal access to info to those authorized to have that information</a:t>
            </a:r>
          </a:p>
          <a:p>
            <a:pPr rtl="0">
              <a:spcBef>
                <a:spcPts val="0"/>
              </a:spcBef>
              <a:buNone/>
            </a:pPr>
            <a:endParaRPr sz="1800" dirty="0">
              <a:solidFill>
                <a:srgbClr val="FED47D"/>
              </a:solidFill>
              <a:latin typeface="Verdana"/>
              <a:ea typeface="Verdana"/>
              <a:cs typeface="Verdana"/>
              <a:sym typeface="Verdana"/>
            </a:endParaRPr>
          </a:p>
          <a:p>
            <a:pPr rtl="0">
              <a:spcBef>
                <a:spcPts val="0"/>
              </a:spcBef>
              <a:buNone/>
            </a:pPr>
            <a:r>
              <a:rPr lang="en" sz="1800" dirty="0">
                <a:solidFill>
                  <a:srgbClr val="FED47D"/>
                </a:solidFill>
                <a:latin typeface="Verdana"/>
                <a:ea typeface="Verdana"/>
                <a:cs typeface="Verdana"/>
                <a:sym typeface="Verdana"/>
              </a:rPr>
              <a:t>SECE</a:t>
            </a:r>
          </a:p>
          <a:p>
            <a:pPr marL="457200" lvl="0" indent="-342900" rtl="0">
              <a:spcBef>
                <a:spcPts val="0"/>
              </a:spcBef>
              <a:buClr>
                <a:srgbClr val="FFFFFF"/>
              </a:buClr>
              <a:buSzPct val="100000"/>
              <a:buFont typeface="Arial"/>
              <a:buChar char="●"/>
            </a:pPr>
            <a:r>
              <a:rPr lang="en" sz="1800" dirty="0">
                <a:solidFill>
                  <a:srgbClr val="FED47D"/>
                </a:solidFill>
                <a:latin typeface="Verdana"/>
                <a:ea typeface="Verdana"/>
                <a:cs typeface="Verdana"/>
                <a:sym typeface="Verdana"/>
              </a:rPr>
              <a:t>1.06  - Be fair and avoid deception in all statements</a:t>
            </a:r>
          </a:p>
        </p:txBody>
      </p:sp>
      <p:sp>
        <p:nvSpPr>
          <p:cNvPr id="94" name="Shape 94"/>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a:t>Clauses for Whitewing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854948" y="1184672"/>
            <a:ext cx="7831799" cy="3741299"/>
          </a:xfrm>
          <a:prstGeom prst="rect">
            <a:avLst/>
          </a:prstGeom>
        </p:spPr>
        <p:txBody>
          <a:bodyPr lIns="91425" tIns="91425" rIns="91425" bIns="91425" anchor="t" anchorCtr="0">
            <a:noAutofit/>
          </a:bodyPr>
          <a:lstStyle/>
          <a:p>
            <a:pPr lvl="0" rtl="0">
              <a:lnSpc>
                <a:spcPct val="115000"/>
              </a:lnSpc>
              <a:spcBef>
                <a:spcPts val="0"/>
              </a:spcBef>
              <a:spcAft>
                <a:spcPts val="800"/>
              </a:spcAft>
              <a:buClr>
                <a:schemeClr val="dk1"/>
              </a:buClr>
              <a:buSzPct val="78571"/>
              <a:buFont typeface="Arial"/>
              <a:buNone/>
            </a:pPr>
            <a:r>
              <a:rPr lang="en" sz="2000" dirty="0" smtClean="0">
                <a:solidFill>
                  <a:srgbClr val="FED47D"/>
                </a:solidFill>
                <a:latin typeface="Verdana"/>
                <a:ea typeface="Verdana"/>
                <a:cs typeface="Verdana"/>
                <a:sym typeface="Verdana"/>
              </a:rPr>
              <a:t>A </a:t>
            </a:r>
            <a:r>
              <a:rPr lang="en" sz="2000" dirty="0">
                <a:solidFill>
                  <a:srgbClr val="FED47D"/>
                </a:solidFill>
                <a:latin typeface="Verdana"/>
                <a:ea typeface="Verdana"/>
                <a:cs typeface="Verdana"/>
                <a:sym typeface="Verdana"/>
              </a:rPr>
              <a:t>company created in </a:t>
            </a:r>
            <a:r>
              <a:rPr lang="en" sz="2000" dirty="0" smtClean="0">
                <a:solidFill>
                  <a:srgbClr val="FED47D"/>
                </a:solidFill>
                <a:latin typeface="Verdana"/>
                <a:ea typeface="Verdana"/>
                <a:cs typeface="Verdana"/>
                <a:sym typeface="Verdana"/>
              </a:rPr>
              <a:t>1998, </a:t>
            </a:r>
            <a:r>
              <a:rPr lang="en" sz="2000" dirty="0">
                <a:solidFill>
                  <a:srgbClr val="FED47D"/>
                </a:solidFill>
                <a:latin typeface="Verdana"/>
                <a:ea typeface="Verdana"/>
                <a:cs typeface="Verdana"/>
                <a:sym typeface="Verdana"/>
              </a:rPr>
              <a:t>to buy Enron's poorly performing stocks </a:t>
            </a:r>
            <a:r>
              <a:rPr lang="en" sz="2000" dirty="0" smtClean="0">
                <a:solidFill>
                  <a:srgbClr val="FED47D"/>
                </a:solidFill>
                <a:latin typeface="Verdana"/>
                <a:ea typeface="Verdana"/>
                <a:cs typeface="Verdana"/>
                <a:sym typeface="Verdana"/>
              </a:rPr>
              <a:t>and </a:t>
            </a:r>
            <a:r>
              <a:rPr lang="en" sz="2000" dirty="0">
                <a:solidFill>
                  <a:srgbClr val="FED47D"/>
                </a:solidFill>
                <a:latin typeface="Verdana"/>
                <a:ea typeface="Verdana"/>
                <a:cs typeface="Verdana"/>
                <a:sym typeface="Verdana"/>
              </a:rPr>
              <a:t>bolster Enron's financial statements</a:t>
            </a:r>
          </a:p>
          <a:p>
            <a:pPr marL="457200" lvl="0" indent="-317500" rtl="0">
              <a:lnSpc>
                <a:spcPct val="115000"/>
              </a:lnSpc>
              <a:spcBef>
                <a:spcPts val="0"/>
              </a:spcBef>
              <a:buClr>
                <a:srgbClr val="FFFFFF"/>
              </a:buClr>
              <a:buSzPct val="100000"/>
              <a:buFont typeface="Arial"/>
              <a:buChar char="●"/>
            </a:pPr>
            <a:r>
              <a:rPr lang="en" sz="2000" dirty="0">
                <a:solidFill>
                  <a:srgbClr val="FED47D"/>
                </a:solidFill>
                <a:latin typeface="Verdana"/>
                <a:ea typeface="Verdana"/>
                <a:cs typeface="Verdana"/>
                <a:sym typeface="Verdana"/>
              </a:rPr>
              <a:t>“warehouse” for assets, allowing Enron to make sales at the drop of a hat</a:t>
            </a:r>
          </a:p>
          <a:p>
            <a:pPr marL="457200" lvl="0" indent="-317500" rtl="0">
              <a:lnSpc>
                <a:spcPct val="115000"/>
              </a:lnSpc>
              <a:spcBef>
                <a:spcPts val="0"/>
              </a:spcBef>
              <a:buClr>
                <a:srgbClr val="FFFFFF"/>
              </a:buClr>
              <a:buSzPct val="100000"/>
              <a:buFont typeface="Arial"/>
              <a:buChar char="●"/>
            </a:pPr>
            <a:r>
              <a:rPr lang="en" sz="2000" dirty="0">
                <a:solidFill>
                  <a:srgbClr val="FED47D"/>
                </a:solidFill>
                <a:latin typeface="Verdana"/>
                <a:ea typeface="Verdana"/>
                <a:cs typeface="Verdana"/>
                <a:sym typeface="Verdana"/>
              </a:rPr>
              <a:t>Made Enron capable to record what they wanted, when they wanted</a:t>
            </a:r>
          </a:p>
          <a:p>
            <a:pPr marL="457200" lvl="0" indent="-317500" rtl="0">
              <a:lnSpc>
                <a:spcPct val="115000"/>
              </a:lnSpc>
              <a:spcBef>
                <a:spcPts val="0"/>
              </a:spcBef>
              <a:buClr>
                <a:srgbClr val="FFFFFF"/>
              </a:buClr>
              <a:buSzPct val="100000"/>
              <a:buFont typeface="Arial"/>
              <a:buChar char="●"/>
            </a:pPr>
            <a:r>
              <a:rPr lang="en" sz="2000" dirty="0">
                <a:solidFill>
                  <a:srgbClr val="FED47D"/>
                </a:solidFill>
                <a:latin typeface="Verdana"/>
                <a:ea typeface="Verdana"/>
                <a:cs typeface="Verdana"/>
                <a:sym typeface="Verdana"/>
              </a:rPr>
              <a:t>Performed so well, LJM2 was commissioned</a:t>
            </a:r>
          </a:p>
          <a:p>
            <a:pPr>
              <a:spcBef>
                <a:spcPts val="0"/>
              </a:spcBef>
              <a:buNone/>
            </a:pPr>
            <a:endParaRPr sz="2000" b="1" dirty="0">
              <a:solidFill>
                <a:srgbClr val="FED47D"/>
              </a:solidFill>
              <a:latin typeface="Verdana"/>
              <a:ea typeface="Verdana"/>
              <a:cs typeface="Verdana"/>
              <a:sym typeface="Verdana"/>
            </a:endParaRPr>
          </a:p>
        </p:txBody>
      </p:sp>
      <p:sp>
        <p:nvSpPr>
          <p:cNvPr id="100" name="Shape 100"/>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dirty="0" smtClean="0"/>
              <a:t>LJM</a:t>
            </a:r>
            <a:endParaRPr lang="en"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854948" y="1184672"/>
            <a:ext cx="7831799" cy="3741299"/>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Virtue Ethics</a:t>
            </a:r>
          </a:p>
          <a:p>
            <a:pPr lvl="0" rtl="0">
              <a:spcBef>
                <a:spcPts val="0"/>
              </a:spcBef>
              <a:buClr>
                <a:schemeClr val="dk1"/>
              </a:buClr>
              <a:buSzPct val="100000"/>
              <a:buFont typeface="Arial"/>
              <a:buNone/>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sym typeface="Verdana"/>
              </a:rPr>
              <a:t>A large company has ties to many people and the weight of decisions can have huge effects. These huge effects can cloud making the right decision; mainly, since there are conflicts between duties. Virtue ethics brings clarity to these issues since this theory allows conflicts between duties. Andrew Fastow had one such issue. At a certain point, Enron had collected too much debt to be sustainable by legal financial means. If Fastow reported this, there would be far reaching consequences to the company, the employees and himself. So, protect his company, his employees and himself from those consequences, he chose to use LJM as a means of financial deception. However, if he chose to display honestly instead, he would have made an ethical decision even though there would be many harmful side effects.</a:t>
            </a:r>
          </a:p>
          <a:p>
            <a:pPr lvl="0" rtl="0">
              <a:lnSpc>
                <a:spcPct val="115000"/>
              </a:lnSpc>
              <a:spcBef>
                <a:spcPts val="0"/>
              </a:spcBef>
              <a:buNone/>
            </a:pPr>
            <a:endParaRPr sz="1200" dirty="0">
              <a:solidFill>
                <a:srgbClr val="FED47D"/>
              </a:solidFill>
              <a:latin typeface="Verdana" panose="020B0604030504040204" pitchFamily="34" charset="0"/>
              <a:ea typeface="Verdana" panose="020B0604030504040204" pitchFamily="34" charset="0"/>
              <a:cs typeface="Verdana" panose="020B0604030504040204" pitchFamily="34" charset="0"/>
            </a:endParaRPr>
          </a:p>
          <a:p>
            <a:pPr marL="457200" lvl="0" indent="-298450" rtl="0">
              <a:lnSpc>
                <a:spcPct val="115000"/>
              </a:lnSpc>
              <a:spcBef>
                <a:spcPts val="0"/>
              </a:spcBef>
              <a:buClr>
                <a:srgbClr val="FFFFFF"/>
              </a:buClr>
              <a:buSzPct val="100000"/>
              <a:buFont typeface="Arial"/>
              <a:buChar char="●"/>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rPr>
              <a:t>Virtue Violated: Honesty</a:t>
            </a:r>
          </a:p>
          <a:p>
            <a:pPr marL="457200" lvl="0" indent="-298450" rtl="0">
              <a:lnSpc>
                <a:spcPct val="115000"/>
              </a:lnSpc>
              <a:spcBef>
                <a:spcPts val="0"/>
              </a:spcBef>
              <a:buClr>
                <a:srgbClr val="FFFFFF"/>
              </a:buClr>
              <a:buSzPct val="100000"/>
              <a:buFont typeface="Arial"/>
              <a:buChar char="●"/>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rPr>
              <a:t>Enron collected too much debt to be legally sustainable</a:t>
            </a:r>
          </a:p>
          <a:p>
            <a:pPr marL="457200" lvl="0" indent="-298450" rtl="0">
              <a:lnSpc>
                <a:spcPct val="115000"/>
              </a:lnSpc>
              <a:spcBef>
                <a:spcPts val="0"/>
              </a:spcBef>
              <a:buClr>
                <a:srgbClr val="FFFFFF"/>
              </a:buClr>
              <a:buSzPct val="100000"/>
              <a:buFont typeface="Arial"/>
              <a:buChar char="●"/>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rPr>
              <a:t>To protect his company, employees and himself, </a:t>
            </a:r>
            <a:r>
              <a:rPr lang="en" sz="1200" b="1" dirty="0">
                <a:solidFill>
                  <a:srgbClr val="FED47D"/>
                </a:solidFill>
                <a:latin typeface="Verdana" panose="020B0604030504040204" pitchFamily="34" charset="0"/>
                <a:ea typeface="Verdana" panose="020B0604030504040204" pitchFamily="34" charset="0"/>
                <a:cs typeface="Verdana" panose="020B0604030504040204" pitchFamily="34" charset="0"/>
              </a:rPr>
              <a:t>Andrew Fastow</a:t>
            </a: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rPr>
              <a:t> lied…A LOT!</a:t>
            </a:r>
          </a:p>
          <a:p>
            <a:pPr marL="457200" lvl="0" indent="-298450" rtl="0">
              <a:lnSpc>
                <a:spcPct val="115000"/>
              </a:lnSpc>
              <a:spcBef>
                <a:spcPts val="0"/>
              </a:spcBef>
              <a:buClr>
                <a:srgbClr val="FFFFFF"/>
              </a:buClr>
              <a:buSzPct val="100000"/>
              <a:buFont typeface="Arial"/>
              <a:buChar char="●"/>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rPr>
              <a:t>He chose to use LJM as a credit card to buy debt from Enron</a:t>
            </a:r>
          </a:p>
          <a:p>
            <a:pPr marL="457200" lvl="0" indent="-298450" rtl="0">
              <a:lnSpc>
                <a:spcPct val="115000"/>
              </a:lnSpc>
              <a:spcBef>
                <a:spcPts val="0"/>
              </a:spcBef>
              <a:spcAft>
                <a:spcPts val="800"/>
              </a:spcAft>
              <a:buClr>
                <a:srgbClr val="FFFFFF"/>
              </a:buClr>
              <a:buSzPct val="100000"/>
              <a:buFont typeface="Arial"/>
              <a:buChar char="●"/>
            </a:pPr>
            <a:r>
              <a:rPr lang="en" sz="1200" dirty="0">
                <a:solidFill>
                  <a:srgbClr val="FED47D"/>
                </a:solidFill>
                <a:latin typeface="Verdana" panose="020B0604030504040204" pitchFamily="34" charset="0"/>
                <a:ea typeface="Verdana" panose="020B0604030504040204" pitchFamily="34" charset="0"/>
                <a:cs typeface="Verdana" panose="020B0604030504040204" pitchFamily="34" charset="0"/>
              </a:rPr>
              <a:t>The virtuous choice would be to honestly report losses and accept bankruptcy</a:t>
            </a:r>
          </a:p>
        </p:txBody>
      </p:sp>
      <p:sp>
        <p:nvSpPr>
          <p:cNvPr id="106" name="Shape 106"/>
          <p:cNvSpPr txBox="1">
            <a:spLocks noGrp="1"/>
          </p:cNvSpPr>
          <p:nvPr>
            <p:ph type="title"/>
          </p:nvPr>
        </p:nvSpPr>
        <p:spPr>
          <a:xfrm>
            <a:off x="854948" y="162403"/>
            <a:ext cx="7831799" cy="857400"/>
          </a:xfrm>
          <a:prstGeom prst="rect">
            <a:avLst/>
          </a:prstGeom>
        </p:spPr>
        <p:txBody>
          <a:bodyPr lIns="91425" tIns="91425" rIns="91425" bIns="91425" anchor="b" anchorCtr="0">
            <a:noAutofit/>
          </a:bodyPr>
          <a:lstStyle/>
          <a:p>
            <a:pPr>
              <a:spcBef>
                <a:spcPts val="0"/>
              </a:spcBef>
              <a:buNone/>
            </a:pPr>
            <a:r>
              <a:rPr lang="en"/>
              <a:t>Ethical theories on LJM</a:t>
            </a:r>
          </a:p>
        </p:txBody>
      </p:sp>
    </p:spTree>
  </p:cSld>
  <p:clrMapOvr>
    <a:masterClrMapping/>
  </p:clrMapOvr>
  <p:transition spd="slow">
    <p:cut/>
  </p:transition>
</p:sld>
</file>

<file path=ppt/theme/theme1.xml><?xml version="1.0" encoding="utf-8"?>
<a:theme xmlns:a="http://schemas.openxmlformats.org/drawingml/2006/main" name="trek">
  <a:themeElements>
    <a:clrScheme name="Custom 129">
      <a:dk1>
        <a:srgbClr val="000000"/>
      </a:dk1>
      <a:lt1>
        <a:srgbClr val="FFFFFF"/>
      </a:lt1>
      <a:dk2>
        <a:srgbClr val="5956A7"/>
      </a:dk2>
      <a:lt2>
        <a:srgbClr val="FED47D"/>
      </a:lt2>
      <a:accent1>
        <a:srgbClr val="FF7500"/>
      </a:accent1>
      <a:accent2>
        <a:srgbClr val="8B87FF"/>
      </a:accent2>
      <a:accent3>
        <a:srgbClr val="BF8AC9"/>
      </a:accent3>
      <a:accent4>
        <a:srgbClr val="A14141"/>
      </a:accent4>
      <a:accent5>
        <a:srgbClr val="E06163"/>
      </a:accent5>
      <a:accent6>
        <a:srgbClr val="BB8107"/>
      </a:accent6>
      <a:hlink>
        <a:srgbClr val="FF7500"/>
      </a:hlink>
      <a:folHlink>
        <a:srgbClr val="A7A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1900</Words>
  <Application>Microsoft Office PowerPoint</Application>
  <PresentationFormat>On-screen Show (16:9)</PresentationFormat>
  <Paragraphs>169</Paragraphs>
  <Slides>18</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Verdana</vt:lpstr>
      <vt:lpstr>trek</vt:lpstr>
      <vt:lpstr>Enron Scandal</vt:lpstr>
      <vt:lpstr>Presentation Outline</vt:lpstr>
      <vt:lpstr>Background information</vt:lpstr>
      <vt:lpstr>Whitewing</vt:lpstr>
      <vt:lpstr>Ethical theories on whitewing</vt:lpstr>
      <vt:lpstr>Ethical theories on whitewing</vt:lpstr>
      <vt:lpstr>Clauses for Whitewing</vt:lpstr>
      <vt:lpstr>LJM</vt:lpstr>
      <vt:lpstr>Ethical theories on LJM</vt:lpstr>
      <vt:lpstr>Ethical theories on LJM</vt:lpstr>
      <vt:lpstr>Clauses for LJM</vt:lpstr>
      <vt:lpstr>Raptor</vt:lpstr>
      <vt:lpstr>Poor Investments</vt:lpstr>
      <vt:lpstr>SEC Investigation</vt:lpstr>
      <vt:lpstr>Aftermath of the Lawsuit</vt:lpstr>
      <vt:lpstr>Conclusion</vt:lpstr>
      <vt:lpstr>Lessons Learned</vt:lpstr>
      <vt:lpstr>IEEE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Enron Scandal</dc:title>
  <cp:lastModifiedBy>JSawczyn</cp:lastModifiedBy>
  <cp:revision>12</cp:revision>
  <dcterms:modified xsi:type="dcterms:W3CDTF">2015-03-07T23:03:25Z</dcterms:modified>
</cp:coreProperties>
</file>