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56" r:id="rId5"/>
    <p:sldId id="260" r:id="rId6"/>
    <p:sldId id="262" r:id="rId7"/>
    <p:sldId id="261" r:id="rId8"/>
    <p:sldId id="277" r:id="rId9"/>
    <p:sldId id="263" r:id="rId10"/>
    <p:sldId id="266" r:id="rId11"/>
    <p:sldId id="264" r:id="rId12"/>
    <p:sldId id="265" r:id="rId13"/>
    <p:sldId id="269" r:id="rId14"/>
    <p:sldId id="270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nnis_Ritchie" TargetMode="External"/><Relationship Id="rId3" Type="http://schemas.openxmlformats.org/officeDocument/2006/relationships/hyperlink" Target="http://en.wikipedia.org/wiki/Multiuser" TargetMode="External"/><Relationship Id="rId7" Type="http://schemas.openxmlformats.org/officeDocument/2006/relationships/hyperlink" Target="http://en.wikipedia.org/wiki/Ken_Thompson" TargetMode="External"/><Relationship Id="rId2" Type="http://schemas.openxmlformats.org/officeDocument/2006/relationships/hyperlink" Target="http://en.wikipedia.org/wiki/Computer_multitas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ell_Labs" TargetMode="External"/><Relationship Id="rId5" Type="http://schemas.openxmlformats.org/officeDocument/2006/relationships/hyperlink" Target="http://en.wikipedia.org/wiki/American_Telephone_&amp;_Telegraph" TargetMode="External"/><Relationship Id="rId4" Type="http://schemas.openxmlformats.org/officeDocument/2006/relationships/hyperlink" Target="http://en.wikipedia.org/wiki/Operating_syste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_shell" TargetMode="External"/><Relationship Id="rId2" Type="http://schemas.openxmlformats.org/officeDocument/2006/relationships/hyperlink" Target="http://en.wikipedia.org/wiki/Application_programming_interfac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Uni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b.iu.edu/d/agv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prietary_software" TargetMode="External"/><Relationship Id="rId7" Type="http://schemas.openxmlformats.org/officeDocument/2006/relationships/hyperlink" Target="http://en.wikipedia.org/wiki/Sun_Microsystems" TargetMode="External"/><Relationship Id="rId2" Type="http://schemas.openxmlformats.org/officeDocument/2006/relationships/hyperlink" Target="http://en.wikipedia.org/wiki/Hewlett-Pack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P-UX" TargetMode="External"/><Relationship Id="rId5" Type="http://schemas.openxmlformats.org/officeDocument/2006/relationships/hyperlink" Target="http://en.wikipedia.org/wiki/Operating_system" TargetMode="External"/><Relationship Id="rId4" Type="http://schemas.openxmlformats.org/officeDocument/2006/relationships/hyperlink" Target="http://en.wikipedia.org/wiki/Uni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NU" TargetMode="External"/><Relationship Id="rId2" Type="http://schemas.openxmlformats.org/officeDocument/2006/relationships/hyperlink" Target="http://en.wikipedia.org/wiki/Linu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Linux_distribution" TargetMode="External"/><Relationship Id="rId4" Type="http://schemas.openxmlformats.org/officeDocument/2006/relationships/hyperlink" Target="http://en.wikipedia.org/wiki/GNU/Linux_naming_controvers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b.iu.edu/d/agv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04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A family </a:t>
            </a:r>
            <a:r>
              <a:rPr lang="en-US" sz="4000" dirty="0"/>
              <a:t>of </a:t>
            </a:r>
            <a:r>
              <a:rPr lang="en-US" sz="4000" dirty="0">
                <a:hlinkClick r:id="rId2" tooltip="Computer multitasking"/>
              </a:rPr>
              <a:t>multitasking</a:t>
            </a:r>
            <a:r>
              <a:rPr lang="en-US" sz="4000" dirty="0"/>
              <a:t>, </a:t>
            </a:r>
            <a:r>
              <a:rPr lang="en-US" sz="4000" dirty="0">
                <a:hlinkClick r:id="rId3" tooltip="Multiuser"/>
              </a:rPr>
              <a:t>multiuser</a:t>
            </a:r>
            <a:r>
              <a:rPr lang="en-US" sz="4000" dirty="0"/>
              <a:t> computer </a:t>
            </a:r>
            <a:r>
              <a:rPr lang="en-US" sz="4000" dirty="0">
                <a:hlinkClick r:id="rId4" tooltip="Operating system"/>
              </a:rPr>
              <a:t>operating systems</a:t>
            </a:r>
            <a:r>
              <a:rPr lang="en-US" sz="4000" dirty="0"/>
              <a:t> that derive from the original </a:t>
            </a:r>
            <a:r>
              <a:rPr lang="en-US" sz="4000" dirty="0">
                <a:hlinkClick r:id="rId5" tooltip="American Telephone &amp; Telegraph"/>
              </a:rPr>
              <a:t>AT&amp;T</a:t>
            </a:r>
            <a:r>
              <a:rPr lang="en-US" sz="4000" dirty="0"/>
              <a:t> Unix, developed in the 1970s at the </a:t>
            </a:r>
            <a:r>
              <a:rPr lang="en-US" sz="4000" dirty="0">
                <a:hlinkClick r:id="rId6" tooltip="Bell Labs"/>
              </a:rPr>
              <a:t>Bell Labs</a:t>
            </a:r>
            <a:r>
              <a:rPr lang="en-US" sz="4000" dirty="0"/>
              <a:t> research center by </a:t>
            </a:r>
            <a:r>
              <a:rPr lang="en-US" sz="4000" dirty="0">
                <a:hlinkClick r:id="rId7" tooltip="Ken Thompson"/>
              </a:rPr>
              <a:t>Ken Thompson</a:t>
            </a:r>
            <a:r>
              <a:rPr lang="en-US" sz="4000" dirty="0"/>
              <a:t>, </a:t>
            </a:r>
            <a:r>
              <a:rPr lang="en-US" sz="4000" dirty="0">
                <a:hlinkClick r:id="rId8" tooltip="Dennis Ritchie"/>
              </a:rPr>
              <a:t>Dennis Ritchie</a:t>
            </a:r>
            <a:r>
              <a:rPr lang="en-US" sz="4000" dirty="0"/>
              <a:t>, and others</a:t>
            </a:r>
            <a:r>
              <a:rPr lang="en-US" sz="4000" dirty="0" smtClean="0"/>
              <a:t>.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http://en.wikipedia.org/wiki/Unix</a:t>
            </a:r>
          </a:p>
        </p:txBody>
      </p:sp>
    </p:spTree>
    <p:extLst>
      <p:ext uri="{BB962C8B-B14F-4D97-AF65-F5344CB8AC3E}">
        <p14:creationId xmlns:p14="http://schemas.microsoft.com/office/powerpoint/2010/main" val="40284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Shell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Shell Scripts are files that contain shell commands. You can “execute” the shell file and the shell will interpret the commands inside the file.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The scripting language can be a little different between each shell.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Similar to DOS Batch Files (.bat)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 Unix/Linux system that is running a GUI, you can open a terminal prompt.  This is sometimes called an </a:t>
            </a:r>
            <a:r>
              <a:rPr lang="en-US" dirty="0" err="1" smtClean="0"/>
              <a:t>XTerm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a remote system, you can open a secure shell by connecting remotely using SSH.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shell actually runs when log in is determined by your preferences.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 </a:t>
            </a:r>
            <a:endParaRPr lang="en-US" dirty="0" smtClean="0"/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cd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cat</a:t>
            </a:r>
          </a:p>
          <a:p>
            <a:r>
              <a:rPr lang="en-US" dirty="0" smtClean="0"/>
              <a:t>more / less</a:t>
            </a:r>
          </a:p>
          <a:p>
            <a:r>
              <a:rPr lang="en-US" dirty="0"/>
              <a:t>tail </a:t>
            </a:r>
            <a:endParaRPr lang="en-US" dirty="0" smtClean="0"/>
          </a:p>
          <a:p>
            <a:r>
              <a:rPr lang="en-US" dirty="0" err="1" smtClean="0"/>
              <a:t>grep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781800" cy="365125"/>
          </a:xfrm>
        </p:spPr>
        <p:txBody>
          <a:bodyPr/>
          <a:lstStyle/>
          <a:p>
            <a:r>
              <a:rPr lang="en-US" dirty="0" smtClean="0"/>
              <a:t>The Syllabus has pointers to </a:t>
            </a:r>
            <a:r>
              <a:rPr lang="en-US" dirty="0" err="1" smtClean="0"/>
              <a:t>Youtube</a:t>
            </a:r>
            <a:r>
              <a:rPr lang="en-US" dirty="0" smtClean="0"/>
              <a:t> videos on Unix Commands and File System Operations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1676400"/>
            <a:ext cx="4419600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echo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 smtClean="0"/>
              <a:t>cp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diff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 smtClean="0"/>
              <a:t>wc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ln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/>
              <a:t>chmod</a:t>
            </a:r>
            <a:endParaRPr lang="en-US" sz="3200" dirty="0" smtClean="0"/>
          </a:p>
          <a:p>
            <a:pPr>
              <a:spcBef>
                <a:spcPct val="20000"/>
              </a:spcBef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31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most important commands is the </a:t>
            </a:r>
            <a:r>
              <a:rPr lang="en-US" b="1" i="1" dirty="0" smtClean="0">
                <a:solidFill>
                  <a:srgbClr val="FF0000"/>
                </a:solidFill>
              </a:rPr>
              <a:t>man</a:t>
            </a:r>
            <a:r>
              <a:rPr lang="en-US" dirty="0" smtClean="0"/>
              <a:t> command.  It shows the on-line reference manual page for a command.   Syntax:  </a:t>
            </a:r>
            <a:r>
              <a:rPr lang="en-US" b="1" i="1" dirty="0" smtClean="0">
                <a:solidFill>
                  <a:srgbClr val="FF0000"/>
                </a:solidFill>
              </a:rPr>
              <a:t>man </a:t>
            </a:r>
            <a:r>
              <a:rPr lang="en-US" b="1" i="1" dirty="0" smtClean="0">
                <a:solidFill>
                  <a:srgbClr val="0070C0"/>
                </a:solidFill>
              </a:rPr>
              <a:t>&lt;command name&gt;</a:t>
            </a:r>
          </a:p>
          <a:p>
            <a:pPr marL="857250" lvl="1" indent="-457200"/>
            <a:r>
              <a:rPr lang="en-US" b="1" i="1" dirty="0" smtClean="0">
                <a:solidFill>
                  <a:srgbClr val="0070C0"/>
                </a:solidFill>
              </a:rPr>
              <a:t>[]   &lt;-  Indicates items are optional</a:t>
            </a:r>
          </a:p>
          <a:p>
            <a:pPr marL="857250" lvl="1" indent="-457200"/>
            <a:r>
              <a:rPr lang="en-US" b="1" i="1" dirty="0" smtClean="0">
                <a:solidFill>
                  <a:srgbClr val="0070C0"/>
                </a:solidFill>
              </a:rPr>
              <a:t>-      &lt;- Short name for option</a:t>
            </a:r>
          </a:p>
          <a:p>
            <a:pPr marL="857250" lvl="1" indent="-457200"/>
            <a:r>
              <a:rPr lang="en-US" b="1" i="1" dirty="0" smtClean="0">
                <a:solidFill>
                  <a:srgbClr val="0070C0"/>
                </a:solidFill>
              </a:rPr>
              <a:t>--     &lt;- Long name for option</a:t>
            </a:r>
          </a:p>
          <a:p>
            <a:pPr marL="857250" lvl="1" indent="-457200"/>
            <a:r>
              <a:rPr lang="en-US" b="1" i="1" dirty="0" smtClean="0">
                <a:solidFill>
                  <a:srgbClr val="0070C0"/>
                </a:solidFill>
              </a:rPr>
              <a:t>…     &lt;- indicates zero or more items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019800" cy="365125"/>
          </a:xfrm>
        </p:spPr>
        <p:txBody>
          <a:bodyPr/>
          <a:lstStyle/>
          <a:p>
            <a:r>
              <a:rPr lang="en-US" dirty="0" smtClean="0"/>
              <a:t>type  ‘</a:t>
            </a:r>
            <a:r>
              <a:rPr lang="en-US" b="1" i="1" dirty="0" smtClean="0">
                <a:solidFill>
                  <a:srgbClr val="FF0000"/>
                </a:solidFill>
              </a:rPr>
              <a:t>man </a:t>
            </a:r>
            <a:r>
              <a:rPr lang="en-US" b="1" i="1" dirty="0" err="1" smtClean="0">
                <a:solidFill>
                  <a:srgbClr val="FF0000"/>
                </a:solidFill>
              </a:rPr>
              <a:t>man</a:t>
            </a:r>
            <a:r>
              <a:rPr lang="en-US" dirty="0" smtClean="0"/>
              <a:t>’ to read the manual page on the </a:t>
            </a:r>
            <a:r>
              <a:rPr lang="en-US" b="1" i="1" dirty="0" smtClean="0">
                <a:solidFill>
                  <a:srgbClr val="FF0000"/>
                </a:solidFill>
              </a:rPr>
              <a:t>man</a:t>
            </a:r>
            <a:r>
              <a:rPr lang="en-US" dirty="0" smtClean="0"/>
              <a:t>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6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Pages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Besides usage, the manual pages also give you things like: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Defaults</a:t>
            </a:r>
          </a:p>
          <a:p>
            <a:pPr lvl="1"/>
            <a:r>
              <a:rPr lang="en-US" dirty="0" smtClean="0"/>
              <a:t>Exit Codes</a:t>
            </a:r>
          </a:p>
          <a:p>
            <a:pPr lvl="1"/>
            <a:r>
              <a:rPr lang="en-US" dirty="0" smtClean="0"/>
              <a:t>Environment Variable Info</a:t>
            </a:r>
          </a:p>
          <a:p>
            <a:pPr lvl="1"/>
            <a:r>
              <a:rPr lang="en-US" dirty="0" smtClean="0"/>
              <a:t>Files that may be utilized</a:t>
            </a:r>
          </a:p>
          <a:p>
            <a:pPr lvl="1"/>
            <a:r>
              <a:rPr lang="en-US" dirty="0" smtClean="0"/>
              <a:t>A “</a:t>
            </a:r>
            <a:r>
              <a:rPr lang="en-US" i="1" dirty="0" smtClean="0"/>
              <a:t>SEE ALSO</a:t>
            </a:r>
            <a:r>
              <a:rPr lang="en-US" dirty="0" smtClean="0"/>
              <a:t>” section that is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7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total 137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Jul 13  2014 bin/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 4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1024 May  8  2014 boot/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14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4140 Jan 13 16:00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118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Jan 13 16:00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 3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Sep 25  2012 home/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 1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  33 Sep 25  2012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initrd.img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-&gt; /boot/initrd.img-3.2.0-29-generic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19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May 27  2014 lib/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Feb  2  2014 lib64/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------   2 root </a:t>
            </a:r>
            <a:r>
              <a:rPr lang="en-US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16384 Sep 25  2012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r>
              <a:rPr lang="en-US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endParaRPr lang="en-US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7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(d)(</a:t>
            </a:r>
            <a:r>
              <a:rPr lang="en-US" sz="2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2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)(r-x)(r-x)</a:t>
            </a:r>
            <a:endParaRPr lang="en-US" sz="2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5105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765175"/>
          </a:xfrm>
        </p:spPr>
        <p:txBody>
          <a:bodyPr>
            <a:normAutofit/>
          </a:bodyPr>
          <a:lstStyle/>
          <a:p>
            <a:r>
              <a:rPr lang="en-US" b="1" dirty="0"/>
              <a:t>Unix </a:t>
            </a:r>
            <a:r>
              <a:rPr lang="en-US" b="1" dirty="0" smtClean="0"/>
              <a:t>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219200"/>
            <a:ext cx="6400800" cy="609600"/>
          </a:xfrm>
        </p:spPr>
        <p:txBody>
          <a:bodyPr/>
          <a:lstStyle/>
          <a:p>
            <a:r>
              <a:rPr lang="en-US" b="1" dirty="0" smtClean="0"/>
              <a:t>Originally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4384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"... </a:t>
            </a:r>
            <a:r>
              <a:rPr lang="en-US" dirty="0"/>
              <a:t>When BTL withdrew from the project, they needed to rewrite an operating system (OS) in order to play space war on another smaller machine (a DEC PDP-7 [Programmed Data Processor] with 4K memory for user programs). The result was a system which a punning colleague called UNICS (</a:t>
            </a:r>
            <a:r>
              <a:rPr lang="en-US" dirty="0" err="1"/>
              <a:t>UNiplexed</a:t>
            </a:r>
            <a:r>
              <a:rPr lang="en-US" dirty="0"/>
              <a:t> Information and Computing Service)--an 'emasculated </a:t>
            </a:r>
            <a:r>
              <a:rPr lang="en-US" dirty="0" err="1"/>
              <a:t>Multics</a:t>
            </a:r>
            <a:r>
              <a:rPr lang="en-US" dirty="0"/>
              <a:t>'; no one recalls whose idea the change to UNIX was"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356350"/>
            <a:ext cx="6629400" cy="365125"/>
          </a:xfrm>
        </p:spPr>
        <p:txBody>
          <a:bodyPr/>
          <a:lstStyle/>
          <a:p>
            <a:r>
              <a:rPr lang="en-US" dirty="0"/>
              <a:t>http://www.unix.org/what_is_unix/history_timeline.html</a:t>
            </a:r>
          </a:p>
        </p:txBody>
      </p:sp>
    </p:spTree>
    <p:extLst>
      <p:ext uri="{BB962C8B-B14F-4D97-AF65-F5344CB8AC3E}">
        <p14:creationId xmlns:p14="http://schemas.microsoft.com/office/powerpoint/2010/main" val="425770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765175"/>
          </a:xfrm>
        </p:spPr>
        <p:txBody>
          <a:bodyPr>
            <a:normAutofit/>
          </a:bodyPr>
          <a:lstStyle/>
          <a:p>
            <a:r>
              <a:rPr lang="en-US" b="1" dirty="0"/>
              <a:t>Unix </a:t>
            </a:r>
            <a:r>
              <a:rPr lang="en-US" b="1" dirty="0" smtClean="0"/>
              <a:t>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219200"/>
            <a:ext cx="6400800" cy="609600"/>
          </a:xfrm>
        </p:spPr>
        <p:txBody>
          <a:bodyPr/>
          <a:lstStyle/>
          <a:p>
            <a:r>
              <a:rPr lang="en-US" b="1" dirty="0"/>
              <a:t>Then to Now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722" y="2362200"/>
            <a:ext cx="78684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AT&amp;T -&gt; Unix Systems Laboratories (USL) -&gt; Novell -&gt; X/Open -&gt; The Open Group</a:t>
            </a:r>
            <a:endParaRPr lang="en-US" sz="3200" dirty="0"/>
          </a:p>
          <a:p>
            <a:r>
              <a:rPr lang="en-US" sz="3200" dirty="0"/>
              <a:t> </a:t>
            </a:r>
          </a:p>
          <a:p>
            <a:r>
              <a:rPr lang="en-US" sz="3200" b="1" dirty="0"/>
              <a:t>SCO is in there with source code and implementation.  What they own is up for debate in the courts.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http://www.unix.org/what_is_unix.html</a:t>
            </a:r>
          </a:p>
        </p:txBody>
      </p:sp>
    </p:spTree>
    <p:extLst>
      <p:ext uri="{BB962C8B-B14F-4D97-AF65-F5344CB8AC3E}">
        <p14:creationId xmlns:p14="http://schemas.microsoft.com/office/powerpoint/2010/main" val="237632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765175"/>
          </a:xfrm>
        </p:spPr>
        <p:txBody>
          <a:bodyPr>
            <a:normAutofit/>
          </a:bodyPr>
          <a:lstStyle/>
          <a:p>
            <a:r>
              <a:rPr lang="en-US" b="1" dirty="0"/>
              <a:t>Unix </a:t>
            </a:r>
            <a:r>
              <a:rPr lang="en-US" b="1" dirty="0" smtClean="0"/>
              <a:t>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219200"/>
            <a:ext cx="6400800" cy="609600"/>
          </a:xfrm>
        </p:spPr>
        <p:txBody>
          <a:bodyPr/>
          <a:lstStyle/>
          <a:p>
            <a:r>
              <a:rPr lang="en-US" b="1" dirty="0" smtClean="0"/>
              <a:t>Today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UNIX ® takes the form of the worldwide </a:t>
            </a:r>
            <a:r>
              <a:rPr lang="en-US" sz="2000" b="1" dirty="0">
                <a:solidFill>
                  <a:srgbClr val="FF0000"/>
                </a:solidFill>
              </a:rPr>
              <a:t>Single UNIX Specification </a:t>
            </a:r>
            <a:r>
              <a:rPr lang="en-US" sz="2000" b="1" dirty="0"/>
              <a:t>integrating: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pPr fontAlgn="ctr"/>
            <a:r>
              <a:rPr lang="en-US" sz="2000" b="1" dirty="0"/>
              <a:t>XPG4 - define all aspects of the operating system, programming languages and protocols which compliant systems should have.</a:t>
            </a:r>
          </a:p>
          <a:p>
            <a:r>
              <a:rPr lang="en-US" sz="2000" dirty="0"/>
              <a:t> </a:t>
            </a:r>
          </a:p>
          <a:p>
            <a:pPr fontAlgn="ctr"/>
            <a:r>
              <a:rPr lang="en-US" sz="2000" b="1" dirty="0"/>
              <a:t>IEEE POSIX (Portable Operating System Interface) - POSIX defines the </a:t>
            </a:r>
            <a:r>
              <a:rPr lang="en-US" sz="2000" b="1" dirty="0">
                <a:hlinkClick r:id="rId2"/>
              </a:rPr>
              <a:t>application programming interface</a:t>
            </a:r>
            <a:r>
              <a:rPr lang="en-US" sz="2000" b="1" dirty="0"/>
              <a:t> (API), along with command line </a:t>
            </a:r>
            <a:r>
              <a:rPr lang="en-US" sz="2000" b="1" dirty="0">
                <a:hlinkClick r:id="rId3"/>
              </a:rPr>
              <a:t>shells</a:t>
            </a:r>
            <a:r>
              <a:rPr lang="en-US" sz="2000" b="1" dirty="0"/>
              <a:t> and utility interfaces, for software compatibility with variants of </a:t>
            </a:r>
            <a:r>
              <a:rPr lang="en-US" sz="2000" b="1" dirty="0">
                <a:hlinkClick r:id="rId4"/>
              </a:rPr>
              <a:t>Unix</a:t>
            </a:r>
            <a:r>
              <a:rPr lang="en-US" sz="2000" b="1" dirty="0"/>
              <a:t> and other operating systems</a:t>
            </a:r>
          </a:p>
          <a:p>
            <a:r>
              <a:rPr lang="en-US" sz="2000" dirty="0"/>
              <a:t> </a:t>
            </a:r>
          </a:p>
          <a:p>
            <a:pPr fontAlgn="ctr"/>
            <a:r>
              <a:rPr lang="en-US" sz="2000" b="1" dirty="0"/>
              <a:t>ISO C - Programming Language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http://www.unix.org/what_is_unix.html</a:t>
            </a:r>
          </a:p>
        </p:txBody>
      </p:sp>
    </p:spTree>
    <p:extLst>
      <p:ext uri="{BB962C8B-B14F-4D97-AF65-F5344CB8AC3E}">
        <p14:creationId xmlns:p14="http://schemas.microsoft.com/office/powerpoint/2010/main" val="337772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UNIX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Kernel:</a:t>
            </a:r>
            <a:r>
              <a:rPr lang="en-US" dirty="0"/>
              <a:t> The kernel is the master control program of the operating system, handling memory management, system calls, and other low-level functions common to most programs, and providing drivers for controlling hardware.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Shell:</a:t>
            </a:r>
            <a:r>
              <a:rPr lang="en-US" dirty="0"/>
              <a:t> The </a:t>
            </a:r>
            <a:r>
              <a:rPr lang="en-US" dirty="0">
                <a:hlinkClick r:id="rId2"/>
              </a:rPr>
              <a:t>shell</a:t>
            </a:r>
            <a:r>
              <a:rPr lang="en-US" dirty="0"/>
              <a:t> is an interactive program that provides an interface between the user and the kernel. The shell interprets commands entered by the user or supplied by a shell script, and passes them to the kernel for execution. Shells available for use on Unix and Unix-like systems include </a:t>
            </a:r>
            <a:r>
              <a:rPr lang="en-US" dirty="0" err="1"/>
              <a:t>sh</a:t>
            </a:r>
            <a:r>
              <a:rPr lang="en-US" dirty="0"/>
              <a:t> (the Bourne shell), bash (the Bourne-again shell), </a:t>
            </a:r>
            <a:r>
              <a:rPr lang="en-US" dirty="0" err="1"/>
              <a:t>csh</a:t>
            </a:r>
            <a:r>
              <a:rPr lang="en-US" dirty="0"/>
              <a:t> (the C shell), </a:t>
            </a:r>
            <a:r>
              <a:rPr lang="en-US" dirty="0" err="1"/>
              <a:t>tcsh</a:t>
            </a:r>
            <a:r>
              <a:rPr lang="en-US" dirty="0"/>
              <a:t> (the TENEX C shell), </a:t>
            </a:r>
            <a:r>
              <a:rPr lang="en-US" dirty="0" err="1"/>
              <a:t>ksh</a:t>
            </a:r>
            <a:r>
              <a:rPr lang="en-US" dirty="0"/>
              <a:t> (the </a:t>
            </a:r>
            <a:r>
              <a:rPr lang="en-US" dirty="0" err="1"/>
              <a:t>Korn</a:t>
            </a:r>
            <a:r>
              <a:rPr lang="en-US" dirty="0"/>
              <a:t> shell), and </a:t>
            </a:r>
            <a:r>
              <a:rPr lang="en-US" dirty="0" err="1"/>
              <a:t>zsh</a:t>
            </a:r>
            <a:r>
              <a:rPr lang="en-US" dirty="0"/>
              <a:t> (the Z shell).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File </a:t>
            </a:r>
            <a:r>
              <a:rPr lang="en-US" b="1" dirty="0"/>
              <a:t>system:</a:t>
            </a:r>
            <a:r>
              <a:rPr lang="en-US" dirty="0"/>
              <a:t> Unix and Unix-like operating systems employ a hierarchical (i.e., inverted tree) directory structure, with the root directory (/) at the top.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https://kb.iu.edu/d/agat</a:t>
            </a:r>
          </a:p>
        </p:txBody>
      </p:sp>
    </p:spTree>
    <p:extLst>
      <p:ext uri="{BB962C8B-B14F-4D97-AF65-F5344CB8AC3E}">
        <p14:creationId xmlns:p14="http://schemas.microsoft.com/office/powerpoint/2010/main" val="285323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 at </a:t>
            </a:r>
            <a:r>
              <a:rPr lang="en-US" dirty="0"/>
              <a:t>its heart is the idea that the power of a system comes more from the relationships among programs than from the programs themselves.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/>
              <a:t>UNIX programs do quite trivial things in isolation, but, combined with other programs, become general and useful tools.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733800" cy="365125"/>
          </a:xfrm>
        </p:spPr>
        <p:txBody>
          <a:bodyPr/>
          <a:lstStyle/>
          <a:p>
            <a:r>
              <a:rPr lang="en-US" dirty="0"/>
              <a:t>http://en.wikipedia.org/wiki/Unix_philosophy</a:t>
            </a:r>
          </a:p>
        </p:txBody>
      </p:sp>
    </p:spTree>
    <p:extLst>
      <p:ext uri="{BB962C8B-B14F-4D97-AF65-F5344CB8AC3E}">
        <p14:creationId xmlns:p14="http://schemas.microsoft.com/office/powerpoint/2010/main" val="27762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/ Solaris / 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Apple - Steve Jobs History -&gt; Next -&gt; Apple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OS 9 -&gt; OS 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HP- UX </a:t>
            </a:r>
            <a:r>
              <a:rPr lang="en-US" dirty="0"/>
              <a:t>– is </a:t>
            </a:r>
            <a:r>
              <a:rPr lang="en-US" dirty="0">
                <a:hlinkClick r:id="rId2" tooltip="Hewlett-Packard"/>
              </a:rPr>
              <a:t>Hewlett-Packard</a:t>
            </a:r>
            <a:r>
              <a:rPr lang="en-US" dirty="0"/>
              <a:t>'s </a:t>
            </a:r>
            <a:r>
              <a:rPr lang="en-US" dirty="0">
                <a:hlinkClick r:id="rId3" tooltip="Proprietary software"/>
              </a:rPr>
              <a:t>proprietary</a:t>
            </a:r>
            <a:r>
              <a:rPr lang="en-US" dirty="0"/>
              <a:t> implementation of the </a:t>
            </a:r>
            <a:r>
              <a:rPr lang="en-US" dirty="0">
                <a:hlinkClick r:id="rId4" tooltip="Unix"/>
              </a:rPr>
              <a:t>Unix</a:t>
            </a:r>
            <a:r>
              <a:rPr lang="en-US" dirty="0"/>
              <a:t> </a:t>
            </a:r>
            <a:r>
              <a:rPr lang="en-US" dirty="0">
                <a:hlinkClick r:id="rId5" tooltip="Operating system"/>
              </a:rPr>
              <a:t>operating system</a:t>
            </a:r>
            <a:r>
              <a:rPr lang="en-US" dirty="0"/>
              <a:t>,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en.wikipedia.org/wiki/HP-UX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571500" indent="-457200"/>
            <a:r>
              <a:rPr lang="en-US" dirty="0"/>
              <a:t>Solaris is a </a:t>
            </a:r>
            <a:r>
              <a:rPr lang="en-US" dirty="0">
                <a:hlinkClick r:id="rId4" tooltip="Unix"/>
              </a:rPr>
              <a:t>Unix</a:t>
            </a:r>
            <a:r>
              <a:rPr lang="en-US" dirty="0"/>
              <a:t> </a:t>
            </a:r>
            <a:r>
              <a:rPr lang="en-US" dirty="0">
                <a:hlinkClick r:id="rId5" tooltip="Operating system"/>
              </a:rPr>
              <a:t>operating system</a:t>
            </a:r>
            <a:r>
              <a:rPr lang="en-US" dirty="0"/>
              <a:t> originally developed by </a:t>
            </a:r>
            <a:r>
              <a:rPr lang="en-US" dirty="0">
                <a:hlinkClick r:id="rId7" tooltip="Sun Microsystems"/>
              </a:rPr>
              <a:t>Sun Microsystems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http://en.wikipedia.org/wiki/Solaris_(operating_system)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876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Strictly speaking, </a:t>
            </a:r>
            <a:r>
              <a:rPr lang="en-US" dirty="0">
                <a:hlinkClick r:id="rId2"/>
              </a:rPr>
              <a:t>Linux</a:t>
            </a:r>
            <a:r>
              <a:rPr lang="en-US" dirty="0"/>
              <a:t> is an operating system </a:t>
            </a:r>
            <a:r>
              <a:rPr lang="en-US" dirty="0" smtClean="0"/>
              <a:t>kernel </a:t>
            </a:r>
            <a:r>
              <a:rPr lang="en-US" dirty="0"/>
              <a:t>that is designed like Unix's kernel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Linux</a:t>
            </a:r>
            <a:r>
              <a:rPr lang="en-US" dirty="0"/>
              <a:t> is most commonly used as a name of Unix-like operating systems that use Linux as their kernel. As many of the tools outside the kernel are part of the </a:t>
            </a:r>
            <a:r>
              <a:rPr lang="en-US" dirty="0">
                <a:hlinkClick r:id="rId3"/>
              </a:rPr>
              <a:t>GNU project</a:t>
            </a:r>
            <a:r>
              <a:rPr lang="en-US" dirty="0"/>
              <a:t>, such systems are often known as </a:t>
            </a:r>
            <a:r>
              <a:rPr lang="en-US" dirty="0">
                <a:hlinkClick r:id="rId4"/>
              </a:rPr>
              <a:t>GNU/Linux</a:t>
            </a:r>
            <a:r>
              <a:rPr lang="en-US" dirty="0"/>
              <a:t>. All major </a:t>
            </a:r>
            <a:r>
              <a:rPr lang="en-US" dirty="0">
                <a:hlinkClick r:id="rId5"/>
              </a:rPr>
              <a:t>Linux distributions</a:t>
            </a:r>
            <a:r>
              <a:rPr lang="en-US" dirty="0"/>
              <a:t> consist of GNU/Linux and other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GNU – GNU is Not Unix  (this is a ??? definition… anybody … anybody… </a:t>
            </a:r>
            <a:r>
              <a:rPr lang="en-US" dirty="0" err="1" smtClean="0"/>
              <a:t>Beuller</a:t>
            </a:r>
            <a:r>
              <a:rPr lang="en-US" dirty="0" smtClean="0"/>
              <a:t>… </a:t>
            </a:r>
            <a:r>
              <a:rPr lang="en-US" dirty="0" err="1" smtClean="0"/>
              <a:t>Beuller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876800" cy="365125"/>
          </a:xfrm>
        </p:spPr>
        <p:txBody>
          <a:bodyPr/>
          <a:lstStyle/>
          <a:p>
            <a:r>
              <a:rPr lang="en-US" dirty="0"/>
              <a:t>http://unix.stackexchange.com/questions/4091/is-linux-a-unix</a:t>
            </a:r>
          </a:p>
        </p:txBody>
      </p:sp>
    </p:spTree>
    <p:extLst>
      <p:ext uri="{BB962C8B-B14F-4D97-AF65-F5344CB8AC3E}">
        <p14:creationId xmlns:p14="http://schemas.microsoft.com/office/powerpoint/2010/main" val="29452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Again, the Shell is:</a:t>
            </a:r>
          </a:p>
          <a:p>
            <a:pPr marL="0" indent="0">
              <a:buNone/>
            </a:pPr>
            <a:endParaRPr lang="en-US" dirty="0" smtClean="0"/>
          </a:p>
          <a:p>
            <a:pPr marL="857250" lvl="1" indent="-457200"/>
            <a:r>
              <a:rPr lang="en-US" b="1" dirty="0" smtClean="0"/>
              <a:t>Shell</a:t>
            </a:r>
            <a:r>
              <a:rPr lang="en-US" b="1" dirty="0"/>
              <a:t>:</a:t>
            </a:r>
            <a:r>
              <a:rPr lang="en-US" dirty="0"/>
              <a:t> The </a:t>
            </a:r>
            <a:r>
              <a:rPr lang="en-US" dirty="0">
                <a:hlinkClick r:id="rId2"/>
              </a:rPr>
              <a:t>shell</a:t>
            </a:r>
            <a:r>
              <a:rPr lang="en-US" dirty="0"/>
              <a:t> is an interactive program that provides an interface between the user and the kernel.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shell interprets commands entered by the user or supplied by a shell script, and passes them to the kernel for execution.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Shells </a:t>
            </a:r>
            <a:r>
              <a:rPr lang="en-US" dirty="0"/>
              <a:t>available for use on Unix and Unix-like systems include </a:t>
            </a:r>
            <a:r>
              <a:rPr lang="en-US" dirty="0" err="1"/>
              <a:t>sh</a:t>
            </a:r>
            <a:r>
              <a:rPr lang="en-US" dirty="0"/>
              <a:t> (the Bourne shell), </a:t>
            </a:r>
            <a:r>
              <a:rPr lang="en-US" dirty="0">
                <a:solidFill>
                  <a:srgbClr val="FF0000"/>
                </a:solidFill>
              </a:rPr>
              <a:t>bash</a:t>
            </a:r>
            <a:r>
              <a:rPr lang="en-US" dirty="0"/>
              <a:t> (the Bourne-again shell), </a:t>
            </a:r>
            <a:r>
              <a:rPr lang="en-US" dirty="0" err="1"/>
              <a:t>csh</a:t>
            </a:r>
            <a:r>
              <a:rPr lang="en-US" dirty="0"/>
              <a:t> (the C shell), </a:t>
            </a:r>
            <a:r>
              <a:rPr lang="en-US" dirty="0" err="1"/>
              <a:t>tcsh</a:t>
            </a:r>
            <a:r>
              <a:rPr lang="en-US" dirty="0"/>
              <a:t> (the TENEX C shell), </a:t>
            </a:r>
            <a:r>
              <a:rPr lang="en-US" dirty="0" err="1"/>
              <a:t>ksh</a:t>
            </a:r>
            <a:r>
              <a:rPr lang="en-US" dirty="0"/>
              <a:t> (the </a:t>
            </a:r>
            <a:r>
              <a:rPr lang="en-US" dirty="0" err="1"/>
              <a:t>Korn</a:t>
            </a:r>
            <a:r>
              <a:rPr lang="en-US" dirty="0"/>
              <a:t> shell), and </a:t>
            </a:r>
            <a:r>
              <a:rPr lang="en-US" dirty="0" err="1"/>
              <a:t>zsh</a:t>
            </a:r>
            <a:r>
              <a:rPr lang="en-US" dirty="0"/>
              <a:t> (the Z shell).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953000" cy="365125"/>
          </a:xfrm>
        </p:spPr>
        <p:txBody>
          <a:bodyPr/>
          <a:lstStyle/>
          <a:p>
            <a:r>
              <a:rPr lang="en-US" dirty="0"/>
              <a:t>https://kb.iu.edu/d/agat</a:t>
            </a:r>
          </a:p>
        </p:txBody>
      </p:sp>
    </p:spTree>
    <p:extLst>
      <p:ext uri="{BB962C8B-B14F-4D97-AF65-F5344CB8AC3E}">
        <p14:creationId xmlns:p14="http://schemas.microsoft.com/office/powerpoint/2010/main" val="29915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890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What is UNIX</vt:lpstr>
      <vt:lpstr>Unix History</vt:lpstr>
      <vt:lpstr>Unix History</vt:lpstr>
      <vt:lpstr>Unix History</vt:lpstr>
      <vt:lpstr>Key Components of UNIX </vt:lpstr>
      <vt:lpstr>UNIX Philosophy</vt:lpstr>
      <vt:lpstr>Apple / Solaris / HP</vt:lpstr>
      <vt:lpstr>Linux</vt:lpstr>
      <vt:lpstr>The Shell</vt:lpstr>
      <vt:lpstr>The Shell Scripts</vt:lpstr>
      <vt:lpstr>Accessing the Shell</vt:lpstr>
      <vt:lpstr>Common Commands</vt:lpstr>
      <vt:lpstr>Manual pages</vt:lpstr>
      <vt:lpstr>Manual Pages Cont</vt:lpstr>
      <vt:lpstr>File Systems and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Perkins, Stephen</cp:lastModifiedBy>
  <cp:revision>19</cp:revision>
  <dcterms:created xsi:type="dcterms:W3CDTF">2006-08-16T00:00:00Z</dcterms:created>
  <dcterms:modified xsi:type="dcterms:W3CDTF">2017-01-17T17:35:48Z</dcterms:modified>
</cp:coreProperties>
</file>