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1" r:id="rId2"/>
    <p:sldId id="267" r:id="rId3"/>
    <p:sldId id="268" r:id="rId4"/>
    <p:sldId id="275" r:id="rId5"/>
    <p:sldId id="272" r:id="rId6"/>
    <p:sldId id="274" r:id="rId7"/>
    <p:sldId id="273" r:id="rId8"/>
    <p:sldId id="276" r:id="rId9"/>
    <p:sldId id="277" r:id="rId10"/>
    <p:sldId id="278" r:id="rId11"/>
    <p:sldId id="279" r:id="rId12"/>
    <p:sldId id="280"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586F-FEE6-4F58-9985-02E423FC5BA5}"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EBD00-48FE-4738-8146-81D276109926}" type="slidenum">
              <a:rPr lang="en-US" smtClean="0"/>
              <a:t>‹#›</a:t>
            </a:fld>
            <a:endParaRPr lang="en-US"/>
          </a:p>
        </p:txBody>
      </p:sp>
    </p:spTree>
    <p:extLst>
      <p:ext uri="{BB962C8B-B14F-4D97-AF65-F5344CB8AC3E}">
        <p14:creationId xmlns:p14="http://schemas.microsoft.com/office/powerpoint/2010/main" val="161882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4E4C3-FA79-4A56-9F5A-71F2BCC1AB93}" type="datetime1">
              <a:rPr lang="en-US" smtClean="0"/>
              <a:t>1/18/2017</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67875-52F6-41A2-8524-492F9ECBB133}" type="datetime1">
              <a:rPr lang="en-US" smtClean="0"/>
              <a:t>1/18/2017</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D20331-6078-4663-BB84-8070763F7ACE}" type="datetime1">
              <a:rPr lang="en-US" smtClean="0"/>
              <a:t>1/18/2017</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81F4FE-8263-4847-A01F-EAD2D4D1ED71}" type="datetime1">
              <a:rPr lang="en-US" smtClean="0"/>
              <a:t>1/18/2017</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3C163-9A9A-4AFB-8F21-3F3015385350}" type="datetime1">
              <a:rPr lang="en-US" smtClean="0"/>
              <a:t>1/18/2017</a:t>
            </a:fld>
            <a:endParaRPr lang="en-US"/>
          </a:p>
        </p:txBody>
      </p:sp>
      <p:sp>
        <p:nvSpPr>
          <p:cNvPr id="5" name="Footer Placeholder 4"/>
          <p:cNvSpPr>
            <a:spLocks noGrp="1"/>
          </p:cNvSpPr>
          <p:nvPr>
            <p:ph type="ftr" sz="quarter" idx="11"/>
          </p:nvPr>
        </p:nvSpPr>
        <p:spPr/>
        <p:txBody>
          <a:bodyPr/>
          <a:lstStyle/>
          <a:p>
            <a:r>
              <a:rPr lang="en-US" smtClean="0"/>
              <a:t>The Syllabus has pointers to Youtube videos on Unix Commands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E9111-3A32-4AE9-A73D-EBDBAFAF0FB7}" type="datetime1">
              <a:rPr lang="en-US" smtClean="0"/>
              <a:t>1/18/2017</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C5AB9-F068-4E5A-BDB8-280621F615A6}" type="datetime1">
              <a:rPr lang="en-US" smtClean="0"/>
              <a:t>1/18/2017</a:t>
            </a:fld>
            <a:endParaRPr lang="en-US"/>
          </a:p>
        </p:txBody>
      </p:sp>
      <p:sp>
        <p:nvSpPr>
          <p:cNvPr id="8" name="Footer Placeholder 7"/>
          <p:cNvSpPr>
            <a:spLocks noGrp="1"/>
          </p:cNvSpPr>
          <p:nvPr>
            <p:ph type="ftr" sz="quarter" idx="11"/>
          </p:nvPr>
        </p:nvSpPr>
        <p:spPr/>
        <p:txBody>
          <a:bodyPr/>
          <a:lstStyle/>
          <a:p>
            <a:r>
              <a:rPr lang="en-US" smtClean="0"/>
              <a:t>The Syllabus has pointers to Youtube videos on Unix Commands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5841-8572-4DA2-814C-DA971CCC954C}" type="datetime1">
              <a:rPr lang="en-US" smtClean="0"/>
              <a:t>1/18/2017</a:t>
            </a:fld>
            <a:endParaRPr lang="en-US"/>
          </a:p>
        </p:txBody>
      </p:sp>
      <p:sp>
        <p:nvSpPr>
          <p:cNvPr id="4" name="Footer Placeholder 3"/>
          <p:cNvSpPr>
            <a:spLocks noGrp="1"/>
          </p:cNvSpPr>
          <p:nvPr>
            <p:ph type="ftr" sz="quarter" idx="11"/>
          </p:nvPr>
        </p:nvSpPr>
        <p:spPr/>
        <p:txBody>
          <a:bodyPr/>
          <a:lstStyle/>
          <a:p>
            <a:r>
              <a:rPr lang="en-US" smtClean="0"/>
              <a:t>The Syllabus has pointers to Youtube videos on Unix Commands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99D12-6F80-46D7-BF13-B7D3280E9E81}" type="datetime1">
              <a:rPr lang="en-US" smtClean="0"/>
              <a:t>1/18/2017</a:t>
            </a:fld>
            <a:endParaRPr lang="en-US"/>
          </a:p>
        </p:txBody>
      </p:sp>
      <p:sp>
        <p:nvSpPr>
          <p:cNvPr id="3" name="Footer Placeholder 2"/>
          <p:cNvSpPr>
            <a:spLocks noGrp="1"/>
          </p:cNvSpPr>
          <p:nvPr>
            <p:ph type="ftr" sz="quarter" idx="11"/>
          </p:nvPr>
        </p:nvSpPr>
        <p:spPr/>
        <p:txBody>
          <a:bodyPr/>
          <a:lstStyle/>
          <a:p>
            <a:r>
              <a:rPr lang="en-US" smtClean="0"/>
              <a:t>The Syllabus has pointers to Youtube videos on Unix Commands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CD4A8-BA6C-41B2-9C1B-32012C19BF6F}" type="datetime1">
              <a:rPr lang="en-US" smtClean="0"/>
              <a:t>1/18/2017</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3A74-BECF-43D9-B48A-5CCCA6076E29}" type="datetime1">
              <a:rPr lang="en-US" smtClean="0"/>
              <a:t>1/18/2017</a:t>
            </a:fld>
            <a:endParaRPr lang="en-US"/>
          </a:p>
        </p:txBody>
      </p:sp>
      <p:sp>
        <p:nvSpPr>
          <p:cNvPr id="6" name="Footer Placeholder 5"/>
          <p:cNvSpPr>
            <a:spLocks noGrp="1"/>
          </p:cNvSpPr>
          <p:nvPr>
            <p:ph type="ftr" sz="quarter" idx="11"/>
          </p:nvPr>
        </p:nvSpPr>
        <p:spPr/>
        <p:txBody>
          <a:bodyPr/>
          <a:lstStyle/>
          <a:p>
            <a:r>
              <a:rPr lang="en-US" smtClean="0"/>
              <a:t>The Syllabus has pointers to Youtube videos on Unix Commands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112DA-B224-43FB-896F-17675EEE718F}" type="datetime1">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The Syllabus has pointers to Youtube videos on Unix Commands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Extensibility" TargetMode="External"/><Relationship Id="rId2" Type="http://schemas.openxmlformats.org/officeDocument/2006/relationships/hyperlink" Target="http://en.wikipedia.org/wiki/Text_editor" TargetMode="External"/><Relationship Id="rId1" Type="http://schemas.openxmlformats.org/officeDocument/2006/relationships/slideLayout" Target="../slideLayouts/slideLayout2.xml"/><Relationship Id="rId5" Type="http://schemas.openxmlformats.org/officeDocument/2006/relationships/hyperlink" Target="http://en.wikipedia.org/wiki/Macro_(computer_science)" TargetMode="External"/><Relationship Id="rId4" Type="http://schemas.openxmlformats.org/officeDocument/2006/relationships/hyperlink" Target="http://en.wikipedia.org/wiki/GNU_Ema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Command-line_interface" TargetMode="External"/><Relationship Id="rId3" Type="http://schemas.openxmlformats.org/officeDocument/2006/relationships/hyperlink" Target="http://en.wikipedia.org/wiki/Help:IPA_for_English#Key" TargetMode="External"/><Relationship Id="rId7" Type="http://schemas.openxmlformats.org/officeDocument/2006/relationships/hyperlink" Target="http://en.wikipedia.org/wiki/Unix-like" TargetMode="External"/><Relationship Id="rId2" Type="http://schemas.openxmlformats.org/officeDocument/2006/relationships/hyperlink" Target="http://en.wikipedia.org/wiki/Help:IPA_for_English" TargetMode="External"/><Relationship Id="rId1" Type="http://schemas.openxmlformats.org/officeDocument/2006/relationships/slideLayout" Target="../slideLayouts/slideLayout2.xml"/><Relationship Id="rId6" Type="http://schemas.openxmlformats.org/officeDocument/2006/relationships/hyperlink" Target="http://en.wikipedia.org/wiki/Vi" TargetMode="External"/><Relationship Id="rId5" Type="http://schemas.openxmlformats.org/officeDocument/2006/relationships/hyperlink" Target="http://en.wikipedia.org/wiki/Bram_Moolenaar" TargetMode="External"/><Relationship Id="rId4" Type="http://schemas.openxmlformats.org/officeDocument/2006/relationships/hyperlink" Target="http://en.wikipedia.org/wiki/Text_editor" TargetMode="External"/><Relationship Id="rId9" Type="http://schemas.openxmlformats.org/officeDocument/2006/relationships/hyperlink" Target="http://en.wikipedia.org/wiki/Graphical_user_interf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Notepad_(Windows)" TargetMode="External"/><Relationship Id="rId2" Type="http://schemas.openxmlformats.org/officeDocument/2006/relationships/hyperlink" Target="http://en.wikipedia.org/wiki/Microsoft_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like" TargetMode="External"/><Relationship Id="rId2" Type="http://schemas.openxmlformats.org/officeDocument/2006/relationships/hyperlink" Target="http://en.wikipedia.org/wiki/Text_editor" TargetMode="External"/><Relationship Id="rId1" Type="http://schemas.openxmlformats.org/officeDocument/2006/relationships/slideLayout" Target="../slideLayouts/slideLayout2.xml"/><Relationship Id="rId6" Type="http://schemas.openxmlformats.org/officeDocument/2006/relationships/hyperlink" Target="http://en.wikipedia.org/wiki/Pine_(email_client)" TargetMode="External"/><Relationship Id="rId5" Type="http://schemas.openxmlformats.org/officeDocument/2006/relationships/hyperlink" Target="http://en.wikipedia.org/wiki/Pico_(text_editor)" TargetMode="External"/><Relationship Id="rId4" Type="http://schemas.openxmlformats.org/officeDocument/2006/relationships/hyperlink" Target="http://en.wikipedia.org/wiki/Command_line_interfa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class is about programming in a Unix environment.  To  do this, you must:</a:t>
            </a:r>
          </a:p>
          <a:p>
            <a:pPr marL="0" indent="0">
              <a:buNone/>
            </a:pPr>
            <a:endParaRPr lang="en-US" dirty="0" smtClean="0"/>
          </a:p>
          <a:p>
            <a:pPr lvl="1"/>
            <a:r>
              <a:rPr lang="en-US" dirty="0" smtClean="0"/>
              <a:t>Have a basic handle on command line (shells)</a:t>
            </a:r>
          </a:p>
          <a:p>
            <a:pPr lvl="1"/>
            <a:r>
              <a:rPr lang="en-US" dirty="0" smtClean="0"/>
              <a:t>Be able to create and view files (editors)</a:t>
            </a:r>
          </a:p>
          <a:p>
            <a:pPr lvl="1"/>
            <a:r>
              <a:rPr lang="en-US" dirty="0" smtClean="0"/>
              <a:t>Be able to read program output and errors (I/O)</a:t>
            </a:r>
          </a:p>
          <a:p>
            <a:pPr lvl="1"/>
            <a:r>
              <a:rPr lang="en-US" dirty="0" smtClean="0"/>
              <a:t>Compile and run your programs (compiling)</a:t>
            </a:r>
          </a:p>
          <a:p>
            <a:pPr lvl="1"/>
            <a:r>
              <a:rPr lang="en-US" dirty="0" smtClean="0"/>
              <a:t>Efficiently perform repetitive operations (scripts)</a:t>
            </a:r>
          </a:p>
          <a:p>
            <a:pPr marL="457200" lvl="1" indent="0">
              <a:buNone/>
            </a:pPr>
            <a:endParaRPr lang="en-US" dirty="0" smtClean="0"/>
          </a:p>
          <a:p>
            <a:pPr marL="0" indent="0">
              <a:buNone/>
            </a:pPr>
            <a:r>
              <a:rPr lang="en-US" dirty="0" smtClean="0"/>
              <a:t>These slide are a crash course in these operations.</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03504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Environment </a:t>
            </a:r>
            <a:r>
              <a:rPr lang="en-US" dirty="0" err="1" smtClean="0"/>
              <a:t>Vars</a:t>
            </a:r>
            <a:endParaRPr lang="en-US" dirty="0"/>
          </a:p>
        </p:txBody>
      </p:sp>
      <p:sp>
        <p:nvSpPr>
          <p:cNvPr id="3" name="Content Placeholder 2"/>
          <p:cNvSpPr>
            <a:spLocks noGrp="1"/>
          </p:cNvSpPr>
          <p:nvPr>
            <p:ph idx="1"/>
          </p:nvPr>
        </p:nvSpPr>
        <p:spPr/>
        <p:txBody>
          <a:bodyPr>
            <a:normAutofit lnSpcReduction="10000"/>
          </a:bodyPr>
          <a:lstStyle/>
          <a:p>
            <a:r>
              <a:rPr lang="en-US" sz="4400" b="1" dirty="0"/>
              <a:t>How to Set?</a:t>
            </a:r>
          </a:p>
          <a:p>
            <a:pPr marL="0" indent="0">
              <a:buNone/>
            </a:pPr>
            <a:r>
              <a:rPr lang="en-US" dirty="0"/>
              <a:t>	</a:t>
            </a:r>
            <a:r>
              <a:rPr lang="en-US" b="1" i="1" dirty="0"/>
              <a:t>bash</a:t>
            </a:r>
          </a:p>
          <a:p>
            <a:pPr marL="1257300" lvl="3" indent="0">
              <a:buNone/>
            </a:pPr>
            <a:r>
              <a:rPr lang="en-US" sz="2400" dirty="0"/>
              <a:t>PATH= $PATH:$HOME/bin </a:t>
            </a:r>
            <a:br>
              <a:rPr lang="en-US" sz="2400" dirty="0"/>
            </a:br>
            <a:r>
              <a:rPr lang="en-US" sz="2400" dirty="0"/>
              <a:t>export PATH </a:t>
            </a:r>
          </a:p>
          <a:p>
            <a:pPr marL="1257300" lvl="3" indent="0">
              <a:buNone/>
            </a:pPr>
            <a:r>
              <a:rPr lang="en-US" sz="2400" dirty="0"/>
              <a:t>PATH= $PATH:$HOME/bin; export PATH</a:t>
            </a:r>
            <a:r>
              <a:rPr lang="en-US" sz="2400" b="1" dirty="0"/>
              <a:t> </a:t>
            </a:r>
            <a:endParaRPr lang="en-US" sz="2400" dirty="0"/>
          </a:p>
          <a:p>
            <a:pPr marL="0" indent="0">
              <a:buNone/>
            </a:pPr>
            <a:r>
              <a:rPr lang="en-US" dirty="0"/>
              <a:t>	</a:t>
            </a:r>
            <a:r>
              <a:rPr lang="en-US" b="1" i="1" dirty="0" err="1"/>
              <a:t>csh</a:t>
            </a:r>
            <a:endParaRPr lang="en-US" b="1" i="1" dirty="0"/>
          </a:p>
          <a:p>
            <a:pPr marL="1257300" lvl="3" indent="0">
              <a:buNone/>
            </a:pPr>
            <a:r>
              <a:rPr lang="en-US" sz="2400" dirty="0" err="1"/>
              <a:t>setenv</a:t>
            </a:r>
            <a:r>
              <a:rPr lang="en-US" sz="2400" dirty="0"/>
              <a:t> PATH  $PATH:$HOME/bin </a:t>
            </a:r>
            <a:endParaRPr lang="en-US" sz="2400" dirty="0" smtClean="0"/>
          </a:p>
          <a:p>
            <a:pPr marL="1257300" lvl="3" indent="0">
              <a:buNone/>
            </a:pPr>
            <a:endParaRPr lang="en-US" sz="2400" dirty="0"/>
          </a:p>
          <a:p>
            <a:r>
              <a:rPr lang="en-US" dirty="0"/>
              <a:t>See AP in Unix: Chap </a:t>
            </a:r>
            <a:r>
              <a:rPr lang="en-US" dirty="0" smtClean="0"/>
              <a:t>7.9 for programming</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1938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stdin</a:t>
            </a:r>
            <a:r>
              <a:rPr lang="en-US" dirty="0" smtClean="0"/>
              <a:t> / </a:t>
            </a:r>
            <a:r>
              <a:rPr lang="en-US" dirty="0" err="1" smtClean="0"/>
              <a:t>stdout</a:t>
            </a:r>
            <a:r>
              <a:rPr lang="en-US" dirty="0" smtClean="0"/>
              <a:t> / </a:t>
            </a:r>
            <a:r>
              <a:rPr lang="en-US" dirty="0" err="1" smtClean="0"/>
              <a:t>stderr</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Under </a:t>
            </a:r>
            <a:r>
              <a:rPr lang="en-US" dirty="0"/>
              <a:t>normal circumstances every UNIX program has three streams opened for it when it starts </a:t>
            </a:r>
            <a:r>
              <a:rPr lang="en-US" dirty="0" smtClean="0"/>
              <a:t>up:</a:t>
            </a:r>
          </a:p>
          <a:p>
            <a:pPr marL="0" indent="0">
              <a:buNone/>
            </a:pPr>
            <a:endParaRPr lang="en-US" dirty="0" smtClean="0"/>
          </a:p>
          <a:p>
            <a:pPr marL="0" indent="0">
              <a:buNone/>
            </a:pPr>
            <a:r>
              <a:rPr lang="en-US" dirty="0"/>
              <a:t>	</a:t>
            </a:r>
            <a:r>
              <a:rPr lang="en-US" dirty="0" smtClean="0"/>
              <a:t>1 for input  (keyboard)</a:t>
            </a:r>
          </a:p>
          <a:p>
            <a:pPr marL="0" indent="0">
              <a:buNone/>
            </a:pPr>
            <a:r>
              <a:rPr lang="en-US" dirty="0" smtClean="0"/>
              <a:t>	1 for output (terminal screen)</a:t>
            </a:r>
          </a:p>
          <a:p>
            <a:pPr marL="0" indent="0">
              <a:buNone/>
            </a:pPr>
            <a:r>
              <a:rPr lang="en-US" dirty="0"/>
              <a:t>	</a:t>
            </a:r>
            <a:r>
              <a:rPr lang="en-US" dirty="0" smtClean="0"/>
              <a:t>1 </a:t>
            </a:r>
            <a:r>
              <a:rPr lang="en-US" dirty="0"/>
              <a:t>for printing diagnostic or </a:t>
            </a:r>
            <a:r>
              <a:rPr lang="en-US" dirty="0" smtClean="0"/>
              <a:t>error messages</a:t>
            </a:r>
            <a:r>
              <a:rPr lang="en-US" dirty="0"/>
              <a:t> </a:t>
            </a:r>
            <a:r>
              <a:rPr lang="en-US" dirty="0" smtClean="0"/>
              <a:t>(terminal screen)</a:t>
            </a:r>
          </a:p>
          <a:p>
            <a:pPr marL="0" indent="0">
              <a:buNone/>
            </a:pPr>
            <a:endParaRPr lang="en-US" dirty="0"/>
          </a:p>
          <a:p>
            <a:pPr marL="0" indent="0">
              <a:buNone/>
            </a:pPr>
            <a:r>
              <a:rPr lang="en-US" dirty="0" smtClean="0"/>
              <a:t>The input stream is referred to as "standard input"; the output stream is referred to as "</a:t>
            </a:r>
            <a:r>
              <a:rPr lang="en-US" dirty="0"/>
              <a:t>standard output"; and the error stream is referred to as "standard error</a:t>
            </a:r>
            <a:r>
              <a:rPr lang="en-US" dirty="0" smtClean="0"/>
              <a:t>".</a:t>
            </a:r>
          </a:p>
          <a:p>
            <a:pPr marL="0" indent="0">
              <a:buNone/>
            </a:pPr>
            <a:endParaRPr lang="en-US" dirty="0"/>
          </a:p>
          <a:p>
            <a:pPr marL="0" indent="0">
              <a:buNone/>
            </a:pPr>
            <a:r>
              <a:rPr lang="en-US" dirty="0" smtClean="0"/>
              <a:t>These abbreviated as </a:t>
            </a:r>
            <a:r>
              <a:rPr lang="en-US" i="1" dirty="0" err="1"/>
              <a:t>stdin</a:t>
            </a:r>
            <a:r>
              <a:rPr lang="en-US" dirty="0"/>
              <a:t>, </a:t>
            </a:r>
            <a:r>
              <a:rPr lang="en-US" i="1" dirty="0" err="1"/>
              <a:t>stdout</a:t>
            </a:r>
            <a:r>
              <a:rPr lang="en-US" dirty="0"/>
              <a:t>, and </a:t>
            </a:r>
            <a:r>
              <a:rPr lang="en-US" i="1" dirty="0" err="1"/>
              <a:t>stderr</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Paraphrased from </a:t>
            </a:r>
            <a:r>
              <a:rPr lang="en-US" dirty="0" err="1" smtClean="0"/>
              <a:t>stdin</a:t>
            </a:r>
            <a:r>
              <a:rPr lang="en-US" dirty="0" smtClean="0"/>
              <a:t> man page</a:t>
            </a:r>
            <a:endParaRPr lang="en-US" dirty="0"/>
          </a:p>
        </p:txBody>
      </p:sp>
    </p:spTree>
    <p:extLst>
      <p:ext uri="{BB962C8B-B14F-4D97-AF65-F5344CB8AC3E}">
        <p14:creationId xmlns:p14="http://schemas.microsoft.com/office/powerpoint/2010/main" val="331838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Redirection</a:t>
            </a:r>
            <a:endParaRPr lang="en-US" dirty="0"/>
          </a:p>
        </p:txBody>
      </p:sp>
      <p:sp>
        <p:nvSpPr>
          <p:cNvPr id="3" name="Content Placeholder 2"/>
          <p:cNvSpPr>
            <a:spLocks noGrp="1"/>
          </p:cNvSpPr>
          <p:nvPr>
            <p:ph idx="1"/>
          </p:nvPr>
        </p:nvSpPr>
        <p:spPr/>
        <p:txBody>
          <a:bodyPr>
            <a:normAutofit lnSpcReduction="10000"/>
          </a:bodyPr>
          <a:lstStyle/>
          <a:p>
            <a:r>
              <a:rPr lang="en-US" dirty="0" smtClean="0"/>
              <a:t>For Details, see Linux Essentials Chap 10 </a:t>
            </a:r>
          </a:p>
          <a:p>
            <a:r>
              <a:rPr lang="en-US" dirty="0" smtClean="0"/>
              <a:t>Allows us to change where </a:t>
            </a:r>
            <a:r>
              <a:rPr lang="en-US" i="1" dirty="0" err="1" smtClean="0"/>
              <a:t>stdin</a:t>
            </a:r>
            <a:r>
              <a:rPr lang="en-US" dirty="0" smtClean="0"/>
              <a:t>, </a:t>
            </a:r>
            <a:r>
              <a:rPr lang="en-US" i="1" dirty="0" err="1" smtClean="0"/>
              <a:t>stdout</a:t>
            </a:r>
            <a:r>
              <a:rPr lang="en-US" dirty="0" smtClean="0"/>
              <a:t>, </a:t>
            </a:r>
            <a:r>
              <a:rPr lang="en-US" i="1" dirty="0" err="1" smtClean="0"/>
              <a:t>stderr</a:t>
            </a:r>
            <a:r>
              <a:rPr lang="en-US" dirty="0" smtClean="0"/>
              <a:t> get or put their data.</a:t>
            </a:r>
          </a:p>
          <a:p>
            <a:r>
              <a:rPr lang="en-US" dirty="0"/>
              <a:t>&lt;		- Uses file as </a:t>
            </a:r>
            <a:r>
              <a:rPr lang="en-US" i="1" dirty="0" err="1"/>
              <a:t>stdin</a:t>
            </a:r>
            <a:endParaRPr lang="en-US" i="1" dirty="0"/>
          </a:p>
          <a:p>
            <a:r>
              <a:rPr lang="en-US" dirty="0" smtClean="0"/>
              <a:t>&gt;, &gt;&gt; 	- Creates or appends </a:t>
            </a:r>
            <a:r>
              <a:rPr lang="en-US" i="1" dirty="0" err="1" smtClean="0"/>
              <a:t>stdout</a:t>
            </a:r>
            <a:r>
              <a:rPr lang="en-US" dirty="0" smtClean="0"/>
              <a:t> to file</a:t>
            </a:r>
          </a:p>
          <a:p>
            <a:r>
              <a:rPr lang="en-US" dirty="0" smtClean="0"/>
              <a:t>2&gt;		- Creates or appends </a:t>
            </a:r>
            <a:r>
              <a:rPr lang="en-US" i="1" dirty="0" err="1" smtClean="0"/>
              <a:t>stderr</a:t>
            </a:r>
            <a:r>
              <a:rPr lang="en-US" dirty="0" smtClean="0"/>
              <a:t> to file</a:t>
            </a:r>
          </a:p>
          <a:p>
            <a:endParaRPr lang="en-US" dirty="0"/>
          </a:p>
          <a:p>
            <a:pPr marL="0" indent="0">
              <a:buNone/>
            </a:pPr>
            <a:r>
              <a:rPr lang="en-US" dirty="0" smtClean="0">
                <a:solidFill>
                  <a:srgbClr val="FF0000"/>
                </a:solidFill>
              </a:rPr>
              <a:t>Examples</a:t>
            </a:r>
            <a:endParaRPr lang="en-US" dirty="0">
              <a:solidFill>
                <a:srgbClr val="FF0000"/>
              </a:solidFill>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8621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normAutofit/>
          </a:bodyPr>
          <a:lstStyle/>
          <a:p>
            <a:r>
              <a:rPr lang="en-US" dirty="0" smtClean="0"/>
              <a:t>For Details, see Linux Essentials Chap 10 </a:t>
            </a:r>
          </a:p>
          <a:p>
            <a:r>
              <a:rPr lang="en-US" dirty="0"/>
              <a:t>the standard output from one program is redirected as the standard input to </a:t>
            </a:r>
            <a:r>
              <a:rPr lang="en-US" dirty="0" smtClean="0"/>
              <a:t>another program</a:t>
            </a:r>
          </a:p>
          <a:p>
            <a:pPr marL="0" indent="0">
              <a:buNone/>
            </a:pPr>
            <a:endParaRPr lang="en-US" dirty="0"/>
          </a:p>
          <a:p>
            <a:pPr marL="0" indent="0">
              <a:buNone/>
            </a:pPr>
            <a:r>
              <a:rPr lang="en-US" dirty="0" smtClean="0">
                <a:solidFill>
                  <a:srgbClr val="FF0000"/>
                </a:solidFill>
              </a:rPr>
              <a:t>Examples</a:t>
            </a:r>
            <a:endParaRPr lang="en-US" dirty="0">
              <a:solidFill>
                <a:srgbClr val="FF0000"/>
              </a:solidFill>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012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Editor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vi – modal (command mode and insert mode)</a:t>
            </a:r>
          </a:p>
          <a:p>
            <a:pPr lvl="1"/>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 go to insert mode</a:t>
            </a:r>
          </a:p>
          <a:p>
            <a:pPr lvl="1"/>
            <a:r>
              <a:rPr lang="en-US" dirty="0" smtClean="0">
                <a:latin typeface="Times New Roman" panose="02020603050405020304" pitchFamily="18" charset="0"/>
                <a:cs typeface="Times New Roman" panose="02020603050405020304" pitchFamily="18" charset="0"/>
              </a:rPr>
              <a:t>esc go to command mode</a:t>
            </a:r>
          </a:p>
          <a:p>
            <a:pPr lvl="1"/>
            <a:r>
              <a:rPr lang="en-US" dirty="0" err="1" smtClean="0">
                <a:latin typeface="Times New Roman" panose="02020603050405020304" pitchFamily="18" charset="0"/>
                <a:cs typeface="Times New Roman" panose="02020603050405020304" pitchFamily="18" charset="0"/>
              </a:rPr>
              <a:t>dw</a:t>
            </a:r>
            <a:r>
              <a:rPr lang="en-US" dirty="0" smtClean="0">
                <a:latin typeface="Times New Roman" panose="02020603050405020304" pitchFamily="18" charset="0"/>
                <a:cs typeface="Times New Roman" panose="02020603050405020304" pitchFamily="18" charset="0"/>
              </a:rPr>
              <a:t> delete word</a:t>
            </a:r>
          </a:p>
          <a:p>
            <a:pPr lvl="1"/>
            <a:r>
              <a:rPr lang="en-US" dirty="0" err="1" smtClean="0">
                <a:latin typeface="Times New Roman" panose="02020603050405020304" pitchFamily="18" charset="0"/>
                <a:cs typeface="Times New Roman" panose="02020603050405020304" pitchFamily="18" charset="0"/>
              </a:rPr>
              <a:t>dd</a:t>
            </a:r>
            <a:r>
              <a:rPr lang="en-US" dirty="0" smtClean="0">
                <a:latin typeface="Times New Roman" panose="02020603050405020304" pitchFamily="18" charset="0"/>
                <a:cs typeface="Times New Roman" panose="02020603050405020304" pitchFamily="18" charset="0"/>
              </a:rPr>
              <a:t> delete line</a:t>
            </a:r>
          </a:p>
          <a:p>
            <a:pPr lvl="1"/>
            <a:r>
              <a:rPr lang="en-US" dirty="0" smtClean="0">
                <a:latin typeface="Times New Roman" panose="02020603050405020304" pitchFamily="18" charset="0"/>
                <a:cs typeface="Times New Roman" panose="02020603050405020304" pitchFamily="18" charset="0"/>
              </a:rPr>
              <a:t>5dd delete 5 lines</a:t>
            </a:r>
          </a:p>
          <a:p>
            <a:pPr lvl="1"/>
            <a:r>
              <a:rPr lang="en-US" dirty="0" smtClean="0">
                <a:latin typeface="Times New Roman" panose="02020603050405020304" pitchFamily="18" charset="0"/>
                <a:cs typeface="Times New Roman" panose="02020603050405020304" pitchFamily="18" charset="0"/>
              </a:rPr>
              <a:t>d$ delete to end of line</a:t>
            </a:r>
          </a:p>
          <a:p>
            <a:pPr lvl="1"/>
            <a:r>
              <a:rPr lang="en-US" dirty="0" smtClean="0">
                <a:latin typeface="Times New Roman" panose="02020603050405020304" pitchFamily="18" charset="0"/>
                <a:cs typeface="Times New Roman" panose="02020603050405020304" pitchFamily="18" charset="0"/>
              </a:rPr>
              <a:t>/&lt;something&gt;  search for &lt;something&gt;</a:t>
            </a:r>
          </a:p>
          <a:p>
            <a:pPr lvl="1"/>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shellcmd</a:t>
            </a:r>
            <a:r>
              <a:rPr lang="en-US" dirty="0" smtClean="0">
                <a:latin typeface="Times New Roman" panose="02020603050405020304" pitchFamily="18" charset="0"/>
                <a:cs typeface="Times New Roman" panose="02020603050405020304" pitchFamily="18" charset="0"/>
              </a:rPr>
              <a:t>   &lt;- execute command in shell</a:t>
            </a:r>
          </a:p>
          <a:p>
            <a:pPr lvl="1"/>
            <a:r>
              <a:rPr lang="en-US" dirty="0" smtClean="0">
                <a:latin typeface="Times New Roman" panose="02020603050405020304" pitchFamily="18" charset="0"/>
                <a:cs typeface="Times New Roman" panose="02020603050405020304" pitchFamily="18" charset="0"/>
              </a:rPr>
              <a:t>:q    </a:t>
            </a:r>
            <a:r>
              <a:rPr lang="en-US" dirty="0" smtClean="0">
                <a:latin typeface="Times New Roman" panose="02020603050405020304" pitchFamily="18" charset="0"/>
                <a:cs typeface="Times New Roman" panose="02020603050405020304" pitchFamily="18" charset="0"/>
              </a:rPr>
              <a:t>quit</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:q!   force quit</a:t>
            </a:r>
          </a:p>
          <a:p>
            <a:pPr lvl="1"/>
            <a:r>
              <a:rPr lang="en-US" dirty="0" smtClean="0">
                <a:latin typeface="Times New Roman" panose="02020603050405020304" pitchFamily="18" charset="0"/>
                <a:cs typeface="Times New Roman" panose="02020603050405020304" pitchFamily="18" charset="0"/>
              </a:rPr>
              <a:t>:w    write</a:t>
            </a:r>
          </a:p>
          <a:p>
            <a:pPr lvl="1"/>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wq</a:t>
            </a:r>
            <a:r>
              <a:rPr lang="en-US" dirty="0" smtClean="0">
                <a:latin typeface="Times New Roman" panose="02020603050405020304" pitchFamily="18" charset="0"/>
                <a:cs typeface="Times New Roman" panose="02020603050405020304" pitchFamily="18" charset="0"/>
              </a:rPr>
              <a:t>  write and then </a:t>
            </a:r>
            <a:r>
              <a:rPr lang="en-US" dirty="0" smtClean="0">
                <a:latin typeface="Times New Roman" panose="02020603050405020304" pitchFamily="18" charset="0"/>
                <a:cs typeface="Times New Roman" panose="02020603050405020304" pitchFamily="18" charset="0"/>
              </a:rPr>
              <a:t>quit</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a:xfrm>
            <a:off x="1905000" y="6356350"/>
            <a:ext cx="4953000" cy="365125"/>
          </a:xfrm>
        </p:spPr>
        <p:txBody>
          <a:bodyPr/>
          <a:lstStyle/>
          <a:p>
            <a:r>
              <a:rPr lang="en-US" dirty="0"/>
              <a:t>http://en.wikipedia.org/wiki/Vi</a:t>
            </a:r>
          </a:p>
        </p:txBody>
      </p:sp>
    </p:spTree>
    <p:extLst>
      <p:ext uri="{BB962C8B-B14F-4D97-AF65-F5344CB8AC3E}">
        <p14:creationId xmlns:p14="http://schemas.microsoft.com/office/powerpoint/2010/main" val="4014487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Emacs</a:t>
            </a:r>
            <a:r>
              <a:rPr lang="en-US" dirty="0" smtClean="0"/>
              <a:t> Editor</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Emacs</a:t>
            </a:r>
            <a:r>
              <a:rPr lang="en-US" dirty="0"/>
              <a:t> </a:t>
            </a:r>
            <a:r>
              <a:rPr lang="en-US" dirty="0" smtClean="0"/>
              <a:t>and </a:t>
            </a:r>
            <a:r>
              <a:rPr lang="en-US" dirty="0"/>
              <a:t>its derivatives are a family of </a:t>
            </a:r>
            <a:r>
              <a:rPr lang="en-US" dirty="0">
                <a:hlinkClick r:id="rId2" tooltip="Text editor"/>
              </a:rPr>
              <a:t>text editors</a:t>
            </a:r>
            <a:r>
              <a:rPr lang="en-US" dirty="0"/>
              <a:t> that are characterized by their </a:t>
            </a:r>
            <a:r>
              <a:rPr lang="en-US" dirty="0">
                <a:hlinkClick r:id="rId3" tooltip="Extensibility"/>
              </a:rPr>
              <a:t>extensibility</a:t>
            </a:r>
            <a:r>
              <a:rPr lang="en-US" dirty="0"/>
              <a:t>. The manual for </a:t>
            </a:r>
            <a:r>
              <a:rPr lang="en-US" dirty="0">
                <a:hlinkClick r:id="rId4" tooltip="GNU Emacs"/>
              </a:rPr>
              <a:t>GNU </a:t>
            </a:r>
            <a:r>
              <a:rPr lang="en-US" dirty="0" err="1">
                <a:hlinkClick r:id="rId4" tooltip="GNU Emacs"/>
              </a:rPr>
              <a:t>Emacs</a:t>
            </a:r>
            <a:r>
              <a:rPr lang="en-US" dirty="0"/>
              <a:t> describes it as "</a:t>
            </a:r>
            <a:r>
              <a:rPr lang="en-US" b="1" i="1" dirty="0">
                <a:solidFill>
                  <a:srgbClr val="002060"/>
                </a:solidFill>
              </a:rPr>
              <a:t>the extensible, customizable, self-documenting, real-time display editor</a:t>
            </a:r>
            <a:r>
              <a:rPr lang="en-US" dirty="0" smtClean="0"/>
              <a:t>".</a:t>
            </a:r>
          </a:p>
          <a:p>
            <a:pPr marL="0" indent="0">
              <a:buNone/>
            </a:pPr>
            <a:endParaRPr lang="en-US" dirty="0" smtClean="0"/>
          </a:p>
          <a:p>
            <a:r>
              <a:rPr lang="en-US" dirty="0" smtClean="0"/>
              <a:t>Development </a:t>
            </a:r>
            <a:r>
              <a:rPr lang="en-US" dirty="0"/>
              <a:t>of the first </a:t>
            </a:r>
            <a:r>
              <a:rPr lang="en-US" dirty="0" err="1"/>
              <a:t>Emacs</a:t>
            </a:r>
            <a:r>
              <a:rPr lang="en-US" dirty="0"/>
              <a:t> began in the mid-1970s and continues actively as of 2014. </a:t>
            </a:r>
            <a:r>
              <a:rPr lang="en-US" dirty="0" err="1"/>
              <a:t>Emacs</a:t>
            </a:r>
            <a:r>
              <a:rPr lang="en-US" dirty="0"/>
              <a:t> has over 2,000 built-in commands and allows the user to combine these commands into </a:t>
            </a:r>
            <a:r>
              <a:rPr lang="en-US" dirty="0">
                <a:hlinkClick r:id="rId5" tooltip="Macro (computer science)"/>
              </a:rPr>
              <a:t>macros</a:t>
            </a:r>
            <a:r>
              <a:rPr lang="en-US" dirty="0"/>
              <a:t> to automate work.</a:t>
            </a:r>
          </a:p>
        </p:txBody>
      </p:sp>
      <p:sp>
        <p:nvSpPr>
          <p:cNvPr id="4" name="Footer Placeholder 3"/>
          <p:cNvSpPr>
            <a:spLocks noGrp="1"/>
          </p:cNvSpPr>
          <p:nvPr>
            <p:ph type="ftr" sz="quarter" idx="11"/>
          </p:nvPr>
        </p:nvSpPr>
        <p:spPr>
          <a:xfrm>
            <a:off x="3124200" y="6356350"/>
            <a:ext cx="3429000" cy="365125"/>
          </a:xfrm>
        </p:spPr>
        <p:txBody>
          <a:bodyPr/>
          <a:lstStyle/>
          <a:p>
            <a:r>
              <a:rPr lang="en-US" dirty="0"/>
              <a:t>http://en.wikipedia.org/wiki/Emacs</a:t>
            </a:r>
          </a:p>
        </p:txBody>
      </p:sp>
    </p:spTree>
    <p:extLst>
      <p:ext uri="{BB962C8B-B14F-4D97-AF65-F5344CB8AC3E}">
        <p14:creationId xmlns:p14="http://schemas.microsoft.com/office/powerpoint/2010/main" val="9242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Emacs</a:t>
            </a:r>
            <a:r>
              <a:rPr lang="en-US" dirty="0" smtClean="0"/>
              <a:t> Commands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Arrow keys move cursor</a:t>
            </a:r>
          </a:p>
          <a:p>
            <a:r>
              <a:rPr lang="en-US" dirty="0" smtClean="0"/>
              <a:t>^f – forward one character</a:t>
            </a:r>
          </a:p>
          <a:p>
            <a:r>
              <a:rPr lang="en-US" dirty="0" smtClean="0"/>
              <a:t>^b – back one character</a:t>
            </a:r>
          </a:p>
          <a:p>
            <a:r>
              <a:rPr lang="en-US" dirty="0" smtClean="0"/>
              <a:t>^a – beginning of line</a:t>
            </a:r>
          </a:p>
          <a:p>
            <a:r>
              <a:rPr lang="en-US" dirty="0" smtClean="0"/>
              <a:t>^e – end of line</a:t>
            </a:r>
          </a:p>
          <a:p>
            <a:r>
              <a:rPr lang="en-US" dirty="0" smtClean="0"/>
              <a:t>^n – down one line</a:t>
            </a:r>
          </a:p>
          <a:p>
            <a:r>
              <a:rPr lang="en-US" dirty="0" smtClean="0"/>
              <a:t>^p – up one line</a:t>
            </a:r>
          </a:p>
          <a:p>
            <a:r>
              <a:rPr lang="en-US" dirty="0" smtClean="0"/>
              <a:t>^d – delete character</a:t>
            </a:r>
            <a:endParaRPr lang="en-US" dirty="0"/>
          </a:p>
          <a:p>
            <a:r>
              <a:rPr lang="en-US" dirty="0" smtClean="0"/>
              <a:t>^s – search</a:t>
            </a:r>
          </a:p>
          <a:p>
            <a:r>
              <a:rPr lang="en-US" dirty="0" smtClean="0"/>
              <a:t>^</a:t>
            </a:r>
            <a:r>
              <a:rPr lang="en-US" dirty="0" err="1" smtClean="0"/>
              <a:t>x^s</a:t>
            </a:r>
            <a:r>
              <a:rPr lang="en-US" dirty="0" smtClean="0"/>
              <a:t> – save</a:t>
            </a:r>
          </a:p>
          <a:p>
            <a:r>
              <a:rPr lang="en-US" dirty="0" smtClean="0"/>
              <a:t>^</a:t>
            </a:r>
            <a:r>
              <a:rPr lang="en-US" dirty="0" err="1" smtClean="0"/>
              <a:t>x^c</a:t>
            </a:r>
            <a:r>
              <a:rPr lang="en-US" dirty="0" smtClean="0"/>
              <a:t> – exit</a:t>
            </a:r>
          </a:p>
          <a:p>
            <a:r>
              <a:rPr lang="en-US" dirty="0" smtClean="0"/>
              <a:t>Meta-&gt;  -  end of file</a:t>
            </a:r>
          </a:p>
          <a:p>
            <a:r>
              <a:rPr lang="en-US" dirty="0" smtClean="0"/>
              <a:t>Meta-&lt;  - Beginning of file</a:t>
            </a:r>
          </a:p>
          <a:p>
            <a:r>
              <a:rPr lang="en-US" dirty="0" smtClean="0"/>
              <a:t>Meta-x revert  &lt;-  revert changes</a:t>
            </a:r>
            <a:endParaRPr lang="en-US" dirty="0"/>
          </a:p>
        </p:txBody>
      </p:sp>
      <p:sp>
        <p:nvSpPr>
          <p:cNvPr id="4" name="Footer Placeholder 3"/>
          <p:cNvSpPr>
            <a:spLocks noGrp="1"/>
          </p:cNvSpPr>
          <p:nvPr>
            <p:ph type="ftr" sz="quarter" idx="11"/>
          </p:nvPr>
        </p:nvSpPr>
        <p:spPr>
          <a:xfrm>
            <a:off x="1905000" y="6356350"/>
            <a:ext cx="4953000" cy="365125"/>
          </a:xfrm>
        </p:spPr>
        <p:txBody>
          <a:bodyPr/>
          <a:lstStyle/>
          <a:p>
            <a:r>
              <a:rPr lang="en-US" dirty="0" smtClean="0"/>
              <a:t>The Syllabus has pointers to </a:t>
            </a:r>
            <a:r>
              <a:rPr lang="en-US" dirty="0" err="1" smtClean="0"/>
              <a:t>Youtube</a:t>
            </a:r>
            <a:r>
              <a:rPr lang="en-US" dirty="0" smtClean="0"/>
              <a:t> videos on Unix Commands</a:t>
            </a:r>
            <a:endParaRPr lang="en-US" dirty="0"/>
          </a:p>
        </p:txBody>
      </p:sp>
    </p:spTree>
    <p:extLst>
      <p:ext uri="{BB962C8B-B14F-4D97-AF65-F5344CB8AC3E}">
        <p14:creationId xmlns:p14="http://schemas.microsoft.com/office/powerpoint/2010/main" val="42874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Editors</a:t>
            </a:r>
            <a:endParaRPr lang="en-US" dirty="0"/>
          </a:p>
        </p:txBody>
      </p:sp>
      <p:sp>
        <p:nvSpPr>
          <p:cNvPr id="3" name="Content Placeholder 2"/>
          <p:cNvSpPr>
            <a:spLocks noGrp="1"/>
          </p:cNvSpPr>
          <p:nvPr>
            <p:ph idx="1"/>
          </p:nvPr>
        </p:nvSpPr>
        <p:spPr/>
        <p:txBody>
          <a:bodyPr/>
          <a:lstStyle/>
          <a:p>
            <a:r>
              <a:rPr lang="en-US" b="1" dirty="0" smtClean="0"/>
              <a:t>Vim</a:t>
            </a:r>
            <a:r>
              <a:rPr lang="en-US" dirty="0" smtClean="0"/>
              <a:t> </a:t>
            </a:r>
            <a:r>
              <a:rPr lang="en-US" dirty="0"/>
              <a:t>(</a:t>
            </a:r>
            <a:r>
              <a:rPr lang="en-US" dirty="0">
                <a:hlinkClick r:id="rId2" tooltip="Help:IPA for English"/>
              </a:rPr>
              <a:t>/</a:t>
            </a:r>
            <a:r>
              <a:rPr lang="en-US" dirty="0" err="1">
                <a:hlinkClick r:id="rId3" tooltip="Help:IPA for English"/>
              </a:rPr>
              <a:t>vɪm</a:t>
            </a:r>
            <a:r>
              <a:rPr lang="en-US" dirty="0" smtClean="0">
                <a:hlinkClick r:id="rId2" tooltip="Help:IPA for English"/>
              </a:rPr>
              <a:t>/</a:t>
            </a:r>
            <a:r>
              <a:rPr lang="en-US" dirty="0"/>
              <a:t>;</a:t>
            </a:r>
            <a:r>
              <a:rPr lang="en-US" dirty="0" smtClean="0"/>
              <a:t> </a:t>
            </a:r>
            <a:r>
              <a:rPr lang="en-US" dirty="0"/>
              <a:t>a contraction of </a:t>
            </a:r>
            <a:r>
              <a:rPr lang="en-US" b="1" dirty="0"/>
              <a:t>Vi </a:t>
            </a:r>
            <a:r>
              <a:rPr lang="en-US" b="1" dirty="0" err="1"/>
              <a:t>IMproved</a:t>
            </a:r>
            <a:r>
              <a:rPr lang="en-US" dirty="0"/>
              <a:t>) is a </a:t>
            </a:r>
            <a:r>
              <a:rPr lang="en-US" dirty="0">
                <a:hlinkClick r:id="rId4" tooltip="Text editor"/>
              </a:rPr>
              <a:t>text editor</a:t>
            </a:r>
            <a:r>
              <a:rPr lang="en-US" dirty="0"/>
              <a:t> written by </a:t>
            </a:r>
            <a:r>
              <a:rPr lang="en-US" dirty="0">
                <a:hlinkClick r:id="rId5" tooltip="Bram Moolenaar"/>
              </a:rPr>
              <a:t>Bram </a:t>
            </a:r>
            <a:r>
              <a:rPr lang="en-US" dirty="0" err="1">
                <a:hlinkClick r:id="rId5" tooltip="Bram Moolenaar"/>
              </a:rPr>
              <a:t>Moolenaar</a:t>
            </a:r>
            <a:r>
              <a:rPr lang="en-US" dirty="0"/>
              <a:t> and first released publicly in 1991. Based on the ideas of the </a:t>
            </a:r>
            <a:r>
              <a:rPr lang="en-US" dirty="0">
                <a:hlinkClick r:id="rId6" tooltip="Vi"/>
              </a:rPr>
              <a:t>vi</a:t>
            </a:r>
            <a:r>
              <a:rPr lang="en-US" dirty="0"/>
              <a:t> editor common to </a:t>
            </a:r>
            <a:r>
              <a:rPr lang="en-US" dirty="0">
                <a:hlinkClick r:id="rId7" tooltip="Unix-like"/>
              </a:rPr>
              <a:t>Unix-like</a:t>
            </a:r>
            <a:r>
              <a:rPr lang="en-US" dirty="0"/>
              <a:t> systems, Vim is designed for use both from a </a:t>
            </a:r>
            <a:r>
              <a:rPr lang="en-US" dirty="0">
                <a:hlinkClick r:id="rId8" tooltip="Command-line interface"/>
              </a:rPr>
              <a:t>command-line interface</a:t>
            </a:r>
            <a:r>
              <a:rPr lang="en-US" dirty="0"/>
              <a:t> and as a standalone application in a </a:t>
            </a:r>
            <a:r>
              <a:rPr lang="en-US" dirty="0">
                <a:hlinkClick r:id="rId9" tooltip="Graphical user interface"/>
              </a:rPr>
              <a:t>graphical user interface</a:t>
            </a:r>
            <a:r>
              <a:rPr lang="en-US" dirty="0"/>
              <a:t>.</a:t>
            </a:r>
          </a:p>
          <a:p>
            <a:pPr marL="0" indent="0">
              <a:buNone/>
            </a:pPr>
            <a:endParaRPr lang="en-US" dirty="0"/>
          </a:p>
        </p:txBody>
      </p:sp>
      <p:sp>
        <p:nvSpPr>
          <p:cNvPr id="4" name="Footer Placeholder 3"/>
          <p:cNvSpPr>
            <a:spLocks noGrp="1"/>
          </p:cNvSpPr>
          <p:nvPr>
            <p:ph type="ftr" sz="quarter" idx="11"/>
          </p:nvPr>
        </p:nvSpPr>
        <p:spPr>
          <a:xfrm>
            <a:off x="3124200" y="6356350"/>
            <a:ext cx="3657600" cy="365125"/>
          </a:xfrm>
        </p:spPr>
        <p:txBody>
          <a:bodyPr/>
          <a:lstStyle/>
          <a:p>
            <a:r>
              <a:rPr lang="en-US" dirty="0"/>
              <a:t>http://en.wikipedia.org/wiki/Vim_(text_editor)</a:t>
            </a:r>
          </a:p>
        </p:txBody>
      </p:sp>
    </p:spTree>
    <p:extLst>
      <p:ext uri="{BB962C8B-B14F-4D97-AF65-F5344CB8AC3E}">
        <p14:creationId xmlns:p14="http://schemas.microsoft.com/office/powerpoint/2010/main" val="286846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Editors</a:t>
            </a:r>
            <a:endParaRPr lang="en-US" dirty="0"/>
          </a:p>
        </p:txBody>
      </p:sp>
      <p:sp>
        <p:nvSpPr>
          <p:cNvPr id="3" name="Content Placeholder 2"/>
          <p:cNvSpPr>
            <a:spLocks noGrp="1"/>
          </p:cNvSpPr>
          <p:nvPr>
            <p:ph idx="1"/>
          </p:nvPr>
        </p:nvSpPr>
        <p:spPr/>
        <p:txBody>
          <a:bodyPr/>
          <a:lstStyle/>
          <a:p>
            <a:r>
              <a:rPr lang="en-US" dirty="0" smtClean="0"/>
              <a:t>Pico (Pine Composer</a:t>
            </a:r>
            <a:r>
              <a:rPr lang="en-US" dirty="0"/>
              <a:t>) - PICO is a very simple and easy-to-use text editor offering paragraph justification, cut/paste, and a spelling checker...“. Pico's interface is in many ways very similar to that found in </a:t>
            </a:r>
            <a:r>
              <a:rPr lang="en-US" dirty="0">
                <a:hlinkClick r:id="rId2" tooltip="Microsoft Windows"/>
              </a:rPr>
              <a:t>Windows</a:t>
            </a:r>
            <a:r>
              <a:rPr lang="en-US" dirty="0"/>
              <a:t> editors, such as </a:t>
            </a:r>
            <a:r>
              <a:rPr lang="en-US" dirty="0">
                <a:hlinkClick r:id="rId3" tooltip="Notepad (Windows)"/>
              </a:rPr>
              <a:t>Notepad</a:t>
            </a:r>
            <a:r>
              <a:rPr lang="en-US" dirty="0" smtClean="0"/>
              <a:t>.</a:t>
            </a:r>
            <a:r>
              <a:rPr lang="en-US" baseline="30000" dirty="0"/>
              <a:t> </a:t>
            </a:r>
            <a:endParaRPr lang="en-US" dirty="0"/>
          </a:p>
          <a:p>
            <a:endParaRPr lang="en-US" dirty="0"/>
          </a:p>
        </p:txBody>
      </p:sp>
      <p:sp>
        <p:nvSpPr>
          <p:cNvPr id="4" name="Footer Placeholder 3"/>
          <p:cNvSpPr>
            <a:spLocks noGrp="1"/>
          </p:cNvSpPr>
          <p:nvPr>
            <p:ph type="ftr" sz="quarter" idx="11"/>
          </p:nvPr>
        </p:nvSpPr>
        <p:spPr>
          <a:xfrm>
            <a:off x="2819400" y="6356350"/>
            <a:ext cx="3810000" cy="365125"/>
          </a:xfrm>
        </p:spPr>
        <p:txBody>
          <a:bodyPr/>
          <a:lstStyle/>
          <a:p>
            <a:r>
              <a:rPr lang="en-US" dirty="0"/>
              <a:t>http://</a:t>
            </a:r>
            <a:r>
              <a:rPr lang="en-US" dirty="0" smtClean="0"/>
              <a:t>en.wikipedia.org/wiki/Pico_(text_editor)</a:t>
            </a:r>
            <a:endParaRPr lang="en-US" dirty="0"/>
          </a:p>
        </p:txBody>
      </p:sp>
    </p:spTree>
    <p:extLst>
      <p:ext uri="{BB962C8B-B14F-4D97-AF65-F5344CB8AC3E}">
        <p14:creationId xmlns:p14="http://schemas.microsoft.com/office/powerpoint/2010/main" val="405519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Editors</a:t>
            </a:r>
            <a:endParaRPr lang="en-US" dirty="0"/>
          </a:p>
        </p:txBody>
      </p:sp>
      <p:sp>
        <p:nvSpPr>
          <p:cNvPr id="3" name="Content Placeholder 2"/>
          <p:cNvSpPr>
            <a:spLocks noGrp="1"/>
          </p:cNvSpPr>
          <p:nvPr>
            <p:ph idx="1"/>
          </p:nvPr>
        </p:nvSpPr>
        <p:spPr/>
        <p:txBody>
          <a:bodyPr/>
          <a:lstStyle/>
          <a:p>
            <a:r>
              <a:rPr lang="en-US" dirty="0" err="1" smtClean="0"/>
              <a:t>Nano</a:t>
            </a:r>
            <a:r>
              <a:rPr lang="en-US" dirty="0" smtClean="0"/>
              <a:t> is </a:t>
            </a:r>
            <a:r>
              <a:rPr lang="en-US" dirty="0"/>
              <a:t>a </a:t>
            </a:r>
            <a:r>
              <a:rPr lang="en-US" dirty="0">
                <a:hlinkClick r:id="rId2" tooltip="Text editor"/>
              </a:rPr>
              <a:t>text editor</a:t>
            </a:r>
            <a:r>
              <a:rPr lang="en-US" dirty="0"/>
              <a:t> for </a:t>
            </a:r>
            <a:r>
              <a:rPr lang="en-US" dirty="0">
                <a:hlinkClick r:id="rId3" tooltip="Unix-like"/>
              </a:rPr>
              <a:t>Unix-like</a:t>
            </a:r>
            <a:r>
              <a:rPr lang="en-US" dirty="0"/>
              <a:t> computing systems or operating environments using a </a:t>
            </a:r>
            <a:r>
              <a:rPr lang="en-US" dirty="0">
                <a:hlinkClick r:id="rId4" tooltip="Command line interface"/>
              </a:rPr>
              <a:t>command line interface</a:t>
            </a:r>
            <a:r>
              <a:rPr lang="en-US" dirty="0"/>
              <a:t>. It emulates the </a:t>
            </a:r>
            <a:r>
              <a:rPr lang="en-US" dirty="0">
                <a:hlinkClick r:id="rId5" tooltip="Pico (text editor)"/>
              </a:rPr>
              <a:t>Pico</a:t>
            </a:r>
            <a:r>
              <a:rPr lang="en-US" dirty="0"/>
              <a:t> text editor, part of the </a:t>
            </a:r>
            <a:r>
              <a:rPr lang="en-US" dirty="0">
                <a:hlinkClick r:id="rId6" tooltip="Pine (email client)"/>
              </a:rPr>
              <a:t>Pine</a:t>
            </a:r>
            <a:r>
              <a:rPr lang="en-US" dirty="0"/>
              <a:t> email client, and also provides additional functionality</a:t>
            </a:r>
          </a:p>
          <a:p>
            <a:endParaRPr lang="en-US" dirty="0"/>
          </a:p>
        </p:txBody>
      </p:sp>
      <p:sp>
        <p:nvSpPr>
          <p:cNvPr id="4" name="Footer Placeholder 3"/>
          <p:cNvSpPr>
            <a:spLocks noGrp="1"/>
          </p:cNvSpPr>
          <p:nvPr>
            <p:ph type="ftr" sz="quarter" idx="11"/>
          </p:nvPr>
        </p:nvSpPr>
        <p:spPr>
          <a:xfrm>
            <a:off x="3124200" y="6356350"/>
            <a:ext cx="3581400" cy="365125"/>
          </a:xfrm>
        </p:spPr>
        <p:txBody>
          <a:bodyPr/>
          <a:lstStyle/>
          <a:p>
            <a:r>
              <a:rPr lang="en-US" dirty="0"/>
              <a:t>http://en.wikipedia.org/wiki/GNU_nano</a:t>
            </a:r>
          </a:p>
        </p:txBody>
      </p:sp>
    </p:spTree>
    <p:extLst>
      <p:ext uri="{BB962C8B-B14F-4D97-AF65-F5344CB8AC3E}">
        <p14:creationId xmlns:p14="http://schemas.microsoft.com/office/powerpoint/2010/main" val="125726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Environment Variables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4400" b="1" dirty="0" smtClean="0"/>
              <a:t>What</a:t>
            </a:r>
          </a:p>
          <a:p>
            <a:pPr marL="0" indent="0">
              <a:buNone/>
            </a:pPr>
            <a:endParaRPr lang="en-US" dirty="0" smtClean="0"/>
          </a:p>
          <a:p>
            <a:pPr marL="0" indent="0">
              <a:buNone/>
            </a:pPr>
            <a:r>
              <a:rPr lang="en-US" dirty="0" smtClean="0"/>
              <a:t>An </a:t>
            </a:r>
            <a:r>
              <a:rPr lang="en-US" dirty="0"/>
              <a:t>environment variable is a named object that contains data used by one or more applications. In simple terms, it is a variable with a name and a value. The value of an environmental variable can for example be the location of all executable files in the file system, the default editor that should be used, or the system locale settings</a:t>
            </a:r>
            <a:r>
              <a:rPr lang="en-US" dirty="0" smtClean="0"/>
              <a:t>.</a:t>
            </a:r>
          </a:p>
          <a:p>
            <a:pPr marL="0" indent="0">
              <a:buNone/>
            </a:pPr>
            <a:endParaRPr lang="en-US" dirty="0" smtClean="0"/>
          </a:p>
        </p:txBody>
      </p:sp>
      <p:sp>
        <p:nvSpPr>
          <p:cNvPr id="4" name="Footer Placeholder 3"/>
          <p:cNvSpPr>
            <a:spLocks noGrp="1"/>
          </p:cNvSpPr>
          <p:nvPr>
            <p:ph type="ftr" sz="quarter" idx="11"/>
          </p:nvPr>
        </p:nvSpPr>
        <p:spPr>
          <a:xfrm>
            <a:off x="685800" y="6356350"/>
            <a:ext cx="7162800" cy="365125"/>
          </a:xfrm>
        </p:spPr>
        <p:txBody>
          <a:bodyPr/>
          <a:lstStyle/>
          <a:p>
            <a:r>
              <a:rPr lang="en-US" dirty="0"/>
              <a:t>https://wiki.archlinux.org/index.php/environment_variables</a:t>
            </a:r>
          </a:p>
        </p:txBody>
      </p:sp>
    </p:spTree>
    <p:extLst>
      <p:ext uri="{BB962C8B-B14F-4D97-AF65-F5344CB8AC3E}">
        <p14:creationId xmlns:p14="http://schemas.microsoft.com/office/powerpoint/2010/main" val="403567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Environment </a:t>
            </a:r>
            <a:r>
              <a:rPr lang="en-US" dirty="0" err="1" smtClean="0"/>
              <a:t>Vars</a:t>
            </a:r>
            <a:endParaRPr lang="en-US" dirty="0"/>
          </a:p>
        </p:txBody>
      </p:sp>
      <p:sp>
        <p:nvSpPr>
          <p:cNvPr id="3" name="Content Placeholder 2"/>
          <p:cNvSpPr>
            <a:spLocks noGrp="1"/>
          </p:cNvSpPr>
          <p:nvPr>
            <p:ph idx="1"/>
          </p:nvPr>
        </p:nvSpPr>
        <p:spPr/>
        <p:txBody>
          <a:bodyPr>
            <a:normAutofit lnSpcReduction="10000"/>
          </a:bodyPr>
          <a:lstStyle/>
          <a:p>
            <a:r>
              <a:rPr lang="en-US" sz="4800" b="1" dirty="0"/>
              <a:t>How to Read? </a:t>
            </a:r>
            <a:endParaRPr lang="en-US" sz="4800" b="1" dirty="0" smtClean="0"/>
          </a:p>
          <a:p>
            <a:endParaRPr lang="en-US" sz="4800" b="1" dirty="0"/>
          </a:p>
          <a:p>
            <a:pPr marL="457200" lvl="1" indent="0">
              <a:buNone/>
            </a:pPr>
            <a:r>
              <a:rPr lang="en-US" dirty="0" smtClean="0"/>
              <a:t>Command: </a:t>
            </a:r>
            <a:r>
              <a:rPr lang="en-US" b="1" i="1" dirty="0" err="1" smtClean="0"/>
              <a:t>printenv</a:t>
            </a:r>
            <a:r>
              <a:rPr lang="en-US" b="1" i="1" dirty="0" smtClean="0"/>
              <a:t> [name]</a:t>
            </a:r>
            <a:endParaRPr lang="en-US" b="1" i="1" dirty="0"/>
          </a:p>
          <a:p>
            <a:pPr marL="0" indent="0">
              <a:buNone/>
            </a:pPr>
            <a:r>
              <a:rPr lang="en-US" dirty="0"/>
              <a:t>	</a:t>
            </a:r>
            <a:endParaRPr lang="en-US" dirty="0" smtClean="0"/>
          </a:p>
          <a:p>
            <a:pPr marL="0" indent="0">
              <a:buNone/>
            </a:pPr>
            <a:r>
              <a:rPr lang="en-US" b="1" dirty="0" err="1"/>
              <a:t>printenv</a:t>
            </a:r>
            <a:r>
              <a:rPr lang="en-US" dirty="0"/>
              <a:t> prints out the names and values of the variables in the </a:t>
            </a:r>
            <a:r>
              <a:rPr lang="en-US" dirty="0" smtClean="0"/>
              <a:t>environment</a:t>
            </a:r>
            <a:r>
              <a:rPr lang="en-US" dirty="0"/>
              <a:t>, with one name/value pair per line. If </a:t>
            </a:r>
            <a:r>
              <a:rPr lang="en-US" i="1" dirty="0"/>
              <a:t>name</a:t>
            </a:r>
            <a:r>
              <a:rPr lang="en-US" dirty="0"/>
              <a:t> is specified, only its value is </a:t>
            </a:r>
            <a:r>
              <a:rPr lang="en-US" dirty="0" smtClean="0"/>
              <a:t>printed…</a:t>
            </a:r>
            <a:endParaRPr lang="en-US" dirty="0"/>
          </a:p>
        </p:txBody>
      </p:sp>
      <p:sp>
        <p:nvSpPr>
          <p:cNvPr id="4" name="Footer Placeholder 3"/>
          <p:cNvSpPr>
            <a:spLocks noGrp="1"/>
          </p:cNvSpPr>
          <p:nvPr>
            <p:ph type="ftr" sz="quarter" idx="11"/>
          </p:nvPr>
        </p:nvSpPr>
        <p:spPr/>
        <p:txBody>
          <a:bodyPr/>
          <a:lstStyle/>
          <a:p>
            <a:r>
              <a:rPr lang="en-US" dirty="0" smtClean="0"/>
              <a:t>Man page</a:t>
            </a:r>
            <a:endParaRPr lang="en-US" dirty="0"/>
          </a:p>
        </p:txBody>
      </p:sp>
    </p:spTree>
    <p:extLst>
      <p:ext uri="{BB962C8B-B14F-4D97-AF65-F5344CB8AC3E}">
        <p14:creationId xmlns:p14="http://schemas.microsoft.com/office/powerpoint/2010/main" val="117355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650</Words>
  <Application>Microsoft Office PowerPoint</Application>
  <PresentationFormat>On-screen Show (4:3)</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Lecture Objectives</vt:lpstr>
      <vt:lpstr>VI Editor</vt:lpstr>
      <vt:lpstr>Emacs Editor</vt:lpstr>
      <vt:lpstr>Emacs Commands</vt:lpstr>
      <vt:lpstr>Alternate Editors</vt:lpstr>
      <vt:lpstr>Alternate Editors</vt:lpstr>
      <vt:lpstr>Alternate Editors</vt:lpstr>
      <vt:lpstr>Shell Environment Variables</vt:lpstr>
      <vt:lpstr>Reading Environment Vars</vt:lpstr>
      <vt:lpstr>Setting Environment Vars</vt:lpstr>
      <vt:lpstr>stdin / stdout / stderr</vt:lpstr>
      <vt:lpstr>I/O Redirection</vt:lpstr>
      <vt:lpstr>Pipes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UNIX</dc:title>
  <dc:creator>Stephen Perkins</dc:creator>
  <cp:lastModifiedBy>Perkins, Stephen</cp:lastModifiedBy>
  <cp:revision>28</cp:revision>
  <dcterms:created xsi:type="dcterms:W3CDTF">2006-08-16T00:00:00Z</dcterms:created>
  <dcterms:modified xsi:type="dcterms:W3CDTF">2017-01-18T23:16:33Z</dcterms:modified>
</cp:coreProperties>
</file>