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1" r:id="rId2"/>
    <p:sldId id="284" r:id="rId3"/>
    <p:sldId id="283" r:id="rId4"/>
    <p:sldId id="287" r:id="rId5"/>
    <p:sldId id="289" r:id="rId6"/>
    <p:sldId id="290" r:id="rId7"/>
    <p:sldId id="292" r:id="rId8"/>
    <p:sldId id="291" r:id="rId9"/>
    <p:sldId id="294" r:id="rId10"/>
    <p:sldId id="293" r:id="rId11"/>
    <p:sldId id="296" r:id="rId12"/>
    <p:sldId id="297" r:id="rId13"/>
    <p:sldId id="298" r:id="rId14"/>
    <p:sldId id="295" r:id="rId15"/>
    <p:sldId id="299" r:id="rId16"/>
    <p:sldId id="300" r:id="rId17"/>
    <p:sldId id="301" r:id="rId18"/>
    <p:sldId id="302" r:id="rId19"/>
    <p:sldId id="303" r:id="rId20"/>
    <p:sldId id="305" r:id="rId21"/>
    <p:sldId id="304" r:id="rId22"/>
    <p:sldId id="306" r:id="rId23"/>
    <p:sldId id="30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6586F-FEE6-4F58-9985-02E423FC5BA5}" type="datetimeFigureOut">
              <a:rPr lang="en-US" smtClean="0"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EBD00-48FE-4738-8146-81D276109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1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4E4C3-FA79-4A56-9F5A-71F2BCC1AB93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7875-52F6-41A2-8524-492F9ECBB133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0331-6078-4663-BB84-8070763F7ACE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F4FE-8263-4847-A01F-EAD2D4D1ED71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3C163-9A9A-4AFB-8F21-3F3015385350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E9111-3A32-4AE9-A73D-EBDBAFAF0FB7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AB9-F068-4E5A-BDB8-280621F615A6}" type="datetime1">
              <a:rPr lang="en-US" smtClean="0"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5841-8572-4DA2-814C-DA971CCC954C}" type="datetime1">
              <a:rPr lang="en-US" smtClean="0"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99D12-6F80-46D7-BF13-B7D3280E9E81}" type="datetime1">
              <a:rPr lang="en-US" smtClean="0"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D4A8-BA6C-41B2-9C1B-32012C19BF6F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3A74-BECF-43D9-B48A-5CCCA6076E29}" type="datetime1">
              <a:rPr lang="en-US" smtClean="0"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112DA-B224-43FB-896F-17675EEE718F}" type="datetime1">
              <a:rPr lang="en-US" smtClean="0"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7-zip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inscp.net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_script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_scrip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enterpriselinux.techtarget.com/definition/tarbal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Round two of these concepts with examples: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Compiling and linking using g</a:t>
            </a:r>
            <a:r>
              <a:rPr lang="en-US" dirty="0" smtClean="0"/>
              <a:t>++ (Recap)</a:t>
            </a:r>
          </a:p>
          <a:p>
            <a:pPr lvl="1"/>
            <a:r>
              <a:rPr lang="en-US" dirty="0" smtClean="0"/>
              <a:t>Running your program and PATH</a:t>
            </a:r>
            <a:endParaRPr lang="en-US" dirty="0"/>
          </a:p>
          <a:p>
            <a:pPr lvl="1"/>
            <a:r>
              <a:rPr lang="en-US" dirty="0" smtClean="0"/>
              <a:t>Zip and </a:t>
            </a:r>
            <a:r>
              <a:rPr lang="en-US" dirty="0" err="1" smtClean="0"/>
              <a:t>Tarballs</a:t>
            </a:r>
            <a:endParaRPr lang="en-US" dirty="0" smtClean="0"/>
          </a:p>
          <a:p>
            <a:pPr lvl="1"/>
            <a:r>
              <a:rPr lang="en-US" dirty="0" smtClean="0"/>
              <a:t>Transferring files with </a:t>
            </a:r>
            <a:r>
              <a:rPr lang="en-US" dirty="0" err="1" smtClean="0"/>
              <a:t>WinSCP</a:t>
            </a:r>
            <a:endParaRPr lang="en-US" dirty="0" smtClean="0"/>
          </a:p>
          <a:p>
            <a:pPr lvl="1"/>
            <a:r>
              <a:rPr lang="en-US" dirty="0" smtClean="0"/>
              <a:t>Shell Scripts</a:t>
            </a:r>
            <a:endParaRPr lang="en-US" dirty="0" smtClean="0"/>
          </a:p>
          <a:p>
            <a:pPr lvl="1"/>
            <a:r>
              <a:rPr lang="en-US" dirty="0" smtClean="0"/>
              <a:t>Parsing the command line</a:t>
            </a:r>
          </a:p>
          <a:p>
            <a:pPr lvl="1"/>
            <a:r>
              <a:rPr lang="en-US" dirty="0" smtClean="0"/>
              <a:t>Calling the Shell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0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tarballs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use tar: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Change directory so that you can see the folder you want to turn into a </a:t>
            </a:r>
            <a:r>
              <a:rPr lang="en-US" dirty="0" err="1" smtClean="0"/>
              <a:t>tarball</a:t>
            </a:r>
            <a:r>
              <a:rPr lang="en-US" dirty="0" smtClean="0"/>
              <a:t>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Issue this command: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tar </a:t>
            </a:r>
            <a:r>
              <a:rPr lang="en-US" dirty="0" err="1" smtClean="0">
                <a:solidFill>
                  <a:srgbClr val="0070C0"/>
                </a:solidFill>
              </a:rPr>
              <a:t>cfvz</a:t>
            </a:r>
            <a:r>
              <a:rPr lang="en-US" dirty="0" smtClean="0">
                <a:solidFill>
                  <a:srgbClr val="0070C0"/>
                </a:solidFill>
              </a:rPr>
              <a:t> Program1.tar.gz Program1</a:t>
            </a:r>
          </a:p>
          <a:p>
            <a:pPr marL="800100" lvl="2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“Program1.tar.gz” is your output file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The “Program1” (second </a:t>
            </a:r>
            <a:r>
              <a:rPr lang="en-US" dirty="0" err="1" smtClean="0"/>
              <a:t>arg</a:t>
            </a:r>
            <a:r>
              <a:rPr lang="en-US" dirty="0" smtClean="0"/>
              <a:t>) is the source folder</a:t>
            </a:r>
            <a:endParaRPr lang="en-US" dirty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1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tarballs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the tar man page:</a:t>
            </a:r>
          </a:p>
          <a:p>
            <a:pPr marL="800100" lvl="2" indent="0">
              <a:buNone/>
            </a:pPr>
            <a:r>
              <a:rPr lang="en-US" dirty="0"/>
              <a:t> -c, --</a:t>
            </a:r>
            <a:r>
              <a:rPr lang="en-US" dirty="0" smtClean="0"/>
              <a:t>create</a:t>
            </a:r>
          </a:p>
          <a:p>
            <a:pPr marL="800100" lvl="2" indent="0">
              <a:buNone/>
            </a:pPr>
            <a:r>
              <a:rPr lang="en-US" dirty="0" smtClean="0"/>
              <a:t>              create a new archive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  <a:r>
              <a:rPr lang="en-US" dirty="0"/>
              <a:t>-f, --file=ARCHIVE</a:t>
            </a:r>
          </a:p>
          <a:p>
            <a:pPr marL="800100" lvl="2" indent="0">
              <a:buNone/>
            </a:pPr>
            <a:r>
              <a:rPr lang="en-US" dirty="0"/>
              <a:t>              use archive file or device </a:t>
            </a:r>
            <a:r>
              <a:rPr lang="en-US" dirty="0" smtClean="0"/>
              <a:t>ARCHIVE</a:t>
            </a:r>
          </a:p>
          <a:p>
            <a:pPr marL="800100" lvl="2" indent="0">
              <a:buNone/>
            </a:pPr>
            <a:r>
              <a:rPr lang="en-US" dirty="0"/>
              <a:t> -v, --verbose</a:t>
            </a:r>
          </a:p>
          <a:p>
            <a:pPr marL="800100" lvl="2" indent="0">
              <a:buNone/>
            </a:pPr>
            <a:r>
              <a:rPr lang="en-US" dirty="0"/>
              <a:t>              verbosely list files </a:t>
            </a:r>
            <a:r>
              <a:rPr lang="en-US" dirty="0" smtClean="0"/>
              <a:t>processed</a:t>
            </a:r>
          </a:p>
          <a:p>
            <a:pPr marL="800100" lvl="2" indent="0">
              <a:buNone/>
            </a:pPr>
            <a:r>
              <a:rPr lang="en-US" dirty="0"/>
              <a:t> -z, --</a:t>
            </a:r>
            <a:r>
              <a:rPr lang="en-US" dirty="0" err="1"/>
              <a:t>gzip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             filter the archive through </a:t>
            </a:r>
            <a:r>
              <a:rPr lang="en-US" dirty="0" err="1"/>
              <a:t>gzip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34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tarballs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the tar man page:</a:t>
            </a:r>
          </a:p>
          <a:p>
            <a:pPr marL="800100" lvl="2" indent="0">
              <a:buNone/>
            </a:pPr>
            <a:r>
              <a:rPr lang="en-US" dirty="0"/>
              <a:t> -c, --</a:t>
            </a:r>
            <a:r>
              <a:rPr lang="en-US" dirty="0" smtClean="0"/>
              <a:t>create</a:t>
            </a:r>
          </a:p>
          <a:p>
            <a:pPr marL="800100" lvl="2" indent="0">
              <a:buNone/>
            </a:pPr>
            <a:r>
              <a:rPr lang="en-US" dirty="0" smtClean="0"/>
              <a:t>              create a new archive</a:t>
            </a:r>
          </a:p>
          <a:p>
            <a:pPr marL="800100" lvl="2" indent="0">
              <a:buNone/>
            </a:pPr>
            <a:r>
              <a:rPr lang="en-US" dirty="0" smtClean="0"/>
              <a:t> </a:t>
            </a:r>
            <a:r>
              <a:rPr lang="en-US" dirty="0"/>
              <a:t>-f, --file=ARCHIVE</a:t>
            </a:r>
          </a:p>
          <a:p>
            <a:pPr marL="800100" lvl="2" indent="0">
              <a:buNone/>
            </a:pPr>
            <a:r>
              <a:rPr lang="en-US" dirty="0"/>
              <a:t>              use archive file or device </a:t>
            </a:r>
            <a:r>
              <a:rPr lang="en-US" dirty="0" smtClean="0"/>
              <a:t>ARCHIVE</a:t>
            </a:r>
          </a:p>
          <a:p>
            <a:pPr marL="800100" lvl="2" indent="0">
              <a:buNone/>
            </a:pPr>
            <a:r>
              <a:rPr lang="en-US" dirty="0"/>
              <a:t> -v, --verbose</a:t>
            </a:r>
          </a:p>
          <a:p>
            <a:pPr marL="800100" lvl="2" indent="0">
              <a:buNone/>
            </a:pPr>
            <a:r>
              <a:rPr lang="en-US" dirty="0"/>
              <a:t>              verbosely list files </a:t>
            </a:r>
            <a:r>
              <a:rPr lang="en-US" dirty="0" smtClean="0"/>
              <a:t>processed</a:t>
            </a:r>
          </a:p>
          <a:p>
            <a:pPr marL="800100" lvl="2" indent="0">
              <a:buNone/>
            </a:pPr>
            <a:r>
              <a:rPr lang="en-US" dirty="0"/>
              <a:t> -z, --</a:t>
            </a:r>
            <a:r>
              <a:rPr lang="en-US" dirty="0" err="1"/>
              <a:t>gzip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              filter the archive through </a:t>
            </a:r>
            <a:r>
              <a:rPr lang="en-US" dirty="0" err="1"/>
              <a:t>gzip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8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tarballs</a:t>
            </a:r>
            <a:r>
              <a:rPr lang="en-US" dirty="0" smtClean="0"/>
              <a:t>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5344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These are all the same:</a:t>
            </a:r>
          </a:p>
          <a:p>
            <a:pPr marL="0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tar </a:t>
            </a:r>
            <a:r>
              <a:rPr lang="en-US" dirty="0" err="1">
                <a:solidFill>
                  <a:srgbClr val="0070C0"/>
                </a:solidFill>
              </a:rPr>
              <a:t>cfvz</a:t>
            </a:r>
            <a:r>
              <a:rPr lang="en-US" dirty="0">
                <a:solidFill>
                  <a:srgbClr val="0070C0"/>
                </a:solidFill>
              </a:rPr>
              <a:t> Program1.tar.gz Program1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tar </a:t>
            </a:r>
            <a:r>
              <a:rPr lang="en-US" dirty="0">
                <a:solidFill>
                  <a:srgbClr val="0070C0"/>
                </a:solidFill>
              </a:rPr>
              <a:t>-c -f Program1.tar.gz -v -z </a:t>
            </a:r>
            <a:r>
              <a:rPr lang="en-US" dirty="0" smtClean="0">
                <a:solidFill>
                  <a:srgbClr val="0070C0"/>
                </a:solidFill>
              </a:rPr>
              <a:t>Program1</a:t>
            </a:r>
            <a:endParaRPr lang="en-US" dirty="0">
              <a:solidFill>
                <a:srgbClr val="0070C0"/>
              </a:solidFill>
            </a:endParaRPr>
          </a:p>
          <a:p>
            <a:pPr marL="800100" lvl="2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tar --create --file=Program1.tar.gz --verbose --</a:t>
            </a:r>
            <a:r>
              <a:rPr lang="en-US" dirty="0" err="1">
                <a:solidFill>
                  <a:srgbClr val="0070C0"/>
                </a:solidFill>
              </a:rPr>
              <a:t>gzip</a:t>
            </a:r>
            <a:r>
              <a:rPr lang="en-US" dirty="0">
                <a:solidFill>
                  <a:srgbClr val="0070C0"/>
                </a:solidFill>
              </a:rPr>
              <a:t> Program1</a:t>
            </a:r>
            <a:endParaRPr lang="en-US" dirty="0" smtClean="0"/>
          </a:p>
          <a:p>
            <a:pPr marL="8001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04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tarballs</a:t>
            </a:r>
            <a:r>
              <a:rPr lang="en-US" dirty="0" smtClean="0"/>
              <a:t> on Windows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you wish to view </a:t>
            </a:r>
            <a:r>
              <a:rPr lang="en-US" dirty="0" err="1" smtClean="0"/>
              <a:t>tarballs</a:t>
            </a:r>
            <a:r>
              <a:rPr lang="en-US" dirty="0" smtClean="0"/>
              <a:t> on Windows, you must have a program that understand their format. I recommend a free package called 7-zip.  You can download and install here:</a:t>
            </a:r>
          </a:p>
          <a:p>
            <a:pPr marL="0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sz="4400" dirty="0">
                <a:hlinkClick r:id="rId2"/>
              </a:rPr>
              <a:t>http://www.7-zip.org</a:t>
            </a:r>
            <a:r>
              <a:rPr lang="en-US" sz="4400" dirty="0" smtClean="0">
                <a:hlinkClick r:id="rId2"/>
              </a:rPr>
              <a:t>/</a:t>
            </a:r>
            <a:endParaRPr lang="en-US" sz="4400" dirty="0" smtClean="0"/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Once installed, you can right click on a .tar or .tar.gz file in Windows and extract the contents.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5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Copy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The Syllabus has pointers to Youtube videos on Unix Commands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to get files from a </a:t>
            </a:r>
            <a:r>
              <a:rPr lang="en-US" dirty="0" err="1" smtClean="0"/>
              <a:t>unix</a:t>
            </a:r>
            <a:r>
              <a:rPr lang="en-US" dirty="0" smtClean="0"/>
              <a:t> system to another system (Unix or Windows)?  Use a secure copy program (</a:t>
            </a:r>
            <a:r>
              <a:rPr lang="en-US" dirty="0" err="1" smtClean="0"/>
              <a:t>sftp</a:t>
            </a:r>
            <a:r>
              <a:rPr lang="en-US" dirty="0" smtClean="0"/>
              <a:t> or </a:t>
            </a:r>
            <a:r>
              <a:rPr lang="en-US" dirty="0" err="1" smtClean="0"/>
              <a:t>scp</a:t>
            </a:r>
            <a:r>
              <a:rPr lang="en-US" dirty="0" smtClean="0"/>
              <a:t>). 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the </a:t>
            </a:r>
            <a:r>
              <a:rPr lang="en-US" dirty="0" err="1" smtClean="0"/>
              <a:t>scp</a:t>
            </a:r>
            <a:r>
              <a:rPr lang="en-US" dirty="0" smtClean="0"/>
              <a:t> man page: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scp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copies files between hosts on a network.  It uses </a:t>
            </a:r>
            <a:r>
              <a:rPr lang="en-US" dirty="0" err="1">
                <a:solidFill>
                  <a:srgbClr val="0070C0"/>
                </a:solidFill>
              </a:rPr>
              <a:t>ssh</a:t>
            </a:r>
            <a:r>
              <a:rPr lang="en-US" dirty="0">
                <a:solidFill>
                  <a:srgbClr val="0070C0"/>
                </a:solidFill>
              </a:rPr>
              <a:t>(1) for data transfer, and uses the same authentication and provides the same security </a:t>
            </a:r>
            <a:r>
              <a:rPr lang="en-US" dirty="0" smtClean="0">
                <a:solidFill>
                  <a:srgbClr val="0070C0"/>
                </a:solidFill>
              </a:rPr>
              <a:t>as </a:t>
            </a:r>
            <a:r>
              <a:rPr lang="en-US" dirty="0" err="1" smtClean="0">
                <a:solidFill>
                  <a:srgbClr val="0070C0"/>
                </a:solidFill>
              </a:rPr>
              <a:t>ssh</a:t>
            </a:r>
            <a:r>
              <a:rPr lang="en-US" dirty="0" smtClean="0">
                <a:solidFill>
                  <a:srgbClr val="0070C0"/>
                </a:solidFill>
              </a:rPr>
              <a:t>(1</a:t>
            </a:r>
            <a:r>
              <a:rPr lang="en-US" dirty="0">
                <a:solidFill>
                  <a:srgbClr val="0070C0"/>
                </a:solidFill>
              </a:rPr>
              <a:t>).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r>
              <a:rPr lang="en-US" dirty="0" smtClean="0"/>
              <a:t>For windows systems, I recommend a free program called </a:t>
            </a:r>
            <a:r>
              <a:rPr lang="en-US" dirty="0" err="1" smtClean="0"/>
              <a:t>WinSCP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800100" lvl="2" indent="0">
              <a:buNone/>
            </a:pPr>
            <a:r>
              <a:rPr lang="en-US" sz="6400" dirty="0" smtClean="0">
                <a:hlinkClick r:id="rId2"/>
              </a:rPr>
              <a:t>http://winscp.net</a:t>
            </a:r>
            <a:endParaRPr lang="en-US" sz="6400" dirty="0" smtClean="0"/>
          </a:p>
          <a:p>
            <a:pPr marL="800100" lvl="2" indent="0">
              <a:buNone/>
            </a:pPr>
            <a:endParaRPr lang="en-US" sz="6400" dirty="0"/>
          </a:p>
          <a:p>
            <a:r>
              <a:rPr lang="en-US" dirty="0" smtClean="0"/>
              <a:t>Particularly useful for transferring </a:t>
            </a:r>
            <a:r>
              <a:rPr lang="en-US" dirty="0" err="1" smtClean="0"/>
              <a:t>tarballs</a:t>
            </a:r>
            <a:r>
              <a:rPr lang="en-US" dirty="0" smtClean="0"/>
              <a:t> between Windows and UNIX</a:t>
            </a:r>
          </a:p>
        </p:txBody>
      </p:sp>
    </p:spTree>
    <p:extLst>
      <p:ext uri="{BB962C8B-B14F-4D97-AF65-F5344CB8AC3E}">
        <p14:creationId xmlns:p14="http://schemas.microsoft.com/office/powerpoint/2010/main" val="394060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Shell Scripts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en.wikipedia.org/wiki/Shell_script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en.wikipedia.org/wiki/Shebang_(Unix)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is a shell script?  From Wikipedia: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shell script</a:t>
            </a:r>
            <a:r>
              <a:rPr lang="en-US" dirty="0">
                <a:solidFill>
                  <a:srgbClr val="0070C0"/>
                </a:solidFill>
              </a:rPr>
              <a:t> is a computer program designed to be run by the Unix </a:t>
            </a:r>
            <a:r>
              <a:rPr lang="en-US" b="1" dirty="0">
                <a:solidFill>
                  <a:srgbClr val="0070C0"/>
                </a:solidFill>
              </a:rPr>
              <a:t>shell</a:t>
            </a:r>
            <a:r>
              <a:rPr lang="en-US" dirty="0">
                <a:solidFill>
                  <a:srgbClr val="0070C0"/>
                </a:solidFill>
              </a:rPr>
              <a:t>, a command line interpreter. The various dialects of </a:t>
            </a:r>
            <a:r>
              <a:rPr lang="en-US" b="1" dirty="0">
                <a:solidFill>
                  <a:srgbClr val="0070C0"/>
                </a:solidFill>
              </a:rPr>
              <a:t>shell scripts</a:t>
            </a:r>
            <a:r>
              <a:rPr lang="en-US" dirty="0">
                <a:solidFill>
                  <a:srgbClr val="0070C0"/>
                </a:solidFill>
              </a:rPr>
              <a:t> are considered to be </a:t>
            </a:r>
            <a:r>
              <a:rPr lang="en-US" b="1" dirty="0">
                <a:solidFill>
                  <a:srgbClr val="0070C0"/>
                </a:solidFill>
              </a:rPr>
              <a:t>scripting</a:t>
            </a:r>
            <a:r>
              <a:rPr lang="en-US" dirty="0">
                <a:solidFill>
                  <a:srgbClr val="0070C0"/>
                </a:solidFill>
              </a:rPr>
              <a:t> languages. Typical operations performed by </a:t>
            </a:r>
            <a:r>
              <a:rPr lang="en-US" b="1" dirty="0">
                <a:solidFill>
                  <a:srgbClr val="0070C0"/>
                </a:solidFill>
              </a:rPr>
              <a:t>shell scripts</a:t>
            </a:r>
            <a:r>
              <a:rPr lang="en-US" dirty="0">
                <a:solidFill>
                  <a:srgbClr val="0070C0"/>
                </a:solidFill>
              </a:rPr>
              <a:t> include file manipulation, program execution, and printing text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857250" lvl="2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514350" indent="-457200"/>
            <a:r>
              <a:rPr lang="en-US" dirty="0" smtClean="0"/>
              <a:t>All recommended UNIX EBooks have sections devoted to shell scripts. </a:t>
            </a:r>
            <a:r>
              <a:rPr lang="en-US" dirty="0"/>
              <a:t>See: </a:t>
            </a:r>
            <a:r>
              <a:rPr lang="en-US" i="1" dirty="0"/>
              <a:t>Linux Essentials: Chap 12</a:t>
            </a:r>
            <a:endParaRPr lang="en-US" dirty="0" smtClean="0"/>
          </a:p>
          <a:p>
            <a:pPr marL="57150" indent="0">
              <a:buNone/>
            </a:pPr>
            <a:endParaRPr lang="en-US" dirty="0" smtClean="0"/>
          </a:p>
          <a:p>
            <a:pPr marL="514350" indent="-457200"/>
            <a:r>
              <a:rPr lang="en-US" dirty="0" smtClean="0"/>
              <a:t>It is a file that has these characteristics:</a:t>
            </a:r>
          </a:p>
          <a:p>
            <a:pPr marL="914400" lvl="1" indent="-457200"/>
            <a:r>
              <a:rPr lang="en-US" dirty="0" smtClean="0"/>
              <a:t>It has the executable bit set so that the shell can execute it (not strictly necessary)</a:t>
            </a:r>
          </a:p>
          <a:p>
            <a:pPr marL="914400" lvl="1" indent="-457200"/>
            <a:r>
              <a:rPr lang="en-US" dirty="0" smtClean="0"/>
              <a:t>It has a </a:t>
            </a:r>
            <a:r>
              <a:rPr lang="en-US" b="1" i="1" dirty="0" smtClean="0"/>
              <a:t>Shebang</a:t>
            </a:r>
            <a:r>
              <a:rPr lang="en-US" dirty="0" smtClean="0"/>
              <a:t> as its first line:</a:t>
            </a:r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#!&lt;path to interpreter&gt;</a:t>
            </a:r>
          </a:p>
          <a:p>
            <a:pPr marL="857250" lvl="2" indent="0">
              <a:buNone/>
            </a:pPr>
            <a:r>
              <a:rPr lang="en-US" dirty="0"/>
              <a:t>	</a:t>
            </a:r>
            <a:r>
              <a:rPr lang="en-US" dirty="0" smtClean="0"/>
              <a:t>	Ex:  #!/bin/bash</a:t>
            </a:r>
          </a:p>
          <a:p>
            <a:pPr lvl="1"/>
            <a:r>
              <a:rPr lang="en-US" dirty="0" smtClean="0"/>
              <a:t>The rest of the file contents are commands for the selected interpreter</a:t>
            </a:r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69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Scripts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en.wikipedia.org/wiki/Shell_script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smtClean="0"/>
              <a:t>en.wikipedia.org/wiki/Shebang_(Unix)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/>
              <a:t> Shell Script file: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#!/bin/bash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The file will be interpreted by the Bash shell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# Anything starting with the # symbol is a comment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ls</a:t>
            </a:r>
            <a:r>
              <a:rPr lang="en-US" dirty="0" smtClean="0">
                <a:solidFill>
                  <a:srgbClr val="0070C0"/>
                </a:solidFill>
              </a:rPr>
              <a:t> –al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ls</a:t>
            </a:r>
            <a:r>
              <a:rPr lang="en-US" dirty="0" smtClean="0">
                <a:solidFill>
                  <a:srgbClr val="0070C0"/>
                </a:solidFill>
              </a:rPr>
              <a:t> –al &gt; directory.output.txt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863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Execute Shell Scripts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Set the executable bit:</a:t>
            </a:r>
          </a:p>
          <a:p>
            <a:pPr marL="857250" lvl="2" indent="0">
              <a:buNone/>
            </a:pPr>
            <a:r>
              <a:rPr lang="en-US" sz="3200" dirty="0" err="1">
                <a:solidFill>
                  <a:srgbClr val="0070C0"/>
                </a:solidFill>
              </a:rPr>
              <a:t>chmod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o+x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smtClean="0">
                <a:solidFill>
                  <a:srgbClr val="0070C0"/>
                </a:solidFill>
              </a:rPr>
              <a:t>compile.sh    (see man </a:t>
            </a:r>
            <a:r>
              <a:rPr lang="en-US" sz="3200" dirty="0" err="1" smtClean="0">
                <a:solidFill>
                  <a:srgbClr val="0070C0"/>
                </a:solidFill>
              </a:rPr>
              <a:t>chmod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</a:p>
          <a:p>
            <a:pPr marL="857250" lvl="2" indent="0">
              <a:buNone/>
            </a:pPr>
            <a:endParaRPr lang="en-US" sz="3200" dirty="0" smtClean="0">
              <a:solidFill>
                <a:srgbClr val="0070C0"/>
              </a:solidFill>
            </a:endParaRPr>
          </a:p>
          <a:p>
            <a:pPr marL="628650" indent="-571500"/>
            <a:r>
              <a:rPr lang="en-US" dirty="0" smtClean="0"/>
              <a:t>Executes </a:t>
            </a:r>
            <a:r>
              <a:rPr lang="en-US" dirty="0"/>
              <a:t>the shell </a:t>
            </a:r>
            <a:r>
              <a:rPr lang="en-US" dirty="0" smtClean="0"/>
              <a:t>script:</a:t>
            </a:r>
          </a:p>
          <a:p>
            <a:pPr marL="971550" lvl="4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./</a:t>
            </a:r>
            <a:r>
              <a:rPr lang="en-US" sz="3200" dirty="0" smtClean="0">
                <a:solidFill>
                  <a:srgbClr val="0070C0"/>
                </a:solidFill>
              </a:rPr>
              <a:t>compile.sh</a:t>
            </a:r>
          </a:p>
          <a:p>
            <a:pPr marL="971550" lvl="4" indent="0">
              <a:buNone/>
            </a:pPr>
            <a:endParaRPr lang="en-US" sz="3200" dirty="0" smtClean="0">
              <a:solidFill>
                <a:srgbClr val="0070C0"/>
              </a:solidFill>
            </a:endParaRPr>
          </a:p>
          <a:p>
            <a:pPr marL="628650" lvl="2" indent="-571500"/>
            <a:r>
              <a:rPr lang="en-US" sz="3200" dirty="0"/>
              <a:t>As with executing C</a:t>
            </a:r>
            <a:r>
              <a:rPr lang="en-US" sz="3200" dirty="0" smtClean="0"/>
              <a:t>++ programs, the</a:t>
            </a:r>
          </a:p>
          <a:p>
            <a:pPr marL="971550" lvl="4" indent="0">
              <a:buNone/>
            </a:pP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./ </a:t>
            </a:r>
            <a:endParaRPr lang="en-US" sz="3200" dirty="0">
              <a:solidFill>
                <a:srgbClr val="0070C0"/>
              </a:solidFill>
            </a:endParaRPr>
          </a:p>
          <a:p>
            <a:pPr marL="514350" lvl="3" indent="0">
              <a:buNone/>
            </a:pPr>
            <a:r>
              <a:rPr lang="en-US" sz="2800" dirty="0" smtClean="0"/>
              <a:t>forces </a:t>
            </a:r>
            <a:r>
              <a:rPr lang="en-US" sz="2800" dirty="0"/>
              <a:t>shell to </a:t>
            </a:r>
            <a:r>
              <a:rPr lang="en-US" sz="2800" dirty="0" smtClean="0"/>
              <a:t>look in the current directory.  Only necessary if the PATH variable does not include the current directory.</a:t>
            </a:r>
          </a:p>
          <a:p>
            <a:pPr marL="514350" lvl="3" indent="0">
              <a:buNone/>
            </a:pPr>
            <a:endParaRPr lang="en-US" sz="2800" dirty="0" smtClean="0"/>
          </a:p>
          <a:p>
            <a:pPr marL="514350" lvl="2" indent="-457200"/>
            <a:r>
              <a:rPr lang="en-US" sz="3200" dirty="0" smtClean="0"/>
              <a:t>Alternately, you can call the interpreter directly:</a:t>
            </a:r>
          </a:p>
          <a:p>
            <a:pPr marL="971550" lvl="4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/bin/bash ./cmpile.sh</a:t>
            </a:r>
            <a:endParaRPr lang="en-US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3200" dirty="0"/>
          </a:p>
          <a:p>
            <a:pPr marL="85725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8871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</a:t>
            </a:r>
            <a:r>
              <a:rPr lang="en-US" dirty="0" err="1" smtClean="0"/>
              <a:t>args</a:t>
            </a:r>
            <a:r>
              <a:rPr lang="en-US" dirty="0" smtClean="0"/>
              <a:t> to main()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/>
              <a:t>When g++ compiles a program, it looks for an entry point called main().  As you are aware, C++ requires the main() procedure and this is where your program starts. 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 smtClean="0"/>
              <a:t>The C++ main routine has this prototype:</a:t>
            </a:r>
            <a:endParaRPr lang="en-US" sz="3200" dirty="0"/>
          </a:p>
          <a:p>
            <a:pPr marL="857250" lvl="2" indent="0">
              <a:buNone/>
            </a:pPr>
            <a:r>
              <a:rPr lang="en-US" dirty="0" err="1"/>
              <a:t>int</a:t>
            </a:r>
            <a:r>
              <a:rPr lang="en-US" dirty="0"/>
              <a:t> main(void</a:t>
            </a:r>
            <a:r>
              <a:rPr lang="en-US" dirty="0" smtClean="0"/>
              <a:t>);</a:t>
            </a:r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main(); </a:t>
            </a: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**</a:t>
            </a:r>
            <a:r>
              <a:rPr lang="en-US" dirty="0" err="1"/>
              <a:t>argv</a:t>
            </a:r>
            <a:r>
              <a:rPr lang="en-US" dirty="0"/>
              <a:t>); 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 smtClean="0"/>
              <a:t>[]);   &lt;-  My preferred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/>
              <a:t>http://en.wikipedia.org/wiki/Entry_point#C_and_C.2B.2B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From a High-Level Program to an Executable File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2957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402595"/>
            <a:ext cx="6248400" cy="365125"/>
          </a:xfrm>
        </p:spPr>
        <p:txBody>
          <a:bodyPr/>
          <a:lstStyle/>
          <a:p>
            <a:r>
              <a:rPr lang="en-US" dirty="0" smtClean="0"/>
              <a:t>Starting Out With C++, From Control Structures through Objects, Seventh Edition, by Tony Gaddis,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</a:t>
            </a:r>
            <a:r>
              <a:rPr lang="en-US" dirty="0" err="1" smtClean="0"/>
              <a:t>args</a:t>
            </a:r>
            <a:r>
              <a:rPr lang="en-US" dirty="0" smtClean="0"/>
              <a:t> to main()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 err="1" smtClean="0"/>
              <a:t>argc</a:t>
            </a:r>
            <a:r>
              <a:rPr lang="en-US" sz="3600" i="1" dirty="0" smtClean="0"/>
              <a:t> </a:t>
            </a:r>
            <a:r>
              <a:rPr lang="en-US" sz="3600" dirty="0" smtClean="0"/>
              <a:t> - An integer that represents the number of arguments that were passed into your program</a:t>
            </a:r>
          </a:p>
          <a:p>
            <a:r>
              <a:rPr lang="en-US" sz="3600" b="1" i="1" dirty="0" err="1" smtClean="0"/>
              <a:t>argv</a:t>
            </a:r>
            <a:r>
              <a:rPr lang="en-US" sz="3600" i="1" dirty="0" smtClean="0"/>
              <a:t> – </a:t>
            </a:r>
            <a:r>
              <a:rPr lang="en-US" sz="3600" dirty="0" smtClean="0"/>
              <a:t>a pointer to an array of strings.  Each element in the array is a separate string that represents the value passed in.  Arrays start at index 0.</a:t>
            </a:r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/>
              <a:t>http://en.wikipedia.org/wiki/Entry_point#C_and_C.2B.2B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and </a:t>
            </a:r>
            <a:r>
              <a:rPr lang="en-US" dirty="0" err="1" smtClean="0"/>
              <a:t>args</a:t>
            </a:r>
            <a:r>
              <a:rPr lang="en-US" dirty="0" smtClean="0"/>
              <a:t> to main()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/>
              <a:t>When your program executes, the shell is called to execute your program and your program’s path and name are passed as the first argument.</a:t>
            </a:r>
          </a:p>
          <a:p>
            <a:r>
              <a:rPr lang="en-US" sz="3600" dirty="0" smtClean="0"/>
              <a:t>So… </a:t>
            </a:r>
            <a:r>
              <a:rPr lang="en-US" sz="3600" dirty="0" err="1" smtClean="0"/>
              <a:t>argc</a:t>
            </a:r>
            <a:r>
              <a:rPr lang="en-US" sz="3600" dirty="0" smtClean="0"/>
              <a:t> will ALWAYS be at least 1.  </a:t>
            </a:r>
          </a:p>
          <a:p>
            <a:r>
              <a:rPr lang="en-US" sz="3600" dirty="0" smtClean="0"/>
              <a:t>So… </a:t>
            </a:r>
            <a:r>
              <a:rPr lang="en-US" sz="3600" dirty="0" err="1" smtClean="0"/>
              <a:t>argv</a:t>
            </a:r>
            <a:r>
              <a:rPr lang="en-US" sz="3600" dirty="0" smtClean="0"/>
              <a:t>[0] will ALWAYS be the path and the name of your program.</a:t>
            </a:r>
          </a:p>
          <a:p>
            <a:r>
              <a:rPr lang="en-US" sz="3600" dirty="0" smtClean="0">
                <a:solidFill>
                  <a:srgbClr val="FF0000"/>
                </a:solidFill>
              </a:rPr>
              <a:t>Example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/>
              <a:t>http://en.wikipedia.org/wiki/Entry_point#C_and_C.2B.2B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71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system() command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From the </a:t>
            </a:r>
            <a:r>
              <a:rPr lang="en-US" sz="3600" dirty="0" err="1" smtClean="0"/>
              <a:t>sytem</a:t>
            </a:r>
            <a:r>
              <a:rPr lang="en-US" sz="3600" dirty="0" smtClean="0"/>
              <a:t> man page: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SYNOPSIS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 #include &lt;</a:t>
            </a:r>
            <a:r>
              <a:rPr lang="en-US" sz="1800" dirty="0" err="1">
                <a:solidFill>
                  <a:srgbClr val="0070C0"/>
                </a:solidFill>
              </a:rPr>
              <a:t>stdlib.h</a:t>
            </a:r>
            <a:r>
              <a:rPr lang="en-US" sz="1800" dirty="0">
                <a:solidFill>
                  <a:srgbClr val="0070C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system(</a:t>
            </a:r>
            <a:r>
              <a:rPr lang="en-US" sz="1800" dirty="0" err="1">
                <a:solidFill>
                  <a:srgbClr val="0070C0"/>
                </a:solidFill>
              </a:rPr>
              <a:t>const</a:t>
            </a:r>
            <a:r>
              <a:rPr lang="en-US" sz="1800" dirty="0">
                <a:solidFill>
                  <a:srgbClr val="0070C0"/>
                </a:solidFill>
              </a:rPr>
              <a:t> char *</a:t>
            </a:r>
            <a:r>
              <a:rPr lang="en-US" sz="1800" dirty="0">
                <a:solidFill>
                  <a:srgbClr val="FFC000"/>
                </a:solidFill>
              </a:rPr>
              <a:t>command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 marL="40005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DESCRIPTION </a:t>
            </a:r>
            <a:endParaRPr lang="en-US" sz="18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system</a:t>
            </a:r>
            <a:r>
              <a:rPr lang="en-US" sz="1800" dirty="0">
                <a:solidFill>
                  <a:srgbClr val="0070C0"/>
                </a:solidFill>
              </a:rPr>
              <a:t>() executes a command specified in </a:t>
            </a:r>
            <a:r>
              <a:rPr lang="en-US" sz="1800" dirty="0">
                <a:solidFill>
                  <a:srgbClr val="FFC000"/>
                </a:solidFill>
              </a:rPr>
              <a:t>command</a:t>
            </a:r>
            <a:r>
              <a:rPr lang="en-US" sz="1800" dirty="0">
                <a:solidFill>
                  <a:srgbClr val="0070C0"/>
                </a:solidFill>
              </a:rPr>
              <a:t> by calling /bin/</a:t>
            </a:r>
            <a:r>
              <a:rPr lang="en-US" sz="1800" dirty="0" err="1">
                <a:solidFill>
                  <a:srgbClr val="0070C0"/>
                </a:solidFill>
              </a:rPr>
              <a:t>sh</a:t>
            </a:r>
            <a:r>
              <a:rPr lang="en-US" sz="1800" dirty="0">
                <a:solidFill>
                  <a:srgbClr val="0070C0"/>
                </a:solidFill>
              </a:rPr>
              <a:t> -c command, and returns after the command has been completed.  </a:t>
            </a:r>
            <a:endParaRPr lang="en-US" sz="18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(Note: Check out the man page for </a:t>
            </a:r>
            <a:r>
              <a:rPr lang="en-US" sz="2200" b="1" i="1" dirty="0" err="1" smtClean="0">
                <a:solidFill>
                  <a:srgbClr val="0070C0"/>
                </a:solidFill>
              </a:rPr>
              <a:t>sh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smtClean="0">
                <a:solidFill>
                  <a:srgbClr val="0070C0"/>
                </a:solidFill>
              </a:rPr>
              <a:t>to determine what the –c flag does)</a:t>
            </a:r>
            <a:endParaRPr lang="en-US" sz="2200" dirty="0">
              <a:solidFill>
                <a:srgbClr val="0070C0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/>
              <a:t>http://en.wikipedia.org/wiki/Entry_point#C_and_C.2B.2B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4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system() command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#include &lt;</a:t>
            </a:r>
            <a:r>
              <a:rPr lang="en-US" sz="3600" dirty="0" err="1"/>
              <a:t>stdlib.h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using namespace </a:t>
            </a:r>
            <a:r>
              <a:rPr lang="en-US" sz="3600" dirty="0" err="1"/>
              <a:t>std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err="1"/>
              <a:t>int</a:t>
            </a:r>
            <a:r>
              <a:rPr lang="en-US" sz="3600" dirty="0"/>
              <a:t> main(void)</a:t>
            </a:r>
          </a:p>
          <a:p>
            <a:pPr marL="0" indent="0">
              <a:buNone/>
            </a:pPr>
            <a:r>
              <a:rPr lang="en-US" sz="3600" dirty="0"/>
              <a:t>{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 system("</a:t>
            </a:r>
            <a:r>
              <a:rPr lang="en-US" sz="3600" dirty="0" err="1"/>
              <a:t>ls</a:t>
            </a:r>
            <a:r>
              <a:rPr lang="en-US" sz="3600" dirty="0"/>
              <a:t> -al");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126163"/>
            <a:ext cx="4343400" cy="501650"/>
          </a:xfrm>
        </p:spPr>
        <p:txBody>
          <a:bodyPr/>
          <a:lstStyle/>
          <a:p>
            <a:r>
              <a:rPr lang="en-US" dirty="0" smtClean="0"/>
              <a:t>Wikipedia: </a:t>
            </a:r>
          </a:p>
          <a:p>
            <a:r>
              <a:rPr lang="en-US" dirty="0"/>
              <a:t>http://en.wikipedia.org/wiki/Entry_point#C_and_C.2B.2B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9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From a High-Level Program to an Executable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09600" indent="-609600" eaLnBrk="1" hangingPunct="1">
              <a:lnSpc>
                <a:spcPct val="90000"/>
              </a:lnSpc>
              <a:buSzPct val="90000"/>
              <a:buFontTx/>
              <a:buAutoNum type="alphaLcParenR"/>
              <a:defRPr/>
            </a:pPr>
            <a:r>
              <a:rPr lang="en-US" dirty="0" smtClean="0"/>
              <a:t>Create file containing the program with a text editor.</a:t>
            </a:r>
          </a:p>
          <a:p>
            <a:pPr marL="609600" indent="-609600" eaLnBrk="1" hangingPunct="1">
              <a:lnSpc>
                <a:spcPct val="90000"/>
              </a:lnSpc>
              <a:buSzPct val="90000"/>
              <a:buFontTx/>
              <a:buAutoNum type="alphaLcParenR"/>
              <a:defRPr/>
            </a:pPr>
            <a:r>
              <a:rPr lang="en-US" dirty="0" smtClean="0"/>
              <a:t>Run </a:t>
            </a:r>
            <a:r>
              <a:rPr lang="en-US" u="sng" dirty="0" smtClean="0"/>
              <a:t>preprocessor</a:t>
            </a:r>
            <a:r>
              <a:rPr lang="en-US" dirty="0" smtClean="0"/>
              <a:t> to convert source file directives to source code program statements.</a:t>
            </a:r>
          </a:p>
          <a:p>
            <a:pPr marL="609600" indent="-609600" eaLnBrk="1" hangingPunct="1">
              <a:lnSpc>
                <a:spcPct val="90000"/>
              </a:lnSpc>
              <a:buSzPct val="90000"/>
              <a:buFontTx/>
              <a:buAutoNum type="alphaLcParenR"/>
              <a:defRPr/>
            </a:pPr>
            <a:r>
              <a:rPr lang="en-US" dirty="0" smtClean="0"/>
              <a:t>Run </a:t>
            </a:r>
            <a:r>
              <a:rPr lang="en-US" u="sng" dirty="0" smtClean="0"/>
              <a:t>compiler</a:t>
            </a:r>
            <a:r>
              <a:rPr lang="en-US" dirty="0" smtClean="0"/>
              <a:t> to convert source program into machine instructions.</a:t>
            </a:r>
          </a:p>
          <a:p>
            <a:pPr marL="609600" indent="-609600" eaLnBrk="1" hangingPunct="1">
              <a:lnSpc>
                <a:spcPct val="90000"/>
              </a:lnSpc>
              <a:buSzPct val="90000"/>
              <a:buFontTx/>
              <a:buAutoNum type="alphaLcParenR"/>
              <a:defRPr/>
            </a:pPr>
            <a:r>
              <a:rPr lang="en-US" dirty="0" smtClean="0"/>
              <a:t>Run </a:t>
            </a:r>
            <a:r>
              <a:rPr lang="en-US" u="sng" dirty="0" smtClean="0"/>
              <a:t>linker</a:t>
            </a:r>
            <a:r>
              <a:rPr lang="en-US" dirty="0" smtClean="0"/>
              <a:t> to connect hardware-specific code to machine instructions, producing an executable file.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b="1" dirty="0" smtClean="0"/>
              <a:t>Steps b–d are often performed by a single command </a:t>
            </a:r>
            <a:r>
              <a:rPr lang="en-US" b="1" dirty="0" smtClean="0"/>
              <a:t>(g++ with no options)</a:t>
            </a:r>
            <a:r>
              <a:rPr lang="en-US" b="1" dirty="0" smtClean="0"/>
              <a:t>.</a:t>
            </a:r>
            <a:endParaRPr lang="en-US" b="1" dirty="0" smtClean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dirty="0" smtClean="0"/>
              <a:t>Errors detected at any step will prevent execution of following steps.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6248400" cy="365125"/>
          </a:xfrm>
        </p:spPr>
        <p:txBody>
          <a:bodyPr/>
          <a:lstStyle/>
          <a:p>
            <a:r>
              <a:rPr lang="en-US" dirty="0" smtClean="0"/>
              <a:t>Starting Out With C++, From Control Structures through Objects, Seventh Edition, by Tony Gaddis,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Compiler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029200" cy="365125"/>
          </a:xfrm>
        </p:spPr>
        <p:txBody>
          <a:bodyPr/>
          <a:lstStyle/>
          <a:p>
            <a:r>
              <a:rPr lang="en-US" dirty="0"/>
              <a:t>http://en.wikipedia.org/wiki/GNU_Compiler_Collection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 invoke a language-specific driver program (</a:t>
            </a:r>
            <a:r>
              <a:rPr lang="en-US" dirty="0" err="1"/>
              <a:t>gcc</a:t>
            </a:r>
            <a:r>
              <a:rPr lang="en-US" dirty="0"/>
              <a:t> for C, g++ for C++, etc</a:t>
            </a:r>
            <a:r>
              <a:rPr lang="en-US" dirty="0" smtClean="0"/>
              <a:t>.)</a:t>
            </a:r>
          </a:p>
          <a:p>
            <a:endParaRPr lang="en-US" dirty="0" smtClean="0"/>
          </a:p>
          <a:p>
            <a:r>
              <a:rPr lang="en-US" dirty="0" smtClean="0"/>
              <a:t>Usage:  g++ &lt;file.cc&gt;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This compiles and links the </a:t>
            </a:r>
            <a:r>
              <a:rPr lang="en-US" dirty="0" smtClean="0"/>
              <a:t>code and creates an executable called </a:t>
            </a:r>
            <a:r>
              <a:rPr lang="en-US" dirty="0" err="1" smtClean="0">
                <a:solidFill>
                  <a:srgbClr val="0070C0"/>
                </a:solidFill>
              </a:rPr>
              <a:t>a.out</a:t>
            </a:r>
            <a:r>
              <a:rPr lang="en-US" b="1" dirty="0" smtClean="0"/>
              <a:t>.   This calls steps b-d together as in previous slide.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More Info:</a:t>
            </a:r>
          </a:p>
          <a:p>
            <a:pPr marL="400050" lvl="1" indent="0">
              <a:buNone/>
            </a:pPr>
            <a:r>
              <a:rPr lang="en-US" sz="2400" dirty="0" smtClean="0"/>
              <a:t>http</a:t>
            </a:r>
            <a:r>
              <a:rPr lang="en-US" sz="2400" dirty="0"/>
              <a:t>://en.wikipedia.org/wiki/GNU_Compiler_Collection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Compiler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5029200" cy="365125"/>
          </a:xfrm>
        </p:spPr>
        <p:txBody>
          <a:bodyPr/>
          <a:lstStyle/>
          <a:p>
            <a:r>
              <a:rPr lang="en-US" dirty="0" smtClean="0"/>
              <a:t>man g++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487" y="1418967"/>
            <a:ext cx="8229600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the g++ man page: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 smtClean="0"/>
              <a:t>file.h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dirty="0">
                <a:solidFill>
                  <a:srgbClr val="0070C0"/>
                </a:solidFill>
              </a:rPr>
              <a:t>, C++, Objective-C or Objective-C++ header file to be turned into a precompiled </a:t>
            </a:r>
            <a:r>
              <a:rPr lang="en-US" dirty="0" smtClean="0">
                <a:solidFill>
                  <a:srgbClr val="0070C0"/>
                </a:solidFill>
              </a:rPr>
              <a:t>header.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file.cc, </a:t>
            </a:r>
            <a:r>
              <a:rPr lang="en-US" sz="2800" dirty="0" err="1" smtClean="0"/>
              <a:t>file.cp</a:t>
            </a:r>
            <a:r>
              <a:rPr lang="en-US" sz="2800" dirty="0" smtClean="0"/>
              <a:t>, file.cxx, file.cpp, file.CPP, </a:t>
            </a:r>
            <a:r>
              <a:rPr lang="en-US" sz="2800" dirty="0" err="1" smtClean="0"/>
              <a:t>file.c</a:t>
            </a:r>
            <a:r>
              <a:rPr lang="en-US" sz="2800" dirty="0" smtClean="0"/>
              <a:t>++, </a:t>
            </a:r>
            <a:r>
              <a:rPr lang="en-US" sz="2800" dirty="0" err="1" smtClean="0"/>
              <a:t>file.C</a:t>
            </a:r>
            <a:endParaRPr lang="en-US" sz="2800" dirty="0"/>
          </a:p>
          <a:p>
            <a:pPr marL="40005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++ source code which must be preprocessed.  </a:t>
            </a:r>
            <a:r>
              <a:rPr lang="en-US" sz="2400" dirty="0">
                <a:solidFill>
                  <a:srgbClr val="0070C0"/>
                </a:solidFill>
              </a:rPr>
              <a:t>Note that in .cxx, the last two letters must both be literally x.  </a:t>
            </a:r>
            <a:r>
              <a:rPr lang="en-US" sz="2400" dirty="0">
                <a:solidFill>
                  <a:srgbClr val="0070C0"/>
                </a:solidFill>
              </a:rPr>
              <a:t>Likewise, .C refers to </a:t>
            </a:r>
            <a:r>
              <a:rPr lang="en-US" sz="2400" dirty="0">
                <a:solidFill>
                  <a:srgbClr val="0070C0"/>
                </a:solidFill>
              </a:rPr>
              <a:t>a literal </a:t>
            </a:r>
            <a:r>
              <a:rPr lang="en-US" sz="2400" dirty="0">
                <a:solidFill>
                  <a:srgbClr val="0070C0"/>
                </a:solidFill>
              </a:rPr>
              <a:t>capital C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7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GNU Compiler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5029200" cy="365125"/>
          </a:xfrm>
        </p:spPr>
        <p:txBody>
          <a:bodyPr/>
          <a:lstStyle/>
          <a:p>
            <a:r>
              <a:rPr lang="en-US" dirty="0" smtClean="0"/>
              <a:t>man g++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487" y="1418967"/>
            <a:ext cx="8229600" cy="4525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From the g++ man page: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-E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Stop </a:t>
            </a:r>
            <a:r>
              <a:rPr lang="en-US" dirty="0">
                <a:solidFill>
                  <a:srgbClr val="0070C0"/>
                </a:solidFill>
              </a:rPr>
              <a:t>after the preprocessing stage; do not run the compiler proper.  The output is in the form of </a:t>
            </a:r>
            <a:r>
              <a:rPr lang="en-US" dirty="0" smtClean="0">
                <a:solidFill>
                  <a:srgbClr val="0070C0"/>
                </a:solidFill>
              </a:rPr>
              <a:t>preprocessed </a:t>
            </a:r>
            <a:r>
              <a:rPr lang="en-US" dirty="0">
                <a:solidFill>
                  <a:srgbClr val="0070C0"/>
                </a:solidFill>
              </a:rPr>
              <a:t>source code, which is sent </a:t>
            </a:r>
            <a:r>
              <a:rPr lang="en-US" dirty="0" smtClean="0">
                <a:solidFill>
                  <a:srgbClr val="0070C0"/>
                </a:solidFill>
              </a:rPr>
              <a:t>to the </a:t>
            </a:r>
            <a:r>
              <a:rPr lang="en-US" dirty="0">
                <a:solidFill>
                  <a:srgbClr val="0070C0"/>
                </a:solidFill>
              </a:rPr>
              <a:t>standard </a:t>
            </a:r>
            <a:r>
              <a:rPr lang="en-US" dirty="0" smtClean="0">
                <a:solidFill>
                  <a:srgbClr val="0070C0"/>
                </a:solidFill>
              </a:rPr>
              <a:t>output.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-c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Compile or assemble the source files, but do not link.  The linking stage simply is not done.  The ultimate output is in the form of an </a:t>
            </a:r>
            <a:r>
              <a:rPr lang="en-US" dirty="0">
                <a:solidFill>
                  <a:srgbClr val="0070C0"/>
                </a:solidFill>
              </a:rPr>
              <a:t>object file </a:t>
            </a:r>
            <a:r>
              <a:rPr lang="en-US" dirty="0">
                <a:solidFill>
                  <a:srgbClr val="0070C0"/>
                </a:solidFill>
              </a:rPr>
              <a:t>for each source </a:t>
            </a:r>
            <a:r>
              <a:rPr lang="en-US" dirty="0">
                <a:solidFill>
                  <a:srgbClr val="0070C0"/>
                </a:solidFill>
              </a:rPr>
              <a:t>file. By </a:t>
            </a:r>
            <a:r>
              <a:rPr lang="en-US" dirty="0">
                <a:solidFill>
                  <a:srgbClr val="0070C0"/>
                </a:solidFill>
              </a:rPr>
              <a:t>default, the object file name for a source file is made by replacing the suffix .c, .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.s, etc., with .o.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-o</a:t>
            </a:r>
            <a:endParaRPr lang="en-US" sz="2800" dirty="0"/>
          </a:p>
          <a:p>
            <a:pPr marL="40005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++ source code which must be preprocessed.  </a:t>
            </a:r>
            <a:r>
              <a:rPr lang="en-US" sz="2400" dirty="0">
                <a:solidFill>
                  <a:srgbClr val="0070C0"/>
                </a:solidFill>
              </a:rPr>
              <a:t>Note that in .cxx, the last two letters must both be literally x.  </a:t>
            </a:r>
            <a:r>
              <a:rPr lang="en-US" sz="2400" dirty="0">
                <a:solidFill>
                  <a:srgbClr val="0070C0"/>
                </a:solidFill>
              </a:rPr>
              <a:t>Likewise, .C refers to </a:t>
            </a:r>
            <a:r>
              <a:rPr lang="en-US" sz="2400" dirty="0">
                <a:solidFill>
                  <a:srgbClr val="0070C0"/>
                </a:solidFill>
              </a:rPr>
              <a:t>a literal </a:t>
            </a:r>
            <a:r>
              <a:rPr lang="en-US" sz="2400" dirty="0">
                <a:solidFill>
                  <a:srgbClr val="0070C0"/>
                </a:solidFill>
              </a:rPr>
              <a:t>capital C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9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 smtClean="0"/>
              <a:t>From a High-Level Program to an Executable File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29577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402595"/>
            <a:ext cx="6248400" cy="365125"/>
          </a:xfrm>
        </p:spPr>
        <p:txBody>
          <a:bodyPr/>
          <a:lstStyle/>
          <a:p>
            <a:r>
              <a:rPr lang="en-US" dirty="0" smtClean="0"/>
              <a:t>Starting Out With C++, From Control Structures through Objects, Seventh Edition, by Tony Gaddis,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1658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-E option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186" y="367295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-c option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343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-S for assembler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if no –E, -c ,-S given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00500" y="58674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&lt;- </a:t>
            </a:r>
            <a:r>
              <a:rPr lang="en-US" dirty="0" err="1" smtClean="0">
                <a:solidFill>
                  <a:srgbClr val="C00000"/>
                </a:solidFill>
              </a:rPr>
              <a:t>a.out</a:t>
            </a:r>
            <a:r>
              <a:rPr lang="en-US" dirty="0" smtClean="0">
                <a:solidFill>
                  <a:srgbClr val="C00000"/>
                </a:solidFill>
              </a:rPr>
              <a:t>  (or whatever you name it with –o)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55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your program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5029200" cy="365125"/>
          </a:xfrm>
        </p:spPr>
        <p:txBody>
          <a:bodyPr/>
          <a:lstStyle/>
          <a:p>
            <a:r>
              <a:rPr lang="en-US" dirty="0"/>
              <a:t>http://en.wikipedia.org/wiki/GNU_Compiler_Collection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If you program compiles successfully, it will be named:</a:t>
            </a:r>
          </a:p>
          <a:p>
            <a:pPr lvl="1"/>
            <a:r>
              <a:rPr lang="en-US" dirty="0" err="1" smtClean="0"/>
              <a:t>a.out</a:t>
            </a:r>
            <a:r>
              <a:rPr lang="en-US" dirty="0" smtClean="0"/>
              <a:t>  (if you did not use –o flag)</a:t>
            </a:r>
          </a:p>
          <a:p>
            <a:pPr lvl="1"/>
            <a:r>
              <a:rPr lang="en-US" dirty="0" smtClean="0"/>
              <a:t>Whatever you choose if you do use –o flag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run the program, you must ensure 2 things:</a:t>
            </a:r>
          </a:p>
          <a:p>
            <a:pPr lvl="1"/>
            <a:r>
              <a:rPr lang="en-US" dirty="0" smtClean="0"/>
              <a:t>You call the correct name</a:t>
            </a:r>
          </a:p>
          <a:p>
            <a:pPr lvl="1"/>
            <a:r>
              <a:rPr lang="en-US" dirty="0" smtClean="0"/>
              <a:t>You find it in the path    (add ./ to beginning)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725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tarballs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828800" y="6324600"/>
            <a:ext cx="5029200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searchenterpriselinux.techtarget.com/definition/tarball</a:t>
            </a:r>
            <a:endParaRPr lang="en-US" dirty="0" smtClean="0"/>
          </a:p>
          <a:p>
            <a:r>
              <a:rPr lang="en-US" dirty="0"/>
              <a:t>http://linux.about.com/od/linux101/a/desktop12a.htm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From a </a:t>
            </a:r>
            <a:r>
              <a:rPr lang="en-US" dirty="0" smtClean="0"/>
              <a:t>Google </a:t>
            </a:r>
            <a:r>
              <a:rPr lang="en-US" dirty="0"/>
              <a:t>search: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Tarball</a:t>
            </a:r>
            <a:r>
              <a:rPr lang="en-US" dirty="0"/>
              <a:t> </a:t>
            </a:r>
            <a:r>
              <a:rPr lang="en-US" dirty="0"/>
              <a:t>is a jargon term for a tar archive - a group of files collected together as one.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Tarballs</a:t>
            </a:r>
            <a:r>
              <a:rPr lang="en-US" dirty="0" smtClean="0"/>
              <a:t> </a:t>
            </a:r>
            <a:r>
              <a:rPr lang="en-US" dirty="0"/>
              <a:t>are the standard, and are common with file extensions such as ".tar.gz" or ".tar.bz2". This is the generic, distribution-free method of distribution software packages in the Linux </a:t>
            </a:r>
            <a:r>
              <a:rPr lang="en-US" dirty="0" smtClean="0"/>
              <a:t>world.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tarballs</a:t>
            </a:r>
            <a:r>
              <a:rPr lang="en-US" dirty="0" smtClean="0"/>
              <a:t> are like .zip files in Windows (and .zip exists on Linux).  However, it allows splitting of the archive from the compression.</a:t>
            </a:r>
          </a:p>
        </p:txBody>
      </p:sp>
    </p:spTree>
    <p:extLst>
      <p:ext uri="{BB962C8B-B14F-4D97-AF65-F5344CB8AC3E}">
        <p14:creationId xmlns:p14="http://schemas.microsoft.com/office/powerpoint/2010/main" val="221107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1647</Words>
  <Application>Microsoft Office PowerPoint</Application>
  <PresentationFormat>On-screen Show (4:3)</PresentationFormat>
  <Paragraphs>224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Lecture Objectives</vt:lpstr>
      <vt:lpstr>From a High-Level Program to an Executable File</vt:lpstr>
      <vt:lpstr>From a High-Level Program to an Executable File</vt:lpstr>
      <vt:lpstr>GNU Compiler</vt:lpstr>
      <vt:lpstr>GNU Compiler</vt:lpstr>
      <vt:lpstr>GNU Compiler</vt:lpstr>
      <vt:lpstr>From a High-Level Program to an Executable File</vt:lpstr>
      <vt:lpstr>Running your program</vt:lpstr>
      <vt:lpstr>tarballs</vt:lpstr>
      <vt:lpstr>tarballs</vt:lpstr>
      <vt:lpstr>tarballs cont</vt:lpstr>
      <vt:lpstr>tarballs cont</vt:lpstr>
      <vt:lpstr>tarballs cont</vt:lpstr>
      <vt:lpstr>tarballs on Windows</vt:lpstr>
      <vt:lpstr>Secure Copy</vt:lpstr>
      <vt:lpstr>Shell Scripts</vt:lpstr>
      <vt:lpstr>Shell Scripts cont</vt:lpstr>
      <vt:lpstr>To Execute Shell Scripts</vt:lpstr>
      <vt:lpstr>C++ and args to main()</vt:lpstr>
      <vt:lpstr>C++ and args to main() Cont</vt:lpstr>
      <vt:lpstr>C++ and args to main() cont</vt:lpstr>
      <vt:lpstr>The system() command</vt:lpstr>
      <vt:lpstr>The system() command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</dc:title>
  <dc:creator>Stephen Perkins</dc:creator>
  <cp:lastModifiedBy>Stephen Perkins</cp:lastModifiedBy>
  <cp:revision>43</cp:revision>
  <dcterms:created xsi:type="dcterms:W3CDTF">2006-08-16T00:00:00Z</dcterms:created>
  <dcterms:modified xsi:type="dcterms:W3CDTF">2015-01-26T22:23:42Z</dcterms:modified>
</cp:coreProperties>
</file>