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1" r:id="rId2"/>
    <p:sldId id="284" r:id="rId3"/>
    <p:sldId id="283" r:id="rId4"/>
    <p:sldId id="287" r:id="rId5"/>
    <p:sldId id="289" r:id="rId6"/>
    <p:sldId id="290" r:id="rId7"/>
    <p:sldId id="292" r:id="rId8"/>
    <p:sldId id="291" r:id="rId9"/>
    <p:sldId id="294" r:id="rId10"/>
    <p:sldId id="293" r:id="rId11"/>
    <p:sldId id="296" r:id="rId12"/>
    <p:sldId id="297" r:id="rId13"/>
    <p:sldId id="298" r:id="rId14"/>
    <p:sldId id="295" r:id="rId15"/>
    <p:sldId id="299" r:id="rId16"/>
    <p:sldId id="300" r:id="rId17"/>
    <p:sldId id="301" r:id="rId18"/>
    <p:sldId id="302" r:id="rId19"/>
    <p:sldId id="303" r:id="rId20"/>
    <p:sldId id="305" r:id="rId21"/>
    <p:sldId id="304" r:id="rId22"/>
    <p:sldId id="306" r:id="rId23"/>
    <p:sldId id="30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6586F-FEE6-4F58-9985-02E423FC5BA5}" type="datetimeFigureOut">
              <a:rPr lang="en-US" smtClean="0"/>
              <a:t>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5EBD00-48FE-4738-8146-81D276109926}" type="slidenum">
              <a:rPr lang="en-US" smtClean="0"/>
              <a:t>‹#›</a:t>
            </a:fld>
            <a:endParaRPr lang="en-US"/>
          </a:p>
        </p:txBody>
      </p:sp>
    </p:spTree>
    <p:extLst>
      <p:ext uri="{BB962C8B-B14F-4D97-AF65-F5344CB8AC3E}">
        <p14:creationId xmlns:p14="http://schemas.microsoft.com/office/powerpoint/2010/main" val="161882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4E4C3-FA79-4A56-9F5A-71F2BCC1AB93}" type="datetime1">
              <a:rPr lang="en-US" smtClean="0"/>
              <a:t>1/20/2018</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67875-52F6-41A2-8524-492F9ECBB133}" type="datetime1">
              <a:rPr lang="en-US" smtClean="0"/>
              <a:t>1/20/2018</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20331-6078-4663-BB84-8070763F7ACE}" type="datetime1">
              <a:rPr lang="en-US" smtClean="0"/>
              <a:t>1/20/2018</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81F4FE-8263-4847-A01F-EAD2D4D1ED71}" type="datetime1">
              <a:rPr lang="en-US" smtClean="0"/>
              <a:t>1/20/2018</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63C163-9A9A-4AFB-8F21-3F3015385350}" type="datetime1">
              <a:rPr lang="en-US" smtClean="0"/>
              <a:t>1/20/2018</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9E9111-3A32-4AE9-A73D-EBDBAFAF0FB7}" type="datetime1">
              <a:rPr lang="en-US" smtClean="0"/>
              <a:t>1/20/2018</a:t>
            </a:fld>
            <a:endParaRPr lang="en-US"/>
          </a:p>
        </p:txBody>
      </p:sp>
      <p:sp>
        <p:nvSpPr>
          <p:cNvPr id="6" name="Footer Placeholder 5"/>
          <p:cNvSpPr>
            <a:spLocks noGrp="1"/>
          </p:cNvSpPr>
          <p:nvPr>
            <p:ph type="ftr" sz="quarter" idx="11"/>
          </p:nvPr>
        </p:nvSpPr>
        <p:spPr/>
        <p:txBody>
          <a:bodyPr/>
          <a:lstStyle/>
          <a:p>
            <a:r>
              <a:rPr lang="en-US" smtClean="0"/>
              <a:t>The Syllabus has pointers to Youtube videos on Unix Commands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BC5AB9-F068-4E5A-BDB8-280621F615A6}" type="datetime1">
              <a:rPr lang="en-US" smtClean="0"/>
              <a:t>1/20/2018</a:t>
            </a:fld>
            <a:endParaRPr lang="en-US"/>
          </a:p>
        </p:txBody>
      </p:sp>
      <p:sp>
        <p:nvSpPr>
          <p:cNvPr id="8" name="Footer Placeholder 7"/>
          <p:cNvSpPr>
            <a:spLocks noGrp="1"/>
          </p:cNvSpPr>
          <p:nvPr>
            <p:ph type="ftr" sz="quarter" idx="11"/>
          </p:nvPr>
        </p:nvSpPr>
        <p:spPr/>
        <p:txBody>
          <a:bodyPr/>
          <a:lstStyle/>
          <a:p>
            <a:r>
              <a:rPr lang="en-US" smtClean="0"/>
              <a:t>The Syllabus has pointers to Youtube videos on Unix Commands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6D5841-8572-4DA2-814C-DA971CCC954C}" type="datetime1">
              <a:rPr lang="en-US" smtClean="0"/>
              <a:t>1/20/2018</a:t>
            </a:fld>
            <a:endParaRPr lang="en-US"/>
          </a:p>
        </p:txBody>
      </p:sp>
      <p:sp>
        <p:nvSpPr>
          <p:cNvPr id="4" name="Footer Placeholder 3"/>
          <p:cNvSpPr>
            <a:spLocks noGrp="1"/>
          </p:cNvSpPr>
          <p:nvPr>
            <p:ph type="ftr" sz="quarter" idx="11"/>
          </p:nvPr>
        </p:nvSpPr>
        <p:spPr/>
        <p:txBody>
          <a:bodyPr/>
          <a:lstStyle/>
          <a:p>
            <a:r>
              <a:rPr lang="en-US" smtClean="0"/>
              <a:t>The Syllabus has pointers to Youtube videos on Unix Commands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99D12-6F80-46D7-BF13-B7D3280E9E81}" type="datetime1">
              <a:rPr lang="en-US" smtClean="0"/>
              <a:t>1/20/2018</a:t>
            </a:fld>
            <a:endParaRPr lang="en-US"/>
          </a:p>
        </p:txBody>
      </p:sp>
      <p:sp>
        <p:nvSpPr>
          <p:cNvPr id="3" name="Footer Placeholder 2"/>
          <p:cNvSpPr>
            <a:spLocks noGrp="1"/>
          </p:cNvSpPr>
          <p:nvPr>
            <p:ph type="ftr" sz="quarter" idx="11"/>
          </p:nvPr>
        </p:nvSpPr>
        <p:spPr/>
        <p:txBody>
          <a:bodyPr/>
          <a:lstStyle/>
          <a:p>
            <a:r>
              <a:rPr lang="en-US" smtClean="0"/>
              <a:t>The Syllabus has pointers to Youtube videos on Unix Commands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CD4A8-BA6C-41B2-9C1B-32012C19BF6F}" type="datetime1">
              <a:rPr lang="en-US" smtClean="0"/>
              <a:t>1/20/2018</a:t>
            </a:fld>
            <a:endParaRPr lang="en-US"/>
          </a:p>
        </p:txBody>
      </p:sp>
      <p:sp>
        <p:nvSpPr>
          <p:cNvPr id="6" name="Footer Placeholder 5"/>
          <p:cNvSpPr>
            <a:spLocks noGrp="1"/>
          </p:cNvSpPr>
          <p:nvPr>
            <p:ph type="ftr" sz="quarter" idx="11"/>
          </p:nvPr>
        </p:nvSpPr>
        <p:spPr/>
        <p:txBody>
          <a:bodyPr/>
          <a:lstStyle/>
          <a:p>
            <a:r>
              <a:rPr lang="en-US" smtClean="0"/>
              <a:t>The Syllabus has pointers to Youtube videos on Unix Commands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A3A74-BECF-43D9-B48A-5CCCA6076E29}" type="datetime1">
              <a:rPr lang="en-US" smtClean="0"/>
              <a:t>1/20/2018</a:t>
            </a:fld>
            <a:endParaRPr lang="en-US"/>
          </a:p>
        </p:txBody>
      </p:sp>
      <p:sp>
        <p:nvSpPr>
          <p:cNvPr id="6" name="Footer Placeholder 5"/>
          <p:cNvSpPr>
            <a:spLocks noGrp="1"/>
          </p:cNvSpPr>
          <p:nvPr>
            <p:ph type="ftr" sz="quarter" idx="11"/>
          </p:nvPr>
        </p:nvSpPr>
        <p:spPr/>
        <p:txBody>
          <a:bodyPr/>
          <a:lstStyle/>
          <a:p>
            <a:r>
              <a:rPr lang="en-US" smtClean="0"/>
              <a:t>The Syllabus has pointers to Youtube videos on Unix Commands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112DA-B224-43FB-896F-17675EEE718F}" type="datetime1">
              <a:rPr lang="en-US" smtClean="0"/>
              <a:t>1/20/2018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The Syllabus has pointers to Youtube videos on Unix Commands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www.7-zip.org/"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winscp.ne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Shell_script"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Shell_script"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earchenterpriselinux.techtarget.com/definition/tarbal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Objectives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Round two of these concepts with examples:</a:t>
            </a:r>
          </a:p>
          <a:p>
            <a:pPr lvl="1"/>
            <a:endParaRPr lang="en-US" dirty="0" smtClean="0"/>
          </a:p>
          <a:p>
            <a:pPr lvl="1"/>
            <a:r>
              <a:rPr lang="en-US" dirty="0"/>
              <a:t>Compiling and linking using g</a:t>
            </a:r>
            <a:r>
              <a:rPr lang="en-US" dirty="0" smtClean="0"/>
              <a:t>++ </a:t>
            </a:r>
            <a:endParaRPr lang="en-US" dirty="0" smtClean="0"/>
          </a:p>
          <a:p>
            <a:pPr lvl="1"/>
            <a:r>
              <a:rPr lang="en-US" dirty="0" smtClean="0"/>
              <a:t>Running </a:t>
            </a:r>
            <a:r>
              <a:rPr lang="en-US" dirty="0" smtClean="0"/>
              <a:t>your program and PATH</a:t>
            </a:r>
            <a:endParaRPr lang="en-US" dirty="0"/>
          </a:p>
          <a:p>
            <a:pPr lvl="1"/>
            <a:r>
              <a:rPr lang="en-US" dirty="0" smtClean="0"/>
              <a:t>Zip and </a:t>
            </a:r>
            <a:r>
              <a:rPr lang="en-US" dirty="0" err="1" smtClean="0"/>
              <a:t>Tarballs</a:t>
            </a:r>
            <a:endParaRPr lang="en-US" dirty="0" smtClean="0"/>
          </a:p>
          <a:p>
            <a:pPr lvl="1"/>
            <a:r>
              <a:rPr lang="en-US" dirty="0" smtClean="0"/>
              <a:t>Transferring files with </a:t>
            </a:r>
            <a:r>
              <a:rPr lang="en-US" dirty="0" err="1" smtClean="0"/>
              <a:t>WinSCP</a:t>
            </a:r>
            <a:endParaRPr lang="en-US" dirty="0" smtClean="0"/>
          </a:p>
          <a:p>
            <a:pPr lvl="1"/>
            <a:r>
              <a:rPr lang="en-US" dirty="0" smtClean="0"/>
              <a:t>Shell Scripts</a:t>
            </a:r>
          </a:p>
          <a:p>
            <a:pPr lvl="1"/>
            <a:r>
              <a:rPr lang="en-US" dirty="0" smtClean="0"/>
              <a:t>Parsing the command line</a:t>
            </a:r>
          </a:p>
          <a:p>
            <a:pPr lvl="1"/>
            <a:r>
              <a:rPr lang="en-US" dirty="0" smtClean="0"/>
              <a:t>Calling the Shell</a:t>
            </a: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03504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tarballs</a:t>
            </a:r>
            <a:endParaRPr lang="en-US" dirty="0"/>
          </a:p>
        </p:txBody>
      </p:sp>
      <p:sp>
        <p:nvSpPr>
          <p:cNvPr id="3" name="Footer Placeholder 2"/>
          <p:cNvSpPr>
            <a:spLocks noGrp="1"/>
          </p:cNvSpPr>
          <p:nvPr>
            <p:ph type="ftr" sz="quarter" idx="11"/>
          </p:nvPr>
        </p:nvSpPr>
        <p:spPr/>
        <p:txBody>
          <a:bodyPr/>
          <a:lstStyle/>
          <a:p>
            <a:r>
              <a:rPr lang="en-US" smtClean="0"/>
              <a:t>The Syllabus has pointers to Youtube videos on Unix Commands</a:t>
            </a:r>
            <a:endParaRPr lang="en-US"/>
          </a:p>
        </p:txBody>
      </p:sp>
      <p:sp>
        <p:nvSpPr>
          <p:cNvPr id="4"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To use tar:</a:t>
            </a:r>
          </a:p>
          <a:p>
            <a:pPr marL="914400" lvl="1" indent="-514350">
              <a:buFont typeface="+mj-lt"/>
              <a:buAutoNum type="arabicPeriod"/>
            </a:pPr>
            <a:r>
              <a:rPr lang="en-US" dirty="0" smtClean="0"/>
              <a:t>Change directory so that you can see the folder you want to turn into a </a:t>
            </a:r>
            <a:r>
              <a:rPr lang="en-US" dirty="0" err="1" smtClean="0"/>
              <a:t>tarball</a:t>
            </a:r>
            <a:r>
              <a:rPr lang="en-US" dirty="0" smtClean="0"/>
              <a:t>.</a:t>
            </a:r>
            <a:endParaRPr lang="en-US" dirty="0"/>
          </a:p>
          <a:p>
            <a:pPr marL="914400" lvl="1" indent="-514350">
              <a:buFont typeface="+mj-lt"/>
              <a:buAutoNum type="arabicPeriod"/>
            </a:pPr>
            <a:r>
              <a:rPr lang="en-US" dirty="0" smtClean="0"/>
              <a:t>Issue this command:</a:t>
            </a:r>
          </a:p>
          <a:p>
            <a:pPr marL="800100" lvl="2" indent="0">
              <a:buNone/>
            </a:pPr>
            <a:r>
              <a:rPr lang="en-US" dirty="0" smtClean="0">
                <a:solidFill>
                  <a:srgbClr val="0070C0"/>
                </a:solidFill>
              </a:rPr>
              <a:t>tar </a:t>
            </a:r>
            <a:r>
              <a:rPr lang="en-US" dirty="0" err="1" smtClean="0">
                <a:solidFill>
                  <a:srgbClr val="0070C0"/>
                </a:solidFill>
              </a:rPr>
              <a:t>cfvz</a:t>
            </a:r>
            <a:r>
              <a:rPr lang="en-US" dirty="0" smtClean="0">
                <a:solidFill>
                  <a:srgbClr val="0070C0"/>
                </a:solidFill>
              </a:rPr>
              <a:t> Program1.tar.gz Program1</a:t>
            </a:r>
          </a:p>
          <a:p>
            <a:pPr marL="800100" lvl="2" indent="0">
              <a:buNone/>
            </a:pPr>
            <a:endParaRPr lang="en-US" dirty="0" smtClean="0">
              <a:solidFill>
                <a:srgbClr val="0070C0"/>
              </a:solidFill>
            </a:endParaRPr>
          </a:p>
          <a:p>
            <a:pPr marL="857250" lvl="1" indent="-457200">
              <a:buFont typeface="+mj-lt"/>
              <a:buAutoNum type="arabicPeriod"/>
            </a:pPr>
            <a:r>
              <a:rPr lang="en-US" dirty="0" smtClean="0"/>
              <a:t>The “Program1.tar.gz” is your output file</a:t>
            </a:r>
          </a:p>
          <a:p>
            <a:pPr marL="857250" lvl="1" indent="-457200">
              <a:buFont typeface="+mj-lt"/>
              <a:buAutoNum type="arabicPeriod"/>
            </a:pPr>
            <a:r>
              <a:rPr lang="en-US" dirty="0" smtClean="0"/>
              <a:t>The “Program1” (second </a:t>
            </a:r>
            <a:r>
              <a:rPr lang="en-US" dirty="0" err="1" smtClean="0"/>
              <a:t>arg</a:t>
            </a:r>
            <a:r>
              <a:rPr lang="en-US" dirty="0" smtClean="0"/>
              <a:t>) is the source folder</a:t>
            </a:r>
            <a:endParaRPr lang="en-US" dirty="0"/>
          </a:p>
          <a:p>
            <a:pPr marL="800100" lvl="2" indent="0">
              <a:buNone/>
            </a:pPr>
            <a:endParaRPr lang="en-US" dirty="0" smtClean="0"/>
          </a:p>
        </p:txBody>
      </p:sp>
    </p:spTree>
    <p:extLst>
      <p:ext uri="{BB962C8B-B14F-4D97-AF65-F5344CB8AC3E}">
        <p14:creationId xmlns:p14="http://schemas.microsoft.com/office/powerpoint/2010/main" val="314612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tarballs</a:t>
            </a:r>
            <a:r>
              <a:rPr lang="en-US" dirty="0" smtClean="0"/>
              <a:t> </a:t>
            </a:r>
            <a:r>
              <a:rPr lang="en-US" dirty="0" err="1" smtClean="0"/>
              <a:t>cont</a:t>
            </a:r>
            <a:endParaRPr lang="en-US" dirty="0"/>
          </a:p>
        </p:txBody>
      </p:sp>
      <p:sp>
        <p:nvSpPr>
          <p:cNvPr id="3" name="Footer Placeholder 2"/>
          <p:cNvSpPr>
            <a:spLocks noGrp="1"/>
          </p:cNvSpPr>
          <p:nvPr>
            <p:ph type="ftr" sz="quarter" idx="11"/>
          </p:nvPr>
        </p:nvSpPr>
        <p:spPr/>
        <p:txBody>
          <a:bodyPr/>
          <a:lstStyle/>
          <a:p>
            <a:r>
              <a:rPr lang="en-US" smtClean="0"/>
              <a:t>The Syllabus has pointers to Youtube videos on Unix Commands</a:t>
            </a:r>
            <a:endParaRPr lang="en-US"/>
          </a:p>
        </p:txBody>
      </p:sp>
      <p:sp>
        <p:nvSpPr>
          <p:cNvPr id="4"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From the tar man page:</a:t>
            </a:r>
          </a:p>
          <a:p>
            <a:pPr marL="800100" lvl="2" indent="0">
              <a:buNone/>
            </a:pPr>
            <a:r>
              <a:rPr lang="en-US" dirty="0"/>
              <a:t> -c, --</a:t>
            </a:r>
            <a:r>
              <a:rPr lang="en-US" dirty="0" smtClean="0"/>
              <a:t>create</a:t>
            </a:r>
          </a:p>
          <a:p>
            <a:pPr marL="800100" lvl="2" indent="0">
              <a:buNone/>
            </a:pPr>
            <a:r>
              <a:rPr lang="en-US" dirty="0" smtClean="0"/>
              <a:t>              create a new archive</a:t>
            </a:r>
          </a:p>
          <a:p>
            <a:pPr marL="800100" lvl="2" indent="0">
              <a:buNone/>
            </a:pPr>
            <a:r>
              <a:rPr lang="en-US" dirty="0" smtClean="0"/>
              <a:t> </a:t>
            </a:r>
            <a:r>
              <a:rPr lang="en-US" dirty="0"/>
              <a:t>-f, --file=ARCHIVE</a:t>
            </a:r>
          </a:p>
          <a:p>
            <a:pPr marL="800100" lvl="2" indent="0">
              <a:buNone/>
            </a:pPr>
            <a:r>
              <a:rPr lang="en-US" dirty="0"/>
              <a:t>              use archive file or device </a:t>
            </a:r>
            <a:r>
              <a:rPr lang="en-US" dirty="0" smtClean="0"/>
              <a:t>ARCHIVE</a:t>
            </a:r>
          </a:p>
          <a:p>
            <a:pPr marL="800100" lvl="2" indent="0">
              <a:buNone/>
            </a:pPr>
            <a:r>
              <a:rPr lang="en-US" dirty="0"/>
              <a:t> -v, --verbose</a:t>
            </a:r>
          </a:p>
          <a:p>
            <a:pPr marL="800100" lvl="2" indent="0">
              <a:buNone/>
            </a:pPr>
            <a:r>
              <a:rPr lang="en-US" dirty="0"/>
              <a:t>              verbosely list files </a:t>
            </a:r>
            <a:r>
              <a:rPr lang="en-US" dirty="0" smtClean="0"/>
              <a:t>processed</a:t>
            </a:r>
          </a:p>
          <a:p>
            <a:pPr marL="800100" lvl="2" indent="0">
              <a:buNone/>
            </a:pPr>
            <a:r>
              <a:rPr lang="en-US" dirty="0"/>
              <a:t> -z, --</a:t>
            </a:r>
            <a:r>
              <a:rPr lang="en-US" dirty="0" err="1"/>
              <a:t>gzip</a:t>
            </a:r>
            <a:endParaRPr lang="en-US" dirty="0"/>
          </a:p>
          <a:p>
            <a:pPr marL="800100" lvl="2" indent="0">
              <a:buNone/>
            </a:pPr>
            <a:r>
              <a:rPr lang="en-US" dirty="0"/>
              <a:t>              filter the archive through </a:t>
            </a:r>
            <a:r>
              <a:rPr lang="en-US" dirty="0" err="1"/>
              <a:t>gzip</a:t>
            </a:r>
            <a:endParaRPr lang="en-US" dirty="0" smtClean="0"/>
          </a:p>
        </p:txBody>
      </p:sp>
    </p:spTree>
    <p:extLst>
      <p:ext uri="{BB962C8B-B14F-4D97-AF65-F5344CB8AC3E}">
        <p14:creationId xmlns:p14="http://schemas.microsoft.com/office/powerpoint/2010/main" val="74034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tarballs</a:t>
            </a:r>
            <a:r>
              <a:rPr lang="en-US" dirty="0" smtClean="0"/>
              <a:t> </a:t>
            </a:r>
            <a:r>
              <a:rPr lang="en-US" dirty="0" err="1" smtClean="0"/>
              <a:t>cont</a:t>
            </a:r>
            <a:endParaRPr lang="en-US" dirty="0"/>
          </a:p>
        </p:txBody>
      </p:sp>
      <p:sp>
        <p:nvSpPr>
          <p:cNvPr id="3" name="Footer Placeholder 2"/>
          <p:cNvSpPr>
            <a:spLocks noGrp="1"/>
          </p:cNvSpPr>
          <p:nvPr>
            <p:ph type="ftr" sz="quarter" idx="11"/>
          </p:nvPr>
        </p:nvSpPr>
        <p:spPr/>
        <p:txBody>
          <a:bodyPr/>
          <a:lstStyle/>
          <a:p>
            <a:r>
              <a:rPr lang="en-US" smtClean="0"/>
              <a:t>The Syllabus has pointers to Youtube videos on Unix Commands</a:t>
            </a:r>
            <a:endParaRPr lang="en-US"/>
          </a:p>
        </p:txBody>
      </p:sp>
      <p:sp>
        <p:nvSpPr>
          <p:cNvPr id="4"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From the tar man page:</a:t>
            </a:r>
          </a:p>
          <a:p>
            <a:pPr marL="800100" lvl="2" indent="0">
              <a:buNone/>
            </a:pPr>
            <a:r>
              <a:rPr lang="en-US" dirty="0"/>
              <a:t> -c, --</a:t>
            </a:r>
            <a:r>
              <a:rPr lang="en-US" dirty="0" smtClean="0"/>
              <a:t>create</a:t>
            </a:r>
          </a:p>
          <a:p>
            <a:pPr marL="800100" lvl="2" indent="0">
              <a:buNone/>
            </a:pPr>
            <a:r>
              <a:rPr lang="en-US" dirty="0" smtClean="0"/>
              <a:t>              create a new archive</a:t>
            </a:r>
          </a:p>
          <a:p>
            <a:pPr marL="800100" lvl="2" indent="0">
              <a:buNone/>
            </a:pPr>
            <a:r>
              <a:rPr lang="en-US" dirty="0" smtClean="0"/>
              <a:t> </a:t>
            </a:r>
            <a:r>
              <a:rPr lang="en-US" dirty="0"/>
              <a:t>-f, --file=ARCHIVE</a:t>
            </a:r>
          </a:p>
          <a:p>
            <a:pPr marL="800100" lvl="2" indent="0">
              <a:buNone/>
            </a:pPr>
            <a:r>
              <a:rPr lang="en-US" dirty="0"/>
              <a:t>              use archive file or device </a:t>
            </a:r>
            <a:r>
              <a:rPr lang="en-US" dirty="0" smtClean="0"/>
              <a:t>ARCHIVE</a:t>
            </a:r>
          </a:p>
          <a:p>
            <a:pPr marL="800100" lvl="2" indent="0">
              <a:buNone/>
            </a:pPr>
            <a:r>
              <a:rPr lang="en-US" dirty="0"/>
              <a:t> -v, --verbose</a:t>
            </a:r>
          </a:p>
          <a:p>
            <a:pPr marL="800100" lvl="2" indent="0">
              <a:buNone/>
            </a:pPr>
            <a:r>
              <a:rPr lang="en-US" dirty="0"/>
              <a:t>              verbosely list files </a:t>
            </a:r>
            <a:r>
              <a:rPr lang="en-US" dirty="0" smtClean="0"/>
              <a:t>processed</a:t>
            </a:r>
          </a:p>
          <a:p>
            <a:pPr marL="800100" lvl="2" indent="0">
              <a:buNone/>
            </a:pPr>
            <a:r>
              <a:rPr lang="en-US" dirty="0"/>
              <a:t> -z, --</a:t>
            </a:r>
            <a:r>
              <a:rPr lang="en-US" dirty="0" err="1"/>
              <a:t>gzip</a:t>
            </a:r>
            <a:endParaRPr lang="en-US" dirty="0"/>
          </a:p>
          <a:p>
            <a:pPr marL="800100" lvl="2" indent="0">
              <a:buNone/>
            </a:pPr>
            <a:r>
              <a:rPr lang="en-US" dirty="0"/>
              <a:t>              filter the archive through </a:t>
            </a:r>
            <a:r>
              <a:rPr lang="en-US" dirty="0" err="1"/>
              <a:t>gzip</a:t>
            </a:r>
            <a:endParaRPr lang="en-US" dirty="0" smtClean="0"/>
          </a:p>
        </p:txBody>
      </p:sp>
    </p:spTree>
    <p:extLst>
      <p:ext uri="{BB962C8B-B14F-4D97-AF65-F5344CB8AC3E}">
        <p14:creationId xmlns:p14="http://schemas.microsoft.com/office/powerpoint/2010/main" val="56083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tarballs</a:t>
            </a:r>
            <a:r>
              <a:rPr lang="en-US" dirty="0" smtClean="0"/>
              <a:t> </a:t>
            </a:r>
            <a:r>
              <a:rPr lang="en-US" dirty="0" err="1" smtClean="0"/>
              <a:t>cont</a:t>
            </a:r>
            <a:endParaRPr lang="en-US" dirty="0"/>
          </a:p>
        </p:txBody>
      </p:sp>
      <p:sp>
        <p:nvSpPr>
          <p:cNvPr id="3" name="Footer Placeholder 2"/>
          <p:cNvSpPr>
            <a:spLocks noGrp="1"/>
          </p:cNvSpPr>
          <p:nvPr>
            <p:ph type="ftr" sz="quarter" idx="11"/>
          </p:nvPr>
        </p:nvSpPr>
        <p:spPr/>
        <p:txBody>
          <a:bodyPr/>
          <a:lstStyle/>
          <a:p>
            <a:r>
              <a:rPr lang="en-US" smtClean="0"/>
              <a:t>The Syllabus has pointers to Youtube videos on Unix Commands</a:t>
            </a:r>
            <a:endParaRPr lang="en-US"/>
          </a:p>
        </p:txBody>
      </p:sp>
      <p:sp>
        <p:nvSpPr>
          <p:cNvPr id="4" name="Content Placeholder 2"/>
          <p:cNvSpPr txBox="1">
            <a:spLocks/>
          </p:cNvSpPr>
          <p:nvPr/>
        </p:nvSpPr>
        <p:spPr>
          <a:xfrm>
            <a:off x="457200" y="1600200"/>
            <a:ext cx="85344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These are all the same:</a:t>
            </a:r>
          </a:p>
          <a:p>
            <a:pPr marL="0" indent="0">
              <a:buNone/>
            </a:pPr>
            <a:endParaRPr lang="en-US" dirty="0" smtClean="0"/>
          </a:p>
          <a:p>
            <a:pPr marL="800100" lvl="2" indent="0">
              <a:buNone/>
            </a:pPr>
            <a:r>
              <a:rPr lang="en-US" dirty="0"/>
              <a:t> </a:t>
            </a:r>
            <a:r>
              <a:rPr lang="en-US" dirty="0">
                <a:solidFill>
                  <a:srgbClr val="0070C0"/>
                </a:solidFill>
              </a:rPr>
              <a:t>tar </a:t>
            </a:r>
            <a:r>
              <a:rPr lang="en-US" dirty="0" err="1">
                <a:solidFill>
                  <a:srgbClr val="0070C0"/>
                </a:solidFill>
              </a:rPr>
              <a:t>cfvz</a:t>
            </a:r>
            <a:r>
              <a:rPr lang="en-US" dirty="0">
                <a:solidFill>
                  <a:srgbClr val="0070C0"/>
                </a:solidFill>
              </a:rPr>
              <a:t> Program1.tar.gz Program1</a:t>
            </a:r>
          </a:p>
          <a:p>
            <a:pPr marL="800100" lvl="2" indent="0">
              <a:buNone/>
            </a:pPr>
            <a:endParaRPr lang="en-US" dirty="0" smtClean="0"/>
          </a:p>
          <a:p>
            <a:pPr marL="800100" lvl="2" indent="0">
              <a:buNone/>
            </a:pPr>
            <a:r>
              <a:rPr lang="en-US" dirty="0" smtClean="0">
                <a:solidFill>
                  <a:srgbClr val="0070C0"/>
                </a:solidFill>
              </a:rPr>
              <a:t>tar </a:t>
            </a:r>
            <a:r>
              <a:rPr lang="en-US" dirty="0">
                <a:solidFill>
                  <a:srgbClr val="0070C0"/>
                </a:solidFill>
              </a:rPr>
              <a:t>-c -f Program1.tar.gz -v -z </a:t>
            </a:r>
            <a:r>
              <a:rPr lang="en-US" dirty="0" smtClean="0">
                <a:solidFill>
                  <a:srgbClr val="0070C0"/>
                </a:solidFill>
              </a:rPr>
              <a:t>Program1</a:t>
            </a:r>
            <a:endParaRPr lang="en-US" dirty="0">
              <a:solidFill>
                <a:srgbClr val="0070C0"/>
              </a:solidFill>
            </a:endParaRPr>
          </a:p>
          <a:p>
            <a:pPr marL="800100" lvl="2" indent="0">
              <a:buNone/>
            </a:pPr>
            <a:endParaRPr lang="en-US" dirty="0" smtClean="0"/>
          </a:p>
          <a:p>
            <a:pPr marL="800100" lvl="2" indent="0">
              <a:buNone/>
            </a:pPr>
            <a:r>
              <a:rPr lang="en-US" dirty="0">
                <a:solidFill>
                  <a:srgbClr val="0070C0"/>
                </a:solidFill>
              </a:rPr>
              <a:t>tar --create --file=Program1.tar.gz --verbose --</a:t>
            </a:r>
            <a:r>
              <a:rPr lang="en-US" dirty="0" err="1">
                <a:solidFill>
                  <a:srgbClr val="0070C0"/>
                </a:solidFill>
              </a:rPr>
              <a:t>gzip</a:t>
            </a:r>
            <a:r>
              <a:rPr lang="en-US" dirty="0">
                <a:solidFill>
                  <a:srgbClr val="0070C0"/>
                </a:solidFill>
              </a:rPr>
              <a:t> Program1</a:t>
            </a:r>
            <a:endParaRPr lang="en-US" dirty="0" smtClean="0"/>
          </a:p>
          <a:p>
            <a:pPr marL="800100" lvl="2" indent="0">
              <a:buNone/>
            </a:pPr>
            <a:endParaRPr lang="en-US" dirty="0" smtClean="0"/>
          </a:p>
        </p:txBody>
      </p:sp>
    </p:spTree>
    <p:extLst>
      <p:ext uri="{BB962C8B-B14F-4D97-AF65-F5344CB8AC3E}">
        <p14:creationId xmlns:p14="http://schemas.microsoft.com/office/powerpoint/2010/main" val="418043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tarballs</a:t>
            </a:r>
            <a:r>
              <a:rPr lang="en-US" dirty="0" smtClean="0"/>
              <a:t> on Windows</a:t>
            </a:r>
            <a:endParaRPr lang="en-US" dirty="0"/>
          </a:p>
        </p:txBody>
      </p:sp>
      <p:sp>
        <p:nvSpPr>
          <p:cNvPr id="3" name="Footer Placeholder 2"/>
          <p:cNvSpPr>
            <a:spLocks noGrp="1"/>
          </p:cNvSpPr>
          <p:nvPr>
            <p:ph type="ftr" sz="quarter" idx="11"/>
          </p:nvPr>
        </p:nvSpPr>
        <p:spPr/>
        <p:txBody>
          <a:bodyPr/>
          <a:lstStyle/>
          <a:p>
            <a:r>
              <a:rPr lang="en-US" smtClean="0"/>
              <a:t>The Syllabus has pointers to Youtube videos on Unix Commands</a:t>
            </a:r>
            <a:endParaRPr lang="en-US"/>
          </a:p>
        </p:txBody>
      </p:sp>
      <p:sp>
        <p:nvSpPr>
          <p:cNvPr id="5" name="Content Placeholder 2"/>
          <p:cNvSpPr txBox="1">
            <a:spLocks/>
          </p:cNvSpPr>
          <p:nvPr/>
        </p:nvSpPr>
        <p:spPr>
          <a:xfrm>
            <a:off x="457200" y="1600200"/>
            <a:ext cx="8229600" cy="45259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If you wish to view </a:t>
            </a:r>
            <a:r>
              <a:rPr lang="en-US" dirty="0" err="1" smtClean="0"/>
              <a:t>tarballs</a:t>
            </a:r>
            <a:r>
              <a:rPr lang="en-US" dirty="0" smtClean="0"/>
              <a:t> on Windows, you must have a program that understand their format. I recommend a free package called 7-zip.  You can download and install here:</a:t>
            </a:r>
          </a:p>
          <a:p>
            <a:pPr marL="0" indent="0">
              <a:buNone/>
            </a:pPr>
            <a:endParaRPr lang="en-US" dirty="0" smtClean="0"/>
          </a:p>
          <a:p>
            <a:pPr marL="800100" lvl="2" indent="0">
              <a:buNone/>
            </a:pPr>
            <a:r>
              <a:rPr lang="en-US" sz="4400" dirty="0">
                <a:hlinkClick r:id="rId2"/>
              </a:rPr>
              <a:t>http://www.7-zip.org</a:t>
            </a:r>
            <a:r>
              <a:rPr lang="en-US" sz="4400" dirty="0" smtClean="0">
                <a:hlinkClick r:id="rId2"/>
              </a:rPr>
              <a:t>/</a:t>
            </a:r>
            <a:endParaRPr lang="en-US" sz="4400" dirty="0" smtClean="0"/>
          </a:p>
          <a:p>
            <a:pPr marL="400050" lvl="1" indent="0">
              <a:buNone/>
            </a:pPr>
            <a:endParaRPr lang="en-US" dirty="0"/>
          </a:p>
          <a:p>
            <a:pPr marL="0" indent="0">
              <a:buNone/>
            </a:pPr>
            <a:r>
              <a:rPr lang="en-US" dirty="0" smtClean="0"/>
              <a:t>Once installed, you can right click on a .tar or .tar.gz file in Windows and extract the contents.</a:t>
            </a:r>
            <a:endParaRPr lang="en-US" dirty="0"/>
          </a:p>
        </p:txBody>
      </p:sp>
    </p:spTree>
    <p:extLst>
      <p:ext uri="{BB962C8B-B14F-4D97-AF65-F5344CB8AC3E}">
        <p14:creationId xmlns:p14="http://schemas.microsoft.com/office/powerpoint/2010/main" val="191225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Copy</a:t>
            </a:r>
            <a:endParaRPr lang="en-US" dirty="0"/>
          </a:p>
        </p:txBody>
      </p:sp>
      <p:sp>
        <p:nvSpPr>
          <p:cNvPr id="3" name="Footer Placeholder 2"/>
          <p:cNvSpPr>
            <a:spLocks noGrp="1"/>
          </p:cNvSpPr>
          <p:nvPr>
            <p:ph type="ftr" sz="quarter" idx="11"/>
          </p:nvPr>
        </p:nvSpPr>
        <p:spPr/>
        <p:txBody>
          <a:bodyPr/>
          <a:lstStyle/>
          <a:p>
            <a:r>
              <a:rPr lang="en-US" smtClean="0"/>
              <a:t>The Syllabus has pointers to Youtube videos on Unix Commands</a:t>
            </a:r>
            <a:endParaRPr lang="en-US"/>
          </a:p>
        </p:txBody>
      </p:sp>
      <p:sp>
        <p:nvSpPr>
          <p:cNvPr id="5" name="Content Placeholder 2"/>
          <p:cNvSpPr txBox="1">
            <a:spLocks/>
          </p:cNvSpPr>
          <p:nvPr/>
        </p:nvSpPr>
        <p:spPr>
          <a:xfrm>
            <a:off x="457200" y="1600200"/>
            <a:ext cx="8229600" cy="4525963"/>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How to get files from a </a:t>
            </a:r>
            <a:r>
              <a:rPr lang="en-US" dirty="0" err="1" smtClean="0"/>
              <a:t>unix</a:t>
            </a:r>
            <a:r>
              <a:rPr lang="en-US" dirty="0" smtClean="0"/>
              <a:t> system to another system (Unix or Windows)?  Use a secure copy program (</a:t>
            </a:r>
            <a:r>
              <a:rPr lang="en-US" dirty="0" err="1" smtClean="0"/>
              <a:t>sftp</a:t>
            </a:r>
            <a:r>
              <a:rPr lang="en-US" dirty="0" smtClean="0"/>
              <a:t> or </a:t>
            </a:r>
            <a:r>
              <a:rPr lang="en-US" dirty="0" err="1" smtClean="0"/>
              <a:t>scp</a:t>
            </a:r>
            <a:r>
              <a:rPr lang="en-US" dirty="0" smtClean="0"/>
              <a:t>).  </a:t>
            </a:r>
          </a:p>
          <a:p>
            <a:pPr marL="0" indent="0">
              <a:buNone/>
            </a:pPr>
            <a:endParaRPr lang="en-US" dirty="0" smtClean="0"/>
          </a:p>
          <a:p>
            <a:r>
              <a:rPr lang="en-US" dirty="0" smtClean="0"/>
              <a:t>From the </a:t>
            </a:r>
            <a:r>
              <a:rPr lang="en-US" dirty="0" err="1" smtClean="0"/>
              <a:t>scp</a:t>
            </a:r>
            <a:r>
              <a:rPr lang="en-US" dirty="0" smtClean="0"/>
              <a:t> man page:</a:t>
            </a:r>
          </a:p>
          <a:p>
            <a:pPr marL="0" indent="0">
              <a:buNone/>
            </a:pPr>
            <a:endParaRPr lang="en-US" dirty="0" smtClean="0"/>
          </a:p>
          <a:p>
            <a:pPr marL="457200" lvl="1" indent="0">
              <a:buNone/>
            </a:pPr>
            <a:r>
              <a:rPr lang="en-US" dirty="0" err="1" smtClean="0">
                <a:solidFill>
                  <a:srgbClr val="0070C0"/>
                </a:solidFill>
              </a:rPr>
              <a:t>scp</a:t>
            </a:r>
            <a:r>
              <a:rPr lang="en-US" dirty="0" smtClean="0">
                <a:solidFill>
                  <a:srgbClr val="0070C0"/>
                </a:solidFill>
              </a:rPr>
              <a:t> </a:t>
            </a:r>
            <a:r>
              <a:rPr lang="en-US" dirty="0">
                <a:solidFill>
                  <a:srgbClr val="0070C0"/>
                </a:solidFill>
              </a:rPr>
              <a:t>copies files between hosts on a network.  It uses </a:t>
            </a:r>
            <a:r>
              <a:rPr lang="en-US" dirty="0" err="1">
                <a:solidFill>
                  <a:srgbClr val="0070C0"/>
                </a:solidFill>
              </a:rPr>
              <a:t>ssh</a:t>
            </a:r>
            <a:r>
              <a:rPr lang="en-US" dirty="0">
                <a:solidFill>
                  <a:srgbClr val="0070C0"/>
                </a:solidFill>
              </a:rPr>
              <a:t>(1) for data transfer, and uses the same authentication and provides the same security </a:t>
            </a:r>
            <a:r>
              <a:rPr lang="en-US" dirty="0" smtClean="0">
                <a:solidFill>
                  <a:srgbClr val="0070C0"/>
                </a:solidFill>
              </a:rPr>
              <a:t>as </a:t>
            </a:r>
            <a:r>
              <a:rPr lang="en-US" dirty="0" err="1" smtClean="0">
                <a:solidFill>
                  <a:srgbClr val="0070C0"/>
                </a:solidFill>
              </a:rPr>
              <a:t>ssh</a:t>
            </a:r>
            <a:r>
              <a:rPr lang="en-US" dirty="0" smtClean="0">
                <a:solidFill>
                  <a:srgbClr val="0070C0"/>
                </a:solidFill>
              </a:rPr>
              <a:t>(1</a:t>
            </a:r>
            <a:r>
              <a:rPr lang="en-US" dirty="0">
                <a:solidFill>
                  <a:srgbClr val="0070C0"/>
                </a:solidFill>
              </a:rPr>
              <a:t>).</a:t>
            </a:r>
            <a:r>
              <a:rPr lang="en-US" dirty="0"/>
              <a:t>  </a:t>
            </a:r>
          </a:p>
          <a:p>
            <a:endParaRPr lang="en-US" dirty="0" smtClean="0"/>
          </a:p>
          <a:p>
            <a:r>
              <a:rPr lang="en-US" dirty="0" smtClean="0"/>
              <a:t>For windows systems, I recommend a free program called </a:t>
            </a:r>
            <a:r>
              <a:rPr lang="en-US" dirty="0" err="1" smtClean="0"/>
              <a:t>WinSCP</a:t>
            </a:r>
            <a:r>
              <a:rPr lang="en-US" dirty="0" smtClean="0"/>
              <a:t>:</a:t>
            </a:r>
          </a:p>
          <a:p>
            <a:pPr marL="0" indent="0">
              <a:buNone/>
            </a:pPr>
            <a:endParaRPr lang="en-US" dirty="0" smtClean="0"/>
          </a:p>
          <a:p>
            <a:pPr marL="800100" lvl="2" indent="0">
              <a:buNone/>
            </a:pPr>
            <a:r>
              <a:rPr lang="en-US" sz="6400" dirty="0" smtClean="0">
                <a:hlinkClick r:id="rId2"/>
              </a:rPr>
              <a:t>http://winscp.net</a:t>
            </a:r>
            <a:endParaRPr lang="en-US" sz="6400" dirty="0" smtClean="0"/>
          </a:p>
          <a:p>
            <a:pPr marL="800100" lvl="2" indent="0">
              <a:buNone/>
            </a:pPr>
            <a:endParaRPr lang="en-US" sz="6400" dirty="0"/>
          </a:p>
          <a:p>
            <a:r>
              <a:rPr lang="en-US" dirty="0" smtClean="0"/>
              <a:t>Particularly useful for transferring </a:t>
            </a:r>
            <a:r>
              <a:rPr lang="en-US" dirty="0" err="1" smtClean="0"/>
              <a:t>tarballs</a:t>
            </a:r>
            <a:r>
              <a:rPr lang="en-US" dirty="0" smtClean="0"/>
              <a:t> between Windows and UNIX</a:t>
            </a:r>
          </a:p>
        </p:txBody>
      </p:sp>
    </p:spTree>
    <p:extLst>
      <p:ext uri="{BB962C8B-B14F-4D97-AF65-F5344CB8AC3E}">
        <p14:creationId xmlns:p14="http://schemas.microsoft.com/office/powerpoint/2010/main" val="394060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Shell Scripts</a:t>
            </a:r>
            <a:endParaRPr lang="en-US" dirty="0"/>
          </a:p>
        </p:txBody>
      </p:sp>
      <p:sp>
        <p:nvSpPr>
          <p:cNvPr id="3" name="Footer Placeholder 2"/>
          <p:cNvSpPr>
            <a:spLocks noGrp="1"/>
          </p:cNvSpPr>
          <p:nvPr>
            <p:ph type="ftr" sz="quarter" idx="11"/>
          </p:nvPr>
        </p:nvSpPr>
        <p:spPr>
          <a:xfrm>
            <a:off x="3124200" y="6126163"/>
            <a:ext cx="4343400" cy="501650"/>
          </a:xfrm>
        </p:spPr>
        <p:txBody>
          <a:bodyPr/>
          <a:lstStyle/>
          <a:p>
            <a:r>
              <a:rPr lang="en-US" dirty="0" smtClean="0"/>
              <a:t>Wikipedia: </a:t>
            </a:r>
          </a:p>
          <a:p>
            <a:r>
              <a:rPr lang="en-US" dirty="0" smtClean="0">
                <a:hlinkClick r:id="rId2"/>
              </a:rPr>
              <a:t>http</a:t>
            </a:r>
            <a:r>
              <a:rPr lang="en-US" dirty="0">
                <a:hlinkClick r:id="rId2"/>
              </a:rPr>
              <a:t>://</a:t>
            </a:r>
            <a:r>
              <a:rPr lang="en-US" dirty="0" smtClean="0">
                <a:hlinkClick r:id="rId2"/>
              </a:rPr>
              <a:t>en.wikipedia.org/wiki/Shell_script</a:t>
            </a:r>
            <a:endParaRPr lang="en-US" dirty="0" smtClean="0"/>
          </a:p>
          <a:p>
            <a:r>
              <a:rPr lang="en-US" dirty="0"/>
              <a:t>http://</a:t>
            </a:r>
            <a:r>
              <a:rPr lang="en-US" dirty="0" smtClean="0"/>
              <a:t>en.wikipedia.org/wiki/Shebang_(Unix)</a:t>
            </a:r>
            <a:endParaRPr lang="en-US" dirty="0"/>
          </a:p>
        </p:txBody>
      </p:sp>
      <p:sp>
        <p:nvSpPr>
          <p:cNvPr id="5" name="Content Placeholder 2"/>
          <p:cNvSpPr txBox="1">
            <a:spLocks/>
          </p:cNvSpPr>
          <p:nvPr/>
        </p:nvSpPr>
        <p:spPr>
          <a:xfrm>
            <a:off x="457200" y="1371600"/>
            <a:ext cx="8229600" cy="4754563"/>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What is a shell script?  From Wikipedia:</a:t>
            </a:r>
          </a:p>
          <a:p>
            <a:pPr marL="857250" lvl="2" indent="0">
              <a:buNone/>
            </a:pPr>
            <a:r>
              <a:rPr lang="en-US" dirty="0" smtClean="0">
                <a:solidFill>
                  <a:srgbClr val="0070C0"/>
                </a:solidFill>
              </a:rPr>
              <a:t>A </a:t>
            </a:r>
            <a:r>
              <a:rPr lang="en-US" b="1" dirty="0">
                <a:solidFill>
                  <a:srgbClr val="0070C0"/>
                </a:solidFill>
              </a:rPr>
              <a:t>shell script</a:t>
            </a:r>
            <a:r>
              <a:rPr lang="en-US" dirty="0">
                <a:solidFill>
                  <a:srgbClr val="0070C0"/>
                </a:solidFill>
              </a:rPr>
              <a:t> is a computer program designed to be run by the Unix </a:t>
            </a:r>
            <a:r>
              <a:rPr lang="en-US" b="1" dirty="0">
                <a:solidFill>
                  <a:srgbClr val="0070C0"/>
                </a:solidFill>
              </a:rPr>
              <a:t>shell</a:t>
            </a:r>
            <a:r>
              <a:rPr lang="en-US" dirty="0">
                <a:solidFill>
                  <a:srgbClr val="0070C0"/>
                </a:solidFill>
              </a:rPr>
              <a:t>, a command line interpreter. The various dialects of </a:t>
            </a:r>
            <a:r>
              <a:rPr lang="en-US" b="1" dirty="0">
                <a:solidFill>
                  <a:srgbClr val="0070C0"/>
                </a:solidFill>
              </a:rPr>
              <a:t>shell scripts</a:t>
            </a:r>
            <a:r>
              <a:rPr lang="en-US" dirty="0">
                <a:solidFill>
                  <a:srgbClr val="0070C0"/>
                </a:solidFill>
              </a:rPr>
              <a:t> are considered to be </a:t>
            </a:r>
            <a:r>
              <a:rPr lang="en-US" b="1" dirty="0">
                <a:solidFill>
                  <a:srgbClr val="0070C0"/>
                </a:solidFill>
              </a:rPr>
              <a:t>scripting</a:t>
            </a:r>
            <a:r>
              <a:rPr lang="en-US" dirty="0">
                <a:solidFill>
                  <a:srgbClr val="0070C0"/>
                </a:solidFill>
              </a:rPr>
              <a:t> languages. Typical operations performed by </a:t>
            </a:r>
            <a:r>
              <a:rPr lang="en-US" b="1" dirty="0">
                <a:solidFill>
                  <a:srgbClr val="0070C0"/>
                </a:solidFill>
              </a:rPr>
              <a:t>shell scripts</a:t>
            </a:r>
            <a:r>
              <a:rPr lang="en-US" dirty="0">
                <a:solidFill>
                  <a:srgbClr val="0070C0"/>
                </a:solidFill>
              </a:rPr>
              <a:t> include file manipulation, program execution, and printing text</a:t>
            </a:r>
            <a:r>
              <a:rPr lang="en-US" dirty="0" smtClean="0">
                <a:solidFill>
                  <a:srgbClr val="0070C0"/>
                </a:solidFill>
              </a:rPr>
              <a:t>.</a:t>
            </a:r>
          </a:p>
          <a:p>
            <a:pPr marL="857250" lvl="2" indent="0">
              <a:buNone/>
            </a:pPr>
            <a:endParaRPr lang="en-US" dirty="0">
              <a:solidFill>
                <a:srgbClr val="0070C0"/>
              </a:solidFill>
            </a:endParaRPr>
          </a:p>
          <a:p>
            <a:pPr marL="514350" indent="-457200"/>
            <a:r>
              <a:rPr lang="en-US" dirty="0" smtClean="0"/>
              <a:t>All recommended UNIX EBooks have sections devoted to shell scripts. </a:t>
            </a:r>
            <a:r>
              <a:rPr lang="en-US" dirty="0"/>
              <a:t>See: </a:t>
            </a:r>
            <a:r>
              <a:rPr lang="en-US" i="1" dirty="0"/>
              <a:t>Linux Essentials: Chap 12</a:t>
            </a:r>
            <a:endParaRPr lang="en-US" dirty="0" smtClean="0"/>
          </a:p>
          <a:p>
            <a:pPr marL="57150" indent="0">
              <a:buNone/>
            </a:pPr>
            <a:endParaRPr lang="en-US" dirty="0" smtClean="0"/>
          </a:p>
          <a:p>
            <a:pPr marL="514350" indent="-457200"/>
            <a:r>
              <a:rPr lang="en-US" dirty="0" smtClean="0"/>
              <a:t>It is a file that has these characteristics:</a:t>
            </a:r>
          </a:p>
          <a:p>
            <a:pPr marL="914400" lvl="1" indent="-457200"/>
            <a:r>
              <a:rPr lang="en-US" dirty="0" smtClean="0"/>
              <a:t>It has the executable bit set so that the shell can execute it (not strictly necessary)</a:t>
            </a:r>
          </a:p>
          <a:p>
            <a:pPr marL="914400" lvl="1" indent="-457200"/>
            <a:r>
              <a:rPr lang="en-US" dirty="0" smtClean="0"/>
              <a:t>It has a </a:t>
            </a:r>
            <a:r>
              <a:rPr lang="en-US" b="1" i="1" dirty="0" smtClean="0"/>
              <a:t>Shebang</a:t>
            </a:r>
            <a:r>
              <a:rPr lang="en-US" dirty="0" smtClean="0"/>
              <a:t> as its first line:</a:t>
            </a:r>
          </a:p>
          <a:p>
            <a:pPr marL="857250" lvl="2" indent="0">
              <a:buNone/>
            </a:pPr>
            <a:r>
              <a:rPr lang="en-US" dirty="0"/>
              <a:t>	</a:t>
            </a:r>
            <a:r>
              <a:rPr lang="en-US" dirty="0" smtClean="0"/>
              <a:t>	#!&lt;path to interpreter&gt;</a:t>
            </a:r>
          </a:p>
          <a:p>
            <a:pPr marL="857250" lvl="2" indent="0">
              <a:buNone/>
            </a:pPr>
            <a:r>
              <a:rPr lang="en-US" dirty="0"/>
              <a:t>	</a:t>
            </a:r>
            <a:r>
              <a:rPr lang="en-US" dirty="0" smtClean="0"/>
              <a:t>	Ex:  #!/bin/bash</a:t>
            </a:r>
          </a:p>
          <a:p>
            <a:pPr lvl="1"/>
            <a:r>
              <a:rPr lang="en-US" dirty="0" smtClean="0"/>
              <a:t>The rest of the file contents are commands for the selected interpreter</a:t>
            </a:r>
          </a:p>
          <a:p>
            <a:pPr marL="857250" lvl="2" indent="0">
              <a:buNone/>
            </a:pPr>
            <a:endParaRPr lang="en-US" dirty="0" smtClean="0"/>
          </a:p>
        </p:txBody>
      </p:sp>
    </p:spTree>
    <p:extLst>
      <p:ext uri="{BB962C8B-B14F-4D97-AF65-F5344CB8AC3E}">
        <p14:creationId xmlns:p14="http://schemas.microsoft.com/office/powerpoint/2010/main" val="4029695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Scripts </a:t>
            </a:r>
            <a:r>
              <a:rPr lang="en-US" dirty="0" err="1" smtClean="0"/>
              <a:t>cont</a:t>
            </a:r>
            <a:endParaRPr lang="en-US" dirty="0"/>
          </a:p>
        </p:txBody>
      </p:sp>
      <p:sp>
        <p:nvSpPr>
          <p:cNvPr id="3" name="Footer Placeholder 2"/>
          <p:cNvSpPr>
            <a:spLocks noGrp="1"/>
          </p:cNvSpPr>
          <p:nvPr>
            <p:ph type="ftr" sz="quarter" idx="11"/>
          </p:nvPr>
        </p:nvSpPr>
        <p:spPr>
          <a:xfrm>
            <a:off x="3124200" y="6126163"/>
            <a:ext cx="4343400" cy="501650"/>
          </a:xfrm>
        </p:spPr>
        <p:txBody>
          <a:bodyPr/>
          <a:lstStyle/>
          <a:p>
            <a:r>
              <a:rPr lang="en-US" dirty="0" smtClean="0"/>
              <a:t>Wikipedia: </a:t>
            </a:r>
          </a:p>
          <a:p>
            <a:r>
              <a:rPr lang="en-US" dirty="0" smtClean="0">
                <a:hlinkClick r:id="rId2"/>
              </a:rPr>
              <a:t>http</a:t>
            </a:r>
            <a:r>
              <a:rPr lang="en-US" dirty="0">
                <a:hlinkClick r:id="rId2"/>
              </a:rPr>
              <a:t>://</a:t>
            </a:r>
            <a:r>
              <a:rPr lang="en-US" dirty="0" smtClean="0">
                <a:hlinkClick r:id="rId2"/>
              </a:rPr>
              <a:t>en.wikipedia.org/wiki/Shell_script</a:t>
            </a:r>
            <a:endParaRPr lang="en-US" dirty="0" smtClean="0"/>
          </a:p>
          <a:p>
            <a:r>
              <a:rPr lang="en-US" dirty="0"/>
              <a:t>http://</a:t>
            </a:r>
            <a:r>
              <a:rPr lang="en-US" dirty="0" smtClean="0"/>
              <a:t>en.wikipedia.org/wiki/Shebang_(Unix)</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FF0000"/>
                </a:solidFill>
              </a:rPr>
              <a:t>Example</a:t>
            </a:r>
            <a:r>
              <a:rPr lang="en-US" dirty="0" smtClean="0"/>
              <a:t> Shell Script file:</a:t>
            </a:r>
          </a:p>
          <a:p>
            <a:pPr marL="457200" lvl="1" indent="0">
              <a:buNone/>
            </a:pPr>
            <a:r>
              <a:rPr lang="en-US" dirty="0" smtClean="0">
                <a:solidFill>
                  <a:srgbClr val="0070C0"/>
                </a:solidFill>
              </a:rPr>
              <a:t>#!/bin/bash</a:t>
            </a:r>
          </a:p>
          <a:p>
            <a:pPr marL="457200" lvl="1" indent="0">
              <a:buNone/>
            </a:pPr>
            <a:endParaRPr lang="en-US" dirty="0" smtClean="0">
              <a:solidFill>
                <a:srgbClr val="0070C0"/>
              </a:solidFill>
            </a:endParaRPr>
          </a:p>
          <a:p>
            <a:pPr marL="457200" lvl="1" indent="0">
              <a:buNone/>
            </a:pPr>
            <a:r>
              <a:rPr lang="en-US" dirty="0" smtClean="0">
                <a:solidFill>
                  <a:srgbClr val="0070C0"/>
                </a:solidFill>
              </a:rPr>
              <a:t># The file will be interpreted by the Bash shell</a:t>
            </a:r>
            <a:endParaRPr lang="en-US" dirty="0">
              <a:solidFill>
                <a:srgbClr val="0070C0"/>
              </a:solidFill>
            </a:endParaRPr>
          </a:p>
          <a:p>
            <a:pPr marL="457200" lvl="1" indent="0">
              <a:buNone/>
            </a:pPr>
            <a:r>
              <a:rPr lang="en-US" dirty="0" smtClean="0">
                <a:solidFill>
                  <a:srgbClr val="0070C0"/>
                </a:solidFill>
              </a:rPr>
              <a:t># Anything starting with the # symbol is a comment</a:t>
            </a:r>
          </a:p>
          <a:p>
            <a:pPr marL="457200" lvl="1" indent="0">
              <a:buNone/>
            </a:pPr>
            <a:r>
              <a:rPr lang="en-US" dirty="0" err="1" smtClean="0">
                <a:solidFill>
                  <a:srgbClr val="0070C0"/>
                </a:solidFill>
              </a:rPr>
              <a:t>ls</a:t>
            </a:r>
            <a:r>
              <a:rPr lang="en-US" dirty="0" smtClean="0">
                <a:solidFill>
                  <a:srgbClr val="0070C0"/>
                </a:solidFill>
              </a:rPr>
              <a:t> –al</a:t>
            </a:r>
          </a:p>
          <a:p>
            <a:pPr marL="457200" lvl="1" indent="0">
              <a:buNone/>
            </a:pPr>
            <a:r>
              <a:rPr lang="en-US" dirty="0" err="1" smtClean="0">
                <a:solidFill>
                  <a:srgbClr val="0070C0"/>
                </a:solidFill>
              </a:rPr>
              <a:t>ls</a:t>
            </a:r>
            <a:r>
              <a:rPr lang="en-US" dirty="0" smtClean="0">
                <a:solidFill>
                  <a:srgbClr val="0070C0"/>
                </a:solidFill>
              </a:rPr>
              <a:t> –al &gt; directory.output.txt</a:t>
            </a:r>
          </a:p>
          <a:p>
            <a:pPr marL="457200" lvl="1" indent="0">
              <a:buNone/>
            </a:pPr>
            <a:endParaRPr lang="en-US" dirty="0" smtClean="0">
              <a:solidFill>
                <a:srgbClr val="0070C0"/>
              </a:solidFill>
            </a:endParaRPr>
          </a:p>
          <a:p>
            <a:pPr marL="857250" lvl="2" indent="0">
              <a:buNone/>
            </a:pPr>
            <a:endParaRPr lang="en-US" dirty="0" smtClean="0"/>
          </a:p>
        </p:txBody>
      </p:sp>
    </p:spTree>
    <p:extLst>
      <p:ext uri="{BB962C8B-B14F-4D97-AF65-F5344CB8AC3E}">
        <p14:creationId xmlns:p14="http://schemas.microsoft.com/office/powerpoint/2010/main" val="205386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Execute Shell Scripts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Set the executable bit:</a:t>
            </a:r>
          </a:p>
          <a:p>
            <a:pPr marL="857250" lvl="2" indent="0">
              <a:buNone/>
            </a:pPr>
            <a:r>
              <a:rPr lang="en-US" sz="3200" dirty="0" err="1">
                <a:solidFill>
                  <a:srgbClr val="0070C0"/>
                </a:solidFill>
              </a:rPr>
              <a:t>chmod</a:t>
            </a:r>
            <a:r>
              <a:rPr lang="en-US" sz="3200" dirty="0">
                <a:solidFill>
                  <a:srgbClr val="0070C0"/>
                </a:solidFill>
              </a:rPr>
              <a:t> </a:t>
            </a:r>
            <a:r>
              <a:rPr lang="en-US" sz="3200" dirty="0" err="1">
                <a:solidFill>
                  <a:srgbClr val="0070C0"/>
                </a:solidFill>
              </a:rPr>
              <a:t>o+x</a:t>
            </a:r>
            <a:r>
              <a:rPr lang="en-US" sz="3200" dirty="0">
                <a:solidFill>
                  <a:srgbClr val="0070C0"/>
                </a:solidFill>
              </a:rPr>
              <a:t> </a:t>
            </a:r>
            <a:r>
              <a:rPr lang="en-US" sz="3200" dirty="0" smtClean="0">
                <a:solidFill>
                  <a:srgbClr val="0070C0"/>
                </a:solidFill>
              </a:rPr>
              <a:t>compile.sh    (see man </a:t>
            </a:r>
            <a:r>
              <a:rPr lang="en-US" sz="3200" dirty="0" err="1" smtClean="0">
                <a:solidFill>
                  <a:srgbClr val="0070C0"/>
                </a:solidFill>
              </a:rPr>
              <a:t>chmod</a:t>
            </a:r>
            <a:r>
              <a:rPr lang="en-US" sz="3200" dirty="0" smtClean="0">
                <a:solidFill>
                  <a:srgbClr val="0070C0"/>
                </a:solidFill>
              </a:rPr>
              <a:t>)</a:t>
            </a:r>
          </a:p>
          <a:p>
            <a:pPr marL="857250" lvl="2" indent="0">
              <a:buNone/>
            </a:pPr>
            <a:endParaRPr lang="en-US" sz="3200" dirty="0" smtClean="0">
              <a:solidFill>
                <a:srgbClr val="0070C0"/>
              </a:solidFill>
            </a:endParaRPr>
          </a:p>
          <a:p>
            <a:pPr marL="628650" indent="-571500"/>
            <a:r>
              <a:rPr lang="en-US" dirty="0" smtClean="0"/>
              <a:t>Executes </a:t>
            </a:r>
            <a:r>
              <a:rPr lang="en-US" dirty="0"/>
              <a:t>the shell </a:t>
            </a:r>
            <a:r>
              <a:rPr lang="en-US" dirty="0" smtClean="0"/>
              <a:t>script:</a:t>
            </a:r>
          </a:p>
          <a:p>
            <a:pPr marL="971550" lvl="4" indent="0">
              <a:buNone/>
            </a:pPr>
            <a:r>
              <a:rPr lang="en-US" sz="3200" dirty="0">
                <a:solidFill>
                  <a:srgbClr val="0070C0"/>
                </a:solidFill>
              </a:rPr>
              <a:t>./</a:t>
            </a:r>
            <a:r>
              <a:rPr lang="en-US" sz="3200" dirty="0" smtClean="0">
                <a:solidFill>
                  <a:srgbClr val="0070C0"/>
                </a:solidFill>
              </a:rPr>
              <a:t>compile.sh</a:t>
            </a:r>
          </a:p>
          <a:p>
            <a:pPr marL="971550" lvl="4" indent="0">
              <a:buNone/>
            </a:pPr>
            <a:endParaRPr lang="en-US" sz="3200" dirty="0" smtClean="0">
              <a:solidFill>
                <a:srgbClr val="0070C0"/>
              </a:solidFill>
            </a:endParaRPr>
          </a:p>
          <a:p>
            <a:pPr marL="628650" lvl="2" indent="-571500"/>
            <a:r>
              <a:rPr lang="en-US" sz="3200" dirty="0"/>
              <a:t>As with executing C</a:t>
            </a:r>
            <a:r>
              <a:rPr lang="en-US" sz="3200" dirty="0" smtClean="0"/>
              <a:t>++ programs, the</a:t>
            </a:r>
          </a:p>
          <a:p>
            <a:pPr marL="971550" lvl="4" indent="0">
              <a:buNone/>
            </a:pPr>
            <a:r>
              <a:rPr lang="en-US" sz="3200" dirty="0">
                <a:solidFill>
                  <a:srgbClr val="0070C0"/>
                </a:solidFill>
              </a:rPr>
              <a:t> ./ </a:t>
            </a:r>
          </a:p>
          <a:p>
            <a:pPr marL="514350" lvl="3" indent="0">
              <a:buNone/>
            </a:pPr>
            <a:r>
              <a:rPr lang="en-US" sz="2800" dirty="0" smtClean="0"/>
              <a:t>forces </a:t>
            </a:r>
            <a:r>
              <a:rPr lang="en-US" sz="2800" dirty="0"/>
              <a:t>shell to </a:t>
            </a:r>
            <a:r>
              <a:rPr lang="en-US" sz="2800" dirty="0" smtClean="0"/>
              <a:t>look in the current directory.  Only necessary if the PATH variable does not include the current directory.</a:t>
            </a:r>
          </a:p>
          <a:p>
            <a:pPr marL="514350" lvl="3" indent="0">
              <a:buNone/>
            </a:pPr>
            <a:endParaRPr lang="en-US" sz="2800" dirty="0" smtClean="0"/>
          </a:p>
          <a:p>
            <a:pPr marL="514350" lvl="2" indent="-457200"/>
            <a:r>
              <a:rPr lang="en-US" sz="3200" dirty="0" smtClean="0"/>
              <a:t>Alternately, you can call the interpreter directly:</a:t>
            </a:r>
          </a:p>
          <a:p>
            <a:pPr marL="971550" lvl="4" indent="0">
              <a:buNone/>
            </a:pPr>
            <a:r>
              <a:rPr lang="en-US" sz="3100" dirty="0">
                <a:solidFill>
                  <a:srgbClr val="0070C0"/>
                </a:solidFill>
              </a:rPr>
              <a:t>/bin/bash ./cmpile.sh</a:t>
            </a:r>
          </a:p>
          <a:p>
            <a:pPr marL="457200" lvl="1" indent="0">
              <a:buNone/>
            </a:pPr>
            <a:endParaRPr lang="en-US" sz="3200" dirty="0"/>
          </a:p>
          <a:p>
            <a:pPr marL="857250" lvl="2" indent="0">
              <a:buNone/>
            </a:pPr>
            <a:endParaRPr lang="en-US" dirty="0" smtClean="0"/>
          </a:p>
        </p:txBody>
      </p:sp>
    </p:spTree>
    <p:extLst>
      <p:ext uri="{BB962C8B-B14F-4D97-AF65-F5344CB8AC3E}">
        <p14:creationId xmlns:p14="http://schemas.microsoft.com/office/powerpoint/2010/main" val="1768871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a:t>
            </a:r>
            <a:r>
              <a:rPr lang="en-US" dirty="0" err="1" smtClean="0"/>
              <a:t>args</a:t>
            </a:r>
            <a:r>
              <a:rPr lang="en-US" dirty="0" smtClean="0"/>
              <a:t> to main()</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sz="3200" dirty="0" smtClean="0"/>
              <a:t>When g++ compiles a program, it looks for an entry point called main().  As you are aware, C++ requires the main() procedure and this is where your program starts. </a:t>
            </a:r>
          </a:p>
          <a:p>
            <a:pPr marL="457200" lvl="1" indent="0">
              <a:buNone/>
            </a:pPr>
            <a:endParaRPr lang="en-US" sz="3200" dirty="0" smtClean="0"/>
          </a:p>
          <a:p>
            <a:pPr marL="457200" lvl="1" indent="0">
              <a:buNone/>
            </a:pPr>
            <a:r>
              <a:rPr lang="en-US" sz="3200" dirty="0" smtClean="0"/>
              <a:t>The C++ main routine has this prototype:</a:t>
            </a:r>
            <a:endParaRPr lang="en-US" sz="3200" dirty="0"/>
          </a:p>
          <a:p>
            <a:pPr marL="857250" lvl="2" indent="0">
              <a:buNone/>
            </a:pPr>
            <a:r>
              <a:rPr lang="en-US" dirty="0" err="1"/>
              <a:t>int</a:t>
            </a:r>
            <a:r>
              <a:rPr lang="en-US" dirty="0"/>
              <a:t> main(void</a:t>
            </a:r>
            <a:r>
              <a:rPr lang="en-US" dirty="0" smtClean="0"/>
              <a:t>);</a:t>
            </a:r>
          </a:p>
          <a:p>
            <a:pPr marL="857250" lvl="2" indent="0">
              <a:buNone/>
            </a:pPr>
            <a:r>
              <a:rPr lang="en-US" dirty="0" err="1" smtClean="0"/>
              <a:t>int</a:t>
            </a:r>
            <a:r>
              <a:rPr lang="en-US" dirty="0" smtClean="0"/>
              <a:t> </a:t>
            </a:r>
            <a:r>
              <a:rPr lang="en-US" dirty="0"/>
              <a:t>main(); </a:t>
            </a:r>
            <a:endParaRPr lang="en-US" dirty="0" smtClean="0"/>
          </a:p>
          <a:p>
            <a:pPr marL="857250" lvl="2" indent="0">
              <a:buNone/>
            </a:pPr>
            <a:endParaRPr lang="en-US" dirty="0"/>
          </a:p>
          <a:p>
            <a:pPr marL="857250" lvl="2" indent="0">
              <a:buNone/>
            </a:pPr>
            <a:r>
              <a:rPr lang="en-US" dirty="0" err="1" smtClean="0"/>
              <a:t>int</a:t>
            </a:r>
            <a:r>
              <a:rPr lang="en-US" dirty="0" smtClean="0"/>
              <a:t> </a:t>
            </a:r>
            <a:r>
              <a:rPr lang="en-US" dirty="0"/>
              <a:t>main(</a:t>
            </a:r>
            <a:r>
              <a:rPr lang="en-US" dirty="0" err="1"/>
              <a:t>int</a:t>
            </a:r>
            <a:r>
              <a:rPr lang="en-US" dirty="0"/>
              <a:t> </a:t>
            </a:r>
            <a:r>
              <a:rPr lang="en-US" dirty="0" err="1"/>
              <a:t>argc</a:t>
            </a:r>
            <a:r>
              <a:rPr lang="en-US" dirty="0"/>
              <a:t>, char **</a:t>
            </a:r>
            <a:r>
              <a:rPr lang="en-US" dirty="0" err="1"/>
              <a:t>argv</a:t>
            </a:r>
            <a:r>
              <a:rPr lang="en-US" dirty="0"/>
              <a:t>); </a:t>
            </a:r>
            <a:endParaRPr lang="en-US" dirty="0" smtClean="0"/>
          </a:p>
          <a:p>
            <a:pPr marL="857250" lvl="2" indent="0">
              <a:buNone/>
            </a:pPr>
            <a:r>
              <a:rPr lang="en-US" dirty="0" err="1" smtClean="0"/>
              <a:t>int</a:t>
            </a:r>
            <a:r>
              <a:rPr lang="en-US" dirty="0" smtClean="0"/>
              <a:t> </a:t>
            </a:r>
            <a:r>
              <a:rPr lang="en-US" dirty="0"/>
              <a:t>main(</a:t>
            </a:r>
            <a:r>
              <a:rPr lang="en-US" dirty="0" err="1"/>
              <a:t>int</a:t>
            </a:r>
            <a:r>
              <a:rPr lang="en-US" dirty="0"/>
              <a:t> </a:t>
            </a:r>
            <a:r>
              <a:rPr lang="en-US" dirty="0" err="1"/>
              <a:t>argc</a:t>
            </a:r>
            <a:r>
              <a:rPr lang="en-US" dirty="0"/>
              <a:t>, char *</a:t>
            </a:r>
            <a:r>
              <a:rPr lang="en-US" dirty="0" err="1"/>
              <a:t>argv</a:t>
            </a:r>
            <a:r>
              <a:rPr lang="en-US" dirty="0" smtClean="0"/>
              <a:t>[]);   &lt;-  My preferred</a:t>
            </a:r>
          </a:p>
        </p:txBody>
      </p:sp>
      <p:sp>
        <p:nvSpPr>
          <p:cNvPr id="4" name="Footer Placeholder 2"/>
          <p:cNvSpPr>
            <a:spLocks noGrp="1"/>
          </p:cNvSpPr>
          <p:nvPr>
            <p:ph type="ftr" sz="quarter" idx="11"/>
          </p:nvPr>
        </p:nvSpPr>
        <p:spPr>
          <a:xfrm>
            <a:off x="3124200" y="6126163"/>
            <a:ext cx="4343400" cy="501650"/>
          </a:xfrm>
        </p:spPr>
        <p:txBody>
          <a:bodyPr/>
          <a:lstStyle/>
          <a:p>
            <a:r>
              <a:rPr lang="en-US" dirty="0" smtClean="0"/>
              <a:t>Wikipedia: </a:t>
            </a:r>
          </a:p>
          <a:p>
            <a:r>
              <a:rPr lang="en-US" dirty="0"/>
              <a:t>http://en.wikipedia.org/wiki/Entry_point#C_and_C.2B.2B</a:t>
            </a:r>
          </a:p>
        </p:txBody>
      </p:sp>
    </p:spTree>
    <p:extLst>
      <p:ext uri="{BB962C8B-B14F-4D97-AF65-F5344CB8AC3E}">
        <p14:creationId xmlns:p14="http://schemas.microsoft.com/office/powerpoint/2010/main" val="43929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200" dirty="0" smtClean="0"/>
              <a:t>From a High-Level Program to an Executable File</a:t>
            </a: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429577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1066800" y="6402595"/>
            <a:ext cx="6248400" cy="365125"/>
          </a:xfrm>
        </p:spPr>
        <p:txBody>
          <a:bodyPr/>
          <a:lstStyle/>
          <a:p>
            <a:r>
              <a:rPr lang="en-US" dirty="0" smtClean="0"/>
              <a:t>Starting Out With C++, From Control Structures through Objects, Seventh Edition, by Tony Gaddis,</a:t>
            </a:r>
            <a:endParaRPr lang="en-US" dirty="0"/>
          </a:p>
        </p:txBody>
      </p:sp>
    </p:spTree>
    <p:extLst>
      <p:ext uri="{BB962C8B-B14F-4D97-AF65-F5344CB8AC3E}">
        <p14:creationId xmlns:p14="http://schemas.microsoft.com/office/powerpoint/2010/main" val="2265381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a:t>
            </a:r>
            <a:r>
              <a:rPr lang="en-US" dirty="0" err="1" smtClean="0"/>
              <a:t>args</a:t>
            </a:r>
            <a:r>
              <a:rPr lang="en-US" dirty="0" smtClean="0"/>
              <a:t> to main() </a:t>
            </a:r>
            <a:r>
              <a:rPr lang="en-US" dirty="0" err="1" smtClean="0"/>
              <a:t>Cont</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b="1" i="1" dirty="0" err="1" smtClean="0"/>
              <a:t>argc</a:t>
            </a:r>
            <a:r>
              <a:rPr lang="en-US" sz="3600" i="1" dirty="0" smtClean="0"/>
              <a:t> </a:t>
            </a:r>
            <a:r>
              <a:rPr lang="en-US" sz="3600" dirty="0" smtClean="0"/>
              <a:t> - An integer that represents the number of arguments that were passed into your program</a:t>
            </a:r>
          </a:p>
          <a:p>
            <a:r>
              <a:rPr lang="en-US" sz="3600" b="1" i="1" dirty="0" err="1" smtClean="0"/>
              <a:t>argv</a:t>
            </a:r>
            <a:r>
              <a:rPr lang="en-US" sz="3600" i="1" dirty="0" smtClean="0"/>
              <a:t> – </a:t>
            </a:r>
            <a:r>
              <a:rPr lang="en-US" sz="3600" dirty="0" smtClean="0"/>
              <a:t>a pointer to an array of strings.  Each element in the array is a separate string that represents the value passed in.  Arrays start at index 0.</a:t>
            </a:r>
            <a:endParaRPr lang="en-US" dirty="0" smtClean="0"/>
          </a:p>
        </p:txBody>
      </p:sp>
      <p:sp>
        <p:nvSpPr>
          <p:cNvPr id="4" name="Footer Placeholder 2"/>
          <p:cNvSpPr>
            <a:spLocks noGrp="1"/>
          </p:cNvSpPr>
          <p:nvPr>
            <p:ph type="ftr" sz="quarter" idx="11"/>
          </p:nvPr>
        </p:nvSpPr>
        <p:spPr>
          <a:xfrm>
            <a:off x="3124200" y="6126163"/>
            <a:ext cx="4343400" cy="501650"/>
          </a:xfrm>
        </p:spPr>
        <p:txBody>
          <a:bodyPr/>
          <a:lstStyle/>
          <a:p>
            <a:r>
              <a:rPr lang="en-US" dirty="0" smtClean="0"/>
              <a:t>Wikipedia: </a:t>
            </a:r>
          </a:p>
          <a:p>
            <a:r>
              <a:rPr lang="en-US" dirty="0"/>
              <a:t>http://en.wikipedia.org/wiki/Entry_point#C_and_C.2B.2B</a:t>
            </a:r>
          </a:p>
        </p:txBody>
      </p:sp>
    </p:spTree>
    <p:extLst>
      <p:ext uri="{BB962C8B-B14F-4D97-AF65-F5344CB8AC3E}">
        <p14:creationId xmlns:p14="http://schemas.microsoft.com/office/powerpoint/2010/main" val="197419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a:t>
            </a:r>
            <a:r>
              <a:rPr lang="en-US" dirty="0" err="1" smtClean="0"/>
              <a:t>args</a:t>
            </a:r>
            <a:r>
              <a:rPr lang="en-US" dirty="0" smtClean="0"/>
              <a:t> to main() </a:t>
            </a:r>
            <a:r>
              <a:rPr lang="en-US" dirty="0" err="1" smtClean="0"/>
              <a:t>cont</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When your program executes, the shell is called to execute your program and your program’s path and name are passed as the first argument.</a:t>
            </a:r>
          </a:p>
          <a:p>
            <a:r>
              <a:rPr lang="en-US" sz="3600" dirty="0" smtClean="0"/>
              <a:t>So… </a:t>
            </a:r>
            <a:r>
              <a:rPr lang="en-US" sz="3600" dirty="0" err="1" smtClean="0"/>
              <a:t>argc</a:t>
            </a:r>
            <a:r>
              <a:rPr lang="en-US" sz="3600" dirty="0" smtClean="0"/>
              <a:t> will ALWAYS be at least 1.  </a:t>
            </a:r>
          </a:p>
          <a:p>
            <a:r>
              <a:rPr lang="en-US" sz="3600" dirty="0" smtClean="0"/>
              <a:t>So… </a:t>
            </a:r>
            <a:r>
              <a:rPr lang="en-US" sz="3600" dirty="0" err="1" smtClean="0"/>
              <a:t>argv</a:t>
            </a:r>
            <a:r>
              <a:rPr lang="en-US" sz="3600" dirty="0" smtClean="0"/>
              <a:t>[0] will ALWAYS be the path and the name of your program.</a:t>
            </a:r>
          </a:p>
          <a:p>
            <a:r>
              <a:rPr lang="en-US" sz="3600" dirty="0" smtClean="0">
                <a:solidFill>
                  <a:srgbClr val="FF0000"/>
                </a:solidFill>
              </a:rPr>
              <a:t>Example</a:t>
            </a:r>
            <a:endParaRPr lang="en-US" dirty="0" smtClean="0">
              <a:solidFill>
                <a:srgbClr val="FF0000"/>
              </a:solidFill>
            </a:endParaRPr>
          </a:p>
        </p:txBody>
      </p:sp>
      <p:sp>
        <p:nvSpPr>
          <p:cNvPr id="4" name="Footer Placeholder 2"/>
          <p:cNvSpPr>
            <a:spLocks noGrp="1"/>
          </p:cNvSpPr>
          <p:nvPr>
            <p:ph type="ftr" sz="quarter" idx="11"/>
          </p:nvPr>
        </p:nvSpPr>
        <p:spPr>
          <a:xfrm>
            <a:off x="3124200" y="6126163"/>
            <a:ext cx="4343400" cy="501650"/>
          </a:xfrm>
        </p:spPr>
        <p:txBody>
          <a:bodyPr/>
          <a:lstStyle/>
          <a:p>
            <a:r>
              <a:rPr lang="en-US" dirty="0" smtClean="0"/>
              <a:t>Wikipedia: </a:t>
            </a:r>
          </a:p>
          <a:p>
            <a:r>
              <a:rPr lang="en-US" dirty="0"/>
              <a:t>http://en.wikipedia.org/wiki/Entry_point#C_and_C.2B.2B</a:t>
            </a:r>
          </a:p>
        </p:txBody>
      </p:sp>
    </p:spTree>
    <p:extLst>
      <p:ext uri="{BB962C8B-B14F-4D97-AF65-F5344CB8AC3E}">
        <p14:creationId xmlns:p14="http://schemas.microsoft.com/office/powerpoint/2010/main" val="810271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command</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From the </a:t>
            </a:r>
            <a:r>
              <a:rPr lang="en-US" sz="3600" dirty="0" err="1" smtClean="0"/>
              <a:t>sytem</a:t>
            </a:r>
            <a:r>
              <a:rPr lang="en-US" sz="3600" dirty="0" smtClean="0"/>
              <a:t> man page:</a:t>
            </a:r>
          </a:p>
          <a:p>
            <a:pPr marL="400050" lvl="1" indent="0">
              <a:buNone/>
            </a:pPr>
            <a:r>
              <a:rPr lang="en-US" sz="1800" dirty="0">
                <a:solidFill>
                  <a:srgbClr val="0070C0"/>
                </a:solidFill>
              </a:rPr>
              <a:t>SYNOPSIS</a:t>
            </a:r>
          </a:p>
          <a:p>
            <a:pPr marL="400050" lvl="1" indent="0">
              <a:buNone/>
            </a:pPr>
            <a:r>
              <a:rPr lang="en-US" sz="1800" dirty="0">
                <a:solidFill>
                  <a:srgbClr val="0070C0"/>
                </a:solidFill>
              </a:rPr>
              <a:t>       #include &lt;</a:t>
            </a:r>
            <a:r>
              <a:rPr lang="en-US" sz="1800" dirty="0" err="1">
                <a:solidFill>
                  <a:srgbClr val="0070C0"/>
                </a:solidFill>
              </a:rPr>
              <a:t>stdlib.h</a:t>
            </a:r>
            <a:r>
              <a:rPr lang="en-US" sz="1800" dirty="0">
                <a:solidFill>
                  <a:srgbClr val="0070C0"/>
                </a:solidFill>
              </a:rPr>
              <a:t>&gt;</a:t>
            </a:r>
          </a:p>
          <a:p>
            <a:pPr marL="400050" lvl="1" indent="0">
              <a:buNone/>
            </a:pPr>
            <a:r>
              <a:rPr lang="en-US" sz="1800" dirty="0" smtClean="0">
                <a:solidFill>
                  <a:srgbClr val="0070C0"/>
                </a:solidFill>
              </a:rPr>
              <a:t>       </a:t>
            </a:r>
            <a:r>
              <a:rPr lang="en-US" sz="1800" dirty="0" err="1">
                <a:solidFill>
                  <a:srgbClr val="0070C0"/>
                </a:solidFill>
              </a:rPr>
              <a:t>int</a:t>
            </a:r>
            <a:r>
              <a:rPr lang="en-US" sz="1800" dirty="0">
                <a:solidFill>
                  <a:srgbClr val="0070C0"/>
                </a:solidFill>
              </a:rPr>
              <a:t> system(</a:t>
            </a:r>
            <a:r>
              <a:rPr lang="en-US" sz="1800" dirty="0" err="1">
                <a:solidFill>
                  <a:srgbClr val="0070C0"/>
                </a:solidFill>
              </a:rPr>
              <a:t>const</a:t>
            </a:r>
            <a:r>
              <a:rPr lang="en-US" sz="1800" dirty="0">
                <a:solidFill>
                  <a:srgbClr val="0070C0"/>
                </a:solidFill>
              </a:rPr>
              <a:t> char *</a:t>
            </a:r>
            <a:r>
              <a:rPr lang="en-US" sz="1800" dirty="0">
                <a:solidFill>
                  <a:srgbClr val="FFC000"/>
                </a:solidFill>
              </a:rPr>
              <a:t>command</a:t>
            </a:r>
            <a:r>
              <a:rPr lang="en-US" sz="1800" dirty="0">
                <a:solidFill>
                  <a:srgbClr val="0070C0"/>
                </a:solidFill>
              </a:rPr>
              <a:t>);</a:t>
            </a:r>
          </a:p>
          <a:p>
            <a:pPr marL="400050" lvl="1" indent="0">
              <a:buNone/>
            </a:pPr>
            <a:endParaRPr lang="en-US" sz="1800" dirty="0">
              <a:solidFill>
                <a:srgbClr val="0070C0"/>
              </a:solidFill>
            </a:endParaRPr>
          </a:p>
          <a:p>
            <a:pPr marL="400050" lvl="1" indent="0">
              <a:buNone/>
            </a:pPr>
            <a:r>
              <a:rPr lang="en-US" sz="1800" dirty="0">
                <a:solidFill>
                  <a:srgbClr val="0070C0"/>
                </a:solidFill>
              </a:rPr>
              <a:t>DESCRIPTION </a:t>
            </a:r>
            <a:endParaRPr lang="en-US" sz="1800" dirty="0" smtClean="0">
              <a:solidFill>
                <a:srgbClr val="0070C0"/>
              </a:solidFill>
            </a:endParaRPr>
          </a:p>
          <a:p>
            <a:pPr marL="400050" lvl="1" indent="0">
              <a:buNone/>
            </a:pPr>
            <a:endParaRPr lang="en-US" sz="1800" dirty="0">
              <a:solidFill>
                <a:srgbClr val="0070C0"/>
              </a:solidFill>
            </a:endParaRPr>
          </a:p>
          <a:p>
            <a:pPr marL="400050" lvl="1" indent="0">
              <a:buNone/>
            </a:pPr>
            <a:r>
              <a:rPr lang="en-US" sz="1800" dirty="0" smtClean="0">
                <a:solidFill>
                  <a:srgbClr val="0070C0"/>
                </a:solidFill>
              </a:rPr>
              <a:t>system</a:t>
            </a:r>
            <a:r>
              <a:rPr lang="en-US" sz="1800" dirty="0">
                <a:solidFill>
                  <a:srgbClr val="0070C0"/>
                </a:solidFill>
              </a:rPr>
              <a:t>() executes a command specified in </a:t>
            </a:r>
            <a:r>
              <a:rPr lang="en-US" sz="1800" dirty="0">
                <a:solidFill>
                  <a:srgbClr val="FFC000"/>
                </a:solidFill>
              </a:rPr>
              <a:t>command</a:t>
            </a:r>
            <a:r>
              <a:rPr lang="en-US" sz="1800" dirty="0">
                <a:solidFill>
                  <a:srgbClr val="0070C0"/>
                </a:solidFill>
              </a:rPr>
              <a:t> by calling /bin/</a:t>
            </a:r>
            <a:r>
              <a:rPr lang="en-US" sz="1800" dirty="0" err="1">
                <a:solidFill>
                  <a:srgbClr val="0070C0"/>
                </a:solidFill>
              </a:rPr>
              <a:t>sh</a:t>
            </a:r>
            <a:r>
              <a:rPr lang="en-US" sz="1800" dirty="0">
                <a:solidFill>
                  <a:srgbClr val="0070C0"/>
                </a:solidFill>
              </a:rPr>
              <a:t> -c command, and returns after the command has been completed.  </a:t>
            </a:r>
          </a:p>
          <a:p>
            <a:pPr marL="400050" lvl="1" indent="0">
              <a:buNone/>
            </a:pPr>
            <a:endParaRPr lang="en-US" sz="1800" dirty="0">
              <a:solidFill>
                <a:srgbClr val="0070C0"/>
              </a:solidFill>
            </a:endParaRPr>
          </a:p>
          <a:p>
            <a:pPr marL="0" indent="0" algn="just">
              <a:buNone/>
            </a:pPr>
            <a:r>
              <a:rPr lang="en-US" sz="2200" dirty="0" smtClean="0">
                <a:solidFill>
                  <a:srgbClr val="0070C0"/>
                </a:solidFill>
              </a:rPr>
              <a:t>(Note: Check out the man page for </a:t>
            </a:r>
            <a:r>
              <a:rPr lang="en-US" sz="2200" b="1" i="1" dirty="0" err="1" smtClean="0">
                <a:solidFill>
                  <a:srgbClr val="0070C0"/>
                </a:solidFill>
              </a:rPr>
              <a:t>sh</a:t>
            </a:r>
            <a:r>
              <a:rPr lang="en-US" sz="2200" dirty="0">
                <a:solidFill>
                  <a:srgbClr val="0070C0"/>
                </a:solidFill>
              </a:rPr>
              <a:t> </a:t>
            </a:r>
            <a:r>
              <a:rPr lang="en-US" sz="2200" dirty="0" smtClean="0">
                <a:solidFill>
                  <a:srgbClr val="0070C0"/>
                </a:solidFill>
              </a:rPr>
              <a:t>to determine what the –c flag does)</a:t>
            </a:r>
            <a:endParaRPr lang="en-US" sz="2200" dirty="0">
              <a:solidFill>
                <a:srgbClr val="0070C0"/>
              </a:solidFill>
            </a:endParaRPr>
          </a:p>
        </p:txBody>
      </p:sp>
      <p:sp>
        <p:nvSpPr>
          <p:cNvPr id="4" name="Footer Placeholder 2"/>
          <p:cNvSpPr>
            <a:spLocks noGrp="1"/>
          </p:cNvSpPr>
          <p:nvPr>
            <p:ph type="ftr" sz="quarter" idx="11"/>
          </p:nvPr>
        </p:nvSpPr>
        <p:spPr>
          <a:xfrm>
            <a:off x="3124200" y="6126163"/>
            <a:ext cx="4343400" cy="501650"/>
          </a:xfrm>
        </p:spPr>
        <p:txBody>
          <a:bodyPr/>
          <a:lstStyle/>
          <a:p>
            <a:r>
              <a:rPr lang="en-US" dirty="0" smtClean="0"/>
              <a:t>Wikipedia: </a:t>
            </a:r>
          </a:p>
          <a:p>
            <a:r>
              <a:rPr lang="en-US" dirty="0"/>
              <a:t>http://en.wikipedia.org/wiki/Entry_point#C_and_C.2B.2B</a:t>
            </a:r>
          </a:p>
        </p:txBody>
      </p:sp>
    </p:spTree>
    <p:extLst>
      <p:ext uri="{BB962C8B-B14F-4D97-AF65-F5344CB8AC3E}">
        <p14:creationId xmlns:p14="http://schemas.microsoft.com/office/powerpoint/2010/main" val="164494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command example</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#include &lt;</a:t>
            </a:r>
            <a:r>
              <a:rPr lang="en-US" sz="3600" dirty="0" err="1"/>
              <a:t>stdlib.h</a:t>
            </a:r>
            <a:r>
              <a:rPr lang="en-US" sz="3600" dirty="0"/>
              <a:t>&gt;</a:t>
            </a:r>
          </a:p>
          <a:p>
            <a:pPr marL="0" indent="0">
              <a:buNone/>
            </a:pPr>
            <a:endParaRPr lang="en-US" sz="3600" dirty="0"/>
          </a:p>
          <a:p>
            <a:pPr marL="0" indent="0">
              <a:buNone/>
            </a:pPr>
            <a:r>
              <a:rPr lang="en-US" sz="3600" dirty="0"/>
              <a:t>using namespace </a:t>
            </a:r>
            <a:r>
              <a:rPr lang="en-US" sz="3600" dirty="0" err="1"/>
              <a:t>std</a:t>
            </a:r>
            <a:r>
              <a:rPr lang="en-US" sz="3600" dirty="0"/>
              <a:t>;</a:t>
            </a:r>
          </a:p>
          <a:p>
            <a:pPr marL="0" indent="0">
              <a:buNone/>
            </a:pPr>
            <a:endParaRPr lang="en-US" sz="3600" dirty="0"/>
          </a:p>
          <a:p>
            <a:pPr marL="0" indent="0">
              <a:buNone/>
            </a:pPr>
            <a:r>
              <a:rPr lang="en-US" sz="3600" dirty="0" err="1"/>
              <a:t>int</a:t>
            </a:r>
            <a:r>
              <a:rPr lang="en-US" sz="3600" dirty="0"/>
              <a:t> main(void)</a:t>
            </a:r>
          </a:p>
          <a:p>
            <a:pPr marL="0" indent="0">
              <a:buNone/>
            </a:pPr>
            <a:r>
              <a:rPr lang="en-US" sz="3600" dirty="0"/>
              <a:t>{</a:t>
            </a:r>
          </a:p>
          <a:p>
            <a:pPr marL="0" indent="0">
              <a:buNone/>
            </a:pPr>
            <a:endParaRPr lang="en-US" sz="3600" dirty="0"/>
          </a:p>
          <a:p>
            <a:pPr marL="0" indent="0">
              <a:buNone/>
            </a:pPr>
            <a:r>
              <a:rPr lang="en-US" sz="3600" dirty="0"/>
              <a:t>  system("</a:t>
            </a:r>
            <a:r>
              <a:rPr lang="en-US" sz="3600" dirty="0" err="1"/>
              <a:t>ls</a:t>
            </a:r>
            <a:r>
              <a:rPr lang="en-US" sz="3600" dirty="0"/>
              <a:t> -al");</a:t>
            </a:r>
          </a:p>
          <a:p>
            <a:pPr marL="0" indent="0">
              <a:buNone/>
            </a:pPr>
            <a:endParaRPr lang="en-US" sz="3600" dirty="0"/>
          </a:p>
          <a:p>
            <a:pPr marL="0" indent="0">
              <a:buNone/>
            </a:pPr>
            <a:r>
              <a:rPr lang="en-US" sz="3600" dirty="0"/>
              <a:t>}</a:t>
            </a:r>
          </a:p>
        </p:txBody>
      </p:sp>
      <p:sp>
        <p:nvSpPr>
          <p:cNvPr id="4" name="Footer Placeholder 2"/>
          <p:cNvSpPr>
            <a:spLocks noGrp="1"/>
          </p:cNvSpPr>
          <p:nvPr>
            <p:ph type="ftr" sz="quarter" idx="11"/>
          </p:nvPr>
        </p:nvSpPr>
        <p:spPr>
          <a:xfrm>
            <a:off x="3124200" y="6126163"/>
            <a:ext cx="4343400" cy="501650"/>
          </a:xfrm>
        </p:spPr>
        <p:txBody>
          <a:bodyPr/>
          <a:lstStyle/>
          <a:p>
            <a:r>
              <a:rPr lang="en-US" dirty="0" smtClean="0"/>
              <a:t>Wikipedia: </a:t>
            </a:r>
          </a:p>
          <a:p>
            <a:r>
              <a:rPr lang="en-US" dirty="0"/>
              <a:t>http://en.wikipedia.org/wiki/Entry_point#C_and_C.2B.2B</a:t>
            </a:r>
          </a:p>
        </p:txBody>
      </p:sp>
    </p:spTree>
    <p:extLst>
      <p:ext uri="{BB962C8B-B14F-4D97-AF65-F5344CB8AC3E}">
        <p14:creationId xmlns:p14="http://schemas.microsoft.com/office/powerpoint/2010/main" val="320299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From a High-Level Program to an Executable File</a:t>
            </a:r>
          </a:p>
        </p:txBody>
      </p:sp>
      <p:sp>
        <p:nvSpPr>
          <p:cNvPr id="3" name="Content Placeholder 2"/>
          <p:cNvSpPr>
            <a:spLocks noGrp="1"/>
          </p:cNvSpPr>
          <p:nvPr>
            <p:ph idx="1"/>
          </p:nvPr>
        </p:nvSpPr>
        <p:spPr/>
        <p:txBody>
          <a:bodyPr>
            <a:normAutofit fontScale="85000" lnSpcReduction="10000"/>
          </a:bodyPr>
          <a:lstStyle/>
          <a:p>
            <a:pPr marL="609600" indent="-609600" eaLnBrk="1" hangingPunct="1">
              <a:lnSpc>
                <a:spcPct val="90000"/>
              </a:lnSpc>
              <a:buSzPct val="90000"/>
              <a:buFontTx/>
              <a:buAutoNum type="alphaLcParenR"/>
              <a:defRPr/>
            </a:pPr>
            <a:r>
              <a:rPr lang="en-US" dirty="0" smtClean="0"/>
              <a:t>Create file containing the program with a text editor.</a:t>
            </a:r>
          </a:p>
          <a:p>
            <a:pPr marL="609600" indent="-609600" eaLnBrk="1" hangingPunct="1">
              <a:lnSpc>
                <a:spcPct val="90000"/>
              </a:lnSpc>
              <a:buSzPct val="90000"/>
              <a:buFontTx/>
              <a:buAutoNum type="alphaLcParenR"/>
              <a:defRPr/>
            </a:pPr>
            <a:r>
              <a:rPr lang="en-US" dirty="0" smtClean="0"/>
              <a:t>Run </a:t>
            </a:r>
            <a:r>
              <a:rPr lang="en-US" u="sng" dirty="0" smtClean="0"/>
              <a:t>preprocessor</a:t>
            </a:r>
            <a:r>
              <a:rPr lang="en-US" dirty="0" smtClean="0"/>
              <a:t> to convert source file directives to source code program statements.</a:t>
            </a:r>
          </a:p>
          <a:p>
            <a:pPr marL="609600" indent="-609600" eaLnBrk="1" hangingPunct="1">
              <a:lnSpc>
                <a:spcPct val="90000"/>
              </a:lnSpc>
              <a:buSzPct val="90000"/>
              <a:buFontTx/>
              <a:buAutoNum type="alphaLcParenR"/>
              <a:defRPr/>
            </a:pPr>
            <a:r>
              <a:rPr lang="en-US" dirty="0" smtClean="0"/>
              <a:t>Run </a:t>
            </a:r>
            <a:r>
              <a:rPr lang="en-US" u="sng" dirty="0" smtClean="0"/>
              <a:t>compiler</a:t>
            </a:r>
            <a:r>
              <a:rPr lang="en-US" dirty="0" smtClean="0"/>
              <a:t> to convert source program into machine instructions.</a:t>
            </a:r>
          </a:p>
          <a:p>
            <a:pPr marL="609600" indent="-609600" eaLnBrk="1" hangingPunct="1">
              <a:lnSpc>
                <a:spcPct val="90000"/>
              </a:lnSpc>
              <a:buSzPct val="90000"/>
              <a:buFontTx/>
              <a:buAutoNum type="alphaLcParenR"/>
              <a:defRPr/>
            </a:pPr>
            <a:r>
              <a:rPr lang="en-US" dirty="0" smtClean="0"/>
              <a:t>Run </a:t>
            </a:r>
            <a:r>
              <a:rPr lang="en-US" u="sng" dirty="0" smtClean="0"/>
              <a:t>linker</a:t>
            </a:r>
            <a:r>
              <a:rPr lang="en-US" dirty="0" smtClean="0"/>
              <a:t> to connect hardware-specific code to machine instructions, producing an executable file.</a:t>
            </a:r>
          </a:p>
          <a:p>
            <a:pPr marL="609600" indent="-609600" eaLnBrk="1" hangingPunct="1">
              <a:lnSpc>
                <a:spcPct val="90000"/>
              </a:lnSpc>
              <a:spcBef>
                <a:spcPct val="40000"/>
              </a:spcBef>
              <a:defRPr/>
            </a:pPr>
            <a:r>
              <a:rPr lang="en-US" b="1" dirty="0" smtClean="0"/>
              <a:t>Steps b–d are often performed by a single command (g++ with no options).</a:t>
            </a:r>
          </a:p>
          <a:p>
            <a:pPr marL="609600" indent="-609600" eaLnBrk="1" hangingPunct="1">
              <a:lnSpc>
                <a:spcPct val="90000"/>
              </a:lnSpc>
              <a:defRPr/>
            </a:pPr>
            <a:r>
              <a:rPr lang="en-US" dirty="0" smtClean="0"/>
              <a:t>Errors detected at any step will prevent execution of following steps.</a:t>
            </a:r>
          </a:p>
          <a:p>
            <a:pPr eaLnBrk="1" hangingPunct="1">
              <a:defRPr/>
            </a:pPr>
            <a:endParaRPr lang="en-US" dirty="0" smtClean="0"/>
          </a:p>
        </p:txBody>
      </p:sp>
      <p:sp>
        <p:nvSpPr>
          <p:cNvPr id="4" name="Footer Placeholder 3"/>
          <p:cNvSpPr>
            <a:spLocks noGrp="1"/>
          </p:cNvSpPr>
          <p:nvPr>
            <p:ph type="ftr" sz="quarter" idx="11"/>
          </p:nvPr>
        </p:nvSpPr>
        <p:spPr>
          <a:xfrm>
            <a:off x="1295400" y="6356350"/>
            <a:ext cx="6248400" cy="365125"/>
          </a:xfrm>
        </p:spPr>
        <p:txBody>
          <a:bodyPr/>
          <a:lstStyle/>
          <a:p>
            <a:r>
              <a:rPr lang="en-US" dirty="0" smtClean="0"/>
              <a:t>Starting Out With C++, From Control Structures through Objects, Seventh Edition, by Tony Gaddis,</a:t>
            </a:r>
            <a:endParaRPr lang="en-US" dirty="0"/>
          </a:p>
        </p:txBody>
      </p:sp>
    </p:spTree>
    <p:extLst>
      <p:ext uri="{BB962C8B-B14F-4D97-AF65-F5344CB8AC3E}">
        <p14:creationId xmlns:p14="http://schemas.microsoft.com/office/powerpoint/2010/main" val="1097644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 Compiler</a:t>
            </a:r>
            <a:endParaRPr lang="en-US" dirty="0"/>
          </a:p>
        </p:txBody>
      </p:sp>
      <p:sp>
        <p:nvSpPr>
          <p:cNvPr id="3" name="Footer Placeholder 2"/>
          <p:cNvSpPr>
            <a:spLocks noGrp="1"/>
          </p:cNvSpPr>
          <p:nvPr>
            <p:ph type="ftr" sz="quarter" idx="11"/>
          </p:nvPr>
        </p:nvSpPr>
        <p:spPr>
          <a:xfrm>
            <a:off x="990600" y="6356350"/>
            <a:ext cx="5029200" cy="365125"/>
          </a:xfrm>
        </p:spPr>
        <p:txBody>
          <a:bodyPr/>
          <a:lstStyle/>
          <a:p>
            <a:r>
              <a:rPr lang="en-US" dirty="0"/>
              <a:t>http://en.wikipedia.org/wiki/GNU_Compiler_Collection</a:t>
            </a:r>
          </a:p>
        </p:txBody>
      </p:sp>
      <p:sp>
        <p:nvSpPr>
          <p:cNvPr id="4" name="Content Placeholder 2"/>
          <p:cNvSpPr txBox="1">
            <a:spLocks/>
          </p:cNvSpPr>
          <p:nvPr/>
        </p:nvSpPr>
        <p:spPr>
          <a:xfrm>
            <a:off x="457200" y="1600200"/>
            <a:ext cx="8229600" cy="45259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Users invoke a language-specific driver program (</a:t>
            </a:r>
            <a:r>
              <a:rPr lang="en-US" dirty="0" err="1"/>
              <a:t>gcc</a:t>
            </a:r>
            <a:r>
              <a:rPr lang="en-US" dirty="0"/>
              <a:t> for C, g++ for C++, etc</a:t>
            </a:r>
            <a:r>
              <a:rPr lang="en-US" dirty="0" smtClean="0"/>
              <a:t>.)</a:t>
            </a:r>
          </a:p>
          <a:p>
            <a:endParaRPr lang="en-US" dirty="0" smtClean="0"/>
          </a:p>
          <a:p>
            <a:r>
              <a:rPr lang="en-US" dirty="0" smtClean="0"/>
              <a:t>Usage:  g++ &lt;file.cc&gt;</a:t>
            </a:r>
          </a:p>
          <a:p>
            <a:pPr marL="0" indent="0">
              <a:buNone/>
            </a:pPr>
            <a:endParaRPr lang="en-US" dirty="0" smtClean="0"/>
          </a:p>
          <a:p>
            <a:pPr marL="400050" lvl="1" indent="0">
              <a:buNone/>
            </a:pPr>
            <a:r>
              <a:rPr lang="en-US" dirty="0" smtClean="0"/>
              <a:t>This compiles and links the code and creates an executable called </a:t>
            </a:r>
            <a:r>
              <a:rPr lang="en-US" dirty="0" err="1" smtClean="0">
                <a:solidFill>
                  <a:srgbClr val="0070C0"/>
                </a:solidFill>
              </a:rPr>
              <a:t>a.out</a:t>
            </a:r>
            <a:r>
              <a:rPr lang="en-US" b="1" dirty="0" smtClean="0"/>
              <a:t>.   This calls steps b-d together as in previous slide.</a:t>
            </a:r>
          </a:p>
          <a:p>
            <a:endParaRPr lang="en-US" dirty="0"/>
          </a:p>
          <a:p>
            <a:r>
              <a:rPr lang="en-US" dirty="0" smtClean="0"/>
              <a:t>More Info:</a:t>
            </a:r>
          </a:p>
          <a:p>
            <a:pPr marL="400050" lvl="1" indent="0">
              <a:buNone/>
            </a:pPr>
            <a:r>
              <a:rPr lang="en-US" sz="2400" dirty="0" smtClean="0"/>
              <a:t>http</a:t>
            </a:r>
            <a:r>
              <a:rPr lang="en-US" sz="2400" dirty="0"/>
              <a:t>://en.wikipedia.org/wiki/GNU_Compiler_Collection</a:t>
            </a:r>
            <a:endParaRPr lang="en-US" sz="2400" dirty="0" smtClean="0"/>
          </a:p>
          <a:p>
            <a:endParaRPr lang="en-US" dirty="0"/>
          </a:p>
        </p:txBody>
      </p:sp>
    </p:spTree>
    <p:extLst>
      <p:ext uri="{BB962C8B-B14F-4D97-AF65-F5344CB8AC3E}">
        <p14:creationId xmlns:p14="http://schemas.microsoft.com/office/powerpoint/2010/main" val="497064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 Compiler</a:t>
            </a:r>
            <a:endParaRPr lang="en-US" dirty="0"/>
          </a:p>
        </p:txBody>
      </p:sp>
      <p:sp>
        <p:nvSpPr>
          <p:cNvPr id="3" name="Footer Placeholder 2"/>
          <p:cNvSpPr>
            <a:spLocks noGrp="1"/>
          </p:cNvSpPr>
          <p:nvPr>
            <p:ph type="ftr" sz="quarter" idx="11"/>
          </p:nvPr>
        </p:nvSpPr>
        <p:spPr>
          <a:xfrm>
            <a:off x="2133600" y="6324600"/>
            <a:ext cx="5029200" cy="365125"/>
          </a:xfrm>
        </p:spPr>
        <p:txBody>
          <a:bodyPr/>
          <a:lstStyle/>
          <a:p>
            <a:r>
              <a:rPr lang="en-US" dirty="0" smtClean="0"/>
              <a:t>man g++</a:t>
            </a:r>
            <a:endParaRPr lang="en-US" dirty="0"/>
          </a:p>
        </p:txBody>
      </p:sp>
      <p:sp>
        <p:nvSpPr>
          <p:cNvPr id="4" name="Content Placeholder 2"/>
          <p:cNvSpPr txBox="1">
            <a:spLocks/>
          </p:cNvSpPr>
          <p:nvPr/>
        </p:nvSpPr>
        <p:spPr>
          <a:xfrm>
            <a:off x="432487" y="1418967"/>
            <a:ext cx="8229600" cy="45259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From the g++ man page:</a:t>
            </a:r>
          </a:p>
          <a:p>
            <a:pPr>
              <a:buFont typeface="Wingdings" panose="05000000000000000000" pitchFamily="2" charset="2"/>
              <a:buChar char="Ø"/>
            </a:pPr>
            <a:r>
              <a:rPr lang="en-US" dirty="0"/>
              <a:t> </a:t>
            </a:r>
            <a:r>
              <a:rPr lang="en-US" dirty="0" err="1" smtClean="0"/>
              <a:t>file.h</a:t>
            </a:r>
            <a:endParaRPr lang="en-US" dirty="0"/>
          </a:p>
          <a:p>
            <a:pPr marL="457200" lvl="1" indent="0">
              <a:buNone/>
            </a:pPr>
            <a:r>
              <a:rPr lang="en-US" dirty="0" smtClean="0">
                <a:solidFill>
                  <a:srgbClr val="0070C0"/>
                </a:solidFill>
              </a:rPr>
              <a:t>C</a:t>
            </a:r>
            <a:r>
              <a:rPr lang="en-US" dirty="0">
                <a:solidFill>
                  <a:srgbClr val="0070C0"/>
                </a:solidFill>
              </a:rPr>
              <a:t>, C++, Objective-C or Objective-C++ header file to be turned into a precompiled </a:t>
            </a:r>
            <a:r>
              <a:rPr lang="en-US" dirty="0" smtClean="0">
                <a:solidFill>
                  <a:srgbClr val="0070C0"/>
                </a:solidFill>
              </a:rPr>
              <a:t>header.</a:t>
            </a:r>
          </a:p>
          <a:p>
            <a:pPr marL="457200" lvl="1" indent="0">
              <a:buNone/>
            </a:pPr>
            <a:endParaRPr lang="en-US" dirty="0" smtClean="0">
              <a:solidFill>
                <a:srgbClr val="0070C0"/>
              </a:solidFill>
            </a:endParaRPr>
          </a:p>
          <a:p>
            <a:pPr>
              <a:buFont typeface="Wingdings" panose="05000000000000000000" pitchFamily="2" charset="2"/>
              <a:buChar char="Ø"/>
            </a:pPr>
            <a:r>
              <a:rPr lang="en-US" sz="2800" dirty="0" smtClean="0"/>
              <a:t>file.cc, </a:t>
            </a:r>
            <a:r>
              <a:rPr lang="en-US" sz="2800" dirty="0" err="1" smtClean="0"/>
              <a:t>file.cp</a:t>
            </a:r>
            <a:r>
              <a:rPr lang="en-US" sz="2800" dirty="0" smtClean="0"/>
              <a:t>, file.cxx, file.cpp, file.CPP, </a:t>
            </a:r>
            <a:r>
              <a:rPr lang="en-US" sz="2800" dirty="0" err="1" smtClean="0"/>
              <a:t>file.c</a:t>
            </a:r>
            <a:r>
              <a:rPr lang="en-US" sz="2800" dirty="0" smtClean="0"/>
              <a:t>++, </a:t>
            </a:r>
            <a:r>
              <a:rPr lang="en-US" sz="2800" dirty="0" err="1" smtClean="0"/>
              <a:t>file.C</a:t>
            </a:r>
            <a:endParaRPr lang="en-US" sz="2800" dirty="0"/>
          </a:p>
          <a:p>
            <a:pPr marL="400050" lvl="1" indent="0">
              <a:buNone/>
            </a:pPr>
            <a:endParaRPr lang="en-US" sz="2400" dirty="0" smtClean="0">
              <a:solidFill>
                <a:srgbClr val="0070C0"/>
              </a:solidFill>
            </a:endParaRPr>
          </a:p>
          <a:p>
            <a:pPr marL="400050" lvl="1" indent="0">
              <a:buNone/>
            </a:pPr>
            <a:r>
              <a:rPr lang="en-US" sz="2400" dirty="0" smtClean="0">
                <a:solidFill>
                  <a:srgbClr val="0070C0"/>
                </a:solidFill>
              </a:rPr>
              <a:t>C</a:t>
            </a:r>
            <a:r>
              <a:rPr lang="en-US" sz="2400" dirty="0">
                <a:solidFill>
                  <a:srgbClr val="0070C0"/>
                </a:solidFill>
              </a:rPr>
              <a:t>++ source code which must be preprocessed.  Note that in .cxx, the last two letters must both be literally x.  Likewise, .C refers to a literal capital C</a:t>
            </a:r>
            <a:r>
              <a:rPr lang="en-US" sz="2400" dirty="0" smtClean="0">
                <a:solidFill>
                  <a:srgbClr val="0070C0"/>
                </a:solidFill>
              </a:rPr>
              <a:t>.</a:t>
            </a:r>
            <a:endParaRPr lang="en-US" sz="2400" dirty="0">
              <a:solidFill>
                <a:srgbClr val="0070C0"/>
              </a:solidFill>
            </a:endParaRPr>
          </a:p>
        </p:txBody>
      </p:sp>
    </p:spTree>
    <p:extLst>
      <p:ext uri="{BB962C8B-B14F-4D97-AF65-F5344CB8AC3E}">
        <p14:creationId xmlns:p14="http://schemas.microsoft.com/office/powerpoint/2010/main" val="111597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 Compiler</a:t>
            </a:r>
            <a:endParaRPr lang="en-US" dirty="0"/>
          </a:p>
        </p:txBody>
      </p:sp>
      <p:sp>
        <p:nvSpPr>
          <p:cNvPr id="3" name="Footer Placeholder 2"/>
          <p:cNvSpPr>
            <a:spLocks noGrp="1"/>
          </p:cNvSpPr>
          <p:nvPr>
            <p:ph type="ftr" sz="quarter" idx="11"/>
          </p:nvPr>
        </p:nvSpPr>
        <p:spPr>
          <a:xfrm>
            <a:off x="2133600" y="6324600"/>
            <a:ext cx="5029200" cy="365125"/>
          </a:xfrm>
        </p:spPr>
        <p:txBody>
          <a:bodyPr/>
          <a:lstStyle/>
          <a:p>
            <a:r>
              <a:rPr lang="en-US" dirty="0" smtClean="0"/>
              <a:t>man g++</a:t>
            </a:r>
            <a:endParaRPr lang="en-US" dirty="0"/>
          </a:p>
        </p:txBody>
      </p:sp>
      <p:sp>
        <p:nvSpPr>
          <p:cNvPr id="4" name="Content Placeholder 2"/>
          <p:cNvSpPr txBox="1">
            <a:spLocks/>
          </p:cNvSpPr>
          <p:nvPr/>
        </p:nvSpPr>
        <p:spPr>
          <a:xfrm>
            <a:off x="432487" y="1418967"/>
            <a:ext cx="8229600" cy="4525963"/>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From the g++ man page:</a:t>
            </a:r>
          </a:p>
          <a:p>
            <a:pPr>
              <a:buFont typeface="Wingdings" panose="05000000000000000000" pitchFamily="2" charset="2"/>
              <a:buChar char="Ø"/>
            </a:pPr>
            <a:r>
              <a:rPr lang="en-US" dirty="0"/>
              <a:t> </a:t>
            </a:r>
            <a:r>
              <a:rPr lang="en-US" dirty="0" smtClean="0"/>
              <a:t>-E</a:t>
            </a:r>
            <a:endParaRPr lang="en-US" dirty="0"/>
          </a:p>
          <a:p>
            <a:pPr marL="457200" lvl="1" indent="0">
              <a:buNone/>
            </a:pPr>
            <a:r>
              <a:rPr lang="en-US" dirty="0" smtClean="0">
                <a:solidFill>
                  <a:srgbClr val="0070C0"/>
                </a:solidFill>
              </a:rPr>
              <a:t>Stop </a:t>
            </a:r>
            <a:r>
              <a:rPr lang="en-US" dirty="0">
                <a:solidFill>
                  <a:srgbClr val="0070C0"/>
                </a:solidFill>
              </a:rPr>
              <a:t>after the preprocessing stage; do not run the compiler proper.  The output is in the form of </a:t>
            </a:r>
            <a:r>
              <a:rPr lang="en-US" dirty="0" smtClean="0">
                <a:solidFill>
                  <a:srgbClr val="0070C0"/>
                </a:solidFill>
              </a:rPr>
              <a:t>preprocessed </a:t>
            </a:r>
            <a:r>
              <a:rPr lang="en-US" dirty="0">
                <a:solidFill>
                  <a:srgbClr val="0070C0"/>
                </a:solidFill>
              </a:rPr>
              <a:t>source code, which is sent </a:t>
            </a:r>
            <a:r>
              <a:rPr lang="en-US" dirty="0" smtClean="0">
                <a:solidFill>
                  <a:srgbClr val="0070C0"/>
                </a:solidFill>
              </a:rPr>
              <a:t>to the </a:t>
            </a:r>
            <a:r>
              <a:rPr lang="en-US" dirty="0">
                <a:solidFill>
                  <a:srgbClr val="0070C0"/>
                </a:solidFill>
              </a:rPr>
              <a:t>standard </a:t>
            </a:r>
            <a:r>
              <a:rPr lang="en-US" dirty="0" smtClean="0">
                <a:solidFill>
                  <a:srgbClr val="0070C0"/>
                </a:solidFill>
              </a:rPr>
              <a:t>output.</a:t>
            </a:r>
          </a:p>
          <a:p>
            <a:pPr>
              <a:buFont typeface="Wingdings" panose="05000000000000000000" pitchFamily="2" charset="2"/>
              <a:buChar char="Ø"/>
            </a:pPr>
            <a:r>
              <a:rPr lang="en-US" sz="2800" dirty="0" smtClean="0"/>
              <a:t>-c</a:t>
            </a:r>
          </a:p>
          <a:p>
            <a:pPr marL="457200" lvl="1" indent="0">
              <a:buNone/>
            </a:pPr>
            <a:r>
              <a:rPr lang="en-US" dirty="0">
                <a:solidFill>
                  <a:srgbClr val="0070C0"/>
                </a:solidFill>
              </a:rPr>
              <a:t>Compile or assemble the source files, but do not link.  The linking stage simply is not done.  The ultimate output is in the form of an object file for each source file. By default, the object file name for a source file is made by replacing the suffix .c, .</a:t>
            </a:r>
            <a:r>
              <a:rPr lang="en-US" dirty="0" err="1">
                <a:solidFill>
                  <a:srgbClr val="0070C0"/>
                </a:solidFill>
              </a:rPr>
              <a:t>i</a:t>
            </a:r>
            <a:r>
              <a:rPr lang="en-US" dirty="0">
                <a:solidFill>
                  <a:srgbClr val="0070C0"/>
                </a:solidFill>
              </a:rPr>
              <a:t>, .s, etc., with .o.</a:t>
            </a:r>
          </a:p>
          <a:p>
            <a:pPr marL="457200" lvl="1" indent="0">
              <a:buNone/>
            </a:pPr>
            <a:endParaRPr lang="en-US" sz="2400" dirty="0" smtClean="0"/>
          </a:p>
          <a:p>
            <a:pPr>
              <a:buFont typeface="Wingdings" panose="05000000000000000000" pitchFamily="2" charset="2"/>
              <a:buChar char="Ø"/>
            </a:pPr>
            <a:r>
              <a:rPr lang="en-US" sz="2800" dirty="0" smtClean="0"/>
              <a:t>-o</a:t>
            </a:r>
            <a:endParaRPr lang="en-US" sz="2800" dirty="0"/>
          </a:p>
          <a:p>
            <a:pPr marL="400050" lvl="1" indent="0">
              <a:buNone/>
            </a:pPr>
            <a:endParaRPr lang="en-US" sz="2400" dirty="0" smtClean="0">
              <a:solidFill>
                <a:srgbClr val="0070C0"/>
              </a:solidFill>
            </a:endParaRPr>
          </a:p>
          <a:p>
            <a:pPr marL="400050" lvl="1" indent="0">
              <a:buNone/>
            </a:pPr>
            <a:r>
              <a:rPr lang="en-US" sz="2400" dirty="0" smtClean="0">
                <a:solidFill>
                  <a:srgbClr val="0070C0"/>
                </a:solidFill>
              </a:rPr>
              <a:t>C</a:t>
            </a:r>
            <a:r>
              <a:rPr lang="en-US" sz="2400" dirty="0">
                <a:solidFill>
                  <a:srgbClr val="0070C0"/>
                </a:solidFill>
              </a:rPr>
              <a:t>++ source code which must be preprocessed.  Note that in .cxx, the last two letters must both be literally x.  Likewise, .C refers to a literal capital C</a:t>
            </a:r>
            <a:r>
              <a:rPr lang="en-US" sz="2400" dirty="0" smtClean="0">
                <a:solidFill>
                  <a:srgbClr val="0070C0"/>
                </a:solidFill>
              </a:rPr>
              <a:t>.</a:t>
            </a:r>
            <a:endParaRPr lang="en-US" sz="2400" dirty="0">
              <a:solidFill>
                <a:srgbClr val="0070C0"/>
              </a:solidFill>
            </a:endParaRPr>
          </a:p>
        </p:txBody>
      </p:sp>
    </p:spTree>
    <p:extLst>
      <p:ext uri="{BB962C8B-B14F-4D97-AF65-F5344CB8AC3E}">
        <p14:creationId xmlns:p14="http://schemas.microsoft.com/office/powerpoint/2010/main" val="69129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200" dirty="0" smtClean="0"/>
              <a:t>From a High-Level Program to an Executable File</a:t>
            </a: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429577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1066800" y="6402595"/>
            <a:ext cx="6248400" cy="365125"/>
          </a:xfrm>
        </p:spPr>
        <p:txBody>
          <a:bodyPr/>
          <a:lstStyle/>
          <a:p>
            <a:r>
              <a:rPr lang="en-US" dirty="0" smtClean="0"/>
              <a:t>Starting Out With C++, From Control Structures through Objects, Seventh Edition, by Tony Gaddis,</a:t>
            </a:r>
            <a:endParaRPr lang="en-US" dirty="0"/>
          </a:p>
        </p:txBody>
      </p:sp>
      <p:sp>
        <p:nvSpPr>
          <p:cNvPr id="3" name="TextBox 2"/>
          <p:cNvSpPr txBox="1"/>
          <p:nvPr/>
        </p:nvSpPr>
        <p:spPr>
          <a:xfrm>
            <a:off x="685800" y="2165866"/>
            <a:ext cx="1143000" cy="369332"/>
          </a:xfrm>
          <a:prstGeom prst="rect">
            <a:avLst/>
          </a:prstGeom>
          <a:noFill/>
        </p:spPr>
        <p:txBody>
          <a:bodyPr wrap="square" rtlCol="0">
            <a:spAutoFit/>
          </a:bodyPr>
          <a:lstStyle/>
          <a:p>
            <a:r>
              <a:rPr lang="en-US" dirty="0" smtClean="0">
                <a:solidFill>
                  <a:srgbClr val="C00000"/>
                </a:solidFill>
              </a:rPr>
              <a:t>-E option</a:t>
            </a:r>
            <a:endParaRPr lang="en-US" dirty="0">
              <a:solidFill>
                <a:srgbClr val="C00000"/>
              </a:solidFill>
            </a:endParaRPr>
          </a:p>
        </p:txBody>
      </p:sp>
      <p:sp>
        <p:nvSpPr>
          <p:cNvPr id="6" name="TextBox 5"/>
          <p:cNvSpPr txBox="1"/>
          <p:nvPr/>
        </p:nvSpPr>
        <p:spPr>
          <a:xfrm>
            <a:off x="699186" y="3672959"/>
            <a:ext cx="1143000" cy="369332"/>
          </a:xfrm>
          <a:prstGeom prst="rect">
            <a:avLst/>
          </a:prstGeom>
          <a:noFill/>
        </p:spPr>
        <p:txBody>
          <a:bodyPr wrap="square" rtlCol="0">
            <a:spAutoFit/>
          </a:bodyPr>
          <a:lstStyle/>
          <a:p>
            <a:r>
              <a:rPr lang="en-US" dirty="0" smtClean="0">
                <a:solidFill>
                  <a:srgbClr val="C00000"/>
                </a:solidFill>
              </a:rPr>
              <a:t>-c option</a:t>
            </a:r>
            <a:endParaRPr lang="en-US" dirty="0">
              <a:solidFill>
                <a:srgbClr val="C00000"/>
              </a:solidFill>
            </a:endParaRPr>
          </a:p>
        </p:txBody>
      </p:sp>
      <p:sp>
        <p:nvSpPr>
          <p:cNvPr id="7" name="TextBox 6"/>
          <p:cNvSpPr txBox="1"/>
          <p:nvPr/>
        </p:nvSpPr>
        <p:spPr>
          <a:xfrm>
            <a:off x="4572000" y="4343400"/>
            <a:ext cx="2743200" cy="369332"/>
          </a:xfrm>
          <a:prstGeom prst="rect">
            <a:avLst/>
          </a:prstGeom>
          <a:noFill/>
        </p:spPr>
        <p:txBody>
          <a:bodyPr wrap="square" rtlCol="0">
            <a:spAutoFit/>
          </a:bodyPr>
          <a:lstStyle/>
          <a:p>
            <a:r>
              <a:rPr lang="en-US" dirty="0" smtClean="0">
                <a:solidFill>
                  <a:srgbClr val="C00000"/>
                </a:solidFill>
              </a:rPr>
              <a:t>-S for assembler output</a:t>
            </a:r>
            <a:endParaRPr lang="en-US" dirty="0">
              <a:solidFill>
                <a:srgbClr val="C00000"/>
              </a:solidFill>
            </a:endParaRPr>
          </a:p>
        </p:txBody>
      </p:sp>
      <p:sp>
        <p:nvSpPr>
          <p:cNvPr id="8" name="TextBox 7"/>
          <p:cNvSpPr txBox="1"/>
          <p:nvPr/>
        </p:nvSpPr>
        <p:spPr>
          <a:xfrm>
            <a:off x="76200" y="5181600"/>
            <a:ext cx="2057400" cy="369332"/>
          </a:xfrm>
          <a:prstGeom prst="rect">
            <a:avLst/>
          </a:prstGeom>
          <a:noFill/>
        </p:spPr>
        <p:txBody>
          <a:bodyPr wrap="square" rtlCol="0">
            <a:spAutoFit/>
          </a:bodyPr>
          <a:lstStyle/>
          <a:p>
            <a:r>
              <a:rPr lang="en-US" dirty="0" smtClean="0">
                <a:solidFill>
                  <a:srgbClr val="C00000"/>
                </a:solidFill>
              </a:rPr>
              <a:t>if no –E, -c ,-S given</a:t>
            </a:r>
            <a:endParaRPr lang="en-US" dirty="0">
              <a:solidFill>
                <a:srgbClr val="C00000"/>
              </a:solidFill>
            </a:endParaRPr>
          </a:p>
        </p:txBody>
      </p:sp>
      <p:sp>
        <p:nvSpPr>
          <p:cNvPr id="9" name="TextBox 8"/>
          <p:cNvSpPr txBox="1"/>
          <p:nvPr/>
        </p:nvSpPr>
        <p:spPr>
          <a:xfrm>
            <a:off x="4000500" y="5867400"/>
            <a:ext cx="4305300" cy="369332"/>
          </a:xfrm>
          <a:prstGeom prst="rect">
            <a:avLst/>
          </a:prstGeom>
          <a:noFill/>
        </p:spPr>
        <p:txBody>
          <a:bodyPr wrap="square" rtlCol="0">
            <a:spAutoFit/>
          </a:bodyPr>
          <a:lstStyle/>
          <a:p>
            <a:r>
              <a:rPr lang="en-US" dirty="0" smtClean="0">
                <a:solidFill>
                  <a:srgbClr val="C00000"/>
                </a:solidFill>
              </a:rPr>
              <a:t>&lt;- </a:t>
            </a:r>
            <a:r>
              <a:rPr lang="en-US" dirty="0" err="1" smtClean="0">
                <a:solidFill>
                  <a:srgbClr val="C00000"/>
                </a:solidFill>
              </a:rPr>
              <a:t>a.out</a:t>
            </a:r>
            <a:r>
              <a:rPr lang="en-US" dirty="0" smtClean="0">
                <a:solidFill>
                  <a:srgbClr val="C00000"/>
                </a:solidFill>
              </a:rPr>
              <a:t>  (or whatever you name it with –o)</a:t>
            </a:r>
            <a:endParaRPr lang="en-US" dirty="0">
              <a:solidFill>
                <a:srgbClr val="C00000"/>
              </a:solidFill>
            </a:endParaRPr>
          </a:p>
        </p:txBody>
      </p:sp>
    </p:spTree>
    <p:extLst>
      <p:ext uri="{BB962C8B-B14F-4D97-AF65-F5344CB8AC3E}">
        <p14:creationId xmlns:p14="http://schemas.microsoft.com/office/powerpoint/2010/main" val="1365554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your program</a:t>
            </a:r>
            <a:endParaRPr lang="en-US" dirty="0"/>
          </a:p>
        </p:txBody>
      </p:sp>
      <p:sp>
        <p:nvSpPr>
          <p:cNvPr id="3" name="Footer Placeholder 2"/>
          <p:cNvSpPr>
            <a:spLocks noGrp="1"/>
          </p:cNvSpPr>
          <p:nvPr>
            <p:ph type="ftr" sz="quarter" idx="11"/>
          </p:nvPr>
        </p:nvSpPr>
        <p:spPr>
          <a:xfrm>
            <a:off x="990600" y="6356350"/>
            <a:ext cx="5029200" cy="365125"/>
          </a:xfrm>
        </p:spPr>
        <p:txBody>
          <a:bodyPr/>
          <a:lstStyle/>
          <a:p>
            <a:r>
              <a:rPr lang="en-US" dirty="0"/>
              <a:t>http://en.wikipedia.org/wiki/GNU_Compiler_Collection</a:t>
            </a:r>
          </a:p>
        </p:txBody>
      </p:sp>
      <p:sp>
        <p:nvSpPr>
          <p:cNvPr id="4"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If you program compiles successfully, it will be named:</a:t>
            </a:r>
          </a:p>
          <a:p>
            <a:pPr lvl="1"/>
            <a:r>
              <a:rPr lang="en-US" dirty="0" err="1" smtClean="0"/>
              <a:t>a.out</a:t>
            </a:r>
            <a:r>
              <a:rPr lang="en-US" dirty="0" smtClean="0"/>
              <a:t>  (if you did not use –o flag)</a:t>
            </a:r>
          </a:p>
          <a:p>
            <a:pPr lvl="1"/>
            <a:r>
              <a:rPr lang="en-US" dirty="0" smtClean="0"/>
              <a:t>Whatever you choose if you do use –o flag</a:t>
            </a:r>
          </a:p>
          <a:p>
            <a:pPr marL="0" indent="0">
              <a:buNone/>
            </a:pPr>
            <a:endParaRPr lang="en-US" dirty="0"/>
          </a:p>
          <a:p>
            <a:pPr marL="0" indent="0">
              <a:buNone/>
            </a:pPr>
            <a:r>
              <a:rPr lang="en-US" dirty="0" smtClean="0"/>
              <a:t>To run the program, you must ensure 2 things:</a:t>
            </a:r>
          </a:p>
          <a:p>
            <a:pPr lvl="1"/>
            <a:r>
              <a:rPr lang="en-US" dirty="0" smtClean="0"/>
              <a:t>You call the correct name</a:t>
            </a:r>
          </a:p>
          <a:p>
            <a:pPr lvl="1"/>
            <a:r>
              <a:rPr lang="en-US" dirty="0" smtClean="0"/>
              <a:t>You find it in the path    (add ./ to beginning)</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77725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tarballs</a:t>
            </a:r>
            <a:endParaRPr lang="en-US" dirty="0"/>
          </a:p>
        </p:txBody>
      </p:sp>
      <p:sp>
        <p:nvSpPr>
          <p:cNvPr id="3" name="Footer Placeholder 2"/>
          <p:cNvSpPr>
            <a:spLocks noGrp="1"/>
          </p:cNvSpPr>
          <p:nvPr>
            <p:ph type="ftr" sz="quarter" idx="11"/>
          </p:nvPr>
        </p:nvSpPr>
        <p:spPr>
          <a:xfrm>
            <a:off x="1828800" y="6324600"/>
            <a:ext cx="5029200" cy="365125"/>
          </a:xfrm>
        </p:spPr>
        <p:txBody>
          <a:bodyPr/>
          <a:lstStyle/>
          <a:p>
            <a:r>
              <a:rPr lang="en-US" dirty="0">
                <a:hlinkClick r:id="rId2"/>
              </a:rPr>
              <a:t>http://</a:t>
            </a:r>
            <a:r>
              <a:rPr lang="en-US" dirty="0" smtClean="0">
                <a:hlinkClick r:id="rId2"/>
              </a:rPr>
              <a:t>searchenterpriselinux.techtarget.com/definition/tarball</a:t>
            </a:r>
            <a:endParaRPr lang="en-US" dirty="0" smtClean="0"/>
          </a:p>
          <a:p>
            <a:r>
              <a:rPr lang="en-US" dirty="0"/>
              <a:t>http://linux.about.com/od/linux101/a/desktop12a.htm</a:t>
            </a:r>
          </a:p>
        </p:txBody>
      </p:sp>
      <p:sp>
        <p:nvSpPr>
          <p:cNvPr id="4" name="Content Placeholder 2"/>
          <p:cNvSpPr txBox="1">
            <a:spLocks/>
          </p:cNvSpPr>
          <p:nvPr/>
        </p:nvSpPr>
        <p:spPr>
          <a:xfrm>
            <a:off x="457200" y="1600200"/>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From a </a:t>
            </a:r>
            <a:r>
              <a:rPr lang="en-US" dirty="0" smtClean="0"/>
              <a:t>Google </a:t>
            </a:r>
            <a:r>
              <a:rPr lang="en-US" dirty="0"/>
              <a:t>search:</a:t>
            </a:r>
          </a:p>
          <a:p>
            <a:pPr marL="0" indent="0">
              <a:buNone/>
            </a:pPr>
            <a:endParaRPr lang="en-US" dirty="0"/>
          </a:p>
          <a:p>
            <a:pPr marL="0" indent="0">
              <a:buNone/>
            </a:pPr>
            <a:r>
              <a:rPr lang="en-US" dirty="0" err="1"/>
              <a:t>Tarball</a:t>
            </a:r>
            <a:r>
              <a:rPr lang="en-US" dirty="0"/>
              <a:t> is a jargon term for a tar archive - a group of files collected together as one.</a:t>
            </a:r>
          </a:p>
          <a:p>
            <a:pPr marL="0" indent="0">
              <a:buNone/>
            </a:pPr>
            <a:endParaRPr lang="en-US" dirty="0" smtClean="0"/>
          </a:p>
          <a:p>
            <a:pPr marL="0" indent="0">
              <a:buNone/>
            </a:pPr>
            <a:r>
              <a:rPr lang="en-US" dirty="0" err="1" smtClean="0"/>
              <a:t>Tarballs</a:t>
            </a:r>
            <a:r>
              <a:rPr lang="en-US" dirty="0" smtClean="0"/>
              <a:t> </a:t>
            </a:r>
            <a:r>
              <a:rPr lang="en-US" dirty="0"/>
              <a:t>are the standard, and are common with file extensions such as ".tar.gz" or ".tar.bz2". This is the generic, distribution-free method of distribution software packages in the Linux </a:t>
            </a:r>
            <a:r>
              <a:rPr lang="en-US" dirty="0" smtClean="0"/>
              <a:t>world.</a:t>
            </a:r>
          </a:p>
          <a:p>
            <a:pPr marL="0" indent="0">
              <a:buNone/>
            </a:pPr>
            <a:endParaRPr lang="en-US" dirty="0"/>
          </a:p>
          <a:p>
            <a:pPr marL="0" indent="0">
              <a:buNone/>
            </a:pPr>
            <a:r>
              <a:rPr lang="en-US" dirty="0" err="1" smtClean="0"/>
              <a:t>tarballs</a:t>
            </a:r>
            <a:r>
              <a:rPr lang="en-US" dirty="0" smtClean="0"/>
              <a:t> are like .zip files in Windows (and .zip exists on Linux).  However, it allows splitting of the archive from the compression.</a:t>
            </a:r>
          </a:p>
        </p:txBody>
      </p:sp>
    </p:spTree>
    <p:extLst>
      <p:ext uri="{BB962C8B-B14F-4D97-AF65-F5344CB8AC3E}">
        <p14:creationId xmlns:p14="http://schemas.microsoft.com/office/powerpoint/2010/main" val="2211076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1644</Words>
  <Application>Microsoft Office PowerPoint</Application>
  <PresentationFormat>On-screen Show (4:3)</PresentationFormat>
  <Paragraphs>224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Lecture Objectives</vt:lpstr>
      <vt:lpstr>From a High-Level Program to an Executable File</vt:lpstr>
      <vt:lpstr>From a High-Level Program to an Executable File</vt:lpstr>
      <vt:lpstr>GNU Compiler</vt:lpstr>
      <vt:lpstr>GNU Compiler</vt:lpstr>
      <vt:lpstr>GNU Compiler</vt:lpstr>
      <vt:lpstr>From a High-Level Program to an Executable File</vt:lpstr>
      <vt:lpstr>Running your program</vt:lpstr>
      <vt:lpstr>tarballs</vt:lpstr>
      <vt:lpstr>tarballs</vt:lpstr>
      <vt:lpstr>tarballs cont</vt:lpstr>
      <vt:lpstr>tarballs cont</vt:lpstr>
      <vt:lpstr>tarballs cont</vt:lpstr>
      <vt:lpstr>tarballs on Windows</vt:lpstr>
      <vt:lpstr>Secure Copy</vt:lpstr>
      <vt:lpstr>Shell Scripts</vt:lpstr>
      <vt:lpstr>Shell Scripts cont</vt:lpstr>
      <vt:lpstr>To Execute Shell Scripts</vt:lpstr>
      <vt:lpstr>C++ and args to main()</vt:lpstr>
      <vt:lpstr>C++ and args to main() Cont</vt:lpstr>
      <vt:lpstr>C++ and args to main() cont</vt:lpstr>
      <vt:lpstr>The system() command</vt:lpstr>
      <vt:lpstr>The system() command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UNIX</dc:title>
  <dc:creator>Stephen Perkins</dc:creator>
  <cp:lastModifiedBy>Perkins, Stephen</cp:lastModifiedBy>
  <cp:revision>44</cp:revision>
  <dcterms:created xsi:type="dcterms:W3CDTF">2006-08-16T00:00:00Z</dcterms:created>
  <dcterms:modified xsi:type="dcterms:W3CDTF">2018-01-20T14:46:17Z</dcterms:modified>
</cp:coreProperties>
</file>