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1" r:id="rId2"/>
    <p:sldId id="306" r:id="rId3"/>
    <p:sldId id="307" r:id="rId4"/>
    <p:sldId id="321" r:id="rId5"/>
    <p:sldId id="322" r:id="rId6"/>
    <p:sldId id="323" r:id="rId7"/>
    <p:sldId id="324" r:id="rId8"/>
    <p:sldId id="319" r:id="rId9"/>
    <p:sldId id="320" r:id="rId10"/>
    <p:sldId id="309" r:id="rId11"/>
    <p:sldId id="313" r:id="rId12"/>
    <p:sldId id="314" r:id="rId13"/>
    <p:sldId id="315" r:id="rId14"/>
    <p:sldId id="311" r:id="rId15"/>
    <p:sldId id="316" r:id="rId16"/>
    <p:sldId id="317" r:id="rId17"/>
    <p:sldId id="318" r:id="rId18"/>
    <p:sldId id="312" r:id="rId19"/>
    <p:sldId id="325" r:id="rId20"/>
    <p:sldId id="326" r:id="rId21"/>
    <p:sldId id="328" r:id="rId22"/>
    <p:sldId id="32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47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586F-FEE6-4F58-9985-02E423FC5BA5}" type="datetimeFigureOut">
              <a:rPr lang="en-US" smtClean="0"/>
              <a:t>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EBD00-48FE-4738-8146-81D276109926}" type="slidenum">
              <a:rPr lang="en-US" smtClean="0"/>
              <a:t>‹#›</a:t>
            </a:fld>
            <a:endParaRPr lang="en-US"/>
          </a:p>
        </p:txBody>
      </p:sp>
    </p:spTree>
    <p:extLst>
      <p:ext uri="{BB962C8B-B14F-4D97-AF65-F5344CB8AC3E}">
        <p14:creationId xmlns:p14="http://schemas.microsoft.com/office/powerpoint/2010/main" val="161882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4E4C3-FA79-4A56-9F5A-71F2BCC1AB93}"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67875-52F6-41A2-8524-492F9ECBB133}"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20331-6078-4663-BB84-8070763F7ACE}"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1F4FE-8263-4847-A01F-EAD2D4D1ED71}"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3C163-9A9A-4AFB-8F21-3F3015385350}" type="datetime1">
              <a:rPr lang="en-US" smtClean="0"/>
              <a:t>1/28/2015</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E9111-3A32-4AE9-A73D-EBDBAFAF0FB7}" type="datetime1">
              <a:rPr lang="en-US" smtClean="0"/>
              <a:t>1/28/2015</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C5AB9-F068-4E5A-BDB8-280621F615A6}" type="datetime1">
              <a:rPr lang="en-US" smtClean="0"/>
              <a:t>1/28/2015</a:t>
            </a:fld>
            <a:endParaRPr lang="en-US"/>
          </a:p>
        </p:txBody>
      </p:sp>
      <p:sp>
        <p:nvSpPr>
          <p:cNvPr id="8" name="Footer Placeholder 7"/>
          <p:cNvSpPr>
            <a:spLocks noGrp="1"/>
          </p:cNvSpPr>
          <p:nvPr>
            <p:ph type="ftr" sz="quarter" idx="11"/>
          </p:nvPr>
        </p:nvSpPr>
        <p:spPr/>
        <p:txBody>
          <a:bodyPr/>
          <a:lstStyle/>
          <a:p>
            <a:r>
              <a:rPr lang="en-US" smtClean="0"/>
              <a:t>The Syllabus has pointers to Youtube videos on Unix Commands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D5841-8572-4DA2-814C-DA971CCC954C}" type="datetime1">
              <a:rPr lang="en-US" smtClean="0"/>
              <a:t>1/28/2015</a:t>
            </a:fld>
            <a:endParaRPr lang="en-US"/>
          </a:p>
        </p:txBody>
      </p:sp>
      <p:sp>
        <p:nvSpPr>
          <p:cNvPr id="4" name="Footer Placeholder 3"/>
          <p:cNvSpPr>
            <a:spLocks noGrp="1"/>
          </p:cNvSpPr>
          <p:nvPr>
            <p:ph type="ftr" sz="quarter" idx="11"/>
          </p:nvPr>
        </p:nvSpPr>
        <p:spPr/>
        <p:txBody>
          <a:bodyPr/>
          <a:lstStyle/>
          <a:p>
            <a:r>
              <a:rPr lang="en-US" smtClean="0"/>
              <a:t>The Syllabus has pointers to Youtube videos on Unix Commands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99D12-6F80-46D7-BF13-B7D3280E9E81}" type="datetime1">
              <a:rPr lang="en-US" smtClean="0"/>
              <a:t>1/28/2015</a:t>
            </a:fld>
            <a:endParaRPr lang="en-US"/>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CD4A8-BA6C-41B2-9C1B-32012C19BF6F}" type="datetime1">
              <a:rPr lang="en-US" smtClean="0"/>
              <a:t>1/28/2015</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3A74-BECF-43D9-B48A-5CCCA6076E29}" type="datetime1">
              <a:rPr lang="en-US" smtClean="0"/>
              <a:t>1/28/2015</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112DA-B224-43FB-896F-17675EEE718F}" type="datetime1">
              <a:rPr lang="en-US" smtClean="0"/>
              <a:t>1/28/2015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The Syllabus has pointers to Youtube videos on Unix Commands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Round two of these concepts with examples:</a:t>
            </a:r>
          </a:p>
          <a:p>
            <a:pPr lvl="1"/>
            <a:endParaRPr lang="en-US" dirty="0" smtClean="0"/>
          </a:p>
          <a:p>
            <a:pPr lvl="1"/>
            <a:r>
              <a:rPr lang="en-US" dirty="0" smtClean="0"/>
              <a:t>Calling the Shell</a:t>
            </a:r>
          </a:p>
          <a:p>
            <a:pPr lvl="1"/>
            <a:r>
              <a:rPr lang="en-US" dirty="0" smtClean="0"/>
              <a:t>C++ and STL </a:t>
            </a:r>
          </a:p>
          <a:p>
            <a:pPr lvl="1"/>
            <a:r>
              <a:rPr lang="en-US" dirty="0" smtClean="0"/>
              <a:t>Parsing the Command Line Arguments</a:t>
            </a:r>
          </a:p>
          <a:p>
            <a:pPr lvl="1"/>
            <a:r>
              <a:rPr lang="en-US" dirty="0" smtClean="0"/>
              <a:t>C++ File I/O</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03504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Include Paths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When you use the #include directive, you use either:</a:t>
            </a:r>
          </a:p>
          <a:p>
            <a:pPr marL="914400" lvl="1" indent="-514350">
              <a:buFont typeface="+mj-lt"/>
              <a:buAutoNum type="arabicPeriod"/>
            </a:pPr>
            <a:r>
              <a:rPr lang="en-US" dirty="0" smtClean="0">
                <a:solidFill>
                  <a:srgbClr val="00B0F0"/>
                </a:solidFill>
              </a:rPr>
              <a:t>&lt;&gt;  (e.g. #include &lt;</a:t>
            </a:r>
            <a:r>
              <a:rPr lang="en-US" dirty="0" err="1" smtClean="0">
                <a:solidFill>
                  <a:srgbClr val="00B0F0"/>
                </a:solidFill>
              </a:rPr>
              <a:t>iostream</a:t>
            </a:r>
            <a:r>
              <a:rPr lang="en-US" dirty="0" smtClean="0">
                <a:solidFill>
                  <a:srgbClr val="00B0F0"/>
                </a:solidFill>
              </a:rPr>
              <a:t>&gt;) - </a:t>
            </a:r>
            <a:r>
              <a:rPr lang="en-US" dirty="0"/>
              <a:t>the preprocessor searches in an implementation dependent manner, normally in directories pre-designated by the </a:t>
            </a:r>
            <a:r>
              <a:rPr lang="en-US" dirty="0" smtClean="0"/>
              <a:t>compiler.   </a:t>
            </a:r>
            <a:endParaRPr lang="en-US" dirty="0" smtClean="0">
              <a:solidFill>
                <a:srgbClr val="00B0F0"/>
              </a:solidFill>
            </a:endParaRPr>
          </a:p>
          <a:p>
            <a:pPr marL="914400" lvl="1" indent="-514350">
              <a:buFont typeface="+mj-lt"/>
              <a:buAutoNum type="arabicPeriod"/>
            </a:pPr>
            <a:r>
              <a:rPr lang="en-US" dirty="0" smtClean="0">
                <a:solidFill>
                  <a:srgbClr val="00B0F0"/>
                </a:solidFill>
              </a:rPr>
              <a:t>“”  (e.g. #include “</a:t>
            </a:r>
            <a:r>
              <a:rPr lang="en-US" dirty="0" err="1" smtClean="0">
                <a:solidFill>
                  <a:srgbClr val="00B0F0"/>
                </a:solidFill>
              </a:rPr>
              <a:t>myheaderfile.h</a:t>
            </a:r>
            <a:r>
              <a:rPr lang="en-US" dirty="0" smtClean="0">
                <a:solidFill>
                  <a:srgbClr val="00B0F0"/>
                </a:solidFill>
              </a:rPr>
              <a:t>”) - </a:t>
            </a:r>
            <a:r>
              <a:rPr lang="en-US" dirty="0"/>
              <a:t>preprocessor searches in the same directory as the file containing the directive</a:t>
            </a:r>
            <a:endParaRPr lang="en-US" dirty="0" smtClean="0">
              <a:solidFill>
                <a:srgbClr val="00B0F0"/>
              </a:solidFill>
            </a:endParaRPr>
          </a:p>
          <a:p>
            <a:pPr marL="400050" lvl="1" indent="0">
              <a:buNone/>
            </a:pPr>
            <a:endParaRPr lang="en-US" dirty="0">
              <a:solidFill>
                <a:srgbClr val="00B0F0"/>
              </a:solidFill>
            </a:endParaRPr>
          </a:p>
          <a:p>
            <a:pPr marL="0" indent="0">
              <a:buNone/>
            </a:pPr>
            <a:r>
              <a:rPr lang="en-US" sz="3600" dirty="0"/>
              <a:t>If you have header files that are not in the current folder and are also not in the pre-designated folders, you must tell the compiler where to find the headers.  For this, you use the</a:t>
            </a:r>
          </a:p>
          <a:p>
            <a:pPr marL="0" indent="0">
              <a:buNone/>
            </a:pPr>
            <a:r>
              <a:rPr lang="en-US" dirty="0"/>
              <a:t>	</a:t>
            </a:r>
            <a:r>
              <a:rPr lang="en-US" dirty="0" smtClean="0"/>
              <a:t> </a:t>
            </a:r>
            <a:r>
              <a:rPr lang="en-US" sz="5700" dirty="0" smtClean="0">
                <a:latin typeface="Consolas" panose="020B0609020204030204" pitchFamily="49" charset="0"/>
                <a:cs typeface="Consolas" panose="020B0609020204030204" pitchFamily="49" charset="0"/>
              </a:rPr>
              <a:t>–I &lt;path&gt;</a:t>
            </a:r>
          </a:p>
          <a:p>
            <a:pPr marL="0" indent="0">
              <a:buNone/>
            </a:pPr>
            <a:r>
              <a:rPr lang="en-US" sz="3600" dirty="0"/>
              <a:t>compiler directive.  This instructs the compiler to look in &lt;path&gt; when it is searching for header files.</a:t>
            </a: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31415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5000" dirty="0" smtClean="0"/>
              <a:t>Command line arguments that either exist or do not exist ar</a:t>
            </a:r>
            <a:r>
              <a:rPr lang="en-US" sz="5000" dirty="0" smtClean="0"/>
              <a:t>e called flags.  For example:</a:t>
            </a:r>
          </a:p>
          <a:p>
            <a:pPr marL="0" indent="0">
              <a:buNone/>
            </a:pPr>
            <a:r>
              <a:rPr lang="en-US" sz="5000" dirty="0"/>
              <a:t>	</a:t>
            </a:r>
            <a:r>
              <a:rPr lang="en-US" sz="5000" dirty="0" smtClean="0"/>
              <a:t>g++ -v </a:t>
            </a:r>
          </a:p>
          <a:p>
            <a:pPr marL="0" indent="0">
              <a:buNone/>
            </a:pPr>
            <a:r>
              <a:rPr lang="en-US" sz="5000" dirty="0" smtClean="0"/>
              <a:t>-v is a flag that tells g++ to print its version and then exit.  It is either there or not.  TCLAP calls these types of parameters </a:t>
            </a:r>
            <a:r>
              <a:rPr lang="en-US" sz="5000" b="1" dirty="0" err="1" smtClean="0"/>
              <a:t>SwitchArg</a:t>
            </a:r>
            <a:r>
              <a:rPr lang="en-US" sz="5000" dirty="0" smtClean="0"/>
              <a:t>.</a:t>
            </a:r>
          </a:p>
          <a:p>
            <a:pPr marL="0" indent="0">
              <a:buNone/>
            </a:pPr>
            <a:endParaRPr lang="en-US" sz="5000" dirty="0"/>
          </a:p>
          <a:p>
            <a:pPr marL="0" indent="0">
              <a:buNone/>
            </a:pPr>
            <a:endParaRPr lang="en-US" sz="5000" dirty="0" smtClean="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4258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5000" dirty="0" smtClean="0"/>
              <a:t>Command line arguments that take a value along with the flag are called value </a:t>
            </a:r>
            <a:r>
              <a:rPr lang="en-US" sz="5000" dirty="0" err="1" smtClean="0"/>
              <a:t>args</a:t>
            </a:r>
            <a:r>
              <a:rPr lang="en-US" sz="5000" dirty="0" smtClean="0"/>
              <a:t>.  For example:</a:t>
            </a:r>
          </a:p>
          <a:p>
            <a:pPr marL="0" indent="0">
              <a:buNone/>
            </a:pPr>
            <a:r>
              <a:rPr lang="en-US" sz="5000" dirty="0"/>
              <a:t>	</a:t>
            </a:r>
            <a:r>
              <a:rPr lang="en-US" sz="5000" dirty="0" smtClean="0"/>
              <a:t>g++ -o program2 program2.cc</a:t>
            </a:r>
          </a:p>
          <a:p>
            <a:pPr marL="0" indent="0">
              <a:buNone/>
            </a:pPr>
            <a:r>
              <a:rPr lang="en-US" sz="5000" dirty="0" smtClean="0"/>
              <a:t>-o is a flag that requires a second argument which is a string that defines the output file name.  TCLAP calls these types of parameters </a:t>
            </a:r>
            <a:r>
              <a:rPr lang="en-US" sz="5000" b="1" dirty="0" err="1" smtClean="0"/>
              <a:t>ValueArg</a:t>
            </a:r>
            <a:r>
              <a:rPr lang="en-US" sz="5000" dirty="0" smtClean="0"/>
              <a:t>.</a:t>
            </a:r>
          </a:p>
          <a:p>
            <a:pPr marL="0" indent="0">
              <a:buNone/>
            </a:pPr>
            <a:endParaRPr lang="en-US" sz="5000" dirty="0" smtClean="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73504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5000" dirty="0" smtClean="0"/>
              <a:t>Command line arguments that exist but do not have a flag are called unlabeled </a:t>
            </a:r>
            <a:r>
              <a:rPr lang="en-US" sz="5000" dirty="0" err="1" smtClean="0"/>
              <a:t>args</a:t>
            </a:r>
            <a:r>
              <a:rPr lang="en-US" sz="5000" dirty="0" smtClean="0"/>
              <a:t>.  For example</a:t>
            </a:r>
          </a:p>
          <a:p>
            <a:pPr marL="0" indent="0">
              <a:buNone/>
            </a:pPr>
            <a:r>
              <a:rPr lang="en-US" sz="5000" dirty="0"/>
              <a:t>	</a:t>
            </a:r>
            <a:r>
              <a:rPr lang="en-US" sz="5000" dirty="0" smtClean="0"/>
              <a:t>g++ program2.cc</a:t>
            </a:r>
          </a:p>
          <a:p>
            <a:pPr marL="0" indent="0">
              <a:buNone/>
            </a:pPr>
            <a:r>
              <a:rPr lang="en-US" sz="5000" dirty="0" smtClean="0"/>
              <a:t>“program2.cc” is a command line argument that represents the file to compile. TCLAP calls these types of parameters </a:t>
            </a:r>
            <a:r>
              <a:rPr lang="en-US" sz="5000" b="1" dirty="0" err="1" smtClean="0"/>
              <a:t>UnlabeledValueArg</a:t>
            </a:r>
            <a:r>
              <a:rPr lang="en-US" sz="5000" dirty="0" smtClean="0"/>
              <a:t>.</a:t>
            </a:r>
          </a:p>
          <a:p>
            <a:pPr marL="0" indent="0">
              <a:buNone/>
            </a:pPr>
            <a:endParaRPr lang="en-US" sz="5000" dirty="0" smtClean="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427048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You must create a variable of type </a:t>
            </a:r>
            <a:r>
              <a:rPr lang="en-US" sz="3600" b="1" dirty="0" err="1" smtClean="0"/>
              <a:t>CmdLine</a:t>
            </a:r>
            <a:r>
              <a:rPr lang="en-US" sz="3600" dirty="0" smtClean="0"/>
              <a:t>. For these slides, I will assume the variable is called </a:t>
            </a:r>
            <a:r>
              <a:rPr lang="en-US" sz="3600" b="1" i="1" dirty="0" smtClean="0"/>
              <a:t>cmd</a:t>
            </a:r>
            <a:r>
              <a:rPr lang="en-US" sz="3600" dirty="0" smtClean="0"/>
              <a:t>.</a:t>
            </a:r>
          </a:p>
          <a:p>
            <a:pPr marL="0" indent="0">
              <a:buNone/>
            </a:pPr>
            <a:endParaRPr lang="en-US" sz="3600" dirty="0" smtClean="0"/>
          </a:p>
          <a:p>
            <a:pPr marL="0" indent="0">
              <a:buNone/>
            </a:pPr>
            <a:r>
              <a:rPr lang="en-US" sz="3600" dirty="0" smtClean="0"/>
              <a:t>The constructor for </a:t>
            </a:r>
            <a:r>
              <a:rPr lang="en-US" sz="3700" b="1" i="1" dirty="0" err="1"/>
              <a:t>cmd</a:t>
            </a:r>
            <a:r>
              <a:rPr lang="en-US" sz="3600" dirty="0" smtClean="0"/>
              <a:t> takes three arguments:</a:t>
            </a:r>
          </a:p>
          <a:p>
            <a:pPr marL="742950" indent="-742950">
              <a:buFont typeface="+mj-lt"/>
              <a:buAutoNum type="arabicPeriod"/>
            </a:pPr>
            <a:r>
              <a:rPr lang="en-US" sz="3600" dirty="0" smtClean="0"/>
              <a:t>A string that will be printed at the bottom of the </a:t>
            </a:r>
            <a:r>
              <a:rPr lang="en-US" sz="3600" dirty="0" smtClean="0"/>
              <a:t>usage statement.  Users will see this string if they use the –h (for help) option.</a:t>
            </a:r>
          </a:p>
          <a:p>
            <a:pPr marL="742950" indent="-742950">
              <a:buFont typeface="+mj-lt"/>
              <a:buAutoNum type="arabicPeriod"/>
            </a:pPr>
            <a:r>
              <a:rPr lang="en-US" sz="3600" dirty="0" smtClean="0"/>
              <a:t>The character used to delimit options on the command line.  You  should use the space character ‘ ‘.</a:t>
            </a:r>
            <a:endParaRPr lang="en-US" sz="3600" dirty="0" smtClean="0"/>
          </a:p>
          <a:p>
            <a:pPr marL="742950" indent="-742950">
              <a:buFont typeface="+mj-lt"/>
              <a:buAutoNum type="arabicPeriod"/>
            </a:pPr>
            <a:r>
              <a:rPr lang="en-US" sz="3600" dirty="0" smtClean="0"/>
              <a:t>A string that represents the version number of your code.</a:t>
            </a:r>
            <a:endParaRPr lang="en-US" sz="3600" dirty="0" smtClean="0"/>
          </a:p>
          <a:p>
            <a:pPr marL="0" indent="0">
              <a:buNone/>
            </a:pPr>
            <a:endParaRPr lang="en-US" dirty="0" smtClean="0"/>
          </a:p>
          <a:p>
            <a:pPr marL="0" indent="0">
              <a:buNone/>
            </a:pPr>
            <a:r>
              <a:rPr lang="en-US" dirty="0" smtClean="0"/>
              <a:t>Ex:</a:t>
            </a:r>
          </a:p>
          <a:p>
            <a:pPr marL="0" indent="0">
              <a:buNone/>
            </a:pPr>
            <a:r>
              <a:rPr lang="en-US" dirty="0"/>
              <a:t>	</a:t>
            </a:r>
            <a:r>
              <a:rPr lang="en-US" dirty="0">
                <a:solidFill>
                  <a:srgbClr val="00B0F0"/>
                </a:solidFill>
              </a:rPr>
              <a:t>TCLAP::</a:t>
            </a:r>
            <a:r>
              <a:rPr lang="en-US" dirty="0" err="1">
                <a:solidFill>
                  <a:srgbClr val="00B0F0"/>
                </a:solidFill>
              </a:rPr>
              <a:t>CmdLine</a:t>
            </a:r>
            <a:r>
              <a:rPr lang="en-US" dirty="0">
                <a:solidFill>
                  <a:srgbClr val="00B0F0"/>
                </a:solidFill>
              </a:rPr>
              <a:t> </a:t>
            </a:r>
            <a:r>
              <a:rPr lang="en-US" dirty="0" err="1">
                <a:solidFill>
                  <a:srgbClr val="00B0F0"/>
                </a:solidFill>
              </a:rPr>
              <a:t>cmd</a:t>
            </a:r>
            <a:r>
              <a:rPr lang="en-US" dirty="0">
                <a:solidFill>
                  <a:srgbClr val="00B0F0"/>
                </a:solidFill>
              </a:rPr>
              <a:t>("CS3376.502 </a:t>
            </a:r>
            <a:r>
              <a:rPr lang="en-US" dirty="0" smtClean="0">
                <a:solidFill>
                  <a:srgbClr val="00B0F0"/>
                </a:solidFill>
              </a:rPr>
              <a:t>Program 2", </a:t>
            </a:r>
            <a:r>
              <a:rPr lang="en-US" dirty="0">
                <a:solidFill>
                  <a:srgbClr val="00B0F0"/>
                </a:solidFill>
              </a:rPr>
              <a:t>' ', "1.0</a:t>
            </a:r>
            <a:r>
              <a:rPr lang="en-US" dirty="0" smtClean="0">
                <a:solidFill>
                  <a:srgbClr val="00B0F0"/>
                </a:solidFill>
              </a:rPr>
              <a:t>");</a:t>
            </a:r>
          </a:p>
          <a:p>
            <a:pPr marL="0" indent="0">
              <a:buNone/>
            </a:pPr>
            <a:endParaRPr lang="en-US"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15557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For each command line flag you want to accept, you must create a variable of type </a:t>
            </a:r>
            <a:r>
              <a:rPr lang="en-US" sz="3600" dirty="0" smtClean="0"/>
              <a:t>TCLAP </a:t>
            </a:r>
            <a:r>
              <a:rPr lang="en-US" sz="3600" b="1" dirty="0" err="1" smtClean="0"/>
              <a:t>SwitchArg</a:t>
            </a:r>
            <a:r>
              <a:rPr lang="en-US" sz="3600" dirty="0" smtClean="0"/>
              <a:t>.</a:t>
            </a:r>
          </a:p>
          <a:p>
            <a:pPr marL="0" indent="0">
              <a:buNone/>
            </a:pPr>
            <a:endParaRPr lang="en-US" sz="3600" dirty="0" smtClean="0"/>
          </a:p>
          <a:p>
            <a:pPr marL="0" indent="0">
              <a:buNone/>
            </a:pPr>
            <a:r>
              <a:rPr lang="en-US" sz="3600" dirty="0" smtClean="0"/>
              <a:t>The constructor for </a:t>
            </a:r>
            <a:r>
              <a:rPr lang="en-US" sz="4000" b="1" dirty="0" err="1"/>
              <a:t>SwitchArg</a:t>
            </a:r>
            <a:r>
              <a:rPr lang="en-US" sz="4000" b="1" dirty="0"/>
              <a:t> </a:t>
            </a:r>
            <a:r>
              <a:rPr lang="en-US" sz="3600" dirty="0" smtClean="0"/>
              <a:t>takes five arguments:</a:t>
            </a:r>
          </a:p>
          <a:p>
            <a:pPr marL="742950" indent="-742950">
              <a:buFont typeface="+mj-lt"/>
              <a:buAutoNum type="arabicPeriod"/>
            </a:pPr>
            <a:r>
              <a:rPr lang="en-US" sz="3600" dirty="0" smtClean="0"/>
              <a:t>A string that is the single character of the flag.</a:t>
            </a:r>
          </a:p>
          <a:p>
            <a:pPr marL="742950" indent="-742950">
              <a:buFont typeface="+mj-lt"/>
              <a:buAutoNum type="arabicPeriod"/>
            </a:pPr>
            <a:r>
              <a:rPr lang="en-US" sz="3600" dirty="0" smtClean="0"/>
              <a:t>A string that is the “long” format of the flag.</a:t>
            </a:r>
          </a:p>
          <a:p>
            <a:pPr marL="742950" indent="-742950">
              <a:buFont typeface="+mj-lt"/>
              <a:buAutoNum type="arabicPeriod"/>
            </a:pPr>
            <a:r>
              <a:rPr lang="en-US" sz="3600" dirty="0" smtClean="0"/>
              <a:t>A string that is the text description of the flag (for usage).</a:t>
            </a:r>
            <a:endParaRPr lang="en-US" sz="3600" dirty="0" smtClean="0"/>
          </a:p>
          <a:p>
            <a:pPr marL="742950" indent="-742950">
              <a:buFont typeface="+mj-lt"/>
              <a:buAutoNum type="arabicPeriod"/>
            </a:pPr>
            <a:r>
              <a:rPr lang="en-US" sz="3600" dirty="0" smtClean="0"/>
              <a:t>The variable that is your </a:t>
            </a:r>
            <a:r>
              <a:rPr lang="en-US" sz="3600" dirty="0" err="1"/>
              <a:t>CmdLine</a:t>
            </a:r>
            <a:r>
              <a:rPr lang="en-US" sz="3600" dirty="0"/>
              <a:t> object (</a:t>
            </a:r>
            <a:r>
              <a:rPr lang="en-US" sz="3600" dirty="0" err="1"/>
              <a:t>cmd</a:t>
            </a:r>
            <a:r>
              <a:rPr lang="en-US" sz="3600" dirty="0"/>
              <a:t> </a:t>
            </a:r>
            <a:r>
              <a:rPr lang="en-US" sz="3600" dirty="0"/>
              <a:t>in these slides</a:t>
            </a:r>
            <a:r>
              <a:rPr lang="en-US" sz="3600" dirty="0" smtClean="0"/>
              <a:t>).</a:t>
            </a:r>
          </a:p>
          <a:p>
            <a:pPr marL="742950" indent="-742950">
              <a:buFont typeface="+mj-lt"/>
              <a:buAutoNum type="arabicPeriod"/>
            </a:pPr>
            <a:r>
              <a:rPr lang="en-US" sz="3600" dirty="0" smtClean="0"/>
              <a:t>A </a:t>
            </a:r>
            <a:r>
              <a:rPr lang="en-US" sz="3600" dirty="0" err="1" smtClean="0"/>
              <a:t>boolean</a:t>
            </a:r>
            <a:r>
              <a:rPr lang="en-US" sz="3600" dirty="0" smtClean="0"/>
              <a:t> that provides the default value of the flag (</a:t>
            </a:r>
            <a:r>
              <a:rPr lang="en-US" sz="3600" dirty="0" smtClean="0">
                <a:solidFill>
                  <a:srgbClr val="00B0F0"/>
                </a:solidFill>
              </a:rPr>
              <a:t>true</a:t>
            </a:r>
            <a:r>
              <a:rPr lang="en-US" sz="3600" dirty="0" smtClean="0"/>
              <a:t> of </a:t>
            </a:r>
            <a:r>
              <a:rPr lang="en-US" sz="3600" dirty="0" smtClean="0">
                <a:solidFill>
                  <a:srgbClr val="00B0F0"/>
                </a:solidFill>
              </a:rPr>
              <a:t>false</a:t>
            </a:r>
            <a:r>
              <a:rPr lang="en-US" sz="3600" dirty="0" smtClean="0"/>
              <a:t>)</a:t>
            </a:r>
            <a:endParaRPr lang="en-US" sz="3600" dirty="0">
              <a:solidFill>
                <a:srgbClr val="00B0F0"/>
              </a:solidFill>
            </a:endParaRPr>
          </a:p>
          <a:p>
            <a:pPr marL="0" indent="0">
              <a:buNone/>
            </a:pPr>
            <a:endParaRPr lang="en-US" dirty="0" smtClean="0"/>
          </a:p>
          <a:p>
            <a:pPr marL="0" indent="0">
              <a:buNone/>
            </a:pPr>
            <a:r>
              <a:rPr lang="en-US" dirty="0" smtClean="0"/>
              <a:t>Ex:</a:t>
            </a:r>
          </a:p>
          <a:p>
            <a:pPr marL="0" indent="0">
              <a:buNone/>
            </a:pPr>
            <a:endParaRPr lang="en-US" dirty="0" smtClean="0"/>
          </a:p>
          <a:p>
            <a:pPr marL="0" indent="0" algn="ctr">
              <a:buNone/>
            </a:pPr>
            <a:r>
              <a:rPr lang="en-US" sz="2900" dirty="0" smtClean="0">
                <a:solidFill>
                  <a:srgbClr val="00B0F0"/>
                </a:solidFill>
              </a:rPr>
              <a:t>TCLAP</a:t>
            </a:r>
            <a:r>
              <a:rPr lang="en-US" sz="2900" dirty="0">
                <a:solidFill>
                  <a:srgbClr val="00B0F0"/>
                </a:solidFill>
              </a:rPr>
              <a:t>::</a:t>
            </a:r>
            <a:r>
              <a:rPr lang="en-US" sz="2900" dirty="0" err="1">
                <a:solidFill>
                  <a:srgbClr val="00B0F0"/>
                </a:solidFill>
              </a:rPr>
              <a:t>SwitchArg</a:t>
            </a:r>
            <a:r>
              <a:rPr lang="en-US" sz="2900" dirty="0">
                <a:solidFill>
                  <a:srgbClr val="00B0F0"/>
                </a:solidFill>
              </a:rPr>
              <a:t> </a:t>
            </a:r>
            <a:r>
              <a:rPr lang="en-US" sz="2900" dirty="0" err="1">
                <a:solidFill>
                  <a:srgbClr val="00B0F0"/>
                </a:solidFill>
              </a:rPr>
              <a:t>upperSwitch</a:t>
            </a:r>
            <a:r>
              <a:rPr lang="en-US" sz="2900" dirty="0">
                <a:solidFill>
                  <a:srgbClr val="00B0F0"/>
                </a:solidFill>
              </a:rPr>
              <a:t>("</a:t>
            </a:r>
            <a:r>
              <a:rPr lang="en-US" sz="2900" dirty="0" err="1">
                <a:solidFill>
                  <a:srgbClr val="00B0F0"/>
                </a:solidFill>
              </a:rPr>
              <a:t>u","upper","Convert</a:t>
            </a:r>
            <a:r>
              <a:rPr lang="en-US" sz="2900" dirty="0">
                <a:solidFill>
                  <a:srgbClr val="00B0F0"/>
                </a:solidFill>
              </a:rPr>
              <a:t> all text to </a:t>
            </a:r>
            <a:r>
              <a:rPr lang="en-US" sz="2900" dirty="0" smtClean="0">
                <a:solidFill>
                  <a:srgbClr val="00B0F0"/>
                </a:solidFill>
              </a:rPr>
              <a:t>uppercase.", </a:t>
            </a:r>
            <a:r>
              <a:rPr lang="en-US" sz="2900" dirty="0" err="1">
                <a:solidFill>
                  <a:srgbClr val="00B0F0"/>
                </a:solidFill>
              </a:rPr>
              <a:t>cmd</a:t>
            </a:r>
            <a:r>
              <a:rPr lang="en-US" sz="2900" dirty="0">
                <a:solidFill>
                  <a:srgbClr val="00B0F0"/>
                </a:solidFill>
              </a:rPr>
              <a:t>, false); </a:t>
            </a:r>
            <a:endParaRPr lang="en-US" sz="2900" dirty="0">
              <a:solidFill>
                <a:srgbClr val="00B0F0"/>
              </a:solidFill>
            </a:endParaRP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78176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For each command line flag  that requires an additiona</a:t>
            </a:r>
            <a:r>
              <a:rPr lang="en-US" sz="3600" dirty="0" smtClean="0"/>
              <a:t>l value, </a:t>
            </a:r>
            <a:r>
              <a:rPr lang="en-US" sz="3600" dirty="0" smtClean="0"/>
              <a:t>you must create a variable of type </a:t>
            </a:r>
            <a:r>
              <a:rPr lang="en-US" sz="3600" dirty="0" smtClean="0"/>
              <a:t>TCLAP </a:t>
            </a:r>
            <a:r>
              <a:rPr lang="en-US" sz="3600" b="1" dirty="0" err="1"/>
              <a:t>ValueArg</a:t>
            </a:r>
            <a:r>
              <a:rPr lang="en-US" sz="3600" dirty="0" smtClean="0"/>
              <a:t>.  This is a template class so you must also supply the C++ Type that the value will take on (usually string or </a:t>
            </a:r>
            <a:r>
              <a:rPr lang="en-US" sz="3600" dirty="0" err="1" smtClean="0"/>
              <a:t>int</a:t>
            </a:r>
            <a:r>
              <a:rPr lang="en-US" sz="3600" dirty="0" smtClean="0"/>
              <a:t>):</a:t>
            </a:r>
          </a:p>
          <a:p>
            <a:pPr marL="0" indent="0">
              <a:buNone/>
            </a:pPr>
            <a:endParaRPr lang="en-US" sz="3600" dirty="0" smtClean="0"/>
          </a:p>
          <a:p>
            <a:pPr marL="0" indent="0">
              <a:buNone/>
            </a:pPr>
            <a:r>
              <a:rPr lang="en-US" sz="3600" dirty="0" smtClean="0"/>
              <a:t>The constructor for </a:t>
            </a:r>
            <a:r>
              <a:rPr lang="en-US" sz="4000" b="1" dirty="0" err="1"/>
              <a:t>ValueArg</a:t>
            </a:r>
            <a:r>
              <a:rPr lang="en-US" sz="4000" b="1" dirty="0"/>
              <a:t> </a:t>
            </a:r>
            <a:r>
              <a:rPr lang="en-US" sz="3600" dirty="0" smtClean="0"/>
              <a:t>takes six arguments:</a:t>
            </a:r>
          </a:p>
          <a:p>
            <a:pPr marL="742950" indent="-742950">
              <a:buFont typeface="+mj-lt"/>
              <a:buAutoNum type="arabicPeriod"/>
            </a:pPr>
            <a:r>
              <a:rPr lang="en-US" sz="3600" dirty="0" smtClean="0"/>
              <a:t>A string that is the single character of the flag.</a:t>
            </a:r>
          </a:p>
          <a:p>
            <a:pPr marL="742950" indent="-742950">
              <a:buFont typeface="+mj-lt"/>
              <a:buAutoNum type="arabicPeriod"/>
            </a:pPr>
            <a:r>
              <a:rPr lang="en-US" sz="3600" dirty="0" smtClean="0"/>
              <a:t>A string that is the “long” format of the flag.</a:t>
            </a:r>
          </a:p>
          <a:p>
            <a:pPr marL="742950" indent="-742950">
              <a:buFont typeface="+mj-lt"/>
              <a:buAutoNum type="arabicPeriod"/>
            </a:pPr>
            <a:r>
              <a:rPr lang="en-US" sz="3600" dirty="0" smtClean="0"/>
              <a:t>A string that is the text description of the flag (for usage).</a:t>
            </a:r>
            <a:endParaRPr lang="en-US" sz="3600" dirty="0" smtClean="0"/>
          </a:p>
          <a:p>
            <a:pPr marL="742950" indent="-742950">
              <a:buFont typeface="+mj-lt"/>
              <a:buAutoNum type="arabicPeriod"/>
            </a:pPr>
            <a:r>
              <a:rPr lang="en-US" sz="3600" dirty="0" smtClean="0"/>
              <a:t>A </a:t>
            </a:r>
            <a:r>
              <a:rPr lang="en-US" sz="3600" dirty="0" err="1" smtClean="0"/>
              <a:t>boolean</a:t>
            </a:r>
            <a:r>
              <a:rPr lang="en-US" sz="3600" dirty="0" smtClean="0"/>
              <a:t> that describes whether the argument is required</a:t>
            </a:r>
          </a:p>
          <a:p>
            <a:pPr marL="742950" indent="-742950">
              <a:buFont typeface="+mj-lt"/>
              <a:buAutoNum type="arabicPeriod"/>
            </a:pPr>
            <a:r>
              <a:rPr lang="en-US" sz="3600" dirty="0" smtClean="0"/>
              <a:t>The default </a:t>
            </a:r>
            <a:r>
              <a:rPr lang="en-US" sz="3600" dirty="0"/>
              <a:t>value of the argument if not provided (based on type)</a:t>
            </a:r>
          </a:p>
          <a:p>
            <a:pPr marL="742950" indent="-742950">
              <a:buFont typeface="+mj-lt"/>
              <a:buAutoNum type="arabicPeriod"/>
            </a:pPr>
            <a:r>
              <a:rPr lang="en-US" sz="3600" dirty="0"/>
              <a:t>A string that describes the type of the value for (for usage).</a:t>
            </a:r>
            <a:endParaRPr lang="en-US" sz="3600" dirty="0"/>
          </a:p>
          <a:p>
            <a:pPr marL="0" indent="0">
              <a:buNone/>
            </a:pPr>
            <a:endParaRPr lang="en-US" dirty="0" smtClean="0"/>
          </a:p>
          <a:p>
            <a:pPr marL="0" indent="0">
              <a:buNone/>
            </a:pPr>
            <a:r>
              <a:rPr lang="en-US" dirty="0" smtClean="0"/>
              <a:t>Ex (the argument is a filename which is a string and has default value output.txt):</a:t>
            </a:r>
          </a:p>
          <a:p>
            <a:pPr marL="0" indent="0">
              <a:buNone/>
            </a:pPr>
            <a:endParaRPr lang="en-US" dirty="0" smtClean="0"/>
          </a:p>
          <a:p>
            <a:pPr marL="400050" lvl="1" indent="0">
              <a:buNone/>
            </a:pPr>
            <a:r>
              <a:rPr lang="en-US" sz="3800" dirty="0" smtClean="0">
                <a:solidFill>
                  <a:srgbClr val="00B0F0"/>
                </a:solidFill>
              </a:rPr>
              <a:t>TCLAP</a:t>
            </a:r>
            <a:r>
              <a:rPr lang="en-US" sz="3800" dirty="0">
                <a:solidFill>
                  <a:srgbClr val="00B0F0"/>
                </a:solidFill>
              </a:rPr>
              <a:t>::</a:t>
            </a:r>
            <a:r>
              <a:rPr lang="en-US" sz="3800" dirty="0" err="1">
                <a:solidFill>
                  <a:srgbClr val="00B0F0"/>
                </a:solidFill>
              </a:rPr>
              <a:t>ValueArg</a:t>
            </a:r>
            <a:r>
              <a:rPr lang="en-US" sz="3800" dirty="0">
                <a:solidFill>
                  <a:srgbClr val="00B0F0"/>
                </a:solidFill>
              </a:rPr>
              <a:t>&lt;</a:t>
            </a:r>
            <a:r>
              <a:rPr lang="en-US" sz="3800" dirty="0" err="1">
                <a:solidFill>
                  <a:srgbClr val="00B0F0"/>
                </a:solidFill>
              </a:rPr>
              <a:t>std</a:t>
            </a:r>
            <a:r>
              <a:rPr lang="en-US" sz="3800" dirty="0">
                <a:solidFill>
                  <a:srgbClr val="00B0F0"/>
                </a:solidFill>
              </a:rPr>
              <a:t>::string&gt; </a:t>
            </a:r>
            <a:r>
              <a:rPr lang="en-US" sz="3800" dirty="0" err="1">
                <a:solidFill>
                  <a:srgbClr val="00B0F0"/>
                </a:solidFill>
              </a:rPr>
              <a:t>outfileArg</a:t>
            </a:r>
            <a:r>
              <a:rPr lang="en-US" sz="3800" dirty="0">
                <a:solidFill>
                  <a:srgbClr val="00B0F0"/>
                </a:solidFill>
              </a:rPr>
              <a:t>("o","</a:t>
            </a:r>
            <a:r>
              <a:rPr lang="en-US" sz="3800" dirty="0" err="1">
                <a:solidFill>
                  <a:srgbClr val="00B0F0"/>
                </a:solidFill>
              </a:rPr>
              <a:t>outfile</a:t>
            </a:r>
            <a:r>
              <a:rPr lang="en-US" sz="3800" dirty="0" smtClean="0">
                <a:solidFill>
                  <a:srgbClr val="00B0F0"/>
                </a:solidFill>
              </a:rPr>
              <a:t>",</a:t>
            </a:r>
          </a:p>
          <a:p>
            <a:pPr marL="400050" lvl="1" indent="0">
              <a:buNone/>
            </a:pPr>
            <a:r>
              <a:rPr lang="en-US" sz="3800" dirty="0" smtClean="0">
                <a:solidFill>
                  <a:srgbClr val="00B0F0"/>
                </a:solidFill>
              </a:rPr>
              <a:t>	"</a:t>
            </a:r>
            <a:r>
              <a:rPr lang="en-US" sz="3800" dirty="0">
                <a:solidFill>
                  <a:srgbClr val="00B0F0"/>
                </a:solidFill>
              </a:rPr>
              <a:t>The name of the output </a:t>
            </a:r>
            <a:r>
              <a:rPr lang="en-US" sz="3800" dirty="0" err="1">
                <a:solidFill>
                  <a:srgbClr val="00B0F0"/>
                </a:solidFill>
              </a:rPr>
              <a:t>file",false,"output.txt","output</a:t>
            </a:r>
            <a:r>
              <a:rPr lang="en-US" sz="3800" dirty="0">
                <a:solidFill>
                  <a:srgbClr val="00B0F0"/>
                </a:solidFill>
              </a:rPr>
              <a:t> filename"); </a:t>
            </a:r>
            <a:endParaRPr lang="en-US" sz="3800" dirty="0" smtClean="0">
              <a:solidFill>
                <a:srgbClr val="00B0F0"/>
              </a:solidFill>
            </a:endParaRP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91257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For each command line value that does not have a flag, you must create a variable of type </a:t>
            </a:r>
            <a:r>
              <a:rPr lang="en-US" sz="3600" dirty="0" smtClean="0"/>
              <a:t>TCLAP </a:t>
            </a:r>
            <a:r>
              <a:rPr lang="en-US" sz="3600" b="1" dirty="0" err="1"/>
              <a:t>UnlabeledValueArg</a:t>
            </a:r>
            <a:r>
              <a:rPr lang="en-US" sz="3600" dirty="0" smtClean="0"/>
              <a:t>.  This is a template class so you must also supply the C++ Type that the value will take on (usually string or </a:t>
            </a:r>
            <a:r>
              <a:rPr lang="en-US" sz="3600" dirty="0" err="1" smtClean="0"/>
              <a:t>int</a:t>
            </a:r>
            <a:r>
              <a:rPr lang="en-US" sz="3600" dirty="0" smtClean="0"/>
              <a:t>):</a:t>
            </a:r>
          </a:p>
          <a:p>
            <a:pPr marL="0" indent="0">
              <a:buNone/>
            </a:pPr>
            <a:endParaRPr lang="en-US" sz="3600" dirty="0" smtClean="0"/>
          </a:p>
          <a:p>
            <a:pPr marL="0" indent="0">
              <a:buNone/>
            </a:pPr>
            <a:r>
              <a:rPr lang="en-US" sz="3600" dirty="0" smtClean="0"/>
              <a:t>The constructor for </a:t>
            </a:r>
            <a:r>
              <a:rPr lang="en-US" sz="4000" b="1" dirty="0" err="1" smtClean="0"/>
              <a:t>UnlabeledValueArg</a:t>
            </a:r>
            <a:r>
              <a:rPr lang="en-US" sz="4000" b="1" dirty="0" smtClean="0"/>
              <a:t> </a:t>
            </a:r>
            <a:r>
              <a:rPr lang="en-US" sz="3600" dirty="0" smtClean="0"/>
              <a:t>takes six arguments:</a:t>
            </a:r>
          </a:p>
          <a:p>
            <a:pPr marL="742950" indent="-742950">
              <a:buFont typeface="+mj-lt"/>
              <a:buAutoNum type="arabicPeriod"/>
            </a:pPr>
            <a:r>
              <a:rPr lang="en-US" sz="3600" dirty="0" smtClean="0"/>
              <a:t>A string that is the name of the </a:t>
            </a:r>
            <a:r>
              <a:rPr lang="en-US" sz="3600" dirty="0" err="1" smtClean="0"/>
              <a:t>paramter</a:t>
            </a:r>
            <a:r>
              <a:rPr lang="en-US" sz="3600" dirty="0" smtClean="0"/>
              <a:t> (mostly unused).</a:t>
            </a:r>
          </a:p>
          <a:p>
            <a:pPr marL="742950" indent="-742950">
              <a:buFont typeface="+mj-lt"/>
              <a:buAutoNum type="arabicPeriod"/>
            </a:pPr>
            <a:r>
              <a:rPr lang="en-US" sz="3600" dirty="0"/>
              <a:t>A string that is the text description of the flag (for usage).</a:t>
            </a:r>
          </a:p>
          <a:p>
            <a:pPr marL="742950" indent="-742950">
              <a:buFont typeface="+mj-lt"/>
              <a:buAutoNum type="arabicPeriod"/>
            </a:pPr>
            <a:r>
              <a:rPr lang="en-US" sz="3600" dirty="0" smtClean="0"/>
              <a:t>A </a:t>
            </a:r>
            <a:r>
              <a:rPr lang="en-US" sz="3600" dirty="0" err="1" smtClean="0"/>
              <a:t>boolean</a:t>
            </a:r>
            <a:r>
              <a:rPr lang="en-US" sz="3600" dirty="0" smtClean="0"/>
              <a:t> that describes whether the argument is required</a:t>
            </a:r>
          </a:p>
          <a:p>
            <a:pPr marL="742950" indent="-742950">
              <a:buFont typeface="+mj-lt"/>
              <a:buAutoNum type="arabicPeriod"/>
            </a:pPr>
            <a:r>
              <a:rPr lang="en-US" sz="3600" dirty="0" smtClean="0"/>
              <a:t>The default </a:t>
            </a:r>
            <a:r>
              <a:rPr lang="en-US" sz="3600" dirty="0"/>
              <a:t>value of the </a:t>
            </a:r>
            <a:r>
              <a:rPr lang="en-US" sz="3600" dirty="0" smtClean="0"/>
              <a:t>parameter if </a:t>
            </a:r>
            <a:r>
              <a:rPr lang="en-US" sz="3600" dirty="0"/>
              <a:t>not provided (based on type)</a:t>
            </a:r>
          </a:p>
          <a:p>
            <a:pPr marL="742950" indent="-742950">
              <a:buFont typeface="+mj-lt"/>
              <a:buAutoNum type="arabicPeriod"/>
            </a:pPr>
            <a:r>
              <a:rPr lang="en-US" sz="3600" dirty="0"/>
              <a:t>A string that describes the type of the value for (for usage</a:t>
            </a:r>
            <a:r>
              <a:rPr lang="en-US" sz="3600" dirty="0" smtClean="0"/>
              <a:t>).</a:t>
            </a:r>
          </a:p>
          <a:p>
            <a:pPr marL="742950" indent="-742950">
              <a:buFont typeface="+mj-lt"/>
              <a:buAutoNum type="arabicPeriod"/>
            </a:pPr>
            <a:r>
              <a:rPr lang="en-US" sz="3600" dirty="0" smtClean="0"/>
              <a:t>A </a:t>
            </a:r>
            <a:r>
              <a:rPr lang="en-US" sz="3600" dirty="0" err="1" smtClean="0"/>
              <a:t>boolean</a:t>
            </a:r>
            <a:r>
              <a:rPr lang="en-US" sz="3600" dirty="0" smtClean="0"/>
              <a:t> that states whether you can ignore the parameter</a:t>
            </a:r>
            <a:endParaRPr lang="en-US" sz="3600" dirty="0"/>
          </a:p>
          <a:p>
            <a:pPr marL="0" indent="0">
              <a:buNone/>
            </a:pPr>
            <a:endParaRPr lang="en-US" dirty="0" smtClean="0"/>
          </a:p>
          <a:p>
            <a:pPr marL="0" indent="0">
              <a:buNone/>
            </a:pPr>
            <a:r>
              <a:rPr lang="en-US" dirty="0" smtClean="0"/>
              <a:t>Ex (the argument is a filename which is a string and has default value infile.txt):</a:t>
            </a:r>
          </a:p>
          <a:p>
            <a:pPr marL="0" indent="0">
              <a:buNone/>
            </a:pPr>
            <a:endParaRPr lang="en-US" dirty="0" smtClean="0"/>
          </a:p>
          <a:p>
            <a:pPr marL="400050" lvl="1" indent="0">
              <a:buNone/>
            </a:pPr>
            <a:r>
              <a:rPr lang="en-US" sz="3800" dirty="0" smtClean="0">
                <a:solidFill>
                  <a:srgbClr val="00B0F0"/>
                </a:solidFill>
              </a:rPr>
              <a:t>TCLAP</a:t>
            </a:r>
            <a:r>
              <a:rPr lang="en-US" sz="3800" dirty="0">
                <a:solidFill>
                  <a:srgbClr val="00B0F0"/>
                </a:solidFill>
              </a:rPr>
              <a:t>::</a:t>
            </a:r>
            <a:r>
              <a:rPr lang="en-US" sz="3800" dirty="0" err="1">
                <a:solidFill>
                  <a:srgbClr val="00B0F0"/>
                </a:solidFill>
              </a:rPr>
              <a:t>UnlabeledValueArg</a:t>
            </a:r>
            <a:r>
              <a:rPr lang="en-US" sz="3800" dirty="0">
                <a:solidFill>
                  <a:srgbClr val="00B0F0"/>
                </a:solidFill>
              </a:rPr>
              <a:t>&lt;</a:t>
            </a:r>
            <a:r>
              <a:rPr lang="en-US" sz="3800" dirty="0" err="1">
                <a:solidFill>
                  <a:srgbClr val="00B0F0"/>
                </a:solidFill>
              </a:rPr>
              <a:t>std</a:t>
            </a:r>
            <a:r>
              <a:rPr lang="en-US" sz="3800" dirty="0">
                <a:solidFill>
                  <a:srgbClr val="00B0F0"/>
                </a:solidFill>
              </a:rPr>
              <a:t>::string&gt; </a:t>
            </a:r>
            <a:r>
              <a:rPr lang="en-US" sz="3800" dirty="0" err="1">
                <a:solidFill>
                  <a:srgbClr val="00B0F0"/>
                </a:solidFill>
              </a:rPr>
              <a:t>infileArg</a:t>
            </a:r>
            <a:r>
              <a:rPr lang="en-US" sz="3800" dirty="0">
                <a:solidFill>
                  <a:srgbClr val="00B0F0"/>
                </a:solidFill>
              </a:rPr>
              <a:t>("</a:t>
            </a:r>
            <a:r>
              <a:rPr lang="en-US" sz="3800" dirty="0" err="1">
                <a:solidFill>
                  <a:srgbClr val="00B0F0"/>
                </a:solidFill>
              </a:rPr>
              <a:t>infile</a:t>
            </a:r>
            <a:r>
              <a:rPr lang="en-US" sz="3800" dirty="0">
                <a:solidFill>
                  <a:srgbClr val="00B0F0"/>
                </a:solidFill>
              </a:rPr>
              <a:t>", </a:t>
            </a:r>
            <a:endParaRPr lang="en-US" sz="3800" dirty="0" smtClean="0">
              <a:solidFill>
                <a:srgbClr val="00B0F0"/>
              </a:solidFill>
            </a:endParaRPr>
          </a:p>
          <a:p>
            <a:pPr marL="400050" lvl="1" indent="0">
              <a:buNone/>
            </a:pPr>
            <a:r>
              <a:rPr lang="en-US" sz="3800" dirty="0">
                <a:solidFill>
                  <a:srgbClr val="00B0F0"/>
                </a:solidFill>
              </a:rPr>
              <a:t>	</a:t>
            </a:r>
            <a:r>
              <a:rPr lang="en-US" sz="3800" dirty="0" smtClean="0">
                <a:solidFill>
                  <a:srgbClr val="00B0F0"/>
                </a:solidFill>
              </a:rPr>
              <a:t>“The Input </a:t>
            </a:r>
            <a:r>
              <a:rPr lang="en-US" sz="3800" dirty="0">
                <a:solidFill>
                  <a:srgbClr val="00B0F0"/>
                </a:solidFill>
              </a:rPr>
              <a:t>file </a:t>
            </a:r>
            <a:r>
              <a:rPr lang="en-US" sz="3800" dirty="0" smtClean="0">
                <a:solidFill>
                  <a:srgbClr val="00B0F0"/>
                </a:solidFill>
              </a:rPr>
              <a:t>name.", </a:t>
            </a:r>
            <a:r>
              <a:rPr lang="en-US" sz="3800" dirty="0">
                <a:solidFill>
                  <a:srgbClr val="00B0F0"/>
                </a:solidFill>
              </a:rPr>
              <a:t>true, "infile.txt", "input filename", false</a:t>
            </a:r>
            <a:r>
              <a:rPr lang="en-US" sz="3800" dirty="0" smtClean="0">
                <a:solidFill>
                  <a:srgbClr val="00B0F0"/>
                </a:solidFill>
              </a:rPr>
              <a:t>);</a:t>
            </a: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263575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 Tidbits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To print usage to screen, you may use this (assuming </a:t>
            </a:r>
            <a:r>
              <a:rPr lang="en-US" sz="3600" b="1" i="1" dirty="0" err="1" smtClean="0"/>
              <a:t>cmd</a:t>
            </a:r>
            <a:r>
              <a:rPr lang="en-US" sz="3600" dirty="0" smtClean="0"/>
              <a:t> is the name of your variable of type </a:t>
            </a:r>
            <a:r>
              <a:rPr lang="en-US" sz="3600" b="1" dirty="0" err="1" smtClean="0"/>
              <a:t>CmdLine</a:t>
            </a:r>
            <a:r>
              <a:rPr lang="en-US" sz="3600" dirty="0" smtClean="0"/>
              <a:t>):</a:t>
            </a:r>
          </a:p>
          <a:p>
            <a:pPr marL="0" indent="0">
              <a:buNone/>
            </a:pPr>
            <a:endParaRPr lang="en-US" dirty="0" smtClean="0"/>
          </a:p>
          <a:p>
            <a:pPr marL="0" indent="0">
              <a:buNone/>
            </a:pPr>
            <a:r>
              <a:rPr lang="en-US" dirty="0"/>
              <a:t>	</a:t>
            </a:r>
            <a:r>
              <a:rPr lang="en-US" dirty="0" err="1" smtClean="0">
                <a:solidFill>
                  <a:srgbClr val="00B0F0"/>
                </a:solidFill>
              </a:rPr>
              <a:t>cmd.getOutput</a:t>
            </a:r>
            <a:r>
              <a:rPr lang="en-US" dirty="0">
                <a:solidFill>
                  <a:srgbClr val="00B0F0"/>
                </a:solidFill>
              </a:rPr>
              <a:t>()-&gt;usage(</a:t>
            </a:r>
            <a:r>
              <a:rPr lang="en-US" dirty="0" err="1">
                <a:solidFill>
                  <a:srgbClr val="00B0F0"/>
                </a:solidFill>
              </a:rPr>
              <a:t>cmd</a:t>
            </a:r>
            <a:r>
              <a:rPr lang="en-US" dirty="0">
                <a:solidFill>
                  <a:srgbClr val="00B0F0"/>
                </a:solidFill>
              </a:rPr>
              <a:t>);</a:t>
            </a:r>
          </a:p>
          <a:p>
            <a:pPr marL="0" indent="0">
              <a:buNone/>
            </a:pPr>
            <a:endParaRPr lang="en-US" sz="3600" dirty="0" smtClean="0"/>
          </a:p>
          <a:p>
            <a:pPr marL="0" indent="0">
              <a:buNone/>
            </a:pPr>
            <a:r>
              <a:rPr lang="en-US" sz="3600" dirty="0" smtClean="0"/>
              <a:t>Useful if you find that arguments are invalid and you want to notify user of proper usage.  You should probably print an error message that describes the problem with the options before you show the usage.</a:t>
            </a: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63294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in C++</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The first thing to note is that there are an enormous number of resources available on this.  Check google and check the relevant chapters in the C++ books for this course.</a:t>
            </a:r>
          </a:p>
          <a:p>
            <a:r>
              <a:rPr lang="en-US" sz="3600" dirty="0" smtClean="0">
                <a:solidFill>
                  <a:srgbClr val="00B0F0"/>
                </a:solidFill>
              </a:rPr>
              <a:t>#include &lt;</a:t>
            </a:r>
            <a:r>
              <a:rPr lang="en-US" sz="3600" dirty="0" err="1" smtClean="0">
                <a:solidFill>
                  <a:srgbClr val="00B0F0"/>
                </a:solidFill>
              </a:rPr>
              <a:t>fstream</a:t>
            </a:r>
            <a:r>
              <a:rPr lang="en-US" sz="3600" dirty="0">
                <a:solidFill>
                  <a:srgbClr val="00B0F0"/>
                </a:solidFill>
              </a:rPr>
              <a:t>&gt;</a:t>
            </a:r>
            <a:endParaRPr lang="en-US" sz="3600" dirty="0" smtClean="0">
              <a:solidFill>
                <a:srgbClr val="00B0F0"/>
              </a:solidFill>
            </a:endParaRPr>
          </a:p>
          <a:p>
            <a:pPr marL="0" indent="0">
              <a:buNone/>
            </a:pP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144685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command</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From the </a:t>
            </a:r>
            <a:r>
              <a:rPr lang="en-US" sz="3600" dirty="0" err="1" smtClean="0"/>
              <a:t>sytem</a:t>
            </a:r>
            <a:r>
              <a:rPr lang="en-US" sz="3600" dirty="0" smtClean="0"/>
              <a:t> man page:</a:t>
            </a:r>
          </a:p>
          <a:p>
            <a:pPr marL="400050" lvl="1" indent="0">
              <a:buNone/>
            </a:pPr>
            <a:r>
              <a:rPr lang="en-US" sz="1800" dirty="0">
                <a:solidFill>
                  <a:srgbClr val="0070C0"/>
                </a:solidFill>
              </a:rPr>
              <a:t>SYNOPSIS</a:t>
            </a:r>
          </a:p>
          <a:p>
            <a:pPr marL="400050" lvl="1" indent="0">
              <a:buNone/>
            </a:pPr>
            <a:r>
              <a:rPr lang="en-US" sz="1800" dirty="0">
                <a:solidFill>
                  <a:srgbClr val="0070C0"/>
                </a:solidFill>
              </a:rPr>
              <a:t>       #include &lt;</a:t>
            </a:r>
            <a:r>
              <a:rPr lang="en-US" sz="1800" dirty="0" err="1">
                <a:solidFill>
                  <a:srgbClr val="0070C0"/>
                </a:solidFill>
              </a:rPr>
              <a:t>stdlib.h</a:t>
            </a:r>
            <a:r>
              <a:rPr lang="en-US" sz="1800" dirty="0">
                <a:solidFill>
                  <a:srgbClr val="0070C0"/>
                </a:solidFill>
              </a:rPr>
              <a:t>&gt;</a:t>
            </a:r>
          </a:p>
          <a:p>
            <a:pPr marL="400050" lvl="1" indent="0">
              <a:buNone/>
            </a:pPr>
            <a:r>
              <a:rPr lang="en-US" sz="1800" dirty="0" smtClean="0">
                <a:solidFill>
                  <a:srgbClr val="0070C0"/>
                </a:solidFill>
              </a:rPr>
              <a:t>       </a:t>
            </a:r>
            <a:r>
              <a:rPr lang="en-US" sz="1800" dirty="0" err="1">
                <a:solidFill>
                  <a:srgbClr val="0070C0"/>
                </a:solidFill>
              </a:rPr>
              <a:t>int</a:t>
            </a:r>
            <a:r>
              <a:rPr lang="en-US" sz="1800" dirty="0">
                <a:solidFill>
                  <a:srgbClr val="0070C0"/>
                </a:solidFill>
              </a:rPr>
              <a:t> system(</a:t>
            </a:r>
            <a:r>
              <a:rPr lang="en-US" sz="1800" dirty="0" err="1">
                <a:solidFill>
                  <a:srgbClr val="0070C0"/>
                </a:solidFill>
              </a:rPr>
              <a:t>const</a:t>
            </a:r>
            <a:r>
              <a:rPr lang="en-US" sz="1800" dirty="0">
                <a:solidFill>
                  <a:srgbClr val="0070C0"/>
                </a:solidFill>
              </a:rPr>
              <a:t> char *</a:t>
            </a:r>
            <a:r>
              <a:rPr lang="en-US" sz="1800" dirty="0">
                <a:solidFill>
                  <a:srgbClr val="FFC000"/>
                </a:solidFill>
              </a:rPr>
              <a:t>command</a:t>
            </a:r>
            <a:r>
              <a:rPr lang="en-US" sz="1800" dirty="0">
                <a:solidFill>
                  <a:srgbClr val="0070C0"/>
                </a:solidFill>
              </a:rPr>
              <a:t>);</a:t>
            </a:r>
          </a:p>
          <a:p>
            <a:pPr marL="400050" lvl="1" indent="0">
              <a:buNone/>
            </a:pPr>
            <a:endParaRPr lang="en-US" sz="1800" dirty="0">
              <a:solidFill>
                <a:srgbClr val="0070C0"/>
              </a:solidFill>
            </a:endParaRPr>
          </a:p>
          <a:p>
            <a:pPr marL="400050" lvl="1" indent="0">
              <a:buNone/>
            </a:pPr>
            <a:r>
              <a:rPr lang="en-US" sz="1800" dirty="0">
                <a:solidFill>
                  <a:srgbClr val="0070C0"/>
                </a:solidFill>
              </a:rPr>
              <a:t>DESCRIPTION </a:t>
            </a:r>
            <a:endParaRPr lang="en-US" sz="1800" dirty="0" smtClean="0">
              <a:solidFill>
                <a:srgbClr val="0070C0"/>
              </a:solidFill>
            </a:endParaRPr>
          </a:p>
          <a:p>
            <a:pPr marL="400050" lvl="1" indent="0">
              <a:buNone/>
            </a:pPr>
            <a:endParaRPr lang="en-US" sz="1800" dirty="0">
              <a:solidFill>
                <a:srgbClr val="0070C0"/>
              </a:solidFill>
            </a:endParaRPr>
          </a:p>
          <a:p>
            <a:pPr marL="400050" lvl="1" indent="0">
              <a:buNone/>
            </a:pPr>
            <a:r>
              <a:rPr lang="en-US" sz="1800" dirty="0" smtClean="0">
                <a:solidFill>
                  <a:srgbClr val="0070C0"/>
                </a:solidFill>
              </a:rPr>
              <a:t>system</a:t>
            </a:r>
            <a:r>
              <a:rPr lang="en-US" sz="1800" dirty="0">
                <a:solidFill>
                  <a:srgbClr val="0070C0"/>
                </a:solidFill>
              </a:rPr>
              <a:t>() executes a command specified in </a:t>
            </a:r>
            <a:r>
              <a:rPr lang="en-US" sz="1800" dirty="0">
                <a:solidFill>
                  <a:srgbClr val="FFC000"/>
                </a:solidFill>
              </a:rPr>
              <a:t>command</a:t>
            </a:r>
            <a:r>
              <a:rPr lang="en-US" sz="1800" dirty="0">
                <a:solidFill>
                  <a:srgbClr val="0070C0"/>
                </a:solidFill>
              </a:rPr>
              <a:t> by calling /bin/</a:t>
            </a:r>
            <a:r>
              <a:rPr lang="en-US" sz="1800" dirty="0" err="1">
                <a:solidFill>
                  <a:srgbClr val="0070C0"/>
                </a:solidFill>
              </a:rPr>
              <a:t>sh</a:t>
            </a:r>
            <a:r>
              <a:rPr lang="en-US" sz="1800" dirty="0">
                <a:solidFill>
                  <a:srgbClr val="0070C0"/>
                </a:solidFill>
              </a:rPr>
              <a:t> -c command, and returns after the command has been completed.  </a:t>
            </a:r>
          </a:p>
          <a:p>
            <a:pPr marL="400050" lvl="1" indent="0">
              <a:buNone/>
            </a:pPr>
            <a:endParaRPr lang="en-US" sz="1800" dirty="0">
              <a:solidFill>
                <a:srgbClr val="0070C0"/>
              </a:solidFill>
            </a:endParaRPr>
          </a:p>
          <a:p>
            <a:pPr marL="0" indent="0" algn="just">
              <a:buNone/>
            </a:pPr>
            <a:r>
              <a:rPr lang="en-US" sz="2200" dirty="0" smtClean="0">
                <a:solidFill>
                  <a:srgbClr val="0070C0"/>
                </a:solidFill>
              </a:rPr>
              <a:t>(Note: Check out the man page for </a:t>
            </a:r>
            <a:r>
              <a:rPr lang="en-US" sz="2200" b="1" i="1" dirty="0" err="1" smtClean="0">
                <a:solidFill>
                  <a:srgbClr val="0070C0"/>
                </a:solidFill>
              </a:rPr>
              <a:t>sh</a:t>
            </a:r>
            <a:r>
              <a:rPr lang="en-US" sz="2200" dirty="0">
                <a:solidFill>
                  <a:srgbClr val="0070C0"/>
                </a:solidFill>
              </a:rPr>
              <a:t> </a:t>
            </a:r>
            <a:r>
              <a:rPr lang="en-US" sz="2200" dirty="0" smtClean="0">
                <a:solidFill>
                  <a:srgbClr val="0070C0"/>
                </a:solidFill>
              </a:rPr>
              <a:t>to determine what the –c flag does)</a:t>
            </a:r>
            <a:endParaRPr lang="en-US" sz="2200" dirty="0">
              <a:solidFill>
                <a:srgbClr val="0070C0"/>
              </a:solidFill>
            </a:endParaRP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164494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 for reading</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create a variable of type </a:t>
            </a:r>
            <a:r>
              <a:rPr lang="en-US" sz="3600" dirty="0" err="1" smtClean="0"/>
              <a:t>ifstream</a:t>
            </a:r>
            <a:r>
              <a:rPr lang="en-US" sz="3600" dirty="0" smtClean="0"/>
              <a:t> (input file stream)</a:t>
            </a:r>
          </a:p>
          <a:p>
            <a:pPr marL="457200" lvl="1" indent="0">
              <a:buNone/>
            </a:pPr>
            <a:r>
              <a:rPr lang="en-US" sz="5100" dirty="0" smtClean="0">
                <a:solidFill>
                  <a:srgbClr val="00B0F0"/>
                </a:solidFill>
              </a:rPr>
              <a:t>	</a:t>
            </a:r>
            <a:r>
              <a:rPr lang="en-US" sz="5100" dirty="0" err="1" smtClean="0">
                <a:solidFill>
                  <a:srgbClr val="00B0F0"/>
                </a:solidFill>
              </a:rPr>
              <a:t>ifstream</a:t>
            </a:r>
            <a:r>
              <a:rPr lang="en-US" sz="5100" dirty="0" smtClean="0">
                <a:solidFill>
                  <a:srgbClr val="00B0F0"/>
                </a:solidFill>
              </a:rPr>
              <a:t> </a:t>
            </a:r>
            <a:r>
              <a:rPr lang="en-US" sz="5100" dirty="0" err="1" smtClean="0">
                <a:solidFill>
                  <a:srgbClr val="00B0F0"/>
                </a:solidFill>
              </a:rPr>
              <a:t>myInputFile</a:t>
            </a:r>
            <a:r>
              <a:rPr lang="en-US" sz="5100" dirty="0" smtClean="0">
                <a:solidFill>
                  <a:srgbClr val="00B0F0"/>
                </a:solidFill>
              </a:rPr>
              <a:t>;</a:t>
            </a:r>
          </a:p>
          <a:p>
            <a:pPr marL="457200" lvl="1" indent="0">
              <a:buNone/>
            </a:pPr>
            <a:endParaRPr lang="en-US" dirty="0" smtClean="0">
              <a:solidFill>
                <a:srgbClr val="00B0F0"/>
              </a:solidFill>
            </a:endParaRPr>
          </a:p>
          <a:p>
            <a:r>
              <a:rPr lang="en-US" sz="3600" dirty="0"/>
              <a:t>Open the file for reading:</a:t>
            </a:r>
          </a:p>
          <a:p>
            <a:pPr marL="0" lvl="1" indent="0">
              <a:buNone/>
            </a:pPr>
            <a:r>
              <a:rPr lang="en-US" sz="5100" dirty="0">
                <a:solidFill>
                  <a:srgbClr val="00B0F0"/>
                </a:solidFill>
              </a:rPr>
              <a:t>	</a:t>
            </a:r>
            <a:r>
              <a:rPr lang="en-US" sz="5100" dirty="0" err="1" smtClean="0">
                <a:solidFill>
                  <a:srgbClr val="00B0F0"/>
                </a:solidFill>
              </a:rPr>
              <a:t>myInputFile.open</a:t>
            </a:r>
            <a:r>
              <a:rPr lang="en-US" sz="5100" dirty="0" smtClean="0">
                <a:solidFill>
                  <a:srgbClr val="00B0F0"/>
                </a:solidFill>
              </a:rPr>
              <a:t>(&lt;filename&gt;, </a:t>
            </a:r>
            <a:r>
              <a:rPr lang="en-US" sz="5100" dirty="0" err="1" smtClean="0">
                <a:solidFill>
                  <a:srgbClr val="00B0F0"/>
                </a:solidFill>
              </a:rPr>
              <a:t>ios</a:t>
            </a:r>
            <a:r>
              <a:rPr lang="en-US" sz="5100" dirty="0" smtClean="0">
                <a:solidFill>
                  <a:srgbClr val="00B0F0"/>
                </a:solidFill>
              </a:rPr>
              <a:t>::in);</a:t>
            </a:r>
          </a:p>
          <a:p>
            <a:pPr marL="0" lvl="1" indent="0">
              <a:buNone/>
            </a:pPr>
            <a:endParaRPr lang="en-US" dirty="0" smtClean="0">
              <a:solidFill>
                <a:srgbClr val="00B0F0"/>
              </a:solidFill>
            </a:endParaRPr>
          </a:p>
          <a:p>
            <a:pPr marL="57150" indent="-457200"/>
            <a:r>
              <a:rPr lang="en-US" sz="3600" dirty="0"/>
              <a:t>Note, &lt;filename&gt; must be a C style string, not a C++ string.  If you have a C++ string, then you can get a C-style string by using the </a:t>
            </a:r>
            <a:r>
              <a:rPr lang="en-US" sz="3600" dirty="0" err="1"/>
              <a:t>c_str</a:t>
            </a:r>
            <a:r>
              <a:rPr lang="en-US" sz="3600" dirty="0"/>
              <a:t>() function:</a:t>
            </a:r>
          </a:p>
          <a:p>
            <a:pPr marL="0" lvl="1" indent="0" algn="ctr">
              <a:buNone/>
            </a:pPr>
            <a:r>
              <a:rPr lang="en-US" sz="5900" dirty="0" err="1" smtClean="0">
                <a:solidFill>
                  <a:srgbClr val="00B0F0"/>
                </a:solidFill>
              </a:rPr>
              <a:t>myInputFile.open</a:t>
            </a:r>
            <a:r>
              <a:rPr lang="en-US" sz="5900" dirty="0" smtClean="0">
                <a:solidFill>
                  <a:srgbClr val="00B0F0"/>
                </a:solidFill>
              </a:rPr>
              <a:t>(</a:t>
            </a:r>
            <a:r>
              <a:rPr lang="en-US" sz="5900" dirty="0" err="1" smtClean="0">
                <a:solidFill>
                  <a:srgbClr val="00B0F0"/>
                </a:solidFill>
              </a:rPr>
              <a:t>optionMap</a:t>
            </a:r>
            <a:r>
              <a:rPr lang="en-US" sz="5900" dirty="0" smtClean="0">
                <a:solidFill>
                  <a:srgbClr val="00B0F0"/>
                </a:solidFill>
              </a:rPr>
              <a:t>[INFILE].</a:t>
            </a:r>
            <a:r>
              <a:rPr lang="en-US" sz="5900" dirty="0" err="1" smtClean="0">
                <a:solidFill>
                  <a:srgbClr val="00B0F0"/>
                </a:solidFill>
              </a:rPr>
              <a:t>c_str</a:t>
            </a:r>
            <a:r>
              <a:rPr lang="en-US" sz="5900" dirty="0" smtClean="0">
                <a:solidFill>
                  <a:srgbClr val="00B0F0"/>
                </a:solidFill>
              </a:rPr>
              <a:t>(), </a:t>
            </a:r>
            <a:r>
              <a:rPr lang="en-US" sz="5900" dirty="0" err="1" smtClean="0">
                <a:solidFill>
                  <a:srgbClr val="00B0F0"/>
                </a:solidFill>
              </a:rPr>
              <a:t>ios</a:t>
            </a:r>
            <a:r>
              <a:rPr lang="en-US" sz="5900" dirty="0">
                <a:solidFill>
                  <a:srgbClr val="00B0F0"/>
                </a:solidFill>
              </a:rPr>
              <a:t>::in);</a:t>
            </a:r>
          </a:p>
          <a:p>
            <a:pPr marL="457200" lvl="1" indent="-457200"/>
            <a:endParaRPr lang="en-US" dirty="0" smtClean="0">
              <a:solidFill>
                <a:srgbClr val="00B0F0"/>
              </a:solidFill>
            </a:endParaRPr>
          </a:p>
          <a:p>
            <a:pPr marL="57150" indent="-457200"/>
            <a:r>
              <a:rPr lang="en-US" sz="3600" dirty="0"/>
              <a:t>To check if a file stream was successful opening a file, you can do it by calling to member </a:t>
            </a:r>
            <a:r>
              <a:rPr lang="en-US" sz="3600" dirty="0" err="1"/>
              <a:t>is_open</a:t>
            </a:r>
            <a:r>
              <a:rPr lang="en-US" sz="3600" dirty="0"/>
              <a:t>.</a:t>
            </a:r>
          </a:p>
          <a:p>
            <a:pPr marL="0" lvl="1" indent="0">
              <a:buNone/>
            </a:pPr>
            <a:r>
              <a:rPr lang="en-US" sz="5900" dirty="0">
                <a:solidFill>
                  <a:srgbClr val="00B0F0"/>
                </a:solidFill>
              </a:rPr>
              <a:t>	</a:t>
            </a:r>
            <a:r>
              <a:rPr lang="en-US" sz="5900" dirty="0" smtClean="0">
                <a:solidFill>
                  <a:srgbClr val="00B0F0"/>
                </a:solidFill>
              </a:rPr>
              <a:t>if (</a:t>
            </a:r>
            <a:r>
              <a:rPr lang="en-US" sz="5900" dirty="0" err="1" smtClean="0">
                <a:solidFill>
                  <a:srgbClr val="00B0F0"/>
                </a:solidFill>
              </a:rPr>
              <a:t>myInputFile.is_open</a:t>
            </a:r>
            <a:r>
              <a:rPr lang="en-US" sz="5900" dirty="0" smtClean="0">
                <a:solidFill>
                  <a:srgbClr val="00B0F0"/>
                </a:solidFill>
              </a:rPr>
              <a:t>()) { /* do work */ }</a:t>
            </a:r>
          </a:p>
          <a:p>
            <a:pPr marL="0" lvl="1" indent="0">
              <a:buNone/>
            </a:pPr>
            <a:endParaRPr lang="en-US" dirty="0" smtClean="0">
              <a:solidFill>
                <a:srgbClr val="00B0F0"/>
              </a:solidFill>
            </a:endParaRPr>
          </a:p>
          <a:p>
            <a:pPr marL="171450" indent="-571500"/>
            <a:r>
              <a:rPr lang="en-US" sz="4100" dirty="0"/>
              <a:t>Make sure you close files when done:</a:t>
            </a:r>
          </a:p>
          <a:p>
            <a:pPr marL="0" lvl="1" indent="0">
              <a:buNone/>
            </a:pPr>
            <a:r>
              <a:rPr lang="en-US" sz="5100" dirty="0">
                <a:solidFill>
                  <a:srgbClr val="00B0F0"/>
                </a:solidFill>
              </a:rPr>
              <a:t>	</a:t>
            </a:r>
            <a:r>
              <a:rPr lang="en-US" sz="5100" dirty="0" err="1" smtClean="0">
                <a:solidFill>
                  <a:srgbClr val="00B0F0"/>
                </a:solidFill>
              </a:rPr>
              <a:t>myInputFile.close</a:t>
            </a:r>
            <a:r>
              <a:rPr lang="en-US" sz="5100" dirty="0" smtClean="0">
                <a:solidFill>
                  <a:srgbClr val="00B0F0"/>
                </a:solidFill>
              </a:rPr>
              <a:t>();</a:t>
            </a:r>
            <a:endParaRPr lang="en-US" sz="5100" dirty="0">
              <a:solidFill>
                <a:srgbClr val="00B0F0"/>
              </a:solidFill>
            </a:endParaRPr>
          </a:p>
          <a:p>
            <a:pPr marL="0" lvl="1" indent="0">
              <a:buNone/>
            </a:pPr>
            <a:endParaRPr lang="en-US" dirty="0">
              <a:solidFill>
                <a:srgbClr val="00B0F0"/>
              </a:solidFill>
            </a:endParaRPr>
          </a:p>
          <a:p>
            <a:pPr marL="57150" indent="-457200"/>
            <a:endParaRPr lang="en-US" dirty="0"/>
          </a:p>
          <a:p>
            <a:endParaRPr lang="en-US" dirty="0" smtClean="0"/>
          </a:p>
          <a:p>
            <a:pPr lvl="1"/>
            <a:endParaRPr lang="en-US" dirty="0" smtClean="0">
              <a:solidFill>
                <a:srgbClr val="00B0F0"/>
              </a:solidFill>
            </a:endParaRPr>
          </a:p>
          <a:p>
            <a:pPr marL="0" indent="0">
              <a:buNone/>
            </a:pP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754854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Actually reading data</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Once you have an input file open and ready for reading, you can grab info using methods like:</a:t>
            </a:r>
          </a:p>
          <a:p>
            <a:pPr marL="457200" lvl="1" indent="0">
              <a:buNone/>
            </a:pPr>
            <a:r>
              <a:rPr lang="en-US" sz="5100" dirty="0" err="1" smtClean="0">
                <a:solidFill>
                  <a:srgbClr val="00B0F0"/>
                </a:solidFill>
              </a:rPr>
              <a:t>myInputFile.get</a:t>
            </a:r>
            <a:r>
              <a:rPr lang="en-US" sz="5100" dirty="0" smtClean="0">
                <a:solidFill>
                  <a:srgbClr val="00B0F0"/>
                </a:solidFill>
              </a:rPr>
              <a:t>()</a:t>
            </a:r>
          </a:p>
          <a:p>
            <a:pPr marL="457200" lvl="1" indent="0">
              <a:buNone/>
            </a:pPr>
            <a:r>
              <a:rPr lang="en-US" sz="5100" dirty="0" err="1" smtClean="0">
                <a:solidFill>
                  <a:srgbClr val="00B0F0"/>
                </a:solidFill>
              </a:rPr>
              <a:t>myInputFile.getLine</a:t>
            </a:r>
            <a:r>
              <a:rPr lang="en-US" sz="5100" dirty="0" smtClean="0">
                <a:solidFill>
                  <a:srgbClr val="00B0F0"/>
                </a:solidFill>
              </a:rPr>
              <a:t>()</a:t>
            </a:r>
          </a:p>
          <a:p>
            <a:pPr marL="457200" lvl="1" indent="0">
              <a:buNone/>
            </a:pPr>
            <a:endParaRPr lang="en-US" sz="5100" dirty="0" smtClean="0">
              <a:solidFill>
                <a:srgbClr val="00B0F0"/>
              </a:solidFill>
            </a:endParaRPr>
          </a:p>
          <a:p>
            <a:pPr marL="457200" lvl="1" indent="0">
              <a:buNone/>
            </a:pPr>
            <a:endParaRPr lang="en-US" dirty="0" smtClean="0">
              <a:solidFill>
                <a:srgbClr val="00B0F0"/>
              </a:solidFill>
            </a:endParaRPr>
          </a:p>
          <a:p>
            <a:pPr marL="0" lvl="1" indent="0">
              <a:buNone/>
            </a:pPr>
            <a:endParaRPr lang="en-US" dirty="0">
              <a:solidFill>
                <a:srgbClr val="00B0F0"/>
              </a:solidFill>
            </a:endParaRPr>
          </a:p>
          <a:p>
            <a:pPr marL="57150" indent="-457200"/>
            <a:endParaRPr lang="en-US" dirty="0"/>
          </a:p>
          <a:p>
            <a:endParaRPr lang="en-US" dirty="0" smtClean="0"/>
          </a:p>
          <a:p>
            <a:pPr lvl="1"/>
            <a:endParaRPr lang="en-US" dirty="0" smtClean="0">
              <a:solidFill>
                <a:srgbClr val="00B0F0"/>
              </a:solidFill>
            </a:endParaRPr>
          </a:p>
          <a:p>
            <a:pPr marL="0" indent="0">
              <a:buNone/>
            </a:pP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158611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 for writing</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Similar stuff applies… however, the C++ type is </a:t>
            </a:r>
            <a:r>
              <a:rPr lang="en-US" sz="3600" b="1" i="1" dirty="0" err="1" smtClean="0"/>
              <a:t>ofstream</a:t>
            </a:r>
            <a:r>
              <a:rPr lang="en-US" sz="3600" dirty="0" smtClean="0"/>
              <a:t>.</a:t>
            </a:r>
          </a:p>
          <a:p>
            <a:r>
              <a:rPr lang="en-US" sz="3600" dirty="0"/>
              <a:t>Once open, you can send output to the file very much like </a:t>
            </a:r>
            <a:r>
              <a:rPr lang="en-US" sz="3600" dirty="0" err="1"/>
              <a:t>stdout</a:t>
            </a:r>
            <a:r>
              <a:rPr lang="en-US" sz="3600" dirty="0"/>
              <a:t>:</a:t>
            </a:r>
          </a:p>
          <a:p>
            <a:pPr marL="457200" lvl="1" indent="0">
              <a:buNone/>
            </a:pPr>
            <a:r>
              <a:rPr lang="en-US" sz="3200" dirty="0" err="1" smtClean="0">
                <a:solidFill>
                  <a:srgbClr val="00B0F0"/>
                </a:solidFill>
              </a:rPr>
              <a:t>myOutputFile</a:t>
            </a:r>
            <a:r>
              <a:rPr lang="en-US" sz="3200" dirty="0" smtClean="0">
                <a:solidFill>
                  <a:srgbClr val="00B0F0"/>
                </a:solidFill>
              </a:rPr>
              <a:t> &lt;&lt; “Hello World” &lt;&lt; </a:t>
            </a:r>
            <a:r>
              <a:rPr lang="en-US" sz="3200" dirty="0" err="1" smtClean="0">
                <a:solidFill>
                  <a:srgbClr val="00B0F0"/>
                </a:solidFill>
              </a:rPr>
              <a:t>endl</a:t>
            </a:r>
            <a:r>
              <a:rPr lang="en-US" sz="3200" dirty="0" smtClean="0">
                <a:solidFill>
                  <a:srgbClr val="00B0F0"/>
                </a:solidFill>
              </a:rPr>
              <a:t>;</a:t>
            </a:r>
          </a:p>
          <a:p>
            <a:r>
              <a:rPr lang="en-US" sz="3600" dirty="0"/>
              <a:t>You can read up here:</a:t>
            </a:r>
          </a:p>
          <a:p>
            <a:pPr marL="800100" lvl="2" indent="0">
              <a:buNone/>
            </a:pPr>
            <a:r>
              <a:rPr lang="en-US" dirty="0">
                <a:solidFill>
                  <a:srgbClr val="00B0F0"/>
                </a:solidFill>
              </a:rPr>
              <a:t>http://www.cplusplus.com/reference/fstream/ofstream/</a:t>
            </a:r>
          </a:p>
          <a:p>
            <a:pPr marL="57150" indent="-457200"/>
            <a:endParaRPr lang="en-US" dirty="0"/>
          </a:p>
          <a:p>
            <a:endParaRPr lang="en-US" dirty="0" smtClean="0"/>
          </a:p>
          <a:p>
            <a:pPr lvl="1"/>
            <a:endParaRPr lang="en-US" dirty="0" smtClean="0">
              <a:solidFill>
                <a:srgbClr val="00B0F0"/>
              </a:solidFill>
            </a:endParaRPr>
          </a:p>
          <a:p>
            <a:pPr marL="0" indent="0">
              <a:buNone/>
            </a:pP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118958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command example</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#include &lt;</a:t>
            </a:r>
            <a:r>
              <a:rPr lang="en-US" sz="3600" dirty="0" err="1"/>
              <a:t>stdlib.h</a:t>
            </a:r>
            <a:r>
              <a:rPr lang="en-US" sz="3600" dirty="0"/>
              <a:t>&gt;</a:t>
            </a:r>
          </a:p>
          <a:p>
            <a:pPr marL="0" indent="0">
              <a:buNone/>
            </a:pPr>
            <a:endParaRPr lang="en-US" sz="3600" dirty="0"/>
          </a:p>
          <a:p>
            <a:pPr marL="0" indent="0">
              <a:buNone/>
            </a:pPr>
            <a:r>
              <a:rPr lang="en-US" sz="3600" dirty="0"/>
              <a:t>using namespace </a:t>
            </a:r>
            <a:r>
              <a:rPr lang="en-US" sz="3600" dirty="0" err="1"/>
              <a:t>std</a:t>
            </a:r>
            <a:r>
              <a:rPr lang="en-US" sz="3600" dirty="0"/>
              <a:t>;</a:t>
            </a:r>
          </a:p>
          <a:p>
            <a:pPr marL="0" indent="0">
              <a:buNone/>
            </a:pPr>
            <a:endParaRPr lang="en-US" sz="3600" dirty="0"/>
          </a:p>
          <a:p>
            <a:pPr marL="0" indent="0">
              <a:buNone/>
            </a:pPr>
            <a:r>
              <a:rPr lang="en-US" sz="3600" dirty="0" err="1"/>
              <a:t>int</a:t>
            </a:r>
            <a:r>
              <a:rPr lang="en-US" sz="3600" dirty="0"/>
              <a:t> main(void)</a:t>
            </a:r>
          </a:p>
          <a:p>
            <a:pPr marL="0" indent="0">
              <a:buNone/>
            </a:pPr>
            <a:r>
              <a:rPr lang="en-US" sz="3600" dirty="0"/>
              <a:t>{</a:t>
            </a:r>
          </a:p>
          <a:p>
            <a:pPr marL="0" indent="0">
              <a:buNone/>
            </a:pPr>
            <a:endParaRPr lang="en-US" sz="3600" dirty="0"/>
          </a:p>
          <a:p>
            <a:pPr marL="0" indent="0">
              <a:buNone/>
            </a:pPr>
            <a:r>
              <a:rPr lang="en-US" sz="3600" dirty="0"/>
              <a:t>  system("</a:t>
            </a:r>
            <a:r>
              <a:rPr lang="en-US" sz="3600" dirty="0" err="1"/>
              <a:t>ls</a:t>
            </a:r>
            <a:r>
              <a:rPr lang="en-US" sz="3600" dirty="0"/>
              <a:t> -al");</a:t>
            </a:r>
          </a:p>
          <a:p>
            <a:pPr marL="0" indent="0">
              <a:buNone/>
            </a:pPr>
            <a:endParaRPr lang="en-US" sz="3600" dirty="0"/>
          </a:p>
          <a:p>
            <a:pPr marL="0" indent="0">
              <a:buNone/>
            </a:pPr>
            <a:r>
              <a:rPr lang="en-US" sz="3600" dirty="0"/>
              <a:t>}</a:t>
            </a: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20299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Revie</a:t>
            </a:r>
            <a:r>
              <a:rPr lang="en-US" dirty="0" smtClean="0"/>
              <a:t>w of STL Map</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Maps are associative containers that store </a:t>
            </a:r>
            <a:r>
              <a:rPr lang="en-US" dirty="0"/>
              <a:t>elements formed by a combination of a key value and a mapped </a:t>
            </a:r>
            <a:r>
              <a:rPr lang="en-US" dirty="0"/>
              <a:t>value</a:t>
            </a:r>
          </a:p>
          <a:p>
            <a:pPr marL="0" indent="0">
              <a:buNone/>
            </a:pPr>
            <a:r>
              <a:rPr lang="en-US" dirty="0"/>
              <a:t>Think of them as key/value pairs.  </a:t>
            </a:r>
            <a:r>
              <a:rPr lang="en-US" dirty="0"/>
              <a:t>The C++ types that are stored as the key and value must be defined when you create the map</a:t>
            </a:r>
            <a:r>
              <a:rPr lang="en-US" dirty="0" smtClean="0"/>
              <a:t>.</a:t>
            </a:r>
            <a:endParaRPr lang="en-US" dirty="0"/>
          </a:p>
          <a:p>
            <a:pPr marL="0" indent="0">
              <a:buNone/>
            </a:pPr>
            <a:endParaRPr lang="en-US" dirty="0" smtClean="0"/>
          </a:p>
          <a:p>
            <a:pPr marL="0" indent="0">
              <a:buNone/>
            </a:pPr>
            <a:r>
              <a:rPr lang="en-US" sz="2600" dirty="0"/>
              <a:t>Reference: </a:t>
            </a:r>
            <a:endParaRPr lang="en-US" sz="2600" dirty="0" smtClean="0"/>
          </a:p>
          <a:p>
            <a:pPr marL="0" indent="0" algn="ctr">
              <a:buNone/>
            </a:pPr>
            <a:r>
              <a:rPr lang="en-US" sz="2800" dirty="0" smtClean="0"/>
              <a:t>http</a:t>
            </a:r>
            <a:r>
              <a:rPr lang="en-US" sz="2800" dirty="0"/>
              <a:t>://www.cplusplus.com/reference/map/map/</a:t>
            </a: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601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 STL maps	</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Must </a:t>
            </a:r>
            <a:r>
              <a:rPr lang="en-US" sz="2800" dirty="0" smtClean="0">
                <a:solidFill>
                  <a:srgbClr val="00B0F0"/>
                </a:solidFill>
              </a:rPr>
              <a:t>#include &lt;map&gt;</a:t>
            </a:r>
          </a:p>
          <a:p>
            <a:r>
              <a:rPr lang="en-US" sz="2800" dirty="0" smtClean="0"/>
              <a:t>For our purposes, we will use integers as the index into the map.</a:t>
            </a:r>
          </a:p>
          <a:p>
            <a:r>
              <a:rPr lang="en-US" sz="2800" dirty="0" smtClean="0"/>
              <a:t>For our purposes the value of the map will be a string.</a:t>
            </a:r>
          </a:p>
          <a:p>
            <a:r>
              <a:rPr lang="en-US" sz="2800" dirty="0" smtClean="0"/>
              <a:t>Therefore, to create a variable called </a:t>
            </a:r>
            <a:r>
              <a:rPr lang="en-US" sz="2800" b="1" i="1" dirty="0" err="1" smtClean="0"/>
              <a:t>optionMap</a:t>
            </a:r>
            <a:r>
              <a:rPr lang="en-US" sz="2800" dirty="0" smtClean="0"/>
              <a:t> we use this C++ code:</a:t>
            </a:r>
          </a:p>
          <a:p>
            <a:pPr marL="0" indent="0" algn="ctr">
              <a:buNone/>
            </a:pPr>
            <a:r>
              <a:rPr lang="en-US" sz="2800" dirty="0">
                <a:solidFill>
                  <a:srgbClr val="00B0F0"/>
                </a:solidFill>
              </a:rPr>
              <a:t>map&lt;</a:t>
            </a:r>
            <a:r>
              <a:rPr lang="en-US" sz="2800" dirty="0" err="1">
                <a:solidFill>
                  <a:srgbClr val="00B0F0"/>
                </a:solidFill>
              </a:rPr>
              <a:t>int</a:t>
            </a:r>
            <a:r>
              <a:rPr lang="en-US" sz="2800" dirty="0">
                <a:solidFill>
                  <a:srgbClr val="00B0F0"/>
                </a:solidFill>
              </a:rPr>
              <a:t>, string&gt; </a:t>
            </a:r>
            <a:r>
              <a:rPr lang="en-US" sz="2800" dirty="0" err="1">
                <a:solidFill>
                  <a:srgbClr val="00B0F0"/>
                </a:solidFill>
              </a:rPr>
              <a:t>optionMap</a:t>
            </a:r>
            <a:r>
              <a:rPr lang="en-US" sz="2800" dirty="0">
                <a:solidFill>
                  <a:srgbClr val="00B0F0"/>
                </a:solidFill>
              </a:rPr>
              <a:t>;</a:t>
            </a:r>
            <a:endParaRPr lang="en-US" sz="2800" dirty="0" smtClean="0">
              <a:solidFill>
                <a:srgbClr val="00B0F0"/>
              </a:solidFill>
            </a:endParaRPr>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45276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into maps	</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If we have a map called </a:t>
            </a:r>
            <a:r>
              <a:rPr lang="en-US" sz="2800" b="1" i="1" dirty="0" err="1" smtClean="0"/>
              <a:t>optionMap</a:t>
            </a:r>
            <a:r>
              <a:rPr lang="en-US" sz="2800" dirty="0" smtClean="0"/>
              <a:t>, we can insert a value like:</a:t>
            </a:r>
            <a:endParaRPr lang="en-US" sz="2400" dirty="0" smtClean="0"/>
          </a:p>
          <a:p>
            <a:pPr marL="0" indent="0" algn="ctr">
              <a:buNone/>
            </a:pPr>
            <a:r>
              <a:rPr lang="en-US" sz="2800" dirty="0" err="1" smtClean="0">
                <a:solidFill>
                  <a:srgbClr val="00B0F0"/>
                </a:solidFill>
              </a:rPr>
              <a:t>optionMap</a:t>
            </a:r>
            <a:r>
              <a:rPr lang="en-US" sz="2800" dirty="0" smtClean="0">
                <a:solidFill>
                  <a:srgbClr val="00B0F0"/>
                </a:solidFill>
              </a:rPr>
              <a:t>[5] = “some string”;</a:t>
            </a:r>
          </a:p>
          <a:p>
            <a:r>
              <a:rPr lang="en-US" sz="2800" dirty="0" smtClean="0"/>
              <a:t>To make maps more useful, we can utilize a feature of C++ call </a:t>
            </a:r>
            <a:r>
              <a:rPr lang="en-US" sz="2800" dirty="0" err="1" smtClean="0"/>
              <a:t>enums</a:t>
            </a:r>
            <a:r>
              <a:rPr lang="en-US" sz="2800" dirty="0" smtClean="0"/>
              <a:t>.  This allows us to create a set of names that map to unique integers:</a:t>
            </a:r>
          </a:p>
          <a:p>
            <a:pPr marL="0" indent="0" algn="ctr">
              <a:buNone/>
            </a:pPr>
            <a:r>
              <a:rPr lang="en-US" sz="2800" dirty="0" err="1" smtClean="0">
                <a:solidFill>
                  <a:srgbClr val="00B0F0"/>
                </a:solidFill>
              </a:rPr>
              <a:t>enum</a:t>
            </a:r>
            <a:r>
              <a:rPr lang="en-US" sz="2800" dirty="0" smtClean="0">
                <a:solidFill>
                  <a:srgbClr val="00B0F0"/>
                </a:solidFill>
              </a:rPr>
              <a:t> </a:t>
            </a:r>
            <a:r>
              <a:rPr lang="en-US" sz="2800" dirty="0" err="1" smtClean="0">
                <a:solidFill>
                  <a:srgbClr val="00B0F0"/>
                </a:solidFill>
              </a:rPr>
              <a:t>myNames</a:t>
            </a:r>
            <a:r>
              <a:rPr lang="en-US" sz="2800" dirty="0" smtClean="0">
                <a:solidFill>
                  <a:srgbClr val="00B0F0"/>
                </a:solidFill>
              </a:rPr>
              <a:t> { CEO, CFO, CTO, SECRETARY };</a:t>
            </a:r>
          </a:p>
          <a:p>
            <a:r>
              <a:rPr lang="en-US" sz="2800" dirty="0" smtClean="0"/>
              <a:t>This allows us to use maps like:</a:t>
            </a:r>
          </a:p>
          <a:p>
            <a:pPr marL="857250" lvl="2" indent="0">
              <a:buNone/>
            </a:pPr>
            <a:r>
              <a:rPr lang="en-US" sz="2600" dirty="0" err="1" smtClean="0">
                <a:solidFill>
                  <a:srgbClr val="00B0F0"/>
                </a:solidFill>
              </a:rPr>
              <a:t>optionMap</a:t>
            </a:r>
            <a:r>
              <a:rPr lang="en-US" sz="2600" dirty="0" smtClean="0">
                <a:solidFill>
                  <a:srgbClr val="00B0F0"/>
                </a:solidFill>
              </a:rPr>
              <a:t>[CEO] </a:t>
            </a:r>
            <a:r>
              <a:rPr lang="en-US" sz="2600" dirty="0">
                <a:solidFill>
                  <a:srgbClr val="00B0F0"/>
                </a:solidFill>
              </a:rPr>
              <a:t>= </a:t>
            </a:r>
            <a:r>
              <a:rPr lang="en-US" sz="2600" dirty="0" smtClean="0">
                <a:solidFill>
                  <a:srgbClr val="00B0F0"/>
                </a:solidFill>
              </a:rPr>
              <a:t>“Sally </a:t>
            </a:r>
            <a:r>
              <a:rPr lang="en-US" sz="2600" dirty="0" err="1" smtClean="0">
                <a:solidFill>
                  <a:srgbClr val="00B0F0"/>
                </a:solidFill>
              </a:rPr>
              <a:t>Incontrol</a:t>
            </a:r>
            <a:r>
              <a:rPr lang="en-US" sz="2600" dirty="0" smtClean="0">
                <a:solidFill>
                  <a:srgbClr val="00B0F0"/>
                </a:solidFill>
              </a:rPr>
              <a:t>”;</a:t>
            </a:r>
          </a:p>
          <a:p>
            <a:pPr marL="857250" lvl="2" indent="0">
              <a:buNone/>
            </a:pPr>
            <a:r>
              <a:rPr lang="en-US" sz="2600" dirty="0" err="1" smtClean="0">
                <a:solidFill>
                  <a:srgbClr val="00B0F0"/>
                </a:solidFill>
              </a:rPr>
              <a:t>optionMap</a:t>
            </a:r>
            <a:r>
              <a:rPr lang="en-US" sz="2600" dirty="0" smtClean="0">
                <a:solidFill>
                  <a:srgbClr val="00B0F0"/>
                </a:solidFill>
              </a:rPr>
              <a:t>[CFO] = “Jake Moneyman”;</a:t>
            </a:r>
          </a:p>
          <a:p>
            <a:pPr marL="857250" lvl="2" indent="0">
              <a:buNone/>
            </a:pPr>
            <a:r>
              <a:rPr lang="en-US" sz="2600" dirty="0" err="1" smtClean="0">
                <a:solidFill>
                  <a:srgbClr val="00B0F0"/>
                </a:solidFill>
              </a:rPr>
              <a:t>optionMap</a:t>
            </a:r>
            <a:r>
              <a:rPr lang="en-US" sz="2600" dirty="0" smtClean="0">
                <a:solidFill>
                  <a:srgbClr val="00B0F0"/>
                </a:solidFill>
              </a:rPr>
              <a:t>[CTO] = “</a:t>
            </a:r>
            <a:r>
              <a:rPr lang="en-US" sz="2600" dirty="0" err="1" smtClean="0">
                <a:solidFill>
                  <a:srgbClr val="00B0F0"/>
                </a:solidFill>
              </a:rPr>
              <a:t>Ima</a:t>
            </a:r>
            <a:r>
              <a:rPr lang="en-US" sz="2600" dirty="0" smtClean="0">
                <a:solidFill>
                  <a:srgbClr val="00B0F0"/>
                </a:solidFill>
              </a:rPr>
              <a:t> Techie”;</a:t>
            </a:r>
            <a:endParaRPr lang="en-US" sz="2600" dirty="0">
              <a:solidFill>
                <a:srgbClr val="00B0F0"/>
              </a:solidFill>
            </a:endParaRPr>
          </a:p>
          <a:p>
            <a:pPr marL="457200" lvl="1" indent="0" algn="ctr">
              <a:buNone/>
            </a:pPr>
            <a:endParaRPr lang="en-US" sz="2400" dirty="0">
              <a:solidFill>
                <a:srgbClr val="00B0F0"/>
              </a:solidFill>
            </a:endParaRPr>
          </a:p>
          <a:p>
            <a:endParaRPr lang="en-US" sz="28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137501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from maps	</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You read from maps in a similar way:</a:t>
            </a:r>
          </a:p>
          <a:p>
            <a:endParaRPr lang="en-US" sz="2800" dirty="0" smtClean="0">
              <a:solidFill>
                <a:srgbClr val="00B0F0"/>
              </a:solidFill>
            </a:endParaRPr>
          </a:p>
          <a:p>
            <a:pPr marL="857250" lvl="2" indent="0">
              <a:buNone/>
            </a:pPr>
            <a:r>
              <a:rPr lang="en-US" sz="2600" dirty="0" err="1" smtClean="0">
                <a:solidFill>
                  <a:srgbClr val="00B0F0"/>
                </a:solidFill>
              </a:rPr>
              <a:t>cout</a:t>
            </a:r>
            <a:r>
              <a:rPr lang="en-US" sz="2600" dirty="0" smtClean="0">
                <a:solidFill>
                  <a:srgbClr val="00B0F0"/>
                </a:solidFill>
              </a:rPr>
              <a:t> &lt;&lt; “The CEO is: “ &lt;&lt; </a:t>
            </a:r>
            <a:r>
              <a:rPr lang="en-US" sz="2600" dirty="0" err="1" smtClean="0">
                <a:solidFill>
                  <a:srgbClr val="00B0F0"/>
                </a:solidFill>
              </a:rPr>
              <a:t>optionMap</a:t>
            </a:r>
            <a:r>
              <a:rPr lang="en-US" sz="2600" dirty="0" smtClean="0">
                <a:solidFill>
                  <a:srgbClr val="00B0F0"/>
                </a:solidFill>
              </a:rPr>
              <a:t>[CEO] &lt;&lt; </a:t>
            </a:r>
            <a:r>
              <a:rPr lang="en-US" sz="2600" dirty="0" err="1" smtClean="0">
                <a:solidFill>
                  <a:srgbClr val="00B0F0"/>
                </a:solidFill>
              </a:rPr>
              <a:t>endl</a:t>
            </a:r>
            <a:r>
              <a:rPr lang="en-US" sz="2600" dirty="0" smtClean="0">
                <a:solidFill>
                  <a:srgbClr val="00B0F0"/>
                </a:solidFill>
              </a:rPr>
              <a:t>;</a:t>
            </a:r>
          </a:p>
          <a:p>
            <a:pPr marL="857250" lvl="2" indent="0">
              <a:buNone/>
            </a:pPr>
            <a:endParaRPr lang="en-US" sz="2600" dirty="0">
              <a:solidFill>
                <a:srgbClr val="00B0F0"/>
              </a:solidFill>
            </a:endParaRPr>
          </a:p>
          <a:p>
            <a:r>
              <a:rPr lang="en-US" sz="2800" dirty="0"/>
              <a:t>Remember that </a:t>
            </a:r>
            <a:r>
              <a:rPr lang="en-US" sz="2800" dirty="0" smtClean="0"/>
              <a:t>the index (CEO above) is an integer because you defined that when you created the variable </a:t>
            </a:r>
            <a:r>
              <a:rPr lang="en-US" sz="2800" dirty="0" err="1" smtClean="0"/>
              <a:t>optionMap</a:t>
            </a:r>
            <a:r>
              <a:rPr lang="en-US" sz="2800" dirty="0" smtClean="0"/>
              <a:t>.</a:t>
            </a:r>
          </a:p>
          <a:p>
            <a:r>
              <a:rPr lang="en-US" sz="2800" dirty="0" smtClean="0"/>
              <a:t>Remember that the value that is stored in the map is a C++ string because you defined </a:t>
            </a:r>
            <a:r>
              <a:rPr lang="en-US" sz="2800" dirty="0"/>
              <a:t>that when you created the variable </a:t>
            </a:r>
            <a:r>
              <a:rPr lang="en-US" sz="2800" dirty="0" err="1"/>
              <a:t>optionMap</a:t>
            </a:r>
            <a:r>
              <a:rPr lang="en-US" sz="2800" dirty="0"/>
              <a:t>.</a:t>
            </a:r>
            <a:endParaRPr lang="en-US" sz="28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30214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Command Line </a:t>
            </a:r>
            <a:r>
              <a:rPr lang="en-US" dirty="0" err="1" smtClean="0"/>
              <a:t>Args</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Parsing simply means “understanding”.  It is the process of identifying each command line argument, understanding what it means, and handling any identifiers that are either unknown or invalid.</a:t>
            </a:r>
          </a:p>
          <a:p>
            <a:pPr marL="0" indent="0">
              <a:buNone/>
            </a:pPr>
            <a:r>
              <a:rPr lang="en-US" sz="3600" dirty="0" smtClean="0"/>
              <a:t>This is more complex that you might wish… therefore we will use a tool to help:</a:t>
            </a:r>
          </a:p>
          <a:p>
            <a:pPr marL="0" indent="0" algn="ctr">
              <a:buNone/>
            </a:pPr>
            <a:r>
              <a:rPr lang="en-US" sz="3600" b="1" dirty="0" err="1" smtClean="0"/>
              <a:t>Templatized</a:t>
            </a:r>
            <a:r>
              <a:rPr lang="en-US" sz="3600" b="1" dirty="0" smtClean="0"/>
              <a:t> </a:t>
            </a:r>
            <a:r>
              <a:rPr lang="en-US" sz="3600" b="1" dirty="0"/>
              <a:t>C++ Command Line Parser</a:t>
            </a:r>
            <a:endParaRPr lang="en-US" sz="3600" dirty="0"/>
          </a:p>
          <a:p>
            <a:pPr marL="0" indent="0">
              <a:buNone/>
            </a:pP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97178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TCLAP</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The homework assignment has directions for downloading and installing TCLAP.  One thing that you must do to use TCLAP, is tell the compiler where to find the TCLAP specific files.   We do this through the compiler Include Path.</a:t>
            </a:r>
            <a:endParaRPr lang="en-US" sz="3600" dirty="0"/>
          </a:p>
          <a:p>
            <a:pPr marL="0" indent="0">
              <a:buNone/>
            </a:pPr>
            <a:endParaRPr lang="en-US" sz="3600" dirty="0"/>
          </a:p>
        </p:txBody>
      </p:sp>
      <p:sp>
        <p:nvSpPr>
          <p:cNvPr id="4" name="Footer Placeholder 2"/>
          <p:cNvSpPr>
            <a:spLocks noGrp="1"/>
          </p:cNvSpPr>
          <p:nvPr>
            <p:ph type="ftr" sz="quarter" idx="11"/>
          </p:nvPr>
        </p:nvSpPr>
        <p:spPr>
          <a:xfrm>
            <a:off x="3124200" y="6126163"/>
            <a:ext cx="4343400" cy="501650"/>
          </a:xfrm>
        </p:spPr>
        <p:txBody>
          <a:bodyPr/>
          <a:lstStyle/>
          <a:p>
            <a:endParaRPr lang="en-US" dirty="0"/>
          </a:p>
        </p:txBody>
      </p:sp>
    </p:spTree>
    <p:extLst>
      <p:ext uri="{BB962C8B-B14F-4D97-AF65-F5344CB8AC3E}">
        <p14:creationId xmlns:p14="http://schemas.microsoft.com/office/powerpoint/2010/main" val="498836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1374</Words>
  <Application>Microsoft Office PowerPoint</Application>
  <PresentationFormat>On-screen Show (4:3)</PresentationFormat>
  <Paragraphs>180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Lecture Objectives</vt:lpstr>
      <vt:lpstr>The system() command</vt:lpstr>
      <vt:lpstr>The system() command example</vt:lpstr>
      <vt:lpstr>C++ Review of STL Map</vt:lpstr>
      <vt:lpstr>Using C++ STL maps </vt:lpstr>
      <vt:lpstr>Inserting into maps </vt:lpstr>
      <vt:lpstr>Read from maps </vt:lpstr>
      <vt:lpstr>Parsing Command Line Args</vt:lpstr>
      <vt:lpstr>TCLAP</vt:lpstr>
      <vt:lpstr>g++ Include Paths</vt:lpstr>
      <vt:lpstr>TCLAP Tidbits</vt:lpstr>
      <vt:lpstr>TCLAP Tidbits</vt:lpstr>
      <vt:lpstr>TCLAP Tidbits</vt:lpstr>
      <vt:lpstr>TCLAP Tidbits</vt:lpstr>
      <vt:lpstr>TCLAP Tidbits</vt:lpstr>
      <vt:lpstr>TCLAP Tidbits</vt:lpstr>
      <vt:lpstr>TCLAP Tidbits</vt:lpstr>
      <vt:lpstr>TCLAP Tidbits</vt:lpstr>
      <vt:lpstr>File I/O in C++</vt:lpstr>
      <vt:lpstr>Opening a file for reading</vt:lpstr>
      <vt:lpstr>Actually reading data</vt:lpstr>
      <vt:lpstr>Opening a file for writing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UNIX</dc:title>
  <dc:creator>Stephen Perkins</dc:creator>
  <cp:lastModifiedBy>Stephen Perkins</cp:lastModifiedBy>
  <cp:revision>65</cp:revision>
  <dcterms:created xsi:type="dcterms:W3CDTF">2006-08-16T00:00:00Z</dcterms:created>
  <dcterms:modified xsi:type="dcterms:W3CDTF">2015-01-28T19:55:49Z</dcterms:modified>
</cp:coreProperties>
</file>