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1" r:id="rId2"/>
    <p:sldId id="292" r:id="rId3"/>
    <p:sldId id="296" r:id="rId4"/>
    <p:sldId id="297" r:id="rId5"/>
    <p:sldId id="295" r:id="rId6"/>
    <p:sldId id="294" r:id="rId7"/>
    <p:sldId id="302" r:id="rId8"/>
    <p:sldId id="298" r:id="rId9"/>
    <p:sldId id="299" r:id="rId10"/>
    <p:sldId id="300" r:id="rId11"/>
    <p:sldId id="301" r:id="rId12"/>
    <p:sldId id="303" r:id="rId13"/>
    <p:sldId id="308" r:id="rId14"/>
    <p:sldId id="309" r:id="rId15"/>
    <p:sldId id="306" r:id="rId16"/>
    <p:sldId id="304" r:id="rId17"/>
    <p:sldId id="310" r:id="rId18"/>
    <p:sldId id="307" r:id="rId19"/>
    <p:sldId id="311" r:id="rId20"/>
    <p:sldId id="305" r:id="rId21"/>
    <p:sldId id="312" r:id="rId22"/>
    <p:sldId id="313" r:id="rId23"/>
    <p:sldId id="314" r:id="rId24"/>
    <p:sldId id="31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0" autoAdjust="0"/>
    <p:restoredTop sz="94660"/>
  </p:normalViewPr>
  <p:slideViewPr>
    <p:cSldViewPr>
      <p:cViewPr varScale="1">
        <p:scale>
          <a:sx n="79" d="100"/>
          <a:sy n="79" d="100"/>
        </p:scale>
        <p:origin x="-4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6586F-FEE6-4F58-9985-02E423FC5BA5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EBD00-48FE-4738-8146-81D27610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21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E4C3-FA79-4A56-9F5A-71F2BCC1AB93}" type="datetime1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7875-52F6-41A2-8524-492F9ECBB133}" type="datetime1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0331-6078-4663-BB84-8070763F7ACE}" type="datetime1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4FE-8263-4847-A01F-EAD2D4D1ED71}" type="datetime1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C163-9A9A-4AFB-8F21-3F3015385350}" type="datetime1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9111-3A32-4AE9-A73D-EBDBAFAF0FB7}" type="datetime1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5AB9-F068-4E5A-BDB8-280621F615A6}" type="datetime1">
              <a:rPr lang="en-US" smtClean="0"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5841-8572-4DA2-814C-DA971CCC954C}" type="datetime1">
              <a:rPr lang="en-US" smtClean="0"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9D12-6F80-46D7-BF13-B7D3280E9E81}" type="datetime1">
              <a:rPr lang="en-US" smtClean="0"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D4A8-BA6C-41B2-9C1B-32012C19BF6F}" type="datetime1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3A74-BECF-43D9-B48A-5CCCA6076E29}" type="datetime1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12DA-B224-43FB-896F-17675EEE718F}" type="datetime1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tility_software" TargetMode="External"/><Relationship Id="rId2" Type="http://schemas.openxmlformats.org/officeDocument/2006/relationships/hyperlink" Target="http://en.wikipedia.org/wiki/Software_develop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Unix" TargetMode="External"/><Relationship Id="rId5" Type="http://schemas.openxmlformats.org/officeDocument/2006/relationships/hyperlink" Target="http://en.wikipedia.org/wiki/Source_code" TargetMode="External"/><Relationship Id="rId4" Type="http://schemas.openxmlformats.org/officeDocument/2006/relationships/hyperlink" Target="http://en.wikipedia.org/wiki/Build_automati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md.edu/class/fall2002/cmsc214/Tutorial/makefile.html" TargetMode="External"/><Relationship Id="rId2" Type="http://schemas.openxmlformats.org/officeDocument/2006/relationships/hyperlink" Target="http://en.wikipedia.org/wiki/Software_buil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 Options –g, -W, -O</a:t>
            </a:r>
          </a:p>
          <a:p>
            <a:r>
              <a:rPr lang="en-US" dirty="0" smtClean="0"/>
              <a:t>touch</a:t>
            </a:r>
          </a:p>
          <a:p>
            <a:r>
              <a:rPr lang="en-US" dirty="0" smtClean="0"/>
              <a:t>Make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concept behind </a:t>
            </a:r>
            <a:r>
              <a:rPr lang="en-US" b="1" i="1" dirty="0" smtClean="0"/>
              <a:t>Make</a:t>
            </a:r>
            <a:r>
              <a:rPr lang="en-US" dirty="0" smtClean="0"/>
              <a:t> is that you provide a control file (a file named </a:t>
            </a:r>
            <a:r>
              <a:rPr lang="en-US" dirty="0" err="1" smtClean="0"/>
              <a:t>Makefile</a:t>
            </a:r>
            <a:r>
              <a:rPr lang="en-US" dirty="0" smtClean="0"/>
              <a:t>). </a:t>
            </a:r>
            <a:r>
              <a:rPr lang="en-US" b="1" i="1" dirty="0"/>
              <a:t>Make</a:t>
            </a:r>
            <a:r>
              <a:rPr lang="en-US" dirty="0"/>
              <a:t> </a:t>
            </a:r>
            <a:r>
              <a:rPr lang="en-US" dirty="0" smtClean="0"/>
              <a:t>will use the control file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all the code that has been modified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re-compile that code to updated object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re-link the object files to create an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Maintain compiler flags and environments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5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Developer creates these files:</a:t>
            </a:r>
          </a:p>
          <a:p>
            <a:pPr marL="400050" lvl="1" indent="0">
              <a:buNone/>
            </a:pPr>
            <a:r>
              <a:rPr lang="en-US" dirty="0" smtClean="0"/>
              <a:t>MyProg.cc </a:t>
            </a:r>
          </a:p>
          <a:p>
            <a:pPr marL="400050" lvl="1" indent="0">
              <a:buNone/>
            </a:pPr>
            <a:r>
              <a:rPr lang="en-US" dirty="0" err="1" smtClean="0"/>
              <a:t>MyProg.h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subfile1.cc   (#includes </a:t>
            </a:r>
            <a:r>
              <a:rPr lang="en-US" dirty="0" err="1" smtClean="0"/>
              <a:t>myProg.h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subfile2.cc   (#includes </a:t>
            </a:r>
            <a:r>
              <a:rPr lang="en-US" dirty="0" err="1" smtClean="0"/>
              <a:t>myProg.h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Question: </a:t>
            </a:r>
          </a:p>
          <a:p>
            <a:pPr marL="400050" lvl="1" indent="0">
              <a:buNone/>
            </a:pPr>
            <a:r>
              <a:rPr lang="en-US" dirty="0" smtClean="0"/>
              <a:t>Which files need to be recompiled if MyProg.cc changes?</a:t>
            </a:r>
          </a:p>
          <a:p>
            <a:pPr marL="400050" lvl="1" indent="0">
              <a:buNone/>
            </a:pPr>
            <a:r>
              <a:rPr lang="en-US" dirty="0" smtClean="0"/>
              <a:t>Which files need to be </a:t>
            </a:r>
            <a:r>
              <a:rPr lang="en-US" dirty="0"/>
              <a:t>recompiled </a:t>
            </a:r>
            <a:r>
              <a:rPr lang="en-US" dirty="0" smtClean="0"/>
              <a:t>if subfile1.cc changes?</a:t>
            </a:r>
          </a:p>
          <a:p>
            <a:pPr marL="400050" lvl="1" indent="0">
              <a:buNone/>
            </a:pPr>
            <a:r>
              <a:rPr lang="en-US" dirty="0" smtClean="0"/>
              <a:t>Which files need to be recompiled if </a:t>
            </a:r>
            <a:r>
              <a:rPr lang="en-US" dirty="0" err="1" smtClean="0"/>
              <a:t>myProg.h</a:t>
            </a:r>
            <a:r>
              <a:rPr lang="en-US" dirty="0" smtClean="0"/>
              <a:t> changes?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basic syntax</a:t>
            </a:r>
            <a:r>
              <a:rPr lang="en-US" dirty="0"/>
              <a:t> </a:t>
            </a:r>
            <a:r>
              <a:rPr lang="en-US" dirty="0" smtClean="0"/>
              <a:t>of items inside looks like: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4000" dirty="0"/>
              <a:t>&lt;target&gt;: [ &lt;dependency &gt; ]* </a:t>
            </a:r>
            <a:endParaRPr lang="en-US" sz="4000" dirty="0" smtClean="0"/>
          </a:p>
          <a:p>
            <a:pPr marL="400050" lvl="1" indent="0">
              <a:buNone/>
            </a:pPr>
            <a:r>
              <a:rPr lang="en-US" sz="4000" dirty="0" smtClean="0"/>
              <a:t>[ </a:t>
            </a:r>
            <a:r>
              <a:rPr lang="en-US" sz="4000" dirty="0"/>
              <a:t>&lt;TAB&gt; &lt;command&gt; &lt;</a:t>
            </a:r>
            <a:r>
              <a:rPr lang="en-US" sz="4000" dirty="0" err="1"/>
              <a:t>endl</a:t>
            </a:r>
            <a:r>
              <a:rPr lang="en-US" sz="4000" dirty="0"/>
              <a:t>&gt; ]+</a:t>
            </a:r>
            <a:endParaRPr lang="en-US" sz="4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Here the * means zero or more</a:t>
            </a:r>
          </a:p>
          <a:p>
            <a:pPr marL="0" indent="0">
              <a:buNone/>
            </a:pPr>
            <a:r>
              <a:rPr lang="en-US" dirty="0" smtClean="0"/>
              <a:t>Here the + means 1 or more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400050" lvl="1" indent="0">
              <a:buNone/>
            </a:pPr>
            <a:r>
              <a:rPr lang="en-US" sz="4000" dirty="0"/>
              <a:t>myClass1.o: myClass1.cc myClass1.h</a:t>
            </a:r>
          </a:p>
          <a:p>
            <a:pPr marL="400050" lvl="1" indent="0">
              <a:buNone/>
            </a:pPr>
            <a:r>
              <a:rPr lang="en-US" sz="4000" dirty="0"/>
              <a:t>	</a:t>
            </a:r>
            <a:r>
              <a:rPr lang="en-US" sz="4000" dirty="0"/>
              <a:t>g++ -c myClass1.cc</a:t>
            </a:r>
            <a:endParaRPr lang="en-US" sz="4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is a &lt;tab&gt; character before g++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7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# Comments start with the # symbol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myClass1.o: myClass1.cc myClass1.h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g++ -c myClass1.cc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myClass2.o: myClass2.cc myClass2.h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g++ -c myClass2.cc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8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Comments start with the # symbol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myClass1.o myClass2.o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g++ -o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myClass1.o myClass2.o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(what is missing here)?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2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Make has a set of implicit rules.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allow make to find a customary method for updating a target file, all you have to do is refrain from specifying commands yourself. Either write a rule with no command lines, or don't write a rule at all. Then make will figure out which implicit rule to use based on which kind of source file exists or can be made.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suppose the </a:t>
            </a:r>
            <a:r>
              <a:rPr lang="en-US" dirty="0" err="1"/>
              <a:t>makefile</a:t>
            </a:r>
            <a:r>
              <a:rPr lang="en-US" dirty="0"/>
              <a:t> looks like this: </a:t>
            </a:r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foo </a:t>
            </a:r>
            <a:r>
              <a:rPr lang="en-US" dirty="0"/>
              <a:t>: </a:t>
            </a:r>
            <a:r>
              <a:rPr lang="en-US" dirty="0" err="1"/>
              <a:t>foo.o</a:t>
            </a:r>
            <a:r>
              <a:rPr lang="en-US" dirty="0"/>
              <a:t> </a:t>
            </a:r>
            <a:r>
              <a:rPr lang="en-US" dirty="0" err="1"/>
              <a:t>bar.o</a:t>
            </a:r>
            <a:r>
              <a:rPr lang="en-US" dirty="0"/>
              <a:t>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cc </a:t>
            </a:r>
            <a:r>
              <a:rPr lang="en-US" dirty="0"/>
              <a:t>-o foo </a:t>
            </a:r>
            <a:r>
              <a:rPr lang="en-US" dirty="0" err="1"/>
              <a:t>foo.o</a:t>
            </a:r>
            <a:r>
              <a:rPr lang="en-US" dirty="0"/>
              <a:t> </a:t>
            </a:r>
            <a:r>
              <a:rPr lang="en-US" dirty="0" err="1"/>
              <a:t>bar.o</a:t>
            </a:r>
            <a:r>
              <a:rPr lang="en-US" dirty="0"/>
              <a:t> $(</a:t>
            </a:r>
            <a:r>
              <a:rPr lang="en-US" dirty="0" smtClean="0"/>
              <a:t>CXXFLAGS</a:t>
            </a:r>
            <a:r>
              <a:rPr lang="en-US" dirty="0"/>
              <a:t>) $(LDFLAGS)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Because </a:t>
            </a:r>
            <a:r>
              <a:rPr lang="en-US" dirty="0"/>
              <a:t>you mention `</a:t>
            </a:r>
            <a:r>
              <a:rPr lang="en-US" dirty="0" err="1"/>
              <a:t>foo.o</a:t>
            </a:r>
            <a:r>
              <a:rPr lang="en-US" dirty="0"/>
              <a:t>' but do not give a rule for it, make will automatically look for an implicit rule that tells how to update it. This happens whether or not the file `</a:t>
            </a:r>
            <a:r>
              <a:rPr lang="en-US" dirty="0" err="1"/>
              <a:t>foo.o</a:t>
            </a:r>
            <a:r>
              <a:rPr lang="en-US" dirty="0"/>
              <a:t>' currently exists. 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Implicit rule for C++: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Compiling C++ </a:t>
            </a:r>
            <a:r>
              <a:rPr lang="en-US" dirty="0" smtClean="0"/>
              <a:t>programs:</a:t>
            </a:r>
          </a:p>
          <a:p>
            <a:pPr marL="400050" lvl="1" indent="0">
              <a:buNone/>
            </a:pPr>
            <a:r>
              <a:rPr lang="en-US" dirty="0" smtClean="0"/>
              <a:t> </a:t>
            </a:r>
            <a:r>
              <a:rPr lang="en-US" i="1" dirty="0" err="1" smtClean="0"/>
              <a:t>n</a:t>
            </a:r>
            <a:r>
              <a:rPr lang="en-US" dirty="0" err="1" smtClean="0"/>
              <a:t>.o</a:t>
            </a:r>
            <a:r>
              <a:rPr lang="en-US" dirty="0" smtClean="0"/>
              <a:t> </a:t>
            </a:r>
            <a:r>
              <a:rPr lang="en-US" dirty="0"/>
              <a:t>is made automatically from </a:t>
            </a:r>
            <a:r>
              <a:rPr lang="en-US" i="1" dirty="0" smtClean="0"/>
              <a:t>n</a:t>
            </a:r>
            <a:r>
              <a:rPr lang="en-US" dirty="0" smtClean="0"/>
              <a:t>.cc </a:t>
            </a:r>
            <a:r>
              <a:rPr lang="en-US" dirty="0"/>
              <a:t>or </a:t>
            </a:r>
            <a:r>
              <a:rPr lang="en-US" i="1" dirty="0" err="1" smtClean="0"/>
              <a:t>n</a:t>
            </a:r>
            <a:r>
              <a:rPr lang="en-US" dirty="0" err="1" smtClean="0"/>
              <a:t>.C</a:t>
            </a:r>
            <a:r>
              <a:rPr lang="en-US" dirty="0" smtClean="0"/>
              <a:t> </a:t>
            </a:r>
            <a:r>
              <a:rPr lang="en-US" dirty="0"/>
              <a:t>with a command of the </a:t>
            </a:r>
            <a:r>
              <a:rPr lang="en-US" dirty="0" smtClean="0"/>
              <a:t>form:</a:t>
            </a:r>
          </a:p>
          <a:p>
            <a:pPr marL="400050" lvl="1" indent="0">
              <a:buNone/>
            </a:pPr>
            <a:r>
              <a:rPr lang="en-US" dirty="0" smtClean="0"/>
              <a:t> $(</a:t>
            </a:r>
            <a:r>
              <a:rPr lang="en-US" dirty="0"/>
              <a:t>CXX) -c $(CPPFLAGS) $(CXXFLAGS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encourage you to use the suffix </a:t>
            </a:r>
            <a:r>
              <a:rPr lang="en-US" dirty="0" smtClean="0"/>
              <a:t>.cc </a:t>
            </a:r>
            <a:r>
              <a:rPr lang="en-US" dirty="0"/>
              <a:t>for C++ source files instead of </a:t>
            </a:r>
            <a:r>
              <a:rPr lang="en-US" dirty="0" smtClean="0"/>
              <a:t>.C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200" dirty="0"/>
              <a:t>#</a:t>
            </a:r>
          </a:p>
          <a:p>
            <a:pPr marL="0" indent="0">
              <a:buNone/>
            </a:pPr>
            <a:r>
              <a:rPr lang="en-US" sz="4200" dirty="0"/>
              <a:t># Comments start with the # symbol</a:t>
            </a:r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en-US" sz="4200" dirty="0"/>
              <a:t>CXX = g++</a:t>
            </a:r>
          </a:p>
          <a:p>
            <a:pPr marL="0" indent="0">
              <a:buNone/>
            </a:pPr>
            <a:r>
              <a:rPr lang="en-US" sz="4200" dirty="0"/>
              <a:t>CXXFLAGS = -Wall</a:t>
            </a:r>
          </a:p>
          <a:p>
            <a:pPr marL="0" indent="0">
              <a:buNone/>
            </a:pPr>
            <a:r>
              <a:rPr lang="en-US" sz="4200" dirty="0" smtClean="0"/>
              <a:t>OBJS </a:t>
            </a:r>
            <a:r>
              <a:rPr lang="en-US" sz="4200" dirty="0"/>
              <a:t>= </a:t>
            </a:r>
            <a:r>
              <a:rPr lang="en-US" sz="4200" dirty="0" err="1"/>
              <a:t>myProg.o</a:t>
            </a:r>
            <a:r>
              <a:rPr lang="en-US" sz="4200" dirty="0"/>
              <a:t> myClass1.o myClass2.o</a:t>
            </a:r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en-US" sz="4200" dirty="0" err="1"/>
              <a:t>myProg</a:t>
            </a:r>
            <a:r>
              <a:rPr lang="en-US" sz="4200" dirty="0"/>
              <a:t>: $(OBJS)</a:t>
            </a:r>
          </a:p>
          <a:p>
            <a:pPr marL="0" indent="0">
              <a:buNone/>
            </a:pPr>
            <a:r>
              <a:rPr lang="en-US" sz="4200" dirty="0"/>
              <a:t>        </a:t>
            </a:r>
            <a:r>
              <a:rPr lang="en-US" sz="4200" dirty="0" smtClean="0"/>
              <a:t>$(CXX) -</a:t>
            </a:r>
            <a:r>
              <a:rPr lang="en-US" sz="4200" dirty="0"/>
              <a:t>o </a:t>
            </a:r>
            <a:r>
              <a:rPr lang="en-US" sz="4200" dirty="0" err="1"/>
              <a:t>myProg</a:t>
            </a:r>
            <a:r>
              <a:rPr lang="en-US" sz="4200" dirty="0"/>
              <a:t> $(OBJS)</a:t>
            </a:r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en-US" sz="4200" dirty="0"/>
              <a:t>#</a:t>
            </a:r>
          </a:p>
          <a:p>
            <a:pPr marL="0" indent="0">
              <a:buNone/>
            </a:pPr>
            <a:r>
              <a:rPr lang="en-US" sz="4200" dirty="0"/>
              <a:t># We use the Implicit rule for .o</a:t>
            </a:r>
          </a:p>
          <a:p>
            <a:pPr marL="0" indent="0">
              <a:buNone/>
            </a:pPr>
            <a:r>
              <a:rPr lang="en-US" sz="4200" dirty="0"/>
              <a:t>#        </a:t>
            </a:r>
            <a:r>
              <a:rPr lang="en-US" sz="4200" dirty="0" err="1"/>
              <a:t>n.o</a:t>
            </a:r>
            <a:r>
              <a:rPr lang="en-US" sz="4200" dirty="0"/>
              <a:t> is made automatically from n.cc or </a:t>
            </a:r>
            <a:r>
              <a:rPr lang="en-US" sz="4200" dirty="0" err="1"/>
              <a:t>n.C</a:t>
            </a:r>
            <a:r>
              <a:rPr lang="en-US" sz="4200" dirty="0"/>
              <a:t> with a command of the form:</a:t>
            </a:r>
          </a:p>
          <a:p>
            <a:pPr marL="0" indent="0">
              <a:buNone/>
            </a:pPr>
            <a:r>
              <a:rPr lang="en-US" sz="4200" dirty="0"/>
              <a:t>#                $(CXX) -c $(CPPFLAGS) $(CXXFLAGS)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1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Dummy Targets: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There are times when you don't want to create a target. Instead, you want to run a few commands. You can do so with dummy targets. A dummy target is a target which is not a file. However, the </a:t>
            </a:r>
            <a:r>
              <a:rPr lang="en-US" b="1" dirty="0"/>
              <a:t>make</a:t>
            </a:r>
            <a:r>
              <a:rPr lang="en-US" dirty="0"/>
              <a:t> utility doesn't know it's not a file, and will run commands as if it was a file that had to be created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make clean</a:t>
            </a:r>
          </a:p>
          <a:p>
            <a:pPr marL="457200" lvl="1" indent="0">
              <a:buNone/>
            </a:pPr>
            <a:r>
              <a:rPr lang="en-US" dirty="0" smtClean="0"/>
              <a:t>clean:</a:t>
            </a:r>
          </a:p>
          <a:p>
            <a:pPr marL="914400" lvl="2" indent="0">
              <a:buNone/>
            </a:pPr>
            <a:r>
              <a:rPr lang="en-US" dirty="0" smtClean="0"/>
              <a:t>\</a:t>
            </a:r>
            <a:r>
              <a:rPr lang="en-US" dirty="0" err="1" smtClean="0"/>
              <a:t>rm</a:t>
            </a:r>
            <a:r>
              <a:rPr lang="en-US" dirty="0" smtClean="0"/>
              <a:t> *.o </a:t>
            </a:r>
          </a:p>
          <a:p>
            <a:pPr marL="114300" indent="0">
              <a:buNone/>
            </a:pPr>
            <a:endParaRPr lang="en-US" dirty="0"/>
          </a:p>
          <a:p>
            <a:pPr marL="571500" indent="-457200"/>
            <a:r>
              <a:rPr lang="en-US" dirty="0" smtClean="0"/>
              <a:t>make all</a:t>
            </a:r>
          </a:p>
          <a:p>
            <a:pPr marL="514350" lvl="1" indent="0">
              <a:buNone/>
            </a:pPr>
            <a:r>
              <a:rPr lang="en-US" dirty="0" smtClean="0"/>
              <a:t>all: </a:t>
            </a:r>
            <a:r>
              <a:rPr lang="en-US" dirty="0" err="1" smtClean="0"/>
              <a:t>myProg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en.wikipedia.org/wiki/Make_(software)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7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500" dirty="0"/>
              <a:t>#</a:t>
            </a:r>
          </a:p>
          <a:p>
            <a:pPr marL="0" indent="0">
              <a:buNone/>
            </a:pPr>
            <a:r>
              <a:rPr lang="en-US" sz="5500" dirty="0"/>
              <a:t># Comments start with the # symbol</a:t>
            </a:r>
          </a:p>
          <a:p>
            <a:pPr marL="0" indent="0">
              <a:buNone/>
            </a:pPr>
            <a:endParaRPr lang="en-US" sz="5500" dirty="0"/>
          </a:p>
          <a:p>
            <a:pPr marL="0" indent="0">
              <a:buNone/>
            </a:pPr>
            <a:r>
              <a:rPr lang="en-US" sz="5500" dirty="0"/>
              <a:t>CXX = g++</a:t>
            </a:r>
          </a:p>
          <a:p>
            <a:pPr marL="0" indent="0">
              <a:buNone/>
            </a:pPr>
            <a:r>
              <a:rPr lang="en-US" sz="5500" dirty="0"/>
              <a:t>CXXFLAGS = -Wall</a:t>
            </a:r>
          </a:p>
          <a:p>
            <a:pPr marL="0" indent="0">
              <a:buNone/>
            </a:pPr>
            <a:r>
              <a:rPr lang="en-US" sz="5500" dirty="0" smtClean="0"/>
              <a:t>OBJS </a:t>
            </a:r>
            <a:r>
              <a:rPr lang="en-US" sz="5500" dirty="0"/>
              <a:t>= </a:t>
            </a:r>
            <a:r>
              <a:rPr lang="en-US" sz="5500" dirty="0" err="1"/>
              <a:t>myProg.o</a:t>
            </a:r>
            <a:r>
              <a:rPr lang="en-US" sz="5500" dirty="0"/>
              <a:t> myClass1.o myClass2.o</a:t>
            </a:r>
          </a:p>
          <a:p>
            <a:pPr marL="0" indent="0">
              <a:buNone/>
            </a:pPr>
            <a:endParaRPr lang="en-US" sz="5500" dirty="0"/>
          </a:p>
          <a:p>
            <a:pPr marL="0" indent="0">
              <a:buNone/>
            </a:pPr>
            <a:r>
              <a:rPr lang="en-US" sz="5500" dirty="0"/>
              <a:t>all: </a:t>
            </a:r>
            <a:r>
              <a:rPr lang="en-US" sz="5500" dirty="0" err="1"/>
              <a:t>myProg</a:t>
            </a:r>
            <a:endParaRPr lang="en-US" sz="5500" dirty="0"/>
          </a:p>
          <a:p>
            <a:pPr marL="0" indent="0">
              <a:buNone/>
            </a:pPr>
            <a:endParaRPr lang="en-US" sz="5500" dirty="0"/>
          </a:p>
          <a:p>
            <a:pPr marL="0" indent="0">
              <a:buNone/>
            </a:pPr>
            <a:r>
              <a:rPr lang="en-US" sz="5500" dirty="0"/>
              <a:t>clean:</a:t>
            </a:r>
          </a:p>
          <a:p>
            <a:pPr marL="0" indent="0">
              <a:buNone/>
            </a:pPr>
            <a:r>
              <a:rPr lang="en-US" sz="5500" dirty="0"/>
              <a:t>        </a:t>
            </a:r>
            <a:r>
              <a:rPr lang="en-US" sz="5500" dirty="0" err="1" smtClean="0"/>
              <a:t>rm</a:t>
            </a:r>
            <a:r>
              <a:rPr lang="en-US" sz="5500" dirty="0" smtClean="0"/>
              <a:t> –f  $(</a:t>
            </a:r>
            <a:r>
              <a:rPr lang="en-US" sz="5500" dirty="0"/>
              <a:t>OBJS) *~ </a:t>
            </a:r>
            <a:r>
              <a:rPr lang="en-US" sz="5500" dirty="0" err="1"/>
              <a:t>myProg</a:t>
            </a:r>
            <a:endParaRPr lang="en-US" sz="5500" dirty="0"/>
          </a:p>
          <a:p>
            <a:pPr marL="0" indent="0">
              <a:buNone/>
            </a:pPr>
            <a:endParaRPr lang="en-US" sz="5500" dirty="0"/>
          </a:p>
          <a:p>
            <a:pPr marL="0" indent="0">
              <a:buNone/>
            </a:pPr>
            <a:r>
              <a:rPr lang="en-US" sz="5500" dirty="0" err="1"/>
              <a:t>myProg</a:t>
            </a:r>
            <a:r>
              <a:rPr lang="en-US" sz="5500" dirty="0"/>
              <a:t>: $(OBJS)</a:t>
            </a:r>
          </a:p>
          <a:p>
            <a:pPr marL="0" indent="0">
              <a:buNone/>
            </a:pPr>
            <a:r>
              <a:rPr lang="en-US" sz="5500" dirty="0"/>
              <a:t>        </a:t>
            </a:r>
            <a:r>
              <a:rPr lang="en-US" sz="5500" dirty="0" smtClean="0"/>
              <a:t>$(CXX) </a:t>
            </a:r>
            <a:r>
              <a:rPr lang="en-US" sz="5500" dirty="0"/>
              <a:t>-o </a:t>
            </a:r>
            <a:r>
              <a:rPr lang="en-US" sz="5500" dirty="0" err="1"/>
              <a:t>myProg</a:t>
            </a:r>
            <a:r>
              <a:rPr lang="en-US" sz="5500" dirty="0"/>
              <a:t> $(OBJS)</a:t>
            </a:r>
          </a:p>
          <a:p>
            <a:pPr marL="0" indent="0">
              <a:buNone/>
            </a:pPr>
            <a:endParaRPr lang="en-US" sz="5500" dirty="0"/>
          </a:p>
          <a:p>
            <a:pPr marL="0" indent="0">
              <a:buNone/>
            </a:pPr>
            <a:r>
              <a:rPr lang="en-US" sz="5500" dirty="0"/>
              <a:t>#</a:t>
            </a:r>
          </a:p>
          <a:p>
            <a:pPr marL="0" indent="0">
              <a:buNone/>
            </a:pPr>
            <a:r>
              <a:rPr lang="en-US" sz="5500" dirty="0"/>
              <a:t># We use the Implicit rule for .o</a:t>
            </a:r>
          </a:p>
          <a:p>
            <a:pPr marL="0" indent="0">
              <a:buNone/>
            </a:pPr>
            <a:r>
              <a:rPr lang="en-US" sz="5500" dirty="0"/>
              <a:t>#        </a:t>
            </a:r>
            <a:r>
              <a:rPr lang="en-US" sz="5500" dirty="0" err="1"/>
              <a:t>n.o</a:t>
            </a:r>
            <a:r>
              <a:rPr lang="en-US" sz="5500" dirty="0"/>
              <a:t> is made automatically from n.cc or </a:t>
            </a:r>
            <a:r>
              <a:rPr lang="en-US" sz="5500" dirty="0" err="1"/>
              <a:t>n.C</a:t>
            </a:r>
            <a:r>
              <a:rPr lang="en-US" sz="5500" dirty="0"/>
              <a:t> with a command of the form:</a:t>
            </a:r>
          </a:p>
          <a:p>
            <a:pPr marL="0" indent="0">
              <a:buNone/>
            </a:pPr>
            <a:r>
              <a:rPr lang="en-US" sz="5500" dirty="0"/>
              <a:t>#                $(CXX) -c $(CPPFLAGS) $(CXXFLAGS</a:t>
            </a:r>
            <a:r>
              <a:rPr lang="en-US" sz="5500" dirty="0" smtClean="0"/>
              <a:t>)</a:t>
            </a:r>
            <a:endParaRPr lang="en-US" sz="55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4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following options may be useful during development and production: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962400" cy="365125"/>
          </a:xfrm>
        </p:spPr>
        <p:txBody>
          <a:bodyPr/>
          <a:lstStyle/>
          <a:p>
            <a:r>
              <a:rPr lang="en-US" dirty="0" smtClean="0"/>
              <a:t>From the man page of g++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388556"/>
              </p:ext>
            </p:extLst>
          </p:nvPr>
        </p:nvGraphicFramePr>
        <p:xfrm>
          <a:off x="457200" y="3733800"/>
          <a:ext cx="8229600" cy="109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6477000"/>
              </a:tblGrid>
              <a:tr h="1092200">
                <a:tc>
                  <a:txBody>
                    <a:bodyPr/>
                    <a:lstStyle/>
                    <a:p>
                      <a:r>
                        <a:rPr lang="en-US" dirty="0" smtClean="0"/>
                        <a:t>-g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Produce debugging information in the operating system’s native format.  GDB can work with this debugging information.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4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Pattern Rules: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A pattern rule contains the character `%' (exactly one of them) in the target; otherwise, it looks exactly like an ordinary rule. The target is a pattern for matching file names; the `%' matches any nonempty substring, while other characters match only themselves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pt-BR" sz="2600" dirty="0" smtClean="0"/>
              <a:t>	%.</a:t>
            </a:r>
            <a:r>
              <a:rPr lang="pt-BR" sz="2600" dirty="0"/>
              <a:t>o : %.c </a:t>
            </a:r>
            <a:endParaRPr lang="pt-BR" sz="2600" dirty="0" smtClean="0"/>
          </a:p>
          <a:p>
            <a:pPr marL="0" indent="0" algn="ctr">
              <a:buNone/>
            </a:pPr>
            <a:r>
              <a:rPr lang="pt-BR" sz="2600" dirty="0"/>
              <a:t>	</a:t>
            </a:r>
            <a:r>
              <a:rPr lang="pt-BR" sz="2600" dirty="0" smtClean="0"/>
              <a:t>$(</a:t>
            </a:r>
            <a:r>
              <a:rPr lang="pt-BR" sz="2600" dirty="0"/>
              <a:t>CC) -c $(CFLAGS) $(CPPFLAGS) $&lt; -o $@</a:t>
            </a:r>
            <a:endParaRPr lang="en-US" sz="2600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en.wikipedia.org/wiki/Make_(software)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0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CXX </a:t>
            </a:r>
            <a:r>
              <a:rPr lang="en-US" sz="1800" dirty="0"/>
              <a:t>= g++</a:t>
            </a:r>
          </a:p>
          <a:p>
            <a:pPr marL="0" indent="0">
              <a:buNone/>
            </a:pPr>
            <a:r>
              <a:rPr lang="en-US" sz="1800" dirty="0"/>
              <a:t>CXXFLAGS = -Wall</a:t>
            </a:r>
          </a:p>
          <a:p>
            <a:pPr marL="0" indent="0">
              <a:buNone/>
            </a:pPr>
            <a:r>
              <a:rPr lang="en-US" sz="1800" dirty="0" smtClean="0"/>
              <a:t>OBJS </a:t>
            </a:r>
            <a:r>
              <a:rPr lang="en-US" sz="1800" dirty="0"/>
              <a:t>= </a:t>
            </a:r>
            <a:r>
              <a:rPr lang="en-US" sz="1800" dirty="0" err="1"/>
              <a:t>myProg.o</a:t>
            </a:r>
            <a:r>
              <a:rPr lang="en-US" sz="1800" dirty="0"/>
              <a:t> myClass1.o myClass2.o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 We override the Implicit rule for .o</a:t>
            </a:r>
          </a:p>
          <a:p>
            <a:pPr marL="0" indent="0">
              <a:buNone/>
            </a:pPr>
            <a:r>
              <a:rPr lang="en-US" sz="1800" dirty="0" smtClean="0"/>
              <a:t>%</a:t>
            </a:r>
            <a:r>
              <a:rPr lang="en-US" sz="1800" dirty="0"/>
              <a:t>o:%cc</a:t>
            </a:r>
          </a:p>
          <a:p>
            <a:pPr marL="0" indent="0">
              <a:buNone/>
            </a:pPr>
            <a:r>
              <a:rPr lang="en-US" sz="1800" dirty="0"/>
              <a:t>        $(CXX) -c $(CXXFLAGS) $(CPPFLAGS) -O $&lt; -o $@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all: </a:t>
            </a:r>
            <a:r>
              <a:rPr lang="en-US" sz="1800" dirty="0" err="1"/>
              <a:t>myProg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clean: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rm</a:t>
            </a:r>
            <a:r>
              <a:rPr lang="en-US" sz="1800" dirty="0"/>
              <a:t> -f $(OBJS) *~ </a:t>
            </a:r>
            <a:r>
              <a:rPr lang="en-US" sz="1800" dirty="0" err="1"/>
              <a:t>myProg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myProg</a:t>
            </a:r>
            <a:r>
              <a:rPr lang="en-US" sz="1800" dirty="0"/>
              <a:t>: $(OBJS)</a:t>
            </a:r>
          </a:p>
          <a:p>
            <a:pPr marL="0" indent="0">
              <a:buNone/>
            </a:pPr>
            <a:r>
              <a:rPr lang="en-US" sz="1800" dirty="0"/>
              <a:t>        g++ -o $@ $(OBJS)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1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Advanced GNU Make:  Auto dependencies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GNU Make’s </a:t>
            </a:r>
            <a:r>
              <a:rPr lang="en-US" sz="1800" b="1" i="1" dirty="0" smtClean="0"/>
              <a:t>include </a:t>
            </a:r>
            <a:r>
              <a:rPr lang="en-US" sz="1800" dirty="0" smtClean="0"/>
              <a:t> directive: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This </a:t>
            </a:r>
            <a:r>
              <a:rPr lang="en-US" sz="1800" dirty="0"/>
              <a:t>allows one </a:t>
            </a:r>
            <a:r>
              <a:rPr lang="en-US" sz="1800" dirty="0" err="1"/>
              <a:t>makefile</a:t>
            </a:r>
            <a:r>
              <a:rPr lang="en-US" sz="1800" dirty="0"/>
              <a:t> to include other </a:t>
            </a:r>
            <a:r>
              <a:rPr lang="en-US" sz="1800" dirty="0" err="1"/>
              <a:t>makefiles</a:t>
            </a:r>
            <a:r>
              <a:rPr lang="en-US" sz="1800" dirty="0"/>
              <a:t>, as if they had been entered there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An implicit rule is provided for including .P suffixes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7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Dependencies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g++ –M –MF &lt;</a:t>
            </a:r>
            <a:r>
              <a:rPr lang="en-US" sz="1800" dirty="0" err="1" smtClean="0"/>
              <a:t>outfilename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CXX </a:t>
            </a:r>
            <a:r>
              <a:rPr lang="en-US" sz="1600" dirty="0"/>
              <a:t>= g++</a:t>
            </a:r>
          </a:p>
          <a:p>
            <a:pPr marL="0" indent="0">
              <a:buNone/>
            </a:pPr>
            <a:r>
              <a:rPr lang="en-US" sz="1600" dirty="0"/>
              <a:t>CXXFLAGS = -Wall</a:t>
            </a:r>
          </a:p>
          <a:p>
            <a:pPr marL="0" indent="0">
              <a:buNone/>
            </a:pPr>
            <a:r>
              <a:rPr lang="en-US" sz="1600" dirty="0"/>
              <a:t>CPPFLAGS =</a:t>
            </a:r>
          </a:p>
          <a:p>
            <a:pPr marL="0" indent="0">
              <a:buNone/>
            </a:pPr>
            <a:r>
              <a:rPr lang="en-US" sz="1600" dirty="0" smtClean="0"/>
              <a:t>OBJS </a:t>
            </a:r>
            <a:r>
              <a:rPr lang="en-US" sz="1600" dirty="0"/>
              <a:t>= </a:t>
            </a:r>
            <a:r>
              <a:rPr lang="en-US" sz="1600" dirty="0" err="1"/>
              <a:t>myProg.o</a:t>
            </a:r>
            <a:r>
              <a:rPr lang="en-US" sz="1600" dirty="0"/>
              <a:t> myClass1.o myClass2.o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%</a:t>
            </a:r>
            <a:r>
              <a:rPr lang="en-US" sz="1600" dirty="0"/>
              <a:t>o:%</a:t>
            </a:r>
            <a:r>
              <a:rPr lang="en-US" sz="1600" dirty="0" smtClean="0"/>
              <a:t>cc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$(CXX) -M -MF $*P $&lt;</a:t>
            </a:r>
          </a:p>
          <a:p>
            <a:pPr marL="0" indent="0">
              <a:buNone/>
            </a:pPr>
            <a:r>
              <a:rPr lang="en-US" sz="1600" dirty="0"/>
              <a:t>        $(CXX) -c $(CXXFLAGS) $(CPPFLAGS) -O $&lt; -o $@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all</a:t>
            </a:r>
            <a:r>
              <a:rPr lang="en-US" sz="1600" dirty="0"/>
              <a:t>: </a:t>
            </a:r>
            <a:r>
              <a:rPr lang="en-US" sz="1600" dirty="0" err="1"/>
              <a:t>myProg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clean: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rm</a:t>
            </a:r>
            <a:r>
              <a:rPr lang="en-US" sz="1600" dirty="0"/>
              <a:t> -f $(OBJS) *.P *~ </a:t>
            </a:r>
            <a:r>
              <a:rPr lang="en-US" sz="1600" dirty="0" err="1"/>
              <a:t>myProg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myProg</a:t>
            </a:r>
            <a:r>
              <a:rPr lang="en-US" sz="1600" dirty="0"/>
              <a:t>: $(OBJS)</a:t>
            </a:r>
          </a:p>
          <a:p>
            <a:pPr marL="0" indent="0">
              <a:buNone/>
            </a:pPr>
            <a:r>
              <a:rPr lang="en-US" sz="1600" dirty="0"/>
              <a:t>        g++ -o $@ $(OBJS)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-include $(OBJS:%.o=%.P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962400" cy="365125"/>
          </a:xfrm>
        </p:spPr>
        <p:txBody>
          <a:bodyPr/>
          <a:lstStyle/>
          <a:p>
            <a:r>
              <a:rPr lang="en-US" dirty="0" smtClean="0"/>
              <a:t>From the man page of g++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119424"/>
              </p:ext>
            </p:extLst>
          </p:nvPr>
        </p:nvGraphicFramePr>
        <p:xfrm>
          <a:off x="457200" y="1600200"/>
          <a:ext cx="8229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6324600"/>
              </a:tblGrid>
              <a:tr h="1092200">
                <a:tc>
                  <a:txBody>
                    <a:bodyPr/>
                    <a:lstStyle/>
                    <a:p>
                      <a:r>
                        <a:rPr lang="en-US" dirty="0" smtClean="0"/>
                        <a:t>-O, -O1, -O2, -O3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With -O, the compiler tries to reduce code size and execution time, without performing any  optimizations that take a great deal of compilation time.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-O2 Optimize even more.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-O3 Optimize yet more.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GCC allows you to use -g with -O.  The shortcuts taken by optimized code may occasionally produce  surprising results: some variables you declared may not exist at all; flow of control may briefly move where you did not expect it; some statements may not be executed because they compute constant results or their values were already at hand; some statements may execute in different places because they were moved out of loops.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36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following options may be useful during development and production: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962400" cy="365125"/>
          </a:xfrm>
        </p:spPr>
        <p:txBody>
          <a:bodyPr/>
          <a:lstStyle/>
          <a:p>
            <a:r>
              <a:rPr lang="en-US" dirty="0" smtClean="0"/>
              <a:t>From the man page of g++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800122"/>
              </p:ext>
            </p:extLst>
          </p:nvPr>
        </p:nvGraphicFramePr>
        <p:xfrm>
          <a:off x="457200" y="3505200"/>
          <a:ext cx="82296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6477000"/>
              </a:tblGrid>
              <a:tr h="1092200">
                <a:tc>
                  <a:txBody>
                    <a:bodyPr/>
                    <a:lstStyle/>
                    <a:p>
                      <a:r>
                        <a:rPr lang="en-US" dirty="0" smtClean="0"/>
                        <a:t>-W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Turns on all optional warnings which are desirable for normal code.  At present this is -</a:t>
                      </a:r>
                      <a:r>
                        <a:rPr lang="en-US" dirty="0" err="1" smtClean="0"/>
                        <a:t>Wcomment</a:t>
                      </a:r>
                      <a:r>
                        <a:rPr lang="en-US" dirty="0" smtClean="0"/>
                        <a:t>, -</a:t>
                      </a:r>
                      <a:r>
                        <a:rPr lang="en-US" dirty="0" err="1" smtClean="0"/>
                        <a:t>Wtrigraphs</a:t>
                      </a:r>
                      <a:r>
                        <a:rPr lang="en-US" dirty="0" smtClean="0"/>
                        <a:t>, -</a:t>
                      </a:r>
                      <a:r>
                        <a:rPr lang="en-US" dirty="0" err="1" smtClean="0"/>
                        <a:t>Wmultichar</a:t>
                      </a:r>
                      <a:r>
                        <a:rPr lang="en-US" dirty="0" smtClean="0"/>
                        <a:t> and a warning about integer promotion causing a change of sign in "#if" expressions.  Note that many of the preprocessor’s warnings are on by default and have no options to control them.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62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NASA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is a principle that may have been put forth by NASA: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Test </a:t>
            </a:r>
            <a:r>
              <a:rPr lang="en-US" b="1" dirty="0"/>
              <a:t>what you fly, fly what you </a:t>
            </a:r>
            <a:r>
              <a:rPr lang="en-US" b="1" dirty="0" smtClean="0"/>
              <a:t>test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means that if you don't test exactly what you plan to launch, you don't know how what you </a:t>
            </a:r>
            <a:r>
              <a:rPr lang="en-US" i="1" dirty="0"/>
              <a:t>do</a:t>
            </a:r>
            <a:r>
              <a:rPr lang="en-US" dirty="0"/>
              <a:t> launch will behave.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r>
              <a:rPr lang="en-US" dirty="0"/>
              <a:t>http://stackoverflow.com/questions/623243/test-what-you-fly-fly-what-you-test-nasa-principle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1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NASA Principle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Do you ship code with debugging symbols?</a:t>
            </a:r>
          </a:p>
          <a:p>
            <a:r>
              <a:rPr lang="en-US" dirty="0" smtClean="0"/>
              <a:t>Do you have a debug and release configuration?</a:t>
            </a:r>
          </a:p>
          <a:p>
            <a:r>
              <a:rPr lang="en-US" dirty="0" smtClean="0"/>
              <a:t>Do you enable/disable debugging macros in the preprocessor?</a:t>
            </a:r>
          </a:p>
          <a:p>
            <a:r>
              <a:rPr lang="en-US" dirty="0" smtClean="0"/>
              <a:t>Do you allow compiler optimizations?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From “man touch”: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/>
              <a:t>touch </a:t>
            </a:r>
            <a:r>
              <a:rPr lang="en-US" sz="2800" dirty="0"/>
              <a:t>[OPTION]... </a:t>
            </a:r>
            <a:r>
              <a:rPr lang="en-US" sz="2800" dirty="0"/>
              <a:t>FILE</a:t>
            </a:r>
            <a:r>
              <a:rPr lang="en-US" sz="2800" dirty="0" smtClean="0"/>
              <a:t>...</a:t>
            </a:r>
          </a:p>
          <a:p>
            <a:pPr marL="0" indent="0">
              <a:buNone/>
            </a:pPr>
            <a:endParaRPr lang="en-US" sz="2800" dirty="0"/>
          </a:p>
          <a:p>
            <a:pPr marL="400050" lvl="1" indent="0">
              <a:buNone/>
            </a:pPr>
            <a:r>
              <a:rPr lang="en-US" dirty="0"/>
              <a:t>Update the access and modification times of each FILE to the current time</a:t>
            </a:r>
            <a:r>
              <a:rPr lang="en-US" dirty="0" smtClean="0"/>
              <a:t>.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Why?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Useful for testing </a:t>
            </a:r>
            <a:r>
              <a:rPr lang="en-US" dirty="0" err="1" smtClean="0"/>
              <a:t>Makefiles</a:t>
            </a:r>
            <a:r>
              <a:rPr lang="en-US" dirty="0" smtClean="0"/>
              <a:t>  (coming up next)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3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From Wikipedia:</a:t>
            </a:r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In </a:t>
            </a:r>
            <a:r>
              <a:rPr lang="en-US" dirty="0">
                <a:hlinkClick r:id="rId2" tooltip="Software development"/>
              </a:rPr>
              <a:t>software development</a:t>
            </a:r>
            <a:r>
              <a:rPr lang="en-US" dirty="0"/>
              <a:t>, </a:t>
            </a:r>
            <a:r>
              <a:rPr lang="en-US" b="1" dirty="0"/>
              <a:t>Make</a:t>
            </a:r>
            <a:r>
              <a:rPr lang="en-US" dirty="0"/>
              <a:t> is a </a:t>
            </a:r>
            <a:r>
              <a:rPr lang="en-US" dirty="0">
                <a:hlinkClick r:id="rId3" tooltip="Utility software"/>
              </a:rPr>
              <a:t>utility</a:t>
            </a:r>
            <a:r>
              <a:rPr lang="en-US" dirty="0"/>
              <a:t> that </a:t>
            </a:r>
            <a:r>
              <a:rPr lang="en-US" dirty="0">
                <a:hlinkClick r:id="rId4" tooltip="Build automation"/>
              </a:rPr>
              <a:t>automatically builds</a:t>
            </a:r>
            <a:r>
              <a:rPr lang="en-US" dirty="0"/>
              <a:t> executable programs and libraries from </a:t>
            </a:r>
            <a:r>
              <a:rPr lang="en-US" dirty="0">
                <a:hlinkClick r:id="rId5" tooltip="Source code"/>
              </a:rPr>
              <a:t>source code</a:t>
            </a:r>
            <a:r>
              <a:rPr lang="en-US" dirty="0"/>
              <a:t> by reading files called </a:t>
            </a:r>
            <a:r>
              <a:rPr lang="en-US" b="1" dirty="0" err="1"/>
              <a:t>makefiles</a:t>
            </a:r>
            <a:r>
              <a:rPr lang="en-US" dirty="0"/>
              <a:t> which specify how to derive the target program… </a:t>
            </a:r>
            <a:r>
              <a:rPr lang="en-US" b="1" i="1" dirty="0"/>
              <a:t>Make</a:t>
            </a:r>
            <a:r>
              <a:rPr lang="en-US" dirty="0"/>
              <a:t> </a:t>
            </a:r>
            <a:r>
              <a:rPr lang="en-US" dirty="0" smtClean="0"/>
              <a:t>remains </a:t>
            </a:r>
            <a:r>
              <a:rPr lang="en-US" dirty="0"/>
              <a:t>widely used, especially in </a:t>
            </a:r>
            <a:r>
              <a:rPr lang="en-US" dirty="0">
                <a:hlinkClick r:id="rId6" tooltip="Unix"/>
              </a:rPr>
              <a:t>Unix</a:t>
            </a:r>
            <a:r>
              <a:rPr lang="en-US" dirty="0"/>
              <a:t>. </a:t>
            </a:r>
            <a:endParaRPr lang="en-US" dirty="0" smtClean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Besides building programs, </a:t>
            </a:r>
            <a:r>
              <a:rPr lang="en-US" b="1" i="1" dirty="0"/>
              <a:t>Make</a:t>
            </a:r>
            <a:r>
              <a:rPr lang="en-US" dirty="0"/>
              <a:t> </a:t>
            </a:r>
            <a:r>
              <a:rPr lang="en-US" dirty="0" smtClean="0"/>
              <a:t>can </a:t>
            </a:r>
            <a:r>
              <a:rPr lang="en-US" dirty="0"/>
              <a:t>be used to manage any project where some files must be updated automatically from others whenever the others change.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en.wikipedia.org/wiki/Make_(software)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In English: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Make</a:t>
            </a:r>
            <a:r>
              <a:rPr lang="en-US" dirty="0"/>
              <a:t> </a:t>
            </a:r>
            <a:r>
              <a:rPr lang="en-US" dirty="0" smtClean="0"/>
              <a:t>is used </a:t>
            </a:r>
            <a:r>
              <a:rPr lang="en-US" dirty="0"/>
              <a:t>to </a:t>
            </a:r>
            <a:r>
              <a:rPr lang="en-US" dirty="0">
                <a:hlinkClick r:id="rId2" tooltip="Software build"/>
              </a:rPr>
              <a:t>build</a:t>
            </a:r>
            <a:r>
              <a:rPr lang="en-US" dirty="0"/>
              <a:t> executable programs and libraries from source code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is best used when you have separate files that all need to be compiled to create an executable.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will be using GNU </a:t>
            </a:r>
            <a:r>
              <a:rPr lang="en-US" b="1" i="1" dirty="0" smtClean="0"/>
              <a:t>Make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Online Tutorial: </a:t>
            </a:r>
          </a:p>
          <a:p>
            <a:pPr marL="0" indent="0" algn="ctr">
              <a:buNone/>
            </a:pPr>
            <a:r>
              <a:rPr lang="en-US" sz="2900" dirty="0">
                <a:hlinkClick r:id="rId3"/>
              </a:rPr>
              <a:t>http://</a:t>
            </a:r>
            <a:r>
              <a:rPr lang="en-US" sz="2900" dirty="0" smtClean="0">
                <a:hlinkClick r:id="rId3"/>
              </a:rPr>
              <a:t>www.cs.umd.edu/class/fall2002/cmsc214/Tutorial/makefile.html</a:t>
            </a:r>
            <a:endParaRPr lang="en-US" sz="2900" dirty="0" smtClean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 smtClean="0"/>
              <a:t>Man page:  man make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70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9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1472</Words>
  <Application>Microsoft Office PowerPoint</Application>
  <PresentationFormat>On-screen Show (4:3)</PresentationFormat>
  <Paragraphs>268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Lecture Objectives</vt:lpstr>
      <vt:lpstr>Compiler Options</vt:lpstr>
      <vt:lpstr>Compiler Options</vt:lpstr>
      <vt:lpstr>Compiler Options</vt:lpstr>
      <vt:lpstr>NASA Principle</vt:lpstr>
      <vt:lpstr>NASA Principle (cont)</vt:lpstr>
      <vt:lpstr>touch</vt:lpstr>
      <vt:lpstr>Make</vt:lpstr>
      <vt:lpstr>Make (cont)</vt:lpstr>
      <vt:lpstr>Make (cont)</vt:lpstr>
      <vt:lpstr>Make (cont)</vt:lpstr>
      <vt:lpstr>Make (cont)</vt:lpstr>
      <vt:lpstr>Make (cont)</vt:lpstr>
      <vt:lpstr>Make (cont)</vt:lpstr>
      <vt:lpstr>Make (cont)</vt:lpstr>
      <vt:lpstr>Make (cont)</vt:lpstr>
      <vt:lpstr>Make (cont)</vt:lpstr>
      <vt:lpstr>Make (cont)</vt:lpstr>
      <vt:lpstr>Make (cont)</vt:lpstr>
      <vt:lpstr>Make (cont)</vt:lpstr>
      <vt:lpstr>Make (cont)</vt:lpstr>
      <vt:lpstr>Make (cont)</vt:lpstr>
      <vt:lpstr>Make (cont)</vt:lpstr>
      <vt:lpstr>Make (cont)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UNIX</dc:title>
  <dc:creator>Stephen Perkins</dc:creator>
  <cp:lastModifiedBy>Stephen Perkins</cp:lastModifiedBy>
  <cp:revision>91</cp:revision>
  <dcterms:created xsi:type="dcterms:W3CDTF">2006-08-16T00:00:00Z</dcterms:created>
  <dcterms:modified xsi:type="dcterms:W3CDTF">2015-02-09T23:08:49Z</dcterms:modified>
</cp:coreProperties>
</file>