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1" r:id="rId2"/>
    <p:sldId id="353" r:id="rId3"/>
    <p:sldId id="352" r:id="rId4"/>
    <p:sldId id="326" r:id="rId5"/>
    <p:sldId id="327" r:id="rId6"/>
    <p:sldId id="328" r:id="rId7"/>
    <p:sldId id="329" r:id="rId8"/>
    <p:sldId id="330" r:id="rId9"/>
    <p:sldId id="331" r:id="rId10"/>
    <p:sldId id="333" r:id="rId11"/>
    <p:sldId id="335" r:id="rId12"/>
    <p:sldId id="334" r:id="rId13"/>
    <p:sldId id="337" r:id="rId14"/>
    <p:sldId id="339" r:id="rId15"/>
    <p:sldId id="338" r:id="rId16"/>
    <p:sldId id="341" r:id="rId17"/>
    <p:sldId id="342" r:id="rId18"/>
    <p:sldId id="340" r:id="rId19"/>
    <p:sldId id="343" r:id="rId20"/>
    <p:sldId id="344" r:id="rId21"/>
    <p:sldId id="347" r:id="rId22"/>
    <p:sldId id="349" r:id="rId23"/>
    <p:sldId id="346" r:id="rId24"/>
    <p:sldId id="336" r:id="rId25"/>
    <p:sldId id="348" r:id="rId26"/>
    <p:sldId id="350" r:id="rId27"/>
    <p:sldId id="35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0" autoAdjust="0"/>
    <p:restoredTop sz="94505" autoAdjust="0"/>
  </p:normalViewPr>
  <p:slideViewPr>
    <p:cSldViewPr>
      <p:cViewPr varScale="1">
        <p:scale>
          <a:sx n="69" d="100"/>
          <a:sy n="69" d="100"/>
        </p:scale>
        <p:origin x="12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6586F-FEE6-4F58-9985-02E423FC5BA5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EBD00-48FE-4738-8146-81D27610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21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E4C3-FA79-4A56-9F5A-71F2BCC1AB93}" type="datetime1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7875-52F6-41A2-8524-492F9ECBB133}" type="datetime1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0331-6078-4663-BB84-8070763F7ACE}" type="datetime1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F4FE-8263-4847-A01F-EAD2D4D1ED71}" type="datetime1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C163-9A9A-4AFB-8F21-3F3015385350}" type="datetime1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9111-3A32-4AE9-A73D-EBDBAFAF0FB7}" type="datetime1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5AB9-F068-4E5A-BDB8-280621F615A6}" type="datetime1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5841-8572-4DA2-814C-DA971CCC954C}" type="datetime1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9D12-6F80-46D7-BF13-B7D3280E9E81}" type="datetime1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D4A8-BA6C-41B2-9C1B-32012C19BF6F}" type="datetime1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3A74-BECF-43D9-B48A-5CCCA6076E29}" type="datetime1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112DA-B224-43FB-896F-17675EEE718F}" type="datetime1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atural_language" TargetMode="External"/><Relationship Id="rId2" Type="http://schemas.openxmlformats.org/officeDocument/2006/relationships/hyperlink" Target="http://en.wikipedia.org/wiki/Synta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Semantics" TargetMode="External"/><Relationship Id="rId4" Type="http://schemas.openxmlformats.org/officeDocument/2006/relationships/hyperlink" Target="http://en.wikipedia.org/wiki/Programming_languag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ormal_language" TargetMode="External"/><Relationship Id="rId2" Type="http://schemas.openxmlformats.org/officeDocument/2006/relationships/hyperlink" Target="http://en.wikipedia.org/wiki/Formal_language_theo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Regular_express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haracter_(computing)" TargetMode="External"/><Relationship Id="rId2" Type="http://schemas.openxmlformats.org/officeDocument/2006/relationships/hyperlink" Target="http://en.wikipedia.org/wiki/Formal_language_theor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regexone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uter_programs" TargetMode="External"/><Relationship Id="rId7" Type="http://schemas.openxmlformats.org/officeDocument/2006/relationships/hyperlink" Target="http://en.wikipedia.org/wiki/Turing_machine" TargetMode="External"/><Relationship Id="rId2" Type="http://schemas.openxmlformats.org/officeDocument/2006/relationships/hyperlink" Target="http://en.wikipedia.org/wiki/Model_of_compu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State_(computer_science)" TargetMode="External"/><Relationship Id="rId5" Type="http://schemas.openxmlformats.org/officeDocument/2006/relationships/hyperlink" Target="http://en.wikipedia.org/wiki/Abstract_machine" TargetMode="External"/><Relationship Id="rId4" Type="http://schemas.openxmlformats.org/officeDocument/2006/relationships/hyperlink" Target="http://en.wikipedia.org/wiki/Sequential_logi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ormal_language" TargetMode="External"/><Relationship Id="rId2" Type="http://schemas.openxmlformats.org/officeDocument/2006/relationships/hyperlink" Target="http://en.wikipedia.org/wiki/Formal_language_theor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Finite_automaton" TargetMode="External"/><Relationship Id="rId4" Type="http://schemas.openxmlformats.org/officeDocument/2006/relationships/hyperlink" Target="http://en.wikipedia.org/wiki/Regular_expression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exical_analysis#cite_note-2" TargetMode="External"/><Relationship Id="rId2" Type="http://schemas.openxmlformats.org/officeDocument/2006/relationships/hyperlink" Target="http://en.wikipedia.org/wiki/Compiler_fronten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uter_program" TargetMode="External"/><Relationship Id="rId2" Type="http://schemas.openxmlformats.org/officeDocument/2006/relationships/hyperlink" Target="http://en.wikipedia.org/wiki/Software_configuration_managemen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popen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M4/</a:t>
            </a:r>
            <a:r>
              <a:rPr lang="en-US" dirty="0" err="1" smtClean="0"/>
              <a:t>Autoconf</a:t>
            </a:r>
            <a:endParaRPr lang="en-US" dirty="0" smtClean="0"/>
          </a:p>
          <a:p>
            <a:r>
              <a:rPr lang="en-US" dirty="0" smtClean="0"/>
              <a:t>SCM</a:t>
            </a:r>
          </a:p>
          <a:p>
            <a:r>
              <a:rPr lang="en-US" dirty="0" smtClean="0"/>
              <a:t>Flex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</a:t>
            </a:r>
            <a:r>
              <a:rPr lang="en-US" dirty="0" err="1" smtClean="0"/>
              <a:t>Langages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r>
              <a:rPr lang="en-US" dirty="0"/>
              <a:t>http://en.wikipedia.org/wiki/Formal_language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524000"/>
            <a:ext cx="8001000" cy="4449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Formal Languages: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sz="2000" dirty="0"/>
              <a:t>The field of </a:t>
            </a:r>
            <a:r>
              <a:rPr lang="en-US" sz="2000" b="1" dirty="0"/>
              <a:t>formal language theory</a:t>
            </a:r>
            <a:r>
              <a:rPr lang="en-US" sz="2000" dirty="0"/>
              <a:t> studies primarily the purely </a:t>
            </a:r>
            <a:r>
              <a:rPr lang="en-US" sz="2000" dirty="0">
                <a:hlinkClick r:id="rId2" tooltip="Syntax"/>
              </a:rPr>
              <a:t>syntactical</a:t>
            </a:r>
            <a:r>
              <a:rPr lang="en-US" sz="2000" dirty="0"/>
              <a:t> aspects of such languages—that is, their internal structural patterns. Formal language theory sprang out of linguistics, as a way of understanding the syntactic regularities of </a:t>
            </a:r>
            <a:r>
              <a:rPr lang="en-US" sz="2000" dirty="0">
                <a:hlinkClick r:id="rId3" tooltip="Natural language"/>
              </a:rPr>
              <a:t>natural languages</a:t>
            </a:r>
            <a:r>
              <a:rPr lang="en-US" sz="2000" dirty="0"/>
              <a:t>. </a:t>
            </a:r>
            <a:endParaRPr lang="en-US" sz="2000" dirty="0" smtClean="0"/>
          </a:p>
          <a:p>
            <a:pPr marL="400050" lvl="1" indent="0">
              <a:buNone/>
            </a:pPr>
            <a:endParaRPr lang="en-US" sz="2000" dirty="0"/>
          </a:p>
          <a:p>
            <a:pPr marL="400050" lvl="1" indent="0">
              <a:buNone/>
            </a:pPr>
            <a:r>
              <a:rPr lang="en-US" sz="2000" dirty="0" smtClean="0"/>
              <a:t>In </a:t>
            </a:r>
            <a:r>
              <a:rPr lang="en-US" sz="2000" dirty="0"/>
              <a:t>computer science, formal languages are used among others as the basis for defining the grammar of </a:t>
            </a:r>
            <a:r>
              <a:rPr lang="en-US" sz="2000" dirty="0">
                <a:hlinkClick r:id="rId4" tooltip="Programming language"/>
              </a:rPr>
              <a:t>programming languages</a:t>
            </a:r>
            <a:r>
              <a:rPr lang="en-US" sz="2000" dirty="0"/>
              <a:t> and formalized versions of subsets of natural languages in which the words of the language represent concepts that are associated with particular meanings or </a:t>
            </a:r>
            <a:r>
              <a:rPr lang="en-US" sz="2000" dirty="0">
                <a:hlinkClick r:id="rId5" tooltip="Semantics"/>
              </a:rPr>
              <a:t>semantics</a:t>
            </a:r>
            <a:r>
              <a:rPr lang="en-US" sz="2000" dirty="0"/>
              <a:t>.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4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r>
              <a:rPr lang="en-US" dirty="0"/>
              <a:t>http://en.wikipedia.org/wiki/Regular_language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Regular Language:</a:t>
            </a:r>
          </a:p>
          <a:p>
            <a:pPr marL="400050" lvl="1" indent="0">
              <a:buNone/>
            </a:pPr>
            <a:endParaRPr lang="en-US" sz="2400" dirty="0"/>
          </a:p>
          <a:p>
            <a:pPr marL="400050" lvl="1" indent="0">
              <a:buNone/>
            </a:pPr>
            <a:r>
              <a:rPr lang="en-US" sz="2400" dirty="0"/>
              <a:t>In </a:t>
            </a:r>
            <a:r>
              <a:rPr lang="en-US" sz="2400" dirty="0">
                <a:hlinkClick r:id="rId2" tooltip="Formal language theory"/>
              </a:rPr>
              <a:t>formal language theory</a:t>
            </a:r>
            <a:r>
              <a:rPr lang="en-US" sz="2400" dirty="0"/>
              <a:t>, a </a:t>
            </a:r>
            <a:r>
              <a:rPr lang="en-US" sz="2400" b="1" dirty="0" smtClean="0"/>
              <a:t>Regular Language</a:t>
            </a:r>
            <a:r>
              <a:rPr lang="en-US" sz="2400" dirty="0" smtClean="0"/>
              <a:t> </a:t>
            </a:r>
            <a:r>
              <a:rPr lang="en-US" sz="2400" dirty="0"/>
              <a:t>is a </a:t>
            </a:r>
            <a:r>
              <a:rPr lang="en-US" sz="2400" dirty="0">
                <a:hlinkClick r:id="rId3" tooltip="Formal language"/>
              </a:rPr>
              <a:t>formal language</a:t>
            </a:r>
            <a:r>
              <a:rPr lang="en-US" sz="2400" dirty="0"/>
              <a:t> that can be expressed using a </a:t>
            </a:r>
            <a:r>
              <a:rPr lang="en-US" sz="2400" dirty="0">
                <a:hlinkClick r:id="rId4" tooltip="Regular expression"/>
              </a:rPr>
              <a:t>regular expression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79638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r>
              <a:rPr lang="en-US" dirty="0"/>
              <a:t>http://en.wikipedia.org/wiki/Regular_expression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371600"/>
            <a:ext cx="8229600" cy="4449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Regular Expression</a:t>
            </a:r>
          </a:p>
          <a:p>
            <a:pPr marL="400050" lvl="1" indent="0">
              <a:buNone/>
            </a:pPr>
            <a:r>
              <a:rPr lang="en-US" dirty="0" smtClean="0"/>
              <a:t>In </a:t>
            </a:r>
            <a:r>
              <a:rPr lang="en-US" dirty="0">
                <a:hlinkClick r:id="rId2" tooltip="Formal language theory"/>
              </a:rPr>
              <a:t>formal language theory</a:t>
            </a:r>
            <a:r>
              <a:rPr lang="en-US" dirty="0"/>
              <a:t>, a </a:t>
            </a:r>
            <a:r>
              <a:rPr lang="en-US" b="1" dirty="0"/>
              <a:t>regular expression</a:t>
            </a:r>
            <a:r>
              <a:rPr lang="en-US" dirty="0"/>
              <a:t> (abbreviated </a:t>
            </a:r>
            <a:r>
              <a:rPr lang="en-US" b="1" dirty="0"/>
              <a:t>regex</a:t>
            </a:r>
            <a:r>
              <a:rPr lang="en-US" dirty="0"/>
              <a:t> or </a:t>
            </a:r>
            <a:r>
              <a:rPr lang="en-US" b="1" dirty="0" err="1"/>
              <a:t>regexp</a:t>
            </a:r>
            <a:r>
              <a:rPr lang="en-US" dirty="0"/>
              <a:t>) </a:t>
            </a:r>
            <a:r>
              <a:rPr lang="en-US" dirty="0" smtClean="0"/>
              <a:t>is </a:t>
            </a:r>
            <a:r>
              <a:rPr lang="en-US" dirty="0"/>
              <a:t>a sequence of </a:t>
            </a:r>
            <a:r>
              <a:rPr lang="en-US" dirty="0">
                <a:hlinkClick r:id="rId3" tooltip="Character (computing)"/>
              </a:rPr>
              <a:t>characters</a:t>
            </a:r>
            <a:r>
              <a:rPr lang="en-US" dirty="0"/>
              <a:t> that forms a search </a:t>
            </a:r>
            <a:r>
              <a:rPr lang="en-US" dirty="0" smtClean="0"/>
              <a:t>pattern.</a:t>
            </a:r>
            <a:endParaRPr lang="en-US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b="1" dirty="0" smtClean="0"/>
              <a:t>Regular expression</a:t>
            </a:r>
            <a:r>
              <a:rPr lang="en-US" sz="2800" dirty="0" smtClean="0"/>
              <a:t> are the simplest class of formal languages.   Read </a:t>
            </a:r>
            <a:r>
              <a:rPr lang="en-US" sz="2800" dirty="0"/>
              <a:t>up on the full text here: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http</a:t>
            </a:r>
            <a:r>
              <a:rPr lang="en-US" sz="1800" dirty="0"/>
              <a:t>://en.wikipedia.org/wiki/Regular_expression#Formal_definition</a:t>
            </a:r>
          </a:p>
        </p:txBody>
      </p:sp>
    </p:spTree>
    <p:extLst>
      <p:ext uri="{BB962C8B-B14F-4D97-AF65-F5344CB8AC3E}">
        <p14:creationId xmlns:p14="http://schemas.microsoft.com/office/powerpoint/2010/main" val="216052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r>
              <a:rPr lang="en-US" dirty="0"/>
              <a:t>http://en.wikipedia.org/wiki/Regular_expression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dirty="0" smtClean="0"/>
              <a:t>regular express </a:t>
            </a:r>
            <a:r>
              <a:rPr lang="en-US" sz="2000" i="1" dirty="0"/>
              <a:t>pattern</a:t>
            </a:r>
            <a:r>
              <a:rPr lang="en-US" sz="2000" dirty="0"/>
              <a:t> </a:t>
            </a:r>
            <a:r>
              <a:rPr lang="en-US" sz="2000" dirty="0" smtClean="0"/>
              <a:t>is a description that tries to match </a:t>
            </a:r>
            <a:r>
              <a:rPr lang="en-US" sz="2000" dirty="0"/>
              <a:t>a target </a:t>
            </a:r>
            <a:r>
              <a:rPr lang="en-US" sz="2000" i="1" dirty="0" smtClean="0"/>
              <a:t>string</a:t>
            </a:r>
            <a:r>
              <a:rPr lang="en-US" sz="2000" dirty="0" smtClean="0"/>
              <a:t>. For instance, from the bash command line:</a:t>
            </a:r>
          </a:p>
          <a:p>
            <a:pPr marL="0" indent="0">
              <a:buNone/>
            </a:pP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-al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Matches files with names like:</a:t>
            </a:r>
          </a:p>
          <a:p>
            <a:pPr marL="0" indent="0">
              <a:buNone/>
            </a:pP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myprog1.cc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myprog1.o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myprog1.P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myprog1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526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r>
              <a:rPr lang="en-US" dirty="0"/>
              <a:t>http://en.wikipedia.org/wiki/Regular_expression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400050" lvl="1" indent="0">
              <a:buNone/>
            </a:pPr>
            <a:r>
              <a:rPr lang="en-US" dirty="0"/>
              <a:t>A </a:t>
            </a:r>
            <a:r>
              <a:rPr lang="en-US" dirty="0" err="1"/>
              <a:t>regexp</a:t>
            </a:r>
            <a:r>
              <a:rPr lang="en-US" dirty="0"/>
              <a:t> </a:t>
            </a:r>
            <a:r>
              <a:rPr lang="en-US" i="1" dirty="0"/>
              <a:t>pattern</a:t>
            </a:r>
            <a:r>
              <a:rPr lang="en-US" dirty="0"/>
              <a:t> matches a target </a:t>
            </a:r>
            <a:r>
              <a:rPr lang="en-US" i="1" dirty="0"/>
              <a:t>string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99937"/>
            <a:ext cx="8706916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66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r>
              <a:rPr lang="en-US" dirty="0"/>
              <a:t>http://www.regular-expressions.info/tutorial.html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400050" lvl="1" indent="0">
              <a:buNone/>
            </a:pPr>
            <a:r>
              <a:rPr lang="en-US" dirty="0"/>
              <a:t>A </a:t>
            </a:r>
            <a:r>
              <a:rPr lang="en-US" dirty="0" err="1"/>
              <a:t>regexp</a:t>
            </a:r>
            <a:r>
              <a:rPr lang="en-US" dirty="0"/>
              <a:t> </a:t>
            </a:r>
            <a:r>
              <a:rPr lang="en-US" i="1" dirty="0"/>
              <a:t>pattern</a:t>
            </a:r>
            <a:r>
              <a:rPr lang="en-US" dirty="0"/>
              <a:t> matches a target </a:t>
            </a:r>
            <a:r>
              <a:rPr lang="en-US" i="1" dirty="0"/>
              <a:t>string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000" dirty="0"/>
              <a:t>Case 1:	characters match </a:t>
            </a:r>
            <a:r>
              <a:rPr lang="en-US" sz="2000" dirty="0" smtClean="0"/>
              <a:t>characters</a:t>
            </a:r>
          </a:p>
          <a:p>
            <a:pPr marL="1714500" lvl="4" indent="0">
              <a:buNone/>
            </a:pPr>
            <a:r>
              <a:rPr lang="en-US" sz="2800" dirty="0" err="1">
                <a:solidFill>
                  <a:srgbClr val="0070C0"/>
                </a:solidFill>
              </a:rPr>
              <a:t>abc</a:t>
            </a: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/>
              <a:t>matches:</a:t>
            </a:r>
          </a:p>
          <a:p>
            <a:pPr marL="1714500" lvl="4" indent="0">
              <a:buNone/>
            </a:pPr>
            <a:r>
              <a:rPr lang="en-US" sz="2800" dirty="0" err="1">
                <a:solidFill>
                  <a:srgbClr val="0070C0"/>
                </a:solidFill>
              </a:rPr>
              <a:t>abc</a:t>
            </a:r>
            <a:r>
              <a:rPr lang="en-US" sz="2800" dirty="0" err="1"/>
              <a:t>def</a:t>
            </a:r>
            <a:endParaRPr lang="en-US" sz="2800" dirty="0"/>
          </a:p>
          <a:p>
            <a:pPr marL="1714500" lvl="4" indent="0">
              <a:buNone/>
            </a:pPr>
            <a:r>
              <a:rPr lang="en-US" sz="2800" dirty="0" err="1">
                <a:solidFill>
                  <a:srgbClr val="0070C0"/>
                </a:solidFill>
              </a:rPr>
              <a:t>abc</a:t>
            </a:r>
            <a:r>
              <a:rPr lang="en-US" sz="2800" dirty="0" err="1"/>
              <a:t>d</a:t>
            </a:r>
            <a:endParaRPr lang="en-US" sz="2800" dirty="0"/>
          </a:p>
          <a:p>
            <a:pPr marL="1714500" lvl="4" indent="0">
              <a:buNone/>
            </a:pPr>
            <a:r>
              <a:rPr lang="en-US" sz="2800" dirty="0" err="1">
                <a:solidFill>
                  <a:srgbClr val="0070C0"/>
                </a:solidFill>
              </a:rPr>
              <a:t>abc</a:t>
            </a:r>
            <a:r>
              <a:rPr lang="en-US" sz="2800" dirty="0">
                <a:solidFill>
                  <a:srgbClr val="0070C0"/>
                </a:solidFill>
              </a:rPr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023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r>
              <a:rPr lang="en-US" dirty="0"/>
              <a:t>http://www.regular-expressions.info/tutorial.html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Case </a:t>
            </a:r>
            <a:r>
              <a:rPr lang="en-US" dirty="0"/>
              <a:t>2:	the . matches a single character</a:t>
            </a:r>
          </a:p>
          <a:p>
            <a:pPr marL="1714500" lvl="4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.a</a:t>
            </a: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/>
              <a:t>matches:</a:t>
            </a:r>
          </a:p>
          <a:p>
            <a:pPr marL="1714500" lvl="4" indent="0">
              <a:buNone/>
            </a:pPr>
            <a:r>
              <a:rPr lang="en-US" sz="2800" dirty="0" err="1">
                <a:solidFill>
                  <a:srgbClr val="0070C0"/>
                </a:solidFill>
              </a:rPr>
              <a:t>b</a:t>
            </a:r>
            <a:r>
              <a:rPr lang="en-US" sz="2800" dirty="0" err="1" smtClean="0">
                <a:solidFill>
                  <a:srgbClr val="0070C0"/>
                </a:solidFill>
              </a:rPr>
              <a:t>a</a:t>
            </a:r>
            <a:r>
              <a:rPr lang="en-US" sz="2800" dirty="0" err="1" smtClean="0"/>
              <a:t>bcdef</a:t>
            </a:r>
            <a:endParaRPr lang="en-US" sz="2800" dirty="0"/>
          </a:p>
          <a:p>
            <a:pPr marL="1714500" lvl="4" indent="0">
              <a:buNone/>
            </a:pPr>
            <a:r>
              <a:rPr lang="en-US" sz="2800" dirty="0" err="1">
                <a:solidFill>
                  <a:srgbClr val="0070C0"/>
                </a:solidFill>
              </a:rPr>
              <a:t>c</a:t>
            </a:r>
            <a:r>
              <a:rPr lang="en-US" sz="2800" dirty="0" err="1" smtClean="0">
                <a:solidFill>
                  <a:srgbClr val="0070C0"/>
                </a:solidFill>
              </a:rPr>
              <a:t>a</a:t>
            </a:r>
            <a:r>
              <a:rPr lang="en-US" sz="2800" dirty="0" err="1" smtClean="0"/>
              <a:t>bcd</a:t>
            </a:r>
            <a:endParaRPr lang="en-US" sz="2800" dirty="0"/>
          </a:p>
          <a:p>
            <a:pPr marL="1714500" lvl="4" indent="0">
              <a:buNone/>
            </a:pPr>
            <a:r>
              <a:rPr lang="en-US" sz="2800" dirty="0" err="1" smtClean="0"/>
              <a:t>f</a:t>
            </a:r>
            <a:r>
              <a:rPr lang="en-US" sz="2800" dirty="0" err="1">
                <a:solidFill>
                  <a:srgbClr val="0070C0"/>
                </a:solidFill>
              </a:rPr>
              <a:t>g</a:t>
            </a:r>
            <a:r>
              <a:rPr lang="en-US" sz="2800" dirty="0" err="1" smtClean="0">
                <a:solidFill>
                  <a:srgbClr val="0070C0"/>
                </a:solidFill>
              </a:rPr>
              <a:t>a</a:t>
            </a:r>
            <a:r>
              <a:rPr lang="en-US" sz="2800" dirty="0" err="1" smtClean="0"/>
              <a:t>bc</a:t>
            </a:r>
            <a:r>
              <a:rPr lang="en-US" sz="2800" dirty="0">
                <a:solidFill>
                  <a:srgbClr val="0070C0"/>
                </a:solidFill>
              </a:rPr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832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r>
              <a:rPr lang="en-US" dirty="0"/>
              <a:t>http://www.regular-expressions.info/tutorial.html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Case 3:</a:t>
            </a:r>
            <a:r>
              <a:rPr lang="en-US" sz="2400" dirty="0"/>
              <a:t>	the [</a:t>
            </a:r>
            <a:r>
              <a:rPr lang="en-US" sz="2400" dirty="0" err="1"/>
              <a:t>abc</a:t>
            </a:r>
            <a:r>
              <a:rPr lang="en-US" sz="2400" dirty="0"/>
              <a:t>] any single character that is a, b, or </a:t>
            </a:r>
            <a:r>
              <a:rPr lang="en-US" sz="2400" dirty="0" smtClean="0"/>
              <a:t>c</a:t>
            </a:r>
          </a:p>
          <a:p>
            <a:pPr marL="0" indent="0">
              <a:buNone/>
            </a:pPr>
            <a:endParaRPr lang="en-US" sz="2400" dirty="0"/>
          </a:p>
          <a:p>
            <a:pPr marL="1714500" lvl="4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[</a:t>
            </a:r>
            <a:r>
              <a:rPr lang="en-US" sz="2800" dirty="0" err="1" smtClean="0">
                <a:solidFill>
                  <a:srgbClr val="0070C0"/>
                </a:solidFill>
              </a:rPr>
              <a:t>cmf</a:t>
            </a:r>
            <a:r>
              <a:rPr lang="en-US" sz="2800" dirty="0" smtClean="0">
                <a:solidFill>
                  <a:srgbClr val="0070C0"/>
                </a:solidFill>
              </a:rPr>
              <a:t>]an</a:t>
            </a:r>
          </a:p>
          <a:p>
            <a:pPr marL="0" indent="0">
              <a:buNone/>
            </a:pPr>
            <a:r>
              <a:rPr lang="en-US" sz="2000" dirty="0"/>
              <a:t>matches:</a:t>
            </a:r>
          </a:p>
          <a:p>
            <a:pPr marL="1714500" lvl="4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can, man</a:t>
            </a:r>
            <a:r>
              <a:rPr lang="en-US" sz="2800" dirty="0">
                <a:solidFill>
                  <a:srgbClr val="0070C0"/>
                </a:solidFill>
              </a:rPr>
              <a:t>, fan</a:t>
            </a:r>
          </a:p>
          <a:p>
            <a:pPr marL="0" indent="0">
              <a:buNone/>
            </a:pPr>
            <a:r>
              <a:rPr lang="en-US" sz="2000" dirty="0"/>
              <a:t>But not:</a:t>
            </a:r>
          </a:p>
          <a:p>
            <a:pPr marL="1714500" lvl="4" indent="0">
              <a:buNone/>
            </a:pPr>
            <a:r>
              <a:rPr lang="en-US" sz="2800" dirty="0" err="1" smtClean="0"/>
              <a:t>dan</a:t>
            </a:r>
            <a:r>
              <a:rPr lang="en-US" sz="2800" dirty="0" smtClean="0"/>
              <a:t>, ran, pan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87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r>
              <a:rPr lang="en-US" dirty="0"/>
              <a:t>http://www.regular-expressions.info/tutorial.html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 through the tutorial at this site: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http://regexone.com/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should be able to match any of the patterns in this tutorial.  Further, when done, you should understand all the patterns in the previous table titles "</a:t>
            </a:r>
            <a:r>
              <a:rPr lang="en-US" dirty="0"/>
              <a:t>Regular </a:t>
            </a:r>
            <a:r>
              <a:rPr lang="en-US" dirty="0" smtClean="0"/>
              <a:t>Expressions".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20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r>
              <a:rPr lang="en-US" dirty="0"/>
              <a:t>http://en.wikipedia.org/wiki/Finite-state_machine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A </a:t>
            </a:r>
            <a:r>
              <a:rPr lang="en-US" sz="1800" b="1" dirty="0"/>
              <a:t>finite-state machine</a:t>
            </a:r>
            <a:r>
              <a:rPr lang="en-US" sz="1800" dirty="0"/>
              <a:t> (</a:t>
            </a:r>
            <a:r>
              <a:rPr lang="en-US" sz="1800" b="1" dirty="0"/>
              <a:t>FSM</a:t>
            </a:r>
            <a:r>
              <a:rPr lang="en-US" sz="1800" dirty="0"/>
              <a:t>) or </a:t>
            </a:r>
            <a:r>
              <a:rPr lang="en-US" sz="1800" b="1" dirty="0"/>
              <a:t>finite-state automaton</a:t>
            </a:r>
            <a:r>
              <a:rPr lang="en-US" sz="1800" dirty="0"/>
              <a:t> (plural: </a:t>
            </a:r>
            <a:r>
              <a:rPr lang="en-US" sz="1800" i="1" dirty="0"/>
              <a:t>automata</a:t>
            </a:r>
            <a:r>
              <a:rPr lang="en-US" sz="1800" dirty="0"/>
              <a:t>), or simply a </a:t>
            </a:r>
            <a:r>
              <a:rPr lang="en-US" sz="1800" b="1" dirty="0"/>
              <a:t>state machine</a:t>
            </a:r>
            <a:r>
              <a:rPr lang="en-US" sz="1800" dirty="0"/>
              <a:t>, is a mathematical </a:t>
            </a:r>
            <a:r>
              <a:rPr lang="en-US" sz="1800" dirty="0">
                <a:hlinkClick r:id="rId2" tooltip="Model of computation"/>
              </a:rPr>
              <a:t>model of computation</a:t>
            </a:r>
            <a:r>
              <a:rPr lang="en-US" sz="1800" dirty="0"/>
              <a:t> used to design both </a:t>
            </a:r>
            <a:r>
              <a:rPr lang="en-US" sz="1800" dirty="0">
                <a:hlinkClick r:id="rId3" tooltip="Computer programs"/>
              </a:rPr>
              <a:t>computer programs</a:t>
            </a:r>
            <a:r>
              <a:rPr lang="en-US" sz="1800" dirty="0"/>
              <a:t> and </a:t>
            </a:r>
            <a:r>
              <a:rPr lang="en-US" sz="1800" dirty="0">
                <a:hlinkClick r:id="rId4" tooltip="Sequential logic"/>
              </a:rPr>
              <a:t>sequential logic</a:t>
            </a:r>
            <a:r>
              <a:rPr lang="en-US" sz="1800" dirty="0"/>
              <a:t> circuits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It is </a:t>
            </a:r>
            <a:r>
              <a:rPr lang="en-US" sz="1800" dirty="0"/>
              <a:t>an </a:t>
            </a:r>
            <a:r>
              <a:rPr lang="en-US" sz="1800" dirty="0">
                <a:hlinkClick r:id="rId5" tooltip="Abstract machine"/>
              </a:rPr>
              <a:t>abstract machine</a:t>
            </a:r>
            <a:r>
              <a:rPr lang="en-US" sz="1800" dirty="0"/>
              <a:t> that can be in one of a finite number of </a:t>
            </a:r>
            <a:r>
              <a:rPr lang="en-US" sz="1800" i="1" dirty="0">
                <a:hlinkClick r:id="rId6" tooltip="State (computer science)"/>
              </a:rPr>
              <a:t>states</a:t>
            </a:r>
            <a:r>
              <a:rPr lang="en-US" sz="1800" dirty="0"/>
              <a:t>. The machine is in only one state at a time; the state it is in at any given time is called the </a:t>
            </a:r>
            <a:r>
              <a:rPr lang="en-US" sz="1800" i="1" dirty="0"/>
              <a:t>current state</a:t>
            </a:r>
            <a:r>
              <a:rPr lang="en-US" sz="1800" dirty="0"/>
              <a:t>. It can change from one state to another when initiated by a triggering event or condition; this is called a </a:t>
            </a:r>
            <a:r>
              <a:rPr lang="en-US" sz="1800" i="1" dirty="0"/>
              <a:t>transition</a:t>
            </a:r>
            <a:r>
              <a:rPr lang="en-US" sz="1800" dirty="0"/>
              <a:t>. A particular FSM is defined by a list of its states, and the triggering condition for each transition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Considered as an abstract model of computation, </a:t>
            </a:r>
            <a:r>
              <a:rPr lang="en-US" sz="1800" b="1" dirty="0"/>
              <a:t>the finite state machine is weak</a:t>
            </a:r>
            <a:r>
              <a:rPr lang="en-US" sz="1800" dirty="0"/>
              <a:t>; it has less computational power than some other models of computation such as the </a:t>
            </a:r>
            <a:r>
              <a:rPr lang="en-US" sz="1800" dirty="0">
                <a:hlinkClick r:id="rId7" tooltip="Turing machine"/>
              </a:rPr>
              <a:t>Turing machine</a:t>
            </a:r>
            <a:r>
              <a:rPr lang="en-US" sz="1800" dirty="0" smtClean="0"/>
              <a:t>. (who has seen the movie "The Imitation Game"?)</a:t>
            </a:r>
            <a:endParaRPr lang="en-US" sz="18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53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popen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popen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pclose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- pipe stream to or from a process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See the man page for details</a:t>
            </a:r>
          </a:p>
          <a:p>
            <a:pPr lvl="1"/>
            <a:r>
              <a:rPr lang="en-US" dirty="0" smtClean="0"/>
              <a:t>You will need to use this in HW3 to get output from your gawk program back into your C++ program.</a:t>
            </a:r>
          </a:p>
          <a:p>
            <a:pPr lvl="1"/>
            <a:r>
              <a:rPr lang="en-US" dirty="0" smtClean="0"/>
              <a:t>I have uploaded an example of its use to ELearning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31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r>
              <a:rPr lang="en-US" dirty="0" smtClean="0"/>
              <a:t>Note typo from "15 Cents" state.</a:t>
            </a:r>
          </a:p>
          <a:p>
            <a:r>
              <a:rPr lang="en-US" dirty="0" smtClean="0"/>
              <a:t>http</a:t>
            </a:r>
            <a:r>
              <a:rPr lang="en-US" dirty="0"/>
              <a:t>://www.perl.com/pub/2004/09/23/graphics/final.jpg</a:t>
            </a:r>
          </a:p>
        </p:txBody>
      </p:sp>
      <p:pic>
        <p:nvPicPr>
          <p:cNvPr id="3076" name="Picture 4" descr="http://www.cybernadian.net/fsm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6362700" cy="4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90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r>
              <a:rPr lang="en-US" dirty="0"/>
              <a:t>http://iopscience.iop.org/1367-2630/10/1/015010/fulltext/</a:t>
            </a:r>
          </a:p>
        </p:txBody>
      </p:sp>
      <p:pic>
        <p:nvPicPr>
          <p:cNvPr id="14338" name="Picture 2" descr="http://ej.iop.org/images/1367-2630/10/1/015010/Full/nj254063fi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4953000" cy="468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47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r>
              <a:rPr lang="en-US" dirty="0"/>
              <a:t>http://www.perl.com/pub/2004/09/23/graphics/final.jpg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4310062" cy="4293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2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r>
              <a:rPr lang="en-US" dirty="0"/>
              <a:t>http://en.wikipedia.org/wiki/Finite-state_machine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Why do we care about finite state machines?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800" dirty="0" smtClean="0"/>
              <a:t>Because finite </a:t>
            </a:r>
            <a:r>
              <a:rPr lang="en-US" sz="2800" dirty="0"/>
              <a:t>state </a:t>
            </a:r>
            <a:r>
              <a:rPr lang="en-US" sz="2800" dirty="0" smtClean="0"/>
              <a:t>machines (sometimes called finite state automata) </a:t>
            </a:r>
            <a:r>
              <a:rPr lang="en-US" sz="2800" dirty="0"/>
              <a:t>recognize </a:t>
            </a:r>
            <a:r>
              <a:rPr lang="en-US" sz="2800" dirty="0" smtClean="0"/>
              <a:t>or generate regular languages.  Precisely those that are specified </a:t>
            </a:r>
            <a:r>
              <a:rPr lang="en-US" sz="2800" dirty="0"/>
              <a:t>by regular </a:t>
            </a:r>
            <a:r>
              <a:rPr lang="en-US" sz="2800" dirty="0" smtClean="0"/>
              <a:t>expressions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 smtClean="0"/>
              <a:t>So... Finite State Machines can be used to efficiently implement regular expressions.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56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r>
              <a:rPr lang="en-US" dirty="0"/>
              <a:t>http://en.wikipedia.org/wiki/Regular_language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Again... a Regular Language:</a:t>
            </a:r>
          </a:p>
          <a:p>
            <a:pPr marL="400050" lvl="1" indent="0">
              <a:buNone/>
            </a:pP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 smtClean="0"/>
              <a:t>In </a:t>
            </a:r>
            <a:r>
              <a:rPr lang="en-US" sz="2400" dirty="0" smtClean="0">
                <a:hlinkClick r:id="rId2" tooltip="Formal language theory"/>
              </a:rPr>
              <a:t>formal </a:t>
            </a:r>
            <a:r>
              <a:rPr lang="en-US" sz="2400" dirty="0">
                <a:hlinkClick r:id="rId2" tooltip="Formal language theory"/>
              </a:rPr>
              <a:t>language theory</a:t>
            </a:r>
            <a:r>
              <a:rPr lang="en-US" sz="2400" dirty="0"/>
              <a:t>, a </a:t>
            </a:r>
            <a:r>
              <a:rPr lang="en-US" sz="2400" b="1" dirty="0" smtClean="0"/>
              <a:t>Regular Language</a:t>
            </a:r>
            <a:r>
              <a:rPr lang="en-US" sz="2400" dirty="0" smtClean="0"/>
              <a:t> is </a:t>
            </a:r>
            <a:r>
              <a:rPr lang="en-US" sz="2400" dirty="0"/>
              <a:t>a </a:t>
            </a:r>
            <a:r>
              <a:rPr lang="en-US" sz="2400" dirty="0">
                <a:hlinkClick r:id="rId3" tooltip="Formal language"/>
              </a:rPr>
              <a:t>formal language</a:t>
            </a:r>
            <a:r>
              <a:rPr lang="en-US" sz="2400" dirty="0"/>
              <a:t> that can be expressed using a </a:t>
            </a:r>
            <a:r>
              <a:rPr lang="en-US" sz="2400" dirty="0">
                <a:hlinkClick r:id="rId4" tooltip="Regular expression"/>
              </a:rPr>
              <a:t>regular </a:t>
            </a:r>
            <a:r>
              <a:rPr lang="en-US" sz="2400" dirty="0" smtClean="0">
                <a:hlinkClick r:id="rId4" tooltip="Regular expression"/>
              </a:rPr>
              <a:t>expression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dirty="0"/>
              <a:t>Alternately:</a:t>
            </a:r>
          </a:p>
          <a:p>
            <a:pPr marL="0" indent="0">
              <a:buNone/>
            </a:pPr>
            <a:endParaRPr lang="en-US" sz="1600" dirty="0"/>
          </a:p>
          <a:p>
            <a:pPr marL="400050" lvl="1" indent="0">
              <a:buNone/>
            </a:pPr>
            <a:r>
              <a:rPr lang="en-US" sz="2400" dirty="0"/>
              <a:t>A </a:t>
            </a:r>
            <a:r>
              <a:rPr lang="en-US" sz="2400" b="1" dirty="0" smtClean="0"/>
              <a:t>Regular Language </a:t>
            </a:r>
            <a:r>
              <a:rPr lang="en-US" sz="2400" dirty="0"/>
              <a:t>can be defined as a language recognized by a </a:t>
            </a:r>
            <a:r>
              <a:rPr lang="en-US" sz="2400" dirty="0">
                <a:hlinkClick r:id="rId5" tooltip="Finite automaton"/>
              </a:rPr>
              <a:t>finite </a:t>
            </a:r>
            <a:r>
              <a:rPr lang="en-US" sz="2400" dirty="0" smtClean="0">
                <a:hlinkClick r:id="rId5" tooltip="Finite automaton"/>
              </a:rPr>
              <a:t>automaton</a:t>
            </a:r>
            <a:r>
              <a:rPr lang="en-US" sz="2400" dirty="0"/>
              <a:t> </a:t>
            </a:r>
            <a:r>
              <a:rPr lang="en-US" sz="2400" dirty="0" smtClean="0"/>
              <a:t>or a Finite State Machine (FSM).</a:t>
            </a:r>
            <a:endParaRPr lang="en-US" sz="2400" dirty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8268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4495800" cy="3429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 </a:t>
            </a:r>
            <a:r>
              <a:rPr lang="en-US" sz="1800" b="1" dirty="0"/>
              <a:t>token</a:t>
            </a:r>
            <a:r>
              <a:rPr lang="en-US" sz="1800" dirty="0"/>
              <a:t> is a structure representing information that explicitly indicates its categorization.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Lexical analysis forms </a:t>
            </a:r>
            <a:r>
              <a:rPr lang="en-US" sz="1800" dirty="0"/>
              <a:t>the first phase of a </a:t>
            </a:r>
            <a:r>
              <a:rPr lang="en-US" sz="1800" dirty="0">
                <a:hlinkClick r:id="rId2" tooltip="Compiler frontend"/>
              </a:rPr>
              <a:t>compiler frontend</a:t>
            </a:r>
            <a:r>
              <a:rPr lang="en-US" sz="1800" dirty="0"/>
              <a:t> in modern processing,</a:t>
            </a:r>
            <a:r>
              <a:rPr lang="en-US" sz="1800" baseline="30000" dirty="0">
                <a:hlinkClick r:id="rId3"/>
              </a:rPr>
              <a:t>[a]</a:t>
            </a:r>
            <a:r>
              <a:rPr lang="en-US" sz="1800" dirty="0"/>
              <a:t> and is generally done in a single pass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r>
              <a:rPr lang="en-US" dirty="0"/>
              <a:t>http://en.wikipedia.org/wiki/Lexical_analysis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438400"/>
            <a:ext cx="3965678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15240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computer science, </a:t>
            </a:r>
            <a:r>
              <a:rPr lang="en-US" b="1" dirty="0"/>
              <a:t>lexical analysis</a:t>
            </a:r>
            <a:r>
              <a:rPr lang="en-US" dirty="0"/>
              <a:t> is the process of converting a sequence of characters into a sequence of </a:t>
            </a:r>
            <a:r>
              <a:rPr lang="en-US" b="1" dirty="0" smtClean="0"/>
              <a:t>tokens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73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543800" cy="472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A lexical analyzer is sometimes called a lexical scanner or just scanner. Its propose is to perform lexical analysis.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000" b="1" dirty="0" smtClean="0"/>
              <a:t>Basic </a:t>
            </a:r>
            <a:r>
              <a:rPr lang="en-US" sz="2000" b="1" dirty="0"/>
              <a:t>Principle: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When a lexical scanner </a:t>
            </a:r>
            <a:r>
              <a:rPr lang="en-US" sz="1800" dirty="0"/>
              <a:t>is run, it analyses its input </a:t>
            </a:r>
            <a:r>
              <a:rPr lang="en-US" sz="1800" dirty="0" smtClean="0"/>
              <a:t>(from </a:t>
            </a:r>
            <a:r>
              <a:rPr lang="en-US" sz="1800" dirty="0" err="1" smtClean="0"/>
              <a:t>stdin</a:t>
            </a:r>
            <a:r>
              <a:rPr lang="en-US" sz="1800" dirty="0" smtClean="0"/>
              <a:t> or from a file) looking </a:t>
            </a:r>
            <a:r>
              <a:rPr lang="en-US" sz="1800" dirty="0"/>
              <a:t>for strings which match any of its </a:t>
            </a:r>
            <a:r>
              <a:rPr lang="en-US" sz="1800" dirty="0" smtClean="0"/>
              <a:t>patterns.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When a match is determined, it performs certain actions that usually result in a token being generated.  Tokens often have "meta-information" associated with them.  Ex: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/>
              <a:t>Token:	</a:t>
            </a:r>
            <a:r>
              <a:rPr lang="en-US" sz="1800" dirty="0" smtClean="0"/>
              <a:t>	&lt;</a:t>
            </a:r>
            <a:r>
              <a:rPr lang="en-US" sz="1800" dirty="0" err="1"/>
              <a:t>Identifer</a:t>
            </a:r>
            <a:r>
              <a:rPr lang="en-US" sz="1800" dirty="0"/>
              <a:t>&gt;	</a:t>
            </a:r>
          </a:p>
          <a:p>
            <a:pPr marL="0" indent="0">
              <a:buNone/>
            </a:pPr>
            <a:r>
              <a:rPr lang="en-US" sz="1800" dirty="0"/>
              <a:t>	Meta-Info: 	the </a:t>
            </a:r>
            <a:r>
              <a:rPr lang="en-US" sz="1800" dirty="0" err="1"/>
              <a:t>Idenitifer</a:t>
            </a:r>
            <a:r>
              <a:rPr lang="en-US" sz="1800" dirty="0"/>
              <a:t> is "myVar1";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4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68" y="1524000"/>
            <a:ext cx="3965678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24400" y="2057400"/>
            <a:ext cx="403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the info to the left, the input is given.  The matches are shown under the "Lexeme" column and the matched category (tokens) are shown in the right.</a:t>
            </a:r>
          </a:p>
          <a:p>
            <a:endParaRPr lang="en-US" dirty="0"/>
          </a:p>
          <a:p>
            <a:r>
              <a:rPr lang="en-US" dirty="0" smtClean="0"/>
              <a:t>The "Action" may be to output an integer the specifies the specific category (maybe defined by an </a:t>
            </a:r>
            <a:r>
              <a:rPr lang="en-US" dirty="0" err="1" smtClean="0"/>
              <a:t>enum</a:t>
            </a:r>
            <a:r>
              <a:rPr lang="en-US" dirty="0" smtClean="0"/>
              <a:t>) and to possibly store meta-information about the token (the "identifier" name or the "integer literal" value).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96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419600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GNU </a:t>
            </a:r>
            <a:r>
              <a:rPr lang="en-US" sz="2800" dirty="0">
                <a:solidFill>
                  <a:srgbClr val="0070C0"/>
                </a:solidFill>
              </a:rPr>
              <a:t>M4 is a macro processor </a:t>
            </a:r>
            <a:r>
              <a:rPr lang="en-US" sz="2800" dirty="0" smtClean="0">
                <a:solidFill>
                  <a:srgbClr val="0070C0"/>
                </a:solidFill>
              </a:rPr>
              <a:t>that copies </a:t>
            </a:r>
            <a:r>
              <a:rPr lang="en-US" sz="2800" dirty="0">
                <a:solidFill>
                  <a:srgbClr val="0070C0"/>
                </a:solidFill>
              </a:rPr>
              <a:t>its input to the output expanding macros as it </a:t>
            </a:r>
            <a:r>
              <a:rPr lang="en-US" sz="2800" dirty="0" smtClean="0">
                <a:solidFill>
                  <a:srgbClr val="0070C0"/>
                </a:solidFill>
              </a:rPr>
              <a:t>goes.  At </a:t>
            </a:r>
            <a:r>
              <a:rPr lang="en-US" sz="2800" dirty="0">
                <a:solidFill>
                  <a:srgbClr val="0070C0"/>
                </a:solidFill>
              </a:rPr>
              <a:t>its most basic, it can be used for simple embedded text replacement. If m4 receives the </a:t>
            </a:r>
            <a:r>
              <a:rPr lang="en-US" sz="2800" dirty="0" smtClean="0">
                <a:solidFill>
                  <a:srgbClr val="0070C0"/>
                </a:solidFill>
              </a:rPr>
              <a:t>input:</a:t>
            </a:r>
            <a:endParaRPr lang="en-US" sz="28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endParaRPr lang="en-US" sz="1600" dirty="0" smtClean="0"/>
          </a:p>
          <a:p>
            <a:pPr marL="400050" lvl="1" indent="0">
              <a:buNone/>
            </a:pPr>
            <a:r>
              <a:rPr lang="en-US" sz="1600" dirty="0" smtClean="0"/>
              <a:t>define(AUTHOR</a:t>
            </a:r>
            <a:r>
              <a:rPr lang="en-US" sz="1600" dirty="0"/>
              <a:t>, William Shakespeare) </a:t>
            </a:r>
            <a:endParaRPr lang="en-US" sz="1600" dirty="0" smtClean="0"/>
          </a:p>
          <a:p>
            <a:pPr marL="400050" lvl="1" indent="0">
              <a:buNone/>
            </a:pPr>
            <a:r>
              <a:rPr lang="en-US" sz="1600" dirty="0" smtClean="0"/>
              <a:t>A </a:t>
            </a:r>
            <a:r>
              <a:rPr lang="en-US" sz="1600" dirty="0"/>
              <a:t>Midsummer Night's </a:t>
            </a:r>
            <a:r>
              <a:rPr lang="en-US" sz="1600" dirty="0" smtClean="0"/>
              <a:t>Dream</a:t>
            </a:r>
          </a:p>
          <a:p>
            <a:pPr marL="400050" lvl="1" indent="0">
              <a:buNone/>
            </a:pPr>
            <a:r>
              <a:rPr lang="en-US" sz="1600" dirty="0" smtClean="0"/>
              <a:t>by AUTHOR</a:t>
            </a:r>
          </a:p>
          <a:p>
            <a:pPr marL="400050" lvl="1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then it outputs </a:t>
            </a:r>
          </a:p>
          <a:p>
            <a:pPr marL="400050" lvl="1" indent="0">
              <a:buNone/>
            </a:pPr>
            <a:endParaRPr lang="en-US" sz="1600" dirty="0" smtClean="0"/>
          </a:p>
          <a:p>
            <a:pPr marL="400050" lvl="1" indent="0">
              <a:buNone/>
            </a:pPr>
            <a:r>
              <a:rPr lang="en-US" sz="1600" dirty="0" smtClean="0"/>
              <a:t>A </a:t>
            </a:r>
            <a:r>
              <a:rPr lang="en-US" sz="1600" dirty="0"/>
              <a:t>Midsummer Night's Dream </a:t>
            </a:r>
            <a:endParaRPr lang="en-US" sz="1600" dirty="0" smtClean="0"/>
          </a:p>
          <a:p>
            <a:pPr marL="400050" lvl="1" indent="0">
              <a:buNone/>
            </a:pPr>
            <a:r>
              <a:rPr lang="en-US" sz="1600" dirty="0" smtClean="0"/>
              <a:t>by </a:t>
            </a:r>
            <a:r>
              <a:rPr lang="en-US" sz="1600" dirty="0"/>
              <a:t>William Shakespeare </a:t>
            </a:r>
            <a:endParaRPr lang="en-US" sz="1600" dirty="0" smtClean="0"/>
          </a:p>
          <a:p>
            <a:pPr marL="400050" lvl="1" indent="0">
              <a:buNone/>
            </a:pPr>
            <a:endParaRPr lang="en-US" sz="1600" dirty="0" smtClean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smtClean="0"/>
              <a:t>en.wikipedia.org/wiki/M4_(computer_language)</a:t>
            </a:r>
            <a:endParaRPr lang="en-US" dirty="0"/>
          </a:p>
          <a:p>
            <a:r>
              <a:rPr lang="en-US" dirty="0" smtClean="0"/>
              <a:t>http</a:t>
            </a:r>
            <a:r>
              <a:rPr lang="en-US" dirty="0"/>
              <a:t>://mbreen.com/m4.html</a:t>
            </a:r>
          </a:p>
        </p:txBody>
      </p:sp>
    </p:spTree>
    <p:extLst>
      <p:ext uri="{BB962C8B-B14F-4D97-AF65-F5344CB8AC3E}">
        <p14:creationId xmlns:p14="http://schemas.microsoft.com/office/powerpoint/2010/main" val="107191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err="1"/>
              <a:t>Autoconf</a:t>
            </a:r>
            <a:r>
              <a:rPr lang="en-US" dirty="0"/>
              <a:t> </a:t>
            </a:r>
            <a:r>
              <a:rPr lang="en-US" dirty="0" smtClean="0"/>
              <a:t>is:</a:t>
            </a:r>
          </a:p>
          <a:p>
            <a:r>
              <a:rPr lang="en-US" dirty="0" smtClean="0"/>
              <a:t>An extensible </a:t>
            </a:r>
            <a:r>
              <a:rPr lang="en-US" dirty="0"/>
              <a:t>package of M4 </a:t>
            </a:r>
            <a:r>
              <a:rPr lang="en-US" dirty="0" smtClean="0"/>
              <a:t>macros</a:t>
            </a:r>
          </a:p>
          <a:p>
            <a:r>
              <a:rPr lang="en-US" dirty="0" smtClean="0"/>
              <a:t>Produces </a:t>
            </a:r>
            <a:r>
              <a:rPr lang="en-US" b="1" i="1" dirty="0" smtClean="0"/>
              <a:t>shell scripts </a:t>
            </a:r>
            <a:r>
              <a:rPr lang="en-US" dirty="0" smtClean="0"/>
              <a:t>to automatically </a:t>
            </a:r>
            <a:r>
              <a:rPr lang="en-US" b="1" i="1" dirty="0" smtClean="0"/>
              <a:t>configure</a:t>
            </a:r>
            <a:r>
              <a:rPr lang="en-US" dirty="0" smtClean="0"/>
              <a:t> (not build) software source code packages. </a:t>
            </a:r>
          </a:p>
          <a:p>
            <a:r>
              <a:rPr lang="en-US" dirty="0" smtClean="0"/>
              <a:t>Adapts </a:t>
            </a:r>
            <a:r>
              <a:rPr lang="en-US" dirty="0"/>
              <a:t>the packages to many </a:t>
            </a:r>
            <a:r>
              <a:rPr lang="en-US" dirty="0" smtClean="0"/>
              <a:t>UNIX-like </a:t>
            </a:r>
            <a:r>
              <a:rPr lang="en-US" dirty="0"/>
              <a:t>systems without manual user </a:t>
            </a:r>
            <a:r>
              <a:rPr lang="en-US" dirty="0" smtClean="0"/>
              <a:t>intervention</a:t>
            </a:r>
            <a:r>
              <a:rPr lang="en-US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r>
              <a:rPr lang="en-US" dirty="0"/>
              <a:t>https://www.gnu.org/software/autoconf/</a:t>
            </a:r>
          </a:p>
        </p:txBody>
      </p:sp>
    </p:spTree>
    <p:extLst>
      <p:ext uri="{BB962C8B-B14F-4D97-AF65-F5344CB8AC3E}">
        <p14:creationId xmlns:p14="http://schemas.microsoft.com/office/powerpoint/2010/main" val="21874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What needs </a:t>
            </a:r>
            <a:r>
              <a:rPr lang="en-US" b="1" i="1" dirty="0" smtClean="0"/>
              <a:t>adapting</a:t>
            </a:r>
            <a:r>
              <a:rPr lang="en-US" dirty="0" smtClean="0"/>
              <a:t> between systems? </a:t>
            </a:r>
          </a:p>
          <a:p>
            <a:r>
              <a:rPr lang="en-US" dirty="0" smtClean="0"/>
              <a:t>Detecting a compiler</a:t>
            </a:r>
          </a:p>
          <a:p>
            <a:r>
              <a:rPr lang="en-US" dirty="0"/>
              <a:t>T</a:t>
            </a:r>
            <a:r>
              <a:rPr lang="en-US" dirty="0" smtClean="0"/>
              <a:t>esting for existence of header files</a:t>
            </a:r>
          </a:p>
          <a:p>
            <a:r>
              <a:rPr lang="en-US" dirty="0"/>
              <a:t>T</a:t>
            </a:r>
            <a:r>
              <a:rPr lang="en-US" dirty="0" smtClean="0"/>
              <a:t>esting for existence of required libraries</a:t>
            </a:r>
          </a:p>
          <a:p>
            <a:r>
              <a:rPr lang="en-US" dirty="0" smtClean="0"/>
              <a:t>Performing custom tests</a:t>
            </a:r>
          </a:p>
          <a:p>
            <a:r>
              <a:rPr lang="en-US" dirty="0" smtClean="0"/>
              <a:t>Configuring for compatibility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r>
              <a:rPr lang="en-US" dirty="0"/>
              <a:t>http://www.edwardrosten.com/code/autoconf/</a:t>
            </a:r>
          </a:p>
        </p:txBody>
      </p:sp>
    </p:spTree>
    <p:extLst>
      <p:ext uri="{BB962C8B-B14F-4D97-AF65-F5344CB8AC3E}">
        <p14:creationId xmlns:p14="http://schemas.microsoft.com/office/powerpoint/2010/main" val="156016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At the end of the day, as typically distributed with UNIX source code, </a:t>
            </a:r>
            <a:r>
              <a:rPr lang="en-US" sz="2800" dirty="0" err="1" smtClean="0"/>
              <a:t>autoconf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creates a .configuration shell script</a:t>
            </a:r>
          </a:p>
          <a:p>
            <a:r>
              <a:rPr lang="en-US" sz="2800" dirty="0" smtClean="0"/>
              <a:t>Executing the .configuration script performs the script operations on your current UNIX OS (Mac, Linux, Solaris, </a:t>
            </a:r>
            <a:r>
              <a:rPr lang="en-US" sz="2800" dirty="0" err="1" smtClean="0"/>
              <a:t>etc</a:t>
            </a:r>
            <a:r>
              <a:rPr lang="en-US" sz="2800" dirty="0" smtClean="0"/>
              <a:t>).</a:t>
            </a:r>
          </a:p>
          <a:p>
            <a:r>
              <a:rPr lang="en-US" sz="2800" dirty="0" smtClean="0"/>
              <a:t>A </a:t>
            </a:r>
            <a:r>
              <a:rPr lang="en-US" sz="2800" b="1" i="1" dirty="0" smtClean="0"/>
              <a:t>Makefile</a:t>
            </a:r>
            <a:r>
              <a:rPr lang="en-US" sz="2800" dirty="0" smtClean="0"/>
              <a:t> is generated that is specific to the build/install using YOUR specific UNIX system.</a:t>
            </a:r>
          </a:p>
          <a:p>
            <a:r>
              <a:rPr lang="en-US" sz="2800" dirty="0" smtClean="0"/>
              <a:t>Other toolchains are involved that rely on M4/</a:t>
            </a:r>
            <a:r>
              <a:rPr lang="en-US" sz="2800" dirty="0" err="1" smtClean="0"/>
              <a:t>autoconf</a:t>
            </a:r>
            <a:r>
              <a:rPr lang="en-US" sz="2800" dirty="0" smtClean="0"/>
              <a:t> (</a:t>
            </a:r>
            <a:r>
              <a:rPr lang="en-US" sz="2800" dirty="0" err="1" smtClean="0"/>
              <a:t>automake</a:t>
            </a:r>
            <a:r>
              <a:rPr lang="en-US" sz="2800" dirty="0" smtClean="0"/>
              <a:t>, </a:t>
            </a:r>
            <a:r>
              <a:rPr lang="en-US" sz="2800" dirty="0" err="1" smtClean="0"/>
              <a:t>libtool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3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8486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Why is it important?</a:t>
            </a:r>
          </a:p>
          <a:p>
            <a:pPr marL="0" indent="0">
              <a:buNone/>
            </a:pP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/>
              <a:t>A lot of useful code is available in source form.  As described earlier, you may often download that source using </a:t>
            </a:r>
            <a:r>
              <a:rPr lang="en-US" sz="2000" b="1" i="1" dirty="0" err="1" smtClean="0"/>
              <a:t>wget</a:t>
            </a:r>
            <a:r>
              <a:rPr lang="en-US" sz="2000" b="1" i="1" dirty="0" smtClean="0"/>
              <a:t> </a:t>
            </a:r>
            <a:r>
              <a:rPr lang="en-US" sz="2000" dirty="0" smtClean="0"/>
              <a:t>or an SCM package like </a:t>
            </a:r>
            <a:r>
              <a:rPr lang="en-US" sz="2000" b="1" i="1" dirty="0" err="1" smtClean="0"/>
              <a:t>git</a:t>
            </a:r>
            <a:r>
              <a:rPr lang="en-US" sz="2000" dirty="0" smtClean="0"/>
              <a:t>.</a:t>
            </a:r>
          </a:p>
          <a:p>
            <a:pPr marL="400050" lvl="1" indent="0">
              <a:buNone/>
            </a:pP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Understanding </a:t>
            </a:r>
            <a:r>
              <a:rPr lang="en-US" sz="2000" dirty="0" err="1" smtClean="0"/>
              <a:t>autoconf’s</a:t>
            </a:r>
            <a:r>
              <a:rPr lang="en-US" sz="2000" dirty="0" smtClean="0"/>
              <a:t> </a:t>
            </a:r>
            <a:r>
              <a:rPr lang="en-US" sz="2000" b="1" i="1" dirty="0" smtClean="0"/>
              <a:t>configuration</a:t>
            </a:r>
            <a:r>
              <a:rPr lang="en-US" sz="2000" dirty="0" smtClean="0"/>
              <a:t> script and the </a:t>
            </a:r>
            <a:r>
              <a:rPr lang="en-US" sz="2000" dirty="0" err="1" smtClean="0"/>
              <a:t>the</a:t>
            </a:r>
            <a:r>
              <a:rPr lang="en-US" sz="2000" dirty="0" smtClean="0"/>
              <a:t> </a:t>
            </a:r>
            <a:r>
              <a:rPr lang="en-US" sz="2000" b="1" i="1" dirty="0" smtClean="0"/>
              <a:t>--prefix </a:t>
            </a:r>
            <a:r>
              <a:rPr lang="en-US" sz="2000" dirty="0" smtClean="0"/>
              <a:t>option allow you to ready the build environment for your specific UNIX system.</a:t>
            </a:r>
          </a:p>
          <a:p>
            <a:pPr marL="400050" lvl="1" indent="0">
              <a:buNone/>
            </a:pP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Understanding the </a:t>
            </a:r>
            <a:r>
              <a:rPr lang="en-US" sz="2000" b="1" i="1" dirty="0" smtClean="0"/>
              <a:t>make, make test</a:t>
            </a:r>
            <a:r>
              <a:rPr lang="en-US" sz="2000" dirty="0" smtClean="0"/>
              <a:t>, and </a:t>
            </a:r>
            <a:r>
              <a:rPr lang="en-US" sz="2000" b="1" i="1" dirty="0" smtClean="0"/>
              <a:t>make install </a:t>
            </a:r>
            <a:r>
              <a:rPr lang="en-US" sz="2000" dirty="0" smtClean="0"/>
              <a:t>targets allow for compilation/testing/installation of the downloaded source </a:t>
            </a:r>
            <a:r>
              <a:rPr lang="en-US" sz="2000" dirty="0"/>
              <a:t>in an environment where you </a:t>
            </a:r>
            <a:r>
              <a:rPr lang="en-US" sz="2000" dirty="0" smtClean="0"/>
              <a:t>may not </a:t>
            </a:r>
            <a:r>
              <a:rPr lang="en-US" sz="2000" dirty="0"/>
              <a:t>have root access</a:t>
            </a:r>
            <a:r>
              <a:rPr lang="en-US" sz="2000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Revision control</a:t>
            </a:r>
            <a:r>
              <a:rPr lang="en-US" sz="2400" dirty="0"/>
              <a:t>, also known as </a:t>
            </a:r>
            <a:r>
              <a:rPr lang="en-US" sz="2400" b="1" dirty="0"/>
              <a:t>version control</a:t>
            </a:r>
            <a:r>
              <a:rPr lang="en-US" sz="2400" dirty="0"/>
              <a:t> and </a:t>
            </a:r>
            <a:r>
              <a:rPr lang="en-US" sz="2400" b="1" dirty="0"/>
              <a:t>source control</a:t>
            </a:r>
            <a:r>
              <a:rPr lang="en-US" sz="2400" dirty="0"/>
              <a:t> (and an aspect of </a:t>
            </a:r>
            <a:r>
              <a:rPr lang="en-US" sz="2400" dirty="0">
                <a:hlinkClick r:id="rId2" tooltip="Software configuration management"/>
              </a:rPr>
              <a:t>software configuration management</a:t>
            </a:r>
            <a:r>
              <a:rPr lang="en-US" sz="2400" dirty="0"/>
              <a:t>), is the management of changes to documents, </a:t>
            </a:r>
            <a:r>
              <a:rPr lang="en-US" sz="2400" dirty="0">
                <a:hlinkClick r:id="rId3" tooltip="Computer program"/>
              </a:rPr>
              <a:t>computer programs</a:t>
            </a:r>
            <a:r>
              <a:rPr lang="en-US" sz="2400" dirty="0"/>
              <a:t>, large web sites, and other collections of </a:t>
            </a:r>
            <a:r>
              <a:rPr lang="en-US" sz="2400" dirty="0" smtClean="0"/>
              <a:t>information.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There </a:t>
            </a:r>
            <a:r>
              <a:rPr lang="en-US" sz="2400" dirty="0"/>
              <a:t>are several very common packages that people use: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RCS/CVS (Old school)</a:t>
            </a:r>
          </a:p>
          <a:p>
            <a:endParaRPr lang="en-US" sz="2000" dirty="0"/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/>
              <a:t>(http://</a:t>
            </a:r>
            <a:r>
              <a:rPr lang="en-US" sz="2000" dirty="0" smtClean="0"/>
              <a:t>en.wikipedia.org/wiki/Git_(software))</a:t>
            </a:r>
          </a:p>
          <a:p>
            <a:endParaRPr lang="en-US" sz="2000" dirty="0" smtClean="0"/>
          </a:p>
          <a:p>
            <a:r>
              <a:rPr lang="en-US" sz="2000" dirty="0" smtClean="0"/>
              <a:t>subversion/SVN </a:t>
            </a:r>
            <a:r>
              <a:rPr lang="en-US" sz="2000" dirty="0"/>
              <a:t>(http://en.wikipedia.org/wiki/Apache_Subversion)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r>
              <a:rPr lang="en-US" dirty="0"/>
              <a:t>http://en.wikipedia.org/wiki/Revision_control</a:t>
            </a:r>
          </a:p>
        </p:txBody>
      </p:sp>
    </p:spTree>
    <p:extLst>
      <p:ext uri="{BB962C8B-B14F-4D97-AF65-F5344CB8AC3E}">
        <p14:creationId xmlns:p14="http://schemas.microsoft.com/office/powerpoint/2010/main" val="3884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At the end of the day, it is important to know about </a:t>
            </a:r>
            <a:r>
              <a:rPr lang="en-US" sz="2400" b="1" i="1" dirty="0" err="1" smtClean="0"/>
              <a:t>git</a:t>
            </a:r>
            <a:r>
              <a:rPr lang="en-US" sz="2400" dirty="0" smtClean="0"/>
              <a:t> and have the ability to clone a project, revert to any specific version of that project, and then build and use that project.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For this course, it is left as an exercise to learn how to create and use your own </a:t>
            </a:r>
            <a:r>
              <a:rPr lang="en-US" sz="2400" b="1" i="1" dirty="0" err="1" smtClean="0"/>
              <a:t>git</a:t>
            </a:r>
            <a:r>
              <a:rPr lang="en-US" sz="2400" dirty="0" smtClean="0"/>
              <a:t> (or other) repository.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1367</Words>
  <Application>Microsoft Office PowerPoint</Application>
  <PresentationFormat>On-screen Show (4:3)</PresentationFormat>
  <Paragraphs>189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Consolas</vt:lpstr>
      <vt:lpstr>Office Theme</vt:lpstr>
      <vt:lpstr>Lecture Objectives</vt:lpstr>
      <vt:lpstr>popen()</vt:lpstr>
      <vt:lpstr>M4</vt:lpstr>
      <vt:lpstr>autoconf</vt:lpstr>
      <vt:lpstr>autoconf</vt:lpstr>
      <vt:lpstr>autoconf</vt:lpstr>
      <vt:lpstr>autoconf</vt:lpstr>
      <vt:lpstr>SCM</vt:lpstr>
      <vt:lpstr>SCM</vt:lpstr>
      <vt:lpstr>Formal Langages</vt:lpstr>
      <vt:lpstr>Formal Languages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Finite State Machines</vt:lpstr>
      <vt:lpstr>Finite State Machines</vt:lpstr>
      <vt:lpstr>Finite State Machines</vt:lpstr>
      <vt:lpstr>Finite State Machines</vt:lpstr>
      <vt:lpstr>Finite State Machines</vt:lpstr>
      <vt:lpstr>Formal Languages</vt:lpstr>
      <vt:lpstr>Lexical Analysis</vt:lpstr>
      <vt:lpstr>Lexical Analysis</vt:lpstr>
      <vt:lpstr>Lexical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UNIX</dc:title>
  <dc:creator>Stephen Perkins</dc:creator>
  <cp:lastModifiedBy>Perkins, Stephen</cp:lastModifiedBy>
  <cp:revision>128</cp:revision>
  <dcterms:created xsi:type="dcterms:W3CDTF">2006-08-16T00:00:00Z</dcterms:created>
  <dcterms:modified xsi:type="dcterms:W3CDTF">2018-02-16T23:38:13Z</dcterms:modified>
</cp:coreProperties>
</file>