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351" r:id="rId3"/>
    <p:sldId id="352" r:id="rId4"/>
    <p:sldId id="353" r:id="rId5"/>
    <p:sldId id="354" r:id="rId6"/>
    <p:sldId id="363" r:id="rId7"/>
    <p:sldId id="365" r:id="rId8"/>
    <p:sldId id="355" r:id="rId9"/>
    <p:sldId id="360" r:id="rId10"/>
    <p:sldId id="373" r:id="rId11"/>
    <p:sldId id="366" r:id="rId12"/>
    <p:sldId id="377" r:id="rId13"/>
    <p:sldId id="356" r:id="rId14"/>
    <p:sldId id="357" r:id="rId15"/>
    <p:sldId id="372" r:id="rId16"/>
    <p:sldId id="370" r:id="rId17"/>
    <p:sldId id="358" r:id="rId18"/>
    <p:sldId id="368" r:id="rId19"/>
    <p:sldId id="359" r:id="rId20"/>
    <p:sldId id="361" r:id="rId21"/>
    <p:sldId id="3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505" autoAdjust="0"/>
  </p:normalViewPr>
  <p:slideViewPr>
    <p:cSldViewPr>
      <p:cViewPr varScale="1">
        <p:scale>
          <a:sx n="79" d="100"/>
          <a:sy n="79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Analysis Continued</a:t>
            </a:r>
          </a:p>
          <a:p>
            <a:r>
              <a:rPr lang="en-US" dirty="0" smtClean="0"/>
              <a:t>Flex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with Flex</a:t>
            </a:r>
          </a:p>
          <a:p>
            <a:r>
              <a:rPr lang="en-US" dirty="0" smtClean="0"/>
              <a:t>Tidbits</a:t>
            </a:r>
          </a:p>
          <a:p>
            <a:r>
              <a:rPr lang="en-US" dirty="0" smtClean="0"/>
              <a:t>Live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7957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1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  </a:t>
            </a:r>
            <a:r>
              <a:rPr lang="en-US" sz="2800" dirty="0" err="1" smtClean="0"/>
              <a:t>yytext</a:t>
            </a:r>
            <a:r>
              <a:rPr lang="en-US" sz="2800" dirty="0" smtClean="0"/>
              <a:t> is </a:t>
            </a:r>
            <a:r>
              <a:rPr lang="en-US" sz="2800" dirty="0"/>
              <a:t>a pointer to the </a:t>
            </a:r>
            <a:r>
              <a:rPr lang="en-US" sz="2800" dirty="0" smtClean="0"/>
              <a:t>matched </a:t>
            </a:r>
            <a:r>
              <a:rPr lang="en-US" sz="2800" dirty="0"/>
              <a:t>string (</a:t>
            </a:r>
            <a:r>
              <a:rPr lang="en-US" sz="2800" dirty="0" smtClean="0"/>
              <a:t>NULL-terminated) and </a:t>
            </a:r>
            <a:r>
              <a:rPr lang="en-US" sz="2800" dirty="0" err="1" smtClean="0"/>
              <a:t>yyleng</a:t>
            </a:r>
            <a:r>
              <a:rPr lang="en-US" sz="2800" dirty="0" smtClean="0"/>
              <a:t> is </a:t>
            </a:r>
            <a:r>
              <a:rPr lang="en-US" sz="2800" dirty="0"/>
              <a:t>the length of </a:t>
            </a:r>
            <a:r>
              <a:rPr lang="en-US" sz="2800" dirty="0" smtClean="0"/>
              <a:t>the </a:t>
            </a:r>
            <a:r>
              <a:rPr lang="en-US" sz="2800" dirty="0"/>
              <a:t>matched </a:t>
            </a:r>
            <a:r>
              <a:rPr lang="en-US" sz="2800" dirty="0" smtClean="0"/>
              <a:t>string</a:t>
            </a:r>
            <a:r>
              <a:rPr lang="en-US" sz="2800" dirty="0"/>
              <a:t>. Variable </a:t>
            </a:r>
            <a:r>
              <a:rPr lang="en-US" sz="2800" dirty="0" err="1" smtClean="0"/>
              <a:t>yyout</a:t>
            </a:r>
            <a:r>
              <a:rPr lang="en-US" sz="2800" dirty="0" smtClean="0"/>
              <a:t> is </a:t>
            </a:r>
            <a:r>
              <a:rPr lang="en-US" sz="2800" dirty="0"/>
              <a:t>the </a:t>
            </a:r>
            <a:r>
              <a:rPr lang="en-US" sz="2800" dirty="0" smtClean="0"/>
              <a:t>output </a:t>
            </a:r>
            <a:r>
              <a:rPr lang="en-US" sz="2800" dirty="0"/>
              <a:t>file</a:t>
            </a:r>
          </a:p>
          <a:p>
            <a:r>
              <a:rPr lang="en-US" sz="2800" dirty="0"/>
              <a:t>and defaults to </a:t>
            </a:r>
            <a:r>
              <a:rPr lang="en-US" sz="2800" dirty="0" err="1"/>
              <a:t>stdout</a:t>
            </a:r>
            <a:r>
              <a:rPr lang="en-US" sz="2800" dirty="0"/>
              <a:t>. Function </a:t>
            </a:r>
            <a:r>
              <a:rPr lang="en-US" sz="2800" dirty="0" smtClean="0"/>
              <a:t> </a:t>
            </a:r>
            <a:r>
              <a:rPr lang="en-US" sz="2800" dirty="0" err="1" smtClean="0"/>
              <a:t>yywrap</a:t>
            </a:r>
            <a:r>
              <a:rPr lang="en-US" sz="2800" dirty="0" smtClean="0"/>
              <a:t> is  called </a:t>
            </a:r>
            <a:r>
              <a:rPr lang="en-US" sz="2800" dirty="0"/>
              <a:t>by </a:t>
            </a:r>
            <a:r>
              <a:rPr lang="en-US" sz="2800" dirty="0" err="1"/>
              <a:t>lex</a:t>
            </a:r>
            <a:r>
              <a:rPr lang="en-US" sz="2800" dirty="0"/>
              <a:t> when input is </a:t>
            </a:r>
            <a:r>
              <a:rPr lang="en-US" sz="2800" dirty="0" smtClean="0"/>
              <a:t>exhausted</a:t>
            </a:r>
            <a:r>
              <a:rPr lang="en-US" sz="2800" dirty="0"/>
              <a:t>. Return 1 if you are </a:t>
            </a:r>
            <a:r>
              <a:rPr lang="en-US" sz="2800" dirty="0" smtClean="0"/>
              <a:t>done or </a:t>
            </a:r>
            <a:r>
              <a:rPr lang="en-US" sz="2800" dirty="0"/>
              <a:t>0 if more processing is required. 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order matters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a-z|A-Z</a:t>
            </a:r>
            <a:r>
              <a:rPr lang="en-US" sz="2800" dirty="0">
                <a:solidFill>
                  <a:srgbClr val="0070C0"/>
                </a:solidFill>
              </a:rPr>
              <a:t>][a-z|A-Z|0-9]*         </a:t>
            </a:r>
            <a:r>
              <a:rPr lang="en-US" sz="2800" dirty="0" smtClean="0">
                <a:solidFill>
                  <a:srgbClr val="0070C0"/>
                </a:solidFill>
              </a:rPr>
              <a:t>	{ </a:t>
            </a:r>
            <a:r>
              <a:rPr lang="en-US" sz="2800" dirty="0">
                <a:solidFill>
                  <a:srgbClr val="0070C0"/>
                </a:solidFill>
              </a:rPr>
              <a:t>return IDENTIFIER; }</a:t>
            </a:r>
          </a:p>
          <a:p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a-z|A-Z</a:t>
            </a:r>
            <a:r>
              <a:rPr lang="en-US" sz="2800" dirty="0">
                <a:solidFill>
                  <a:srgbClr val="0070C0"/>
                </a:solidFill>
              </a:rPr>
              <a:t>][</a:t>
            </a:r>
            <a:r>
              <a:rPr lang="en-US" sz="2800" dirty="0" err="1">
                <a:solidFill>
                  <a:srgbClr val="0070C0"/>
                </a:solidFill>
              </a:rPr>
              <a:t>a-z|A-Z</a:t>
            </a:r>
            <a:r>
              <a:rPr lang="en-US" sz="2800" dirty="0">
                <a:solidFill>
                  <a:srgbClr val="0070C0"/>
                </a:solidFill>
              </a:rPr>
              <a:t>]*             </a:t>
            </a:r>
            <a:r>
              <a:rPr lang="en-US" sz="2800" dirty="0" smtClean="0">
                <a:solidFill>
                  <a:srgbClr val="0070C0"/>
                </a:solidFill>
              </a:rPr>
              <a:t>	{ </a:t>
            </a:r>
            <a:r>
              <a:rPr lang="en-US" sz="2800" dirty="0">
                <a:solidFill>
                  <a:srgbClr val="0070C0"/>
                </a:solidFill>
              </a:rPr>
              <a:t>return ID; }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vs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a-z|A-Z</a:t>
            </a:r>
            <a:r>
              <a:rPr lang="en-US" sz="2800" dirty="0">
                <a:solidFill>
                  <a:srgbClr val="0070C0"/>
                </a:solidFill>
              </a:rPr>
              <a:t>][</a:t>
            </a:r>
            <a:r>
              <a:rPr lang="en-US" sz="2800" dirty="0" err="1">
                <a:solidFill>
                  <a:srgbClr val="0070C0"/>
                </a:solidFill>
              </a:rPr>
              <a:t>a-z|A-Z</a:t>
            </a:r>
            <a:r>
              <a:rPr lang="en-US" sz="2800" dirty="0">
                <a:solidFill>
                  <a:srgbClr val="0070C0"/>
                </a:solidFill>
              </a:rPr>
              <a:t>]*             </a:t>
            </a:r>
            <a:r>
              <a:rPr lang="en-US" sz="2800" dirty="0" smtClean="0">
                <a:solidFill>
                  <a:srgbClr val="0070C0"/>
                </a:solidFill>
              </a:rPr>
              <a:t>	{ </a:t>
            </a:r>
            <a:r>
              <a:rPr lang="en-US" sz="2800" dirty="0">
                <a:solidFill>
                  <a:srgbClr val="0070C0"/>
                </a:solidFill>
              </a:rPr>
              <a:t>return ID; }</a:t>
            </a:r>
          </a:p>
          <a:p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a-z|A-Z</a:t>
            </a:r>
            <a:r>
              <a:rPr lang="en-US" sz="2800" dirty="0">
                <a:solidFill>
                  <a:srgbClr val="0070C0"/>
                </a:solidFill>
              </a:rPr>
              <a:t>][a-z|A-Z|0-9]*        </a:t>
            </a:r>
            <a:r>
              <a:rPr lang="en-US" sz="2800" dirty="0" smtClean="0">
                <a:solidFill>
                  <a:srgbClr val="0070C0"/>
                </a:solidFill>
              </a:rPr>
              <a:t>	{ </a:t>
            </a:r>
            <a:r>
              <a:rPr lang="en-US" sz="2800" dirty="0">
                <a:solidFill>
                  <a:srgbClr val="0070C0"/>
                </a:solidFill>
              </a:rPr>
              <a:t>return IDENTIFIER; }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68116"/>
            <a:ext cx="8305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make</a:t>
            </a:r>
            <a:r>
              <a:rPr lang="en-US" sz="2800" dirty="0" smtClean="0"/>
              <a:t> has the concept of implicit rules.   This is what allowed you to specify a .o file as a target and make would find/compile the source with the default implicit rule of:</a:t>
            </a:r>
          </a:p>
          <a:p>
            <a:endParaRPr lang="en-US" sz="1000" dirty="0"/>
          </a:p>
          <a:p>
            <a:pPr lvl="1"/>
            <a:r>
              <a:rPr lang="en-US" sz="2800" i="1" dirty="0" err="1">
                <a:solidFill>
                  <a:srgbClr val="0070C0"/>
                </a:solidFill>
              </a:rPr>
              <a:t>n</a:t>
            </a:r>
            <a:r>
              <a:rPr lang="en-US" sz="2800" dirty="0" err="1">
                <a:solidFill>
                  <a:srgbClr val="0070C0"/>
                </a:solidFill>
              </a:rPr>
              <a:t>.o</a:t>
            </a:r>
            <a:r>
              <a:rPr lang="en-US" sz="2800" dirty="0">
                <a:solidFill>
                  <a:srgbClr val="0070C0"/>
                </a:solidFill>
              </a:rPr>
              <a:t> is made automatically from </a:t>
            </a:r>
            <a:r>
              <a:rPr lang="en-US" sz="2800" i="1" dirty="0" err="1">
                <a:solidFill>
                  <a:srgbClr val="0070C0"/>
                </a:solidFill>
              </a:rPr>
              <a:t>n</a:t>
            </a:r>
            <a:r>
              <a:rPr lang="en-US" sz="2800" dirty="0" err="1">
                <a:solidFill>
                  <a:srgbClr val="0070C0"/>
                </a:solidFill>
              </a:rPr>
              <a:t>.c</a:t>
            </a:r>
            <a:r>
              <a:rPr lang="en-US" sz="2800" dirty="0">
                <a:solidFill>
                  <a:srgbClr val="0070C0"/>
                </a:solidFill>
              </a:rPr>
              <a:t> with a recipe of the form ‘$(CC) $(CPPFLAGS) $(CFLAGS) -c</a:t>
            </a:r>
            <a:r>
              <a:rPr lang="en-US" sz="2800" dirty="0" smtClean="0">
                <a:solidFill>
                  <a:srgbClr val="0070C0"/>
                </a:solidFill>
              </a:rPr>
              <a:t>’.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2800" b="1" i="1" dirty="0"/>
              <a:t>make</a:t>
            </a:r>
            <a:r>
              <a:rPr lang="en-US" sz="2800" dirty="0"/>
              <a:t> </a:t>
            </a:r>
            <a:r>
              <a:rPr lang="en-US" sz="2800" dirty="0" smtClean="0"/>
              <a:t>also has an implicit rule for </a:t>
            </a:r>
            <a:r>
              <a:rPr lang="en-US" sz="2800" dirty="0" err="1" smtClean="0"/>
              <a:t>lex</a:t>
            </a:r>
            <a:r>
              <a:rPr lang="en-US" sz="2800" dirty="0" smtClean="0"/>
              <a:t>/flex:</a:t>
            </a:r>
          </a:p>
          <a:p>
            <a:endParaRPr lang="en-US" sz="1000" dirty="0" smtClean="0"/>
          </a:p>
          <a:p>
            <a:pPr lvl="1"/>
            <a:r>
              <a:rPr lang="en-US" sz="2800" dirty="0" err="1">
                <a:solidFill>
                  <a:srgbClr val="0070C0"/>
                </a:solidFill>
              </a:rPr>
              <a:t>n.c</a:t>
            </a:r>
            <a:r>
              <a:rPr lang="en-US" sz="2800" dirty="0">
                <a:solidFill>
                  <a:srgbClr val="0070C0"/>
                </a:solidFill>
              </a:rPr>
              <a:t> is made automatically from </a:t>
            </a:r>
            <a:r>
              <a:rPr lang="en-US" sz="2800" dirty="0" err="1">
                <a:solidFill>
                  <a:srgbClr val="0070C0"/>
                </a:solidFill>
              </a:rPr>
              <a:t>n.l</a:t>
            </a:r>
            <a:r>
              <a:rPr lang="en-US" sz="2800" dirty="0">
                <a:solidFill>
                  <a:srgbClr val="0070C0"/>
                </a:solidFill>
              </a:rPr>
              <a:t> by running Lex. The actual recipe is ‘$(LEX) $(LFLAGS)’. 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make</a:t>
            </a:r>
            <a:r>
              <a:rPr lang="en-US" sz="2400" dirty="0"/>
              <a:t> also has the concept of chained rules.  This is a sequence of rules that can be applied to make a target</a:t>
            </a:r>
            <a:r>
              <a:rPr lang="en-US" sz="2400" dirty="0" smtClean="0"/>
              <a:t>.   For example: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file </a:t>
            </a:r>
            <a:r>
              <a:rPr lang="en-US" sz="2400" i="1" dirty="0" err="1"/>
              <a:t>n</a:t>
            </a:r>
            <a:r>
              <a:rPr lang="en-US" sz="2400" dirty="0" err="1"/>
              <a:t>.o</a:t>
            </a:r>
            <a:r>
              <a:rPr lang="en-US" sz="2400" dirty="0"/>
              <a:t> could be made from </a:t>
            </a:r>
            <a:r>
              <a:rPr lang="en-US" sz="2400" i="1" dirty="0" err="1" smtClean="0"/>
              <a:t>n</a:t>
            </a:r>
            <a:r>
              <a:rPr lang="en-US" sz="2400" dirty="0" err="1" smtClean="0"/>
              <a:t>.l</a:t>
            </a:r>
            <a:r>
              <a:rPr lang="en-US" sz="2400" dirty="0" smtClean="0"/>
              <a:t> </a:t>
            </a:r>
            <a:r>
              <a:rPr lang="en-US" sz="2400" dirty="0"/>
              <a:t>by </a:t>
            </a:r>
            <a:r>
              <a:rPr lang="en-US" sz="2400" dirty="0" smtClean="0"/>
              <a:t>first running Lex (converts </a:t>
            </a:r>
            <a:r>
              <a:rPr lang="en-US" sz="2400" dirty="0" err="1" smtClean="0"/>
              <a:t>n.l</a:t>
            </a:r>
            <a:r>
              <a:rPr lang="en-US" sz="2400" dirty="0" smtClean="0"/>
              <a:t> to </a:t>
            </a:r>
            <a:r>
              <a:rPr lang="en-US" sz="2400" dirty="0" err="1" smtClean="0"/>
              <a:t>n.c</a:t>
            </a:r>
            <a:r>
              <a:rPr lang="en-US" sz="2400" dirty="0" smtClean="0"/>
              <a:t>) and </a:t>
            </a:r>
            <a:r>
              <a:rPr lang="en-US" sz="2400" dirty="0"/>
              <a:t>then </a:t>
            </a:r>
            <a:r>
              <a:rPr lang="en-US" sz="2400" dirty="0" err="1" smtClean="0"/>
              <a:t>gcc</a:t>
            </a:r>
            <a:r>
              <a:rPr lang="en-US" sz="2400" dirty="0" smtClean="0"/>
              <a:t> (converts </a:t>
            </a:r>
            <a:r>
              <a:rPr lang="en-US" sz="2400" dirty="0" err="1" smtClean="0"/>
              <a:t>n.c</a:t>
            </a:r>
            <a:r>
              <a:rPr lang="en-US" sz="2400" dirty="0" smtClean="0"/>
              <a:t> to </a:t>
            </a:r>
            <a:r>
              <a:rPr lang="en-US" sz="2400" dirty="0" err="1" smtClean="0"/>
              <a:t>n.o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The file created in the middle of the chain (</a:t>
            </a:r>
            <a:r>
              <a:rPr lang="en-US" sz="2400" dirty="0" err="1" smtClean="0"/>
              <a:t>n.c</a:t>
            </a:r>
            <a:r>
              <a:rPr lang="en-US" sz="2400" dirty="0" smtClean="0"/>
              <a:t> above)  is called an </a:t>
            </a:r>
            <a:r>
              <a:rPr lang="en-US" sz="2400" i="1" dirty="0" smtClean="0"/>
              <a:t>intermediate</a:t>
            </a:r>
            <a:r>
              <a:rPr lang="en-US" sz="2400" dirty="0" smtClean="0"/>
              <a:t> file.  </a:t>
            </a:r>
            <a:r>
              <a:rPr lang="en-US" sz="2400" b="1" dirty="0" smtClean="0"/>
              <a:t>make</a:t>
            </a:r>
            <a:r>
              <a:rPr lang="en-US" sz="2400" dirty="0" smtClean="0"/>
              <a:t> will automatically delete </a:t>
            </a:r>
            <a:r>
              <a:rPr lang="en-US" sz="2400" i="1" dirty="0" smtClean="0"/>
              <a:t>intermediate</a:t>
            </a:r>
            <a:r>
              <a:rPr lang="en-US" sz="2400" dirty="0" smtClean="0"/>
              <a:t> files when it is done.</a:t>
            </a:r>
          </a:p>
          <a:p>
            <a:endParaRPr lang="en-US" sz="2400" dirty="0"/>
          </a:p>
          <a:p>
            <a:r>
              <a:rPr lang="en-US" sz="2400" dirty="0" smtClean="0"/>
              <a:t>To override this behavior, read up on the .PRECIOUS special target.</a:t>
            </a:r>
          </a:p>
        </p:txBody>
      </p:sp>
    </p:spTree>
    <p:extLst>
      <p:ext uri="{BB962C8B-B14F-4D97-AF65-F5344CB8AC3E}">
        <p14:creationId xmlns:p14="http://schemas.microsoft.com/office/powerpoint/2010/main" val="30027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cause make to use flex instead of </a:t>
            </a:r>
            <a:r>
              <a:rPr lang="en-US" sz="2400" dirty="0" err="1" smtClean="0"/>
              <a:t>lex</a:t>
            </a:r>
            <a:r>
              <a:rPr lang="en-US" sz="2400" dirty="0" smtClean="0"/>
              <a:t>, add these declarations:</a:t>
            </a:r>
          </a:p>
          <a:p>
            <a:pPr lvl="1"/>
            <a:endParaRPr lang="en-US" sz="2000" i="1" dirty="0">
              <a:solidFill>
                <a:srgbClr val="00B0F0"/>
              </a:solidFill>
            </a:endParaRP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 Implicit Makefile rule to use Lex for C programs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   </a:t>
            </a:r>
            <a:r>
              <a:rPr lang="en-US" sz="2000" i="1" dirty="0" err="1">
                <a:solidFill>
                  <a:srgbClr val="00B0F0"/>
                </a:solidFill>
              </a:rPr>
              <a:t>n.c</a:t>
            </a:r>
            <a:r>
              <a:rPr lang="en-US" sz="2000" i="1" dirty="0">
                <a:solidFill>
                  <a:srgbClr val="00B0F0"/>
                </a:solidFill>
              </a:rPr>
              <a:t> is made automatically from </a:t>
            </a:r>
            <a:r>
              <a:rPr lang="en-US" sz="2000" i="1" dirty="0" err="1">
                <a:solidFill>
                  <a:srgbClr val="00B0F0"/>
                </a:solidFill>
              </a:rPr>
              <a:t>n.l</a:t>
            </a:r>
            <a:r>
              <a:rPr lang="en-US" sz="2000" i="1" dirty="0">
                <a:solidFill>
                  <a:srgbClr val="00B0F0"/>
                </a:solidFill>
              </a:rPr>
              <a:t> by running Lex. The actual recipe is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       $(LEX) $(LFLAGS)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LEX = flex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LFLAGS =</a:t>
            </a: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73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you specify the default make target, you need to be careful to generate the files in correct order.</a:t>
            </a:r>
          </a:p>
          <a:p>
            <a:endParaRPr lang="en-US" sz="1400" dirty="0"/>
          </a:p>
          <a:p>
            <a:r>
              <a:rPr lang="en-US" sz="2400" dirty="0" smtClean="0"/>
              <a:t>The main routine depends on Lex.  Lex depends on </a:t>
            </a:r>
            <a:r>
              <a:rPr lang="en-US" sz="2400" dirty="0" err="1" smtClean="0"/>
              <a:t>yacc</a:t>
            </a:r>
            <a:r>
              <a:rPr lang="en-US" sz="2400" dirty="0" smtClean="0"/>
              <a:t>.  Therefore, you need to build the </a:t>
            </a:r>
            <a:r>
              <a:rPr lang="en-US" sz="2400" dirty="0" err="1" smtClean="0"/>
              <a:t>yacc</a:t>
            </a:r>
            <a:r>
              <a:rPr lang="en-US" sz="2400" dirty="0" smtClean="0"/>
              <a:t> .o file first,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.o file second, and then the other .o files for the project.</a:t>
            </a:r>
          </a:p>
          <a:p>
            <a:endParaRPr lang="en-US" sz="1400" dirty="0" smtClean="0"/>
          </a:p>
          <a:p>
            <a:r>
              <a:rPr lang="en-US" sz="2400" dirty="0" smtClean="0"/>
              <a:t>If you do not yet have a </a:t>
            </a:r>
            <a:r>
              <a:rPr lang="en-US" sz="2400" dirty="0" err="1" smtClean="0"/>
              <a:t>yacc</a:t>
            </a:r>
            <a:r>
              <a:rPr lang="en-US" sz="2400" dirty="0" smtClean="0"/>
              <a:t> parser file, then make sure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file is compiled before the main program.</a:t>
            </a:r>
          </a:p>
          <a:p>
            <a:endParaRPr lang="en-US" sz="1000" dirty="0"/>
          </a:p>
          <a:p>
            <a:r>
              <a:rPr lang="en-US" sz="2400" dirty="0" smtClean="0"/>
              <a:t>So, specify your default target similar to:</a:t>
            </a:r>
          </a:p>
          <a:p>
            <a:endParaRPr lang="en-US" sz="2400" dirty="0" smtClean="0"/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OBJS = </a:t>
            </a:r>
            <a:r>
              <a:rPr lang="en-US" sz="2400" dirty="0" err="1">
                <a:solidFill>
                  <a:srgbClr val="00B0F0"/>
                </a:solidFill>
              </a:rPr>
              <a:t>parse.o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scan.o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program4.o</a:t>
            </a:r>
          </a:p>
          <a:p>
            <a:pPr lvl="1"/>
            <a:endParaRPr lang="en-US" sz="2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305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UNIX has a file system construct called a symbolic link.  It is a filename that points to a different file.  It allows you to have separate names that all refer to the same file.</a:t>
            </a:r>
          </a:p>
          <a:p>
            <a:endParaRPr lang="en-US" sz="1000" dirty="0"/>
          </a:p>
          <a:p>
            <a:r>
              <a:rPr lang="en-US" sz="2400" dirty="0" smtClean="0"/>
              <a:t>To create symbolic links, you use the ln -s command like:</a:t>
            </a:r>
          </a:p>
          <a:p>
            <a:endParaRPr lang="en-US" sz="1000" dirty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ln -s &lt;existing file&gt; &lt;</a:t>
            </a:r>
            <a:r>
              <a:rPr lang="en-US" sz="2400" dirty="0" err="1" smtClean="0">
                <a:solidFill>
                  <a:srgbClr val="0070C0"/>
                </a:solidFill>
              </a:rPr>
              <a:t>newfilename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/>
              <a:t>For example: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ln -s ./program4 scanner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ln -s ./program4 parser</a:t>
            </a:r>
            <a:endParaRPr lang="en-US" sz="2400" dirty="0"/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/>
              <a:t>There is also a useful flag named </a:t>
            </a:r>
            <a:r>
              <a:rPr lang="en-US" sz="2400" dirty="0">
                <a:solidFill>
                  <a:srgbClr val="0070C0"/>
                </a:solidFill>
              </a:rPr>
              <a:t>-f</a:t>
            </a:r>
            <a:r>
              <a:rPr lang="en-US" sz="2400" dirty="0"/>
              <a:t>.  See the man page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3312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enumerated types should be wrapped in a </a:t>
            </a:r>
            <a:r>
              <a:rPr lang="en-US" sz="2000" i="1" dirty="0" err="1" smtClean="0"/>
              <a:t>typedef</a:t>
            </a:r>
            <a:r>
              <a:rPr lang="en-US" sz="2000" dirty="0" smtClean="0"/>
              <a:t> statement.  </a:t>
            </a:r>
          </a:p>
          <a:p>
            <a:r>
              <a:rPr lang="en-US" sz="2000" dirty="0" smtClean="0"/>
              <a:t>In C, a </a:t>
            </a:r>
            <a:r>
              <a:rPr lang="en-US" sz="2000" i="1" dirty="0" err="1" smtClean="0"/>
              <a:t>typedef</a:t>
            </a:r>
            <a:r>
              <a:rPr lang="en-US" sz="2000" dirty="0" smtClean="0"/>
              <a:t> statement creates a new data type.  It is good practice to identify new types by adding a "_t" after the name:</a:t>
            </a:r>
          </a:p>
          <a:p>
            <a:endParaRPr lang="en-US" sz="2000" dirty="0"/>
          </a:p>
          <a:p>
            <a:pPr algn="ctr"/>
            <a:r>
              <a:rPr lang="en-US" sz="2400" dirty="0" err="1">
                <a:solidFill>
                  <a:srgbClr val="00B0F0"/>
                </a:solidFill>
              </a:rPr>
              <a:t>typedef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enum</a:t>
            </a:r>
            <a:r>
              <a:rPr lang="en-US" sz="2400" dirty="0">
                <a:solidFill>
                  <a:srgbClr val="00B0F0"/>
                </a:solidFill>
              </a:rPr>
              <a:t> {LPAREN=1, RPAREN, PLUS, EQ } </a:t>
            </a:r>
            <a:r>
              <a:rPr lang="en-US" sz="2400" dirty="0" err="1" smtClean="0">
                <a:solidFill>
                  <a:srgbClr val="00B0F0"/>
                </a:solidFill>
              </a:rPr>
              <a:t>tokens_t</a:t>
            </a:r>
            <a:r>
              <a:rPr lang="en-US" sz="2400" dirty="0">
                <a:solidFill>
                  <a:srgbClr val="00B0F0"/>
                </a:solidFill>
              </a:rPr>
              <a:t>;</a:t>
            </a:r>
          </a:p>
          <a:p>
            <a:pPr algn="ctr"/>
            <a:endParaRPr lang="en-US" sz="2000" dirty="0"/>
          </a:p>
          <a:p>
            <a:r>
              <a:rPr lang="en-US" sz="2000" dirty="0" smtClean="0"/>
              <a:t>You can place this enumerated type in a header file and use the enumerated values by #including the header file.</a:t>
            </a:r>
          </a:p>
          <a:p>
            <a:endParaRPr lang="en-US" sz="2000" dirty="0"/>
          </a:p>
          <a:p>
            <a:r>
              <a:rPr lang="en-US" sz="2000" dirty="0" smtClean="0"/>
              <a:t>If you choose to add a value after the first item, that item will be assigned that value.  Remaining items will get assigned successively higher integer values. 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For Flex, you do not want to have a token with value 0 (the default first value).  yylex() returns 0 on EOF.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Lex (flex) may generate warnings with not used with </a:t>
            </a:r>
            <a:r>
              <a:rPr lang="en-US" sz="2400" dirty="0" err="1" smtClean="0"/>
              <a:t>yacc</a:t>
            </a:r>
            <a:r>
              <a:rPr lang="en-US" sz="2400" dirty="0" smtClean="0"/>
              <a:t> (bison).  You may put special options in your </a:t>
            </a:r>
            <a:r>
              <a:rPr lang="en-US" sz="2400" dirty="0" err="1" smtClean="0"/>
              <a:t>lex</a:t>
            </a:r>
            <a:r>
              <a:rPr lang="en-US" sz="2400" dirty="0" smtClean="0"/>
              <a:t> file that may remove some of these warnings.   Here are some you might need to include while working on your code: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	%option </a:t>
            </a:r>
            <a:r>
              <a:rPr lang="en-US" sz="2400" dirty="0" err="1">
                <a:solidFill>
                  <a:srgbClr val="0070C0"/>
                </a:solidFill>
              </a:rPr>
              <a:t>noyywrap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	%</a:t>
            </a:r>
            <a:r>
              <a:rPr lang="en-US" sz="2400" dirty="0">
                <a:solidFill>
                  <a:srgbClr val="0070C0"/>
                </a:solidFill>
              </a:rPr>
              <a:t>option </a:t>
            </a:r>
            <a:r>
              <a:rPr lang="en-US" sz="2400" dirty="0" err="1">
                <a:solidFill>
                  <a:srgbClr val="0070C0"/>
                </a:solidFill>
              </a:rPr>
              <a:t>nounput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	%</a:t>
            </a:r>
            <a:r>
              <a:rPr lang="en-US" sz="2400" dirty="0">
                <a:solidFill>
                  <a:srgbClr val="0070C0"/>
                </a:solidFill>
              </a:rPr>
              <a:t>option </a:t>
            </a:r>
            <a:r>
              <a:rPr lang="en-US" sz="2400" dirty="0" err="1" smtClean="0">
                <a:solidFill>
                  <a:srgbClr val="0070C0"/>
                </a:solidFill>
              </a:rPr>
              <a:t>noinput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You place the </a:t>
            </a:r>
            <a:r>
              <a:rPr lang="en-US" sz="2400" dirty="0"/>
              <a:t>%option directives in the first section of the scanner </a:t>
            </a:r>
            <a:r>
              <a:rPr lang="en-US" sz="2400" dirty="0" smtClean="0"/>
              <a:t>specification file.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305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/>
              <a:t>tokenizer</a:t>
            </a:r>
            <a:r>
              <a:rPr lang="en-US" dirty="0"/>
              <a:t> </a:t>
            </a:r>
            <a:r>
              <a:rPr lang="en-US" dirty="0" smtClean="0"/>
              <a:t>(scanner) splits </a:t>
            </a:r>
            <a:r>
              <a:rPr lang="en-US" dirty="0"/>
              <a:t>the string into individual </a:t>
            </a:r>
            <a:r>
              <a:rPr lang="en-US" dirty="0" smtClean="0"/>
              <a:t>tokens:</a:t>
            </a:r>
          </a:p>
          <a:p>
            <a:endParaRPr lang="en-US" dirty="0" smtClean="0"/>
          </a:p>
          <a:p>
            <a:pPr algn="ctr"/>
            <a:r>
              <a:rPr lang="en-US" sz="2400" b="1" dirty="0"/>
              <a:t>x = 3 + 42 * (s - t)</a:t>
            </a:r>
          </a:p>
          <a:p>
            <a:pPr algn="ctr"/>
            <a:r>
              <a:rPr lang="en-US" dirty="0" smtClean="0"/>
              <a:t>(generates)</a:t>
            </a:r>
            <a:endParaRPr lang="en-US" dirty="0"/>
          </a:p>
          <a:p>
            <a:pPr algn="ctr"/>
            <a:r>
              <a:rPr lang="en-US" sz="2400" b="1" dirty="0" smtClean="0"/>
              <a:t>'x</a:t>
            </a:r>
            <a:r>
              <a:rPr lang="en-US" sz="2400" b="1" dirty="0"/>
              <a:t>','=', '3', '+', '42', '*', '(', 's', '-', 't', ')' </a:t>
            </a:r>
            <a:endParaRPr lang="en-US" sz="2400" b="1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Tokens </a:t>
            </a:r>
            <a:r>
              <a:rPr lang="en-US" dirty="0"/>
              <a:t>are usually given names to indicate what they are. For 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'ID</a:t>
            </a:r>
            <a:r>
              <a:rPr lang="en-US" dirty="0"/>
              <a:t>','EQUALS','NUMBER','PLUS','NUMBER','TIMES', 'LPAREN','ID','MINUS','ID','RPAREN'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specifically, the input is broken into pairs of token types and values. For example: 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/>
              <a:t>ID','x</a:t>
            </a:r>
            <a:r>
              <a:rPr lang="en-US" dirty="0"/>
              <a:t>'), ('EQUALS','='), ('NUMBER','3'), ('PLUS','+'), ('NUMBER','42), ('TIMES','*'), ('LPAREN','('), ('ID','s'), ('MINUS','-'), ('</a:t>
            </a:r>
            <a:r>
              <a:rPr lang="en-US" dirty="0" err="1"/>
              <a:t>ID','t</a:t>
            </a:r>
            <a:r>
              <a:rPr lang="en-US" dirty="0"/>
              <a:t>'), ('RPAREN',')'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identification of tokens is typically done by writing a series of </a:t>
            </a:r>
            <a:r>
              <a:rPr lang="en-US" b="1" i="1" dirty="0"/>
              <a:t>regular expression </a:t>
            </a:r>
            <a:r>
              <a:rPr lang="en-US" dirty="0"/>
              <a:t>rules.</a:t>
            </a:r>
          </a:p>
        </p:txBody>
      </p:sp>
    </p:spTree>
    <p:extLst>
      <p:ext uri="{BB962C8B-B14F-4D97-AF65-F5344CB8AC3E}">
        <p14:creationId xmlns:p14="http://schemas.microsoft.com/office/powerpoint/2010/main" val="12599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Emacs</a:t>
            </a:r>
            <a:r>
              <a:rPr lang="en-US" sz="1600" dirty="0" smtClean="0"/>
              <a:t> does not have a native flex mode.  When </a:t>
            </a:r>
            <a:r>
              <a:rPr lang="en-US" sz="1600" dirty="0" err="1" smtClean="0"/>
              <a:t>Emacs</a:t>
            </a:r>
            <a:r>
              <a:rPr lang="en-US" sz="1600" dirty="0" smtClean="0"/>
              <a:t> sees files ending in .l, it will assume LISP mode.  To resolve this, you can either install a flex-mode or you can tell </a:t>
            </a:r>
            <a:r>
              <a:rPr lang="en-US" sz="1600" dirty="0" err="1" smtClean="0"/>
              <a:t>Emacs</a:t>
            </a:r>
            <a:r>
              <a:rPr lang="en-US" sz="1600" dirty="0" smtClean="0"/>
              <a:t> to use a different mode.  To </a:t>
            </a:r>
            <a:r>
              <a:rPr lang="en-US" sz="1600" dirty="0"/>
              <a:t>install a flex-mode, </a:t>
            </a:r>
            <a:r>
              <a:rPr lang="en-US" sz="1600" dirty="0" smtClean="0"/>
              <a:t>create a folder named </a:t>
            </a:r>
            <a:r>
              <a:rPr lang="en-US" sz="1600" dirty="0" err="1" smtClean="0"/>
              <a:t>elisp</a:t>
            </a:r>
            <a:r>
              <a:rPr lang="en-US" sz="1600" dirty="0" smtClean="0"/>
              <a:t> in your ~/.</a:t>
            </a:r>
            <a:r>
              <a:rPr lang="en-US" sz="1600" dirty="0" err="1" smtClean="0"/>
              <a:t>emacs.d</a:t>
            </a:r>
            <a:r>
              <a:rPr lang="en-US" sz="1600" dirty="0" smtClean="0"/>
              <a:t> folder: </a:t>
            </a:r>
          </a:p>
          <a:p>
            <a:endParaRPr lang="en-US" sz="10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mkdir</a:t>
            </a:r>
            <a:r>
              <a:rPr lang="en-US" sz="1600" dirty="0" smtClean="0"/>
              <a:t> ~/.</a:t>
            </a:r>
            <a:r>
              <a:rPr lang="en-US" sz="1600" dirty="0" err="1" smtClean="0"/>
              <a:t>emacs.d</a:t>
            </a:r>
            <a:r>
              <a:rPr lang="en-US" sz="1600" dirty="0" smtClean="0"/>
              <a:t>/</a:t>
            </a:r>
            <a:r>
              <a:rPr lang="en-US" sz="1600" dirty="0" err="1" smtClean="0"/>
              <a:t>elisp</a:t>
            </a:r>
            <a:endParaRPr lang="en-US" sz="1600" dirty="0" smtClean="0"/>
          </a:p>
          <a:p>
            <a:endParaRPr lang="en-US" sz="1000" dirty="0" smtClean="0"/>
          </a:p>
          <a:p>
            <a:r>
              <a:rPr lang="en-US" sz="1600" dirty="0" smtClean="0"/>
              <a:t>Then, download the flex-</a:t>
            </a:r>
            <a:r>
              <a:rPr lang="en-US" sz="1600" dirty="0" err="1" smtClean="0"/>
              <a:t>mode.el</a:t>
            </a:r>
            <a:r>
              <a:rPr lang="en-US" sz="1600" dirty="0" smtClean="0"/>
              <a:t> file and store it in the new </a:t>
            </a:r>
            <a:r>
              <a:rPr lang="en-US" sz="1600" dirty="0" err="1" smtClean="0"/>
              <a:t>elisp</a:t>
            </a:r>
            <a:r>
              <a:rPr lang="en-US" sz="1600" dirty="0" smtClean="0"/>
              <a:t> folder:</a:t>
            </a:r>
          </a:p>
          <a:p>
            <a:endParaRPr lang="en-US" sz="1000" dirty="0"/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http://</a:t>
            </a:r>
            <a:r>
              <a:rPr lang="en-US" sz="1600" dirty="0" smtClean="0">
                <a:solidFill>
                  <a:srgbClr val="0070C0"/>
                </a:solidFill>
              </a:rPr>
              <a:t>ftp.sunet.se/pub/gnu/emacs-lisp/incoming/flex-mode.el</a:t>
            </a:r>
          </a:p>
          <a:p>
            <a:pPr lvl="1"/>
            <a:endParaRPr lang="en-US" sz="1000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Finally, edit </a:t>
            </a:r>
            <a:r>
              <a:rPr lang="en-US" sz="1600" dirty="0"/>
              <a:t>your ~/.</a:t>
            </a:r>
            <a:r>
              <a:rPr lang="en-US" sz="1600" dirty="0" err="1"/>
              <a:t>emacs</a:t>
            </a:r>
            <a:r>
              <a:rPr lang="en-US" sz="1600" dirty="0"/>
              <a:t> file and add</a:t>
            </a:r>
            <a:r>
              <a:rPr lang="en-US" sz="1600" dirty="0" smtClean="0"/>
              <a:t>:</a:t>
            </a:r>
          </a:p>
          <a:p>
            <a:endParaRPr lang="en-US" sz="1000" dirty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</a:rPr>
              <a:t>add-to-list 'load-path "~/.</a:t>
            </a:r>
            <a:r>
              <a:rPr lang="en-US" sz="1600" dirty="0" err="1">
                <a:solidFill>
                  <a:srgbClr val="0070C0"/>
                </a:solidFill>
              </a:rPr>
              <a:t>emacs.d</a:t>
            </a:r>
            <a:r>
              <a:rPr lang="en-US" sz="1600" dirty="0">
                <a:solidFill>
                  <a:srgbClr val="0070C0"/>
                </a:solidFill>
              </a:rPr>
              <a:t>/</a:t>
            </a:r>
            <a:r>
              <a:rPr lang="en-US" sz="1600" dirty="0" err="1">
                <a:solidFill>
                  <a:srgbClr val="0070C0"/>
                </a:solidFill>
              </a:rPr>
              <a:t>elisp</a:t>
            </a:r>
            <a:r>
              <a:rPr lang="en-US" sz="1600" dirty="0">
                <a:solidFill>
                  <a:srgbClr val="0070C0"/>
                </a:solidFill>
              </a:rPr>
              <a:t>")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</a:rPr>
              <a:t>load "flex-</a:t>
            </a:r>
            <a:r>
              <a:rPr lang="en-US" sz="1600" dirty="0" err="1">
                <a:solidFill>
                  <a:srgbClr val="0070C0"/>
                </a:solidFill>
              </a:rPr>
              <a:t>mode.el</a:t>
            </a:r>
            <a:r>
              <a:rPr lang="en-US" sz="1600" dirty="0">
                <a:solidFill>
                  <a:srgbClr val="0070C0"/>
                </a:solidFill>
              </a:rPr>
              <a:t>")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(add-to-list 'auto-mode-</a:t>
            </a:r>
            <a:r>
              <a:rPr lang="en-US" sz="1600" dirty="0" err="1">
                <a:solidFill>
                  <a:srgbClr val="0070C0"/>
                </a:solidFill>
              </a:rPr>
              <a:t>alist</a:t>
            </a:r>
            <a:r>
              <a:rPr lang="en-US" sz="1600" dirty="0">
                <a:solidFill>
                  <a:srgbClr val="0070C0"/>
                </a:solidFill>
              </a:rPr>
              <a:t> '("\\.</a:t>
            </a:r>
            <a:r>
              <a:rPr lang="en-US" sz="1600" dirty="0" err="1">
                <a:solidFill>
                  <a:srgbClr val="0070C0"/>
                </a:solidFill>
              </a:rPr>
              <a:t>lex</a:t>
            </a:r>
            <a:r>
              <a:rPr lang="en-US" sz="1600" dirty="0">
                <a:solidFill>
                  <a:srgbClr val="0070C0"/>
                </a:solidFill>
              </a:rPr>
              <a:t>\\'" . flex-mode))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(add-to-list 'auto-mode-</a:t>
            </a:r>
            <a:r>
              <a:rPr lang="en-US" sz="1600" dirty="0" err="1">
                <a:solidFill>
                  <a:srgbClr val="0070C0"/>
                </a:solidFill>
              </a:rPr>
              <a:t>alist</a:t>
            </a:r>
            <a:r>
              <a:rPr lang="en-US" sz="1600" dirty="0">
                <a:solidFill>
                  <a:srgbClr val="0070C0"/>
                </a:solidFill>
              </a:rPr>
              <a:t> '("\\.l\\'" . flex-mode))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setq</a:t>
            </a:r>
            <a:r>
              <a:rPr lang="en-US" sz="1600" dirty="0">
                <a:solidFill>
                  <a:srgbClr val="0070C0"/>
                </a:solidFill>
              </a:rPr>
              <a:t> c-tab-always-indent nil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smtClean="0"/>
              <a:t>Alternately, to </a:t>
            </a:r>
            <a:r>
              <a:rPr lang="en-US" sz="1600" dirty="0"/>
              <a:t>enable fundamental mode, execute</a:t>
            </a:r>
            <a:r>
              <a:rPr lang="en-US" sz="1600" dirty="0" smtClean="0"/>
              <a:t>:</a:t>
            </a:r>
          </a:p>
          <a:p>
            <a:endParaRPr lang="en-US" sz="1000" dirty="0"/>
          </a:p>
          <a:p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m-x fundamental-mode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Move through entire creation of a live project</a:t>
            </a:r>
          </a:p>
          <a:p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start the process, one must understand the input and generate a list of the possible tokens.  For example:</a:t>
            </a:r>
          </a:p>
          <a:p>
            <a:r>
              <a:rPr lang="en-US" sz="1600" b="1" dirty="0" smtClean="0"/>
              <a:t>	program Hello;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begin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writeln</a:t>
            </a:r>
            <a:r>
              <a:rPr lang="en-US" sz="1600" b="1" dirty="0" smtClean="0"/>
              <a:t>('Hello, world.');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end.</a:t>
            </a:r>
          </a:p>
          <a:p>
            <a:endParaRPr lang="en-US" sz="1600" dirty="0"/>
          </a:p>
          <a:p>
            <a:r>
              <a:rPr lang="en-US" sz="1600" dirty="0" smtClean="0"/>
              <a:t>might have these tokens:</a:t>
            </a:r>
          </a:p>
          <a:p>
            <a:endParaRPr lang="en-US" sz="1600" dirty="0"/>
          </a:p>
          <a:p>
            <a:r>
              <a:rPr lang="en-US" sz="2000" b="1" dirty="0" smtClean="0"/>
              <a:t>PROG	</a:t>
            </a:r>
            <a:r>
              <a:rPr lang="en-US" sz="2000" dirty="0" smtClean="0"/>
              <a:t>	(the key word program)</a:t>
            </a:r>
          </a:p>
          <a:p>
            <a:r>
              <a:rPr lang="en-US" sz="2000" b="1" dirty="0"/>
              <a:t>Identifier</a:t>
            </a:r>
            <a:r>
              <a:rPr lang="en-US" sz="2000" dirty="0" smtClean="0"/>
              <a:t>  	(the words Hello and </a:t>
            </a:r>
            <a:r>
              <a:rPr lang="en-US" sz="2000" dirty="0" err="1" smtClean="0"/>
              <a:t>writeln</a:t>
            </a:r>
            <a:r>
              <a:rPr lang="en-US" sz="2000" dirty="0" smtClean="0"/>
              <a:t>) &lt;- Complex token</a:t>
            </a:r>
          </a:p>
          <a:p>
            <a:r>
              <a:rPr lang="en-US" sz="2000" b="1" dirty="0"/>
              <a:t>SEMI</a:t>
            </a:r>
            <a:r>
              <a:rPr lang="en-US" sz="2000" dirty="0" smtClean="0"/>
              <a:t> 		(the Semicolon)</a:t>
            </a:r>
          </a:p>
          <a:p>
            <a:r>
              <a:rPr lang="en-US" sz="2000" b="1" dirty="0"/>
              <a:t>BEGIN</a:t>
            </a:r>
            <a:r>
              <a:rPr lang="en-US" sz="2000" dirty="0" smtClean="0"/>
              <a:t>		(the begin Statement)</a:t>
            </a:r>
          </a:p>
          <a:p>
            <a:r>
              <a:rPr lang="en-US" sz="2000" b="1" dirty="0"/>
              <a:t>LPAREN</a:t>
            </a:r>
            <a:r>
              <a:rPr lang="en-US" sz="2000" dirty="0" smtClean="0"/>
              <a:t> 		(the Left Parenthesis)</a:t>
            </a:r>
          </a:p>
          <a:p>
            <a:r>
              <a:rPr lang="en-US" sz="2000" b="1" dirty="0" smtClean="0"/>
              <a:t>STRINGL	IT	</a:t>
            </a:r>
            <a:r>
              <a:rPr lang="en-US" sz="2000" dirty="0" smtClean="0"/>
              <a:t>(the string surrounded by ' chars) &lt;- Complex token</a:t>
            </a:r>
          </a:p>
          <a:p>
            <a:r>
              <a:rPr lang="en-US" sz="2000" b="1" dirty="0"/>
              <a:t>RPAREN</a:t>
            </a:r>
            <a:r>
              <a:rPr lang="en-US" sz="2000" dirty="0" smtClean="0"/>
              <a:t>		(the right Parenthesis)</a:t>
            </a:r>
          </a:p>
          <a:p>
            <a:r>
              <a:rPr lang="en-US" sz="2000" b="1" dirty="0"/>
              <a:t>END</a:t>
            </a:r>
            <a:r>
              <a:rPr lang="en-US" sz="2000" dirty="0" smtClean="0"/>
              <a:t>		(the end Statement)</a:t>
            </a:r>
          </a:p>
          <a:p>
            <a:r>
              <a:rPr lang="en-US" sz="2000" b="1" dirty="0"/>
              <a:t>PERIOD</a:t>
            </a:r>
            <a:r>
              <a:rPr lang="en-US" sz="2000" dirty="0" smtClean="0"/>
              <a:t>		(the . character)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9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Simple Tokens:</a:t>
            </a:r>
          </a:p>
          <a:p>
            <a:endParaRPr lang="en-US" sz="2800" dirty="0" smtClean="0"/>
          </a:p>
          <a:p>
            <a:pPr lvl="1"/>
            <a:r>
              <a:rPr lang="en-US" sz="2800" dirty="0"/>
              <a:t>In case of simple tokens we just need to know the token </a:t>
            </a:r>
            <a:r>
              <a:rPr lang="en-US" sz="2800" dirty="0" smtClean="0"/>
              <a:t>class.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Complex Tokens: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With complex tokens, </a:t>
            </a:r>
            <a:r>
              <a:rPr lang="en-US" sz="2800" dirty="0"/>
              <a:t>some additional processing </a:t>
            </a:r>
            <a:r>
              <a:rPr lang="en-US" sz="2800" dirty="0" smtClean="0"/>
              <a:t>may be necessary.   For example, converting a string that represents an integer to the actual integer (HW 3 anybody??).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96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Lex/Flex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Lex/Flex is a tool that generates lexical analyzers (scanners).  Its primary job is to generate code that reads characters from an input stream and returns tokens along with their associated meta-information. </a:t>
            </a:r>
          </a:p>
          <a:p>
            <a:endParaRPr lang="en-US" sz="2800" dirty="0"/>
          </a:p>
          <a:p>
            <a:r>
              <a:rPr lang="en-US" sz="2800" dirty="0" smtClean="0"/>
              <a:t>Specifically, Lex will  read </a:t>
            </a:r>
            <a:r>
              <a:rPr lang="en-US" sz="2800" dirty="0"/>
              <a:t>your patterns </a:t>
            </a:r>
            <a:r>
              <a:rPr lang="en-US" sz="2800" dirty="0" smtClean="0"/>
              <a:t> and  generate C </a:t>
            </a:r>
            <a:r>
              <a:rPr lang="en-US" sz="2800" dirty="0"/>
              <a:t>code for a lexical </a:t>
            </a:r>
            <a:r>
              <a:rPr lang="en-US" sz="2800" dirty="0" smtClean="0"/>
              <a:t>analyzer or </a:t>
            </a:r>
            <a:r>
              <a:rPr lang="en-US" sz="2800" dirty="0"/>
              <a:t>scanner. </a:t>
            </a:r>
            <a:r>
              <a:rPr lang="en-US" sz="2800" dirty="0" smtClean="0"/>
              <a:t> The </a:t>
            </a:r>
            <a:r>
              <a:rPr lang="en-US" sz="2800" dirty="0"/>
              <a:t>lexical </a:t>
            </a:r>
            <a:r>
              <a:rPr lang="en-US" sz="2800" dirty="0" smtClean="0"/>
              <a:t> analyzer  matches strings </a:t>
            </a:r>
            <a:r>
              <a:rPr lang="en-US" sz="2800" dirty="0"/>
              <a:t>in the </a:t>
            </a:r>
            <a:r>
              <a:rPr lang="en-US" sz="2800" dirty="0" smtClean="0"/>
              <a:t>input, </a:t>
            </a:r>
            <a:r>
              <a:rPr lang="en-US" sz="2800" dirty="0"/>
              <a:t>based </a:t>
            </a:r>
            <a:r>
              <a:rPr lang="en-US" sz="2800" dirty="0" smtClean="0"/>
              <a:t>on </a:t>
            </a:r>
            <a:r>
              <a:rPr lang="en-US" sz="2800" dirty="0"/>
              <a:t>your </a:t>
            </a:r>
            <a:r>
              <a:rPr lang="en-US" sz="2800" dirty="0" smtClean="0"/>
              <a:t>patterns, and </a:t>
            </a:r>
            <a:r>
              <a:rPr lang="en-US" sz="2800" dirty="0"/>
              <a:t>converts </a:t>
            </a:r>
            <a:r>
              <a:rPr lang="en-US" sz="2800" dirty="0" smtClean="0"/>
              <a:t> the strings to </a:t>
            </a:r>
            <a:r>
              <a:rPr lang="en-US" sz="2800" dirty="0"/>
              <a:t>tokens.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994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http://epaperpress.com/lexandyacc/download/LexAndYaccTutorial.pdf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Graphically</a:t>
            </a:r>
            <a:r>
              <a:rPr lang="en-US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8" y="2743200"/>
            <a:ext cx="858936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2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Lex/Flex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Flex takes an input file that contains a set of "pairs":</a:t>
            </a:r>
          </a:p>
          <a:p>
            <a:endParaRPr lang="en-US" sz="2800" dirty="0"/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regular-expression 	{ </a:t>
            </a:r>
            <a:r>
              <a:rPr lang="en-US" sz="2400" dirty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ction statements in C }</a:t>
            </a:r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...</a:t>
            </a:r>
          </a:p>
          <a:p>
            <a:pPr lvl="2"/>
            <a:endParaRPr lang="en-US" sz="1050" dirty="0" smtClean="0"/>
          </a:p>
          <a:p>
            <a:r>
              <a:rPr lang="en-US" sz="2800" dirty="0" smtClean="0"/>
              <a:t>Flex creates a C file that contains a function called yylex() .  yylex() implements a scanner </a:t>
            </a:r>
            <a:r>
              <a:rPr lang="en-US" sz="2800" dirty="0"/>
              <a:t>(finite state machine</a:t>
            </a:r>
            <a:r>
              <a:rPr lang="en-US" sz="2800" dirty="0" smtClean="0"/>
              <a:t>) that recognizes the regular expressions and executes the actions when there is a match.</a:t>
            </a:r>
          </a:p>
          <a:p>
            <a:endParaRPr lang="en-US" sz="2800" dirty="0"/>
          </a:p>
          <a:p>
            <a:r>
              <a:rPr lang="en-US" sz="2800" dirty="0" smtClean="0"/>
              <a:t>You must create a main() routine that calls yylex() and you must compile all the files into an executable.</a:t>
            </a:r>
          </a:p>
        </p:txBody>
      </p:sp>
    </p:spTree>
    <p:extLst>
      <p:ext uri="{BB962C8B-B14F-4D97-AF65-F5344CB8AC3E}">
        <p14:creationId xmlns:p14="http://schemas.microsoft.com/office/powerpoint/2010/main" val="8164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Lex/Flex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default, Flex operated in C mode meaning that it generates C-style code.  Flex has a C++ mode.  However, the latest source code has this warning:</a:t>
            </a:r>
          </a:p>
          <a:p>
            <a:endParaRPr lang="en-US" sz="2800" dirty="0"/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IMPORTANT</a:t>
            </a:r>
            <a:r>
              <a:rPr lang="en-US" sz="2800" dirty="0">
                <a:solidFill>
                  <a:srgbClr val="0070C0"/>
                </a:solidFill>
              </a:rPr>
              <a:t>: the present form of the scanning class is </a:t>
            </a:r>
            <a:r>
              <a:rPr lang="en-US" sz="2800" i="1" dirty="0">
                <a:solidFill>
                  <a:srgbClr val="0070C0"/>
                </a:solidFill>
              </a:rPr>
              <a:t>experimental</a:t>
            </a:r>
            <a:r>
              <a:rPr lang="en-US" sz="2800" dirty="0">
                <a:solidFill>
                  <a:srgbClr val="0070C0"/>
                </a:solidFill>
              </a:rPr>
              <a:t> and may change considerably between major releases. 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/>
              <a:t>So, for this class, we will be using flex in C mode.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Lex/Flex Files and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 works on files that typically end in .</a:t>
            </a:r>
            <a:r>
              <a:rPr lang="en-US" sz="2400" dirty="0" err="1" smtClean="0"/>
              <a:t>lex</a:t>
            </a:r>
            <a:r>
              <a:rPr lang="en-US" sz="2400" dirty="0" smtClean="0"/>
              <a:t> or .l.  I recommend .l for this assignment as </a:t>
            </a:r>
            <a:r>
              <a:rPr lang="en-US" sz="2400" b="1" dirty="0" smtClean="0"/>
              <a:t>make</a:t>
            </a:r>
            <a:r>
              <a:rPr lang="en-US" sz="2400" dirty="0" smtClean="0"/>
              <a:t> will do the correct thing with those files.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Flex file contains three sections.  Sections are separated by %%</a:t>
            </a:r>
          </a:p>
          <a:p>
            <a:endParaRPr lang="en-US" sz="2400" dirty="0"/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... definitions ..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%%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... rules ...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%%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... subroutines ...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87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1238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Objectives</vt:lpstr>
      <vt:lpstr>Lexical Analysis</vt:lpstr>
      <vt:lpstr>Lexical Analysis</vt:lpstr>
      <vt:lpstr>Lexical Analysis</vt:lpstr>
      <vt:lpstr>Lex/Flex</vt:lpstr>
      <vt:lpstr>Lexical Analysis</vt:lpstr>
      <vt:lpstr>Lex/Flex Usage</vt:lpstr>
      <vt:lpstr>Lex/Flex</vt:lpstr>
      <vt:lpstr>Lex/Flex Files and Syntax</vt:lpstr>
      <vt:lpstr>Flex Variables</vt:lpstr>
      <vt:lpstr>Flex Variables</vt:lpstr>
      <vt:lpstr>Flex Rules</vt:lpstr>
      <vt:lpstr>Flex and Makefiles</vt:lpstr>
      <vt:lpstr>Flex and Makefiles</vt:lpstr>
      <vt:lpstr>Flex and Makefiles</vt:lpstr>
      <vt:lpstr>Flex and Makefiles</vt:lpstr>
      <vt:lpstr>Tidbits</vt:lpstr>
      <vt:lpstr>Tidbits</vt:lpstr>
      <vt:lpstr>Tidbits</vt:lpstr>
      <vt:lpstr>Tidbits</vt:lpstr>
      <vt:lpstr>Live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173</cp:revision>
  <dcterms:created xsi:type="dcterms:W3CDTF">2006-08-16T00:00:00Z</dcterms:created>
  <dcterms:modified xsi:type="dcterms:W3CDTF">2015-02-19T01:06:59Z</dcterms:modified>
</cp:coreProperties>
</file>