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1" r:id="rId2"/>
    <p:sldId id="299" r:id="rId3"/>
    <p:sldId id="301" r:id="rId4"/>
    <p:sldId id="300" r:id="rId5"/>
    <p:sldId id="288" r:id="rId6"/>
    <p:sldId id="302" r:id="rId7"/>
    <p:sldId id="303" r:id="rId8"/>
    <p:sldId id="304" r:id="rId9"/>
    <p:sldId id="306" r:id="rId10"/>
    <p:sldId id="292" r:id="rId11"/>
    <p:sldId id="308" r:id="rId12"/>
    <p:sldId id="309" r:id="rId13"/>
    <p:sldId id="307" r:id="rId14"/>
    <p:sldId id="310" r:id="rId15"/>
    <p:sldId id="294" r:id="rId16"/>
    <p:sldId id="31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0" autoAdjust="0"/>
    <p:restoredTop sz="94660"/>
  </p:normalViewPr>
  <p:slideViewPr>
    <p:cSldViewPr>
      <p:cViewPr varScale="1">
        <p:scale>
          <a:sx n="70" d="100"/>
          <a:sy n="70" d="100"/>
        </p:scale>
        <p:origin x="-7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6586F-FEE6-4F58-9985-02E423FC5BA5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EBD00-48FE-4738-8146-81D27610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4C3-FA79-4A56-9F5A-71F2BCC1AB93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7875-52F6-41A2-8524-492F9ECBB133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0331-6078-4663-BB84-8070763F7ACE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4FE-8263-4847-A01F-EAD2D4D1ED71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163-9A9A-4AFB-8F21-3F3015385350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9111-3A32-4AE9-A73D-EBDBAFAF0FB7}" type="datetime1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5AB9-F068-4E5A-BDB8-280621F615A6}" type="datetime1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5841-8572-4DA2-814C-DA971CCC954C}" type="datetime1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D12-6F80-46D7-BF13-B7D3280E9E81}" type="datetime1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D4A8-BA6C-41B2-9C1B-32012C19BF6F}" type="datetime1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3A74-BECF-43D9-B48A-5CCCA6076E29}" type="datetime1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12DA-B224-43FB-896F-17675EEE718F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Parsing</a:t>
            </a:r>
          </a:p>
          <a:p>
            <a:r>
              <a:rPr lang="en-US" dirty="0"/>
              <a:t>Emailing from the command line</a:t>
            </a:r>
            <a:endParaRPr lang="en-US" dirty="0" smtClean="0"/>
          </a:p>
          <a:p>
            <a:r>
              <a:rPr lang="en-US" dirty="0" smtClean="0"/>
              <a:t>Exam 2 Review</a:t>
            </a:r>
          </a:p>
          <a:p>
            <a:pPr lvl="1"/>
            <a:r>
              <a:rPr lang="en-US" dirty="0"/>
              <a:t>Anything covered in Exam 1</a:t>
            </a:r>
          </a:p>
          <a:p>
            <a:pPr lvl="1"/>
            <a:r>
              <a:rPr lang="en-US" dirty="0" smtClean="0"/>
              <a:t>Anything </a:t>
            </a:r>
            <a:r>
              <a:rPr lang="en-US" dirty="0" smtClean="0"/>
              <a:t>covered in class or in notes</a:t>
            </a:r>
          </a:p>
          <a:p>
            <a:pPr lvl="1"/>
            <a:r>
              <a:rPr lang="en-US" dirty="0" smtClean="0"/>
              <a:t>Anything covered in Program 3</a:t>
            </a:r>
          </a:p>
          <a:p>
            <a:pPr lvl="1"/>
            <a:r>
              <a:rPr lang="en-US" dirty="0" smtClean="0"/>
              <a:t>Anything covered in Program </a:t>
            </a:r>
            <a:r>
              <a:rPr lang="en-US" dirty="0" smtClean="0"/>
              <a:t>4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Know basic Syntax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Operation (how make works)</a:t>
            </a:r>
          </a:p>
          <a:p>
            <a:pPr lvl="1"/>
            <a:r>
              <a:rPr lang="en-US" dirty="0" smtClean="0"/>
              <a:t>Setting variables</a:t>
            </a:r>
          </a:p>
          <a:p>
            <a:pPr lvl="1"/>
            <a:r>
              <a:rPr lang="en-US" dirty="0" smtClean="0"/>
              <a:t>Getting values of variables</a:t>
            </a:r>
          </a:p>
          <a:p>
            <a:pPr lvl="1"/>
            <a:r>
              <a:rPr lang="en-US" dirty="0" smtClean="0"/>
              <a:t>targets</a:t>
            </a:r>
          </a:p>
          <a:p>
            <a:pPr lvl="1"/>
            <a:r>
              <a:rPr lang="en-US" dirty="0" smtClean="0"/>
              <a:t>actions (and the tab character)</a:t>
            </a:r>
          </a:p>
          <a:p>
            <a:pPr lvl="1"/>
            <a:r>
              <a:rPr lang="en-US" dirty="0" smtClean="0"/>
              <a:t>defined rules</a:t>
            </a:r>
          </a:p>
          <a:p>
            <a:pPr lvl="1"/>
            <a:r>
              <a:rPr lang="en-US" dirty="0" smtClean="0"/>
              <a:t>implicit rules</a:t>
            </a:r>
          </a:p>
          <a:p>
            <a:pPr lvl="1"/>
            <a:r>
              <a:rPr lang="en-US" dirty="0" smtClean="0"/>
              <a:t>chained rules  (.y -&gt; .o  or  .l -&gt; .o 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962400" cy="365125"/>
          </a:xfrm>
        </p:spPr>
        <p:txBody>
          <a:bodyPr/>
          <a:lstStyle/>
          <a:p>
            <a:r>
              <a:rPr lang="en-US" dirty="0"/>
              <a:t>http://www.perlfect.com/articles/chmod.shtml</a:t>
            </a:r>
          </a:p>
        </p:txBody>
      </p:sp>
    </p:spTree>
    <p:extLst>
      <p:ext uri="{BB962C8B-B14F-4D97-AF65-F5344CB8AC3E}">
        <p14:creationId xmlns:p14="http://schemas.microsoft.com/office/powerpoint/2010/main" val="2446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Know basic file format</a:t>
            </a:r>
          </a:p>
          <a:p>
            <a:pPr marL="0" indent="0">
              <a:buNone/>
            </a:pPr>
            <a:r>
              <a:rPr lang="en-US" dirty="0" smtClean="0"/>
              <a:t>Be able to write simple </a:t>
            </a:r>
            <a:r>
              <a:rPr lang="en-US" dirty="0" err="1" smtClean="0"/>
              <a:t>Awk</a:t>
            </a:r>
            <a:r>
              <a:rPr lang="en-US" dirty="0" smtClean="0"/>
              <a:t> that operates in a file in shell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962400" cy="365125"/>
          </a:xfrm>
        </p:spPr>
        <p:txBody>
          <a:bodyPr/>
          <a:lstStyle/>
          <a:p>
            <a:r>
              <a:rPr lang="en-US" dirty="0"/>
              <a:t>http://www.perlfect.com/articles/chmod.shtml</a:t>
            </a:r>
          </a:p>
        </p:txBody>
      </p:sp>
    </p:spTree>
    <p:extLst>
      <p:ext uri="{BB962C8B-B14F-4D97-AF65-F5344CB8AC3E}">
        <p14:creationId xmlns:p14="http://schemas.microsoft.com/office/powerpoint/2010/main" val="14231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/ </a:t>
            </a:r>
            <a:r>
              <a:rPr lang="en-US" dirty="0" err="1" smtClean="0"/>
              <a:t>Autoconf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SCM</a:t>
            </a:r>
            <a:r>
              <a:rPr lang="en-US" dirty="0" smtClean="0"/>
              <a:t> - know what it is and the basic capabilities of SCM systems.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Know basic </a:t>
            </a:r>
            <a:r>
              <a:rPr lang="en-US" b="1" i="1" dirty="0" err="1" smtClean="0"/>
              <a:t>git</a:t>
            </a:r>
            <a:r>
              <a:rPr lang="en-US" dirty="0" smtClean="0"/>
              <a:t> command to clone a project from the Internet.  Know what it provides.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i="1" dirty="0" err="1" smtClean="0"/>
              <a:t>Autoconf</a:t>
            </a:r>
            <a:r>
              <a:rPr lang="en-US" dirty="0" smtClean="0"/>
              <a:t> - know what it is and what it generates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i="1" dirty="0"/>
              <a:t>M4</a:t>
            </a:r>
            <a:r>
              <a:rPr lang="en-US" dirty="0"/>
              <a:t> - know what it is and what it generates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962400" cy="365125"/>
          </a:xfrm>
        </p:spPr>
        <p:txBody>
          <a:bodyPr/>
          <a:lstStyle/>
          <a:p>
            <a:r>
              <a:rPr lang="en-US" dirty="0"/>
              <a:t>http://www.perlfect.com/articles/chmod.shtml</a:t>
            </a:r>
          </a:p>
        </p:txBody>
      </p:sp>
    </p:spTree>
    <p:extLst>
      <p:ext uri="{BB962C8B-B14F-4D97-AF65-F5344CB8AC3E}">
        <p14:creationId xmlns:p14="http://schemas.microsoft.com/office/powerpoint/2010/main" val="13588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Theoretical underpinning lexical analysis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regular languages - know what they are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regular expressions - know what they are and how to write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finite state machines - know what they are and understand a diagram that describes 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962400" cy="365125"/>
          </a:xfrm>
        </p:spPr>
        <p:txBody>
          <a:bodyPr/>
          <a:lstStyle/>
          <a:p>
            <a:r>
              <a:rPr lang="en-US" dirty="0"/>
              <a:t>http://www.perlfect.com/articles/chmod.shtml</a:t>
            </a:r>
          </a:p>
        </p:txBody>
      </p:sp>
    </p:spTree>
    <p:extLst>
      <p:ext uri="{BB962C8B-B14F-4D97-AF65-F5344CB8AC3E}">
        <p14:creationId xmlns:p14="http://schemas.microsoft.com/office/powerpoint/2010/main" val="19089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Lex/Flex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Know what it does</a:t>
            </a:r>
          </a:p>
          <a:p>
            <a:pPr marL="0" indent="0">
              <a:buNone/>
            </a:pPr>
            <a:r>
              <a:rPr lang="en-US" sz="2600" dirty="0" smtClean="0"/>
              <a:t>Know what it generates (</a:t>
            </a:r>
            <a:r>
              <a:rPr lang="en-US" sz="2600" dirty="0"/>
              <a:t>creates table driven </a:t>
            </a:r>
            <a:r>
              <a:rPr lang="en-US" sz="2600" dirty="0" err="1"/>
              <a:t>equiv</a:t>
            </a:r>
            <a:r>
              <a:rPr lang="en-US" sz="2600" dirty="0"/>
              <a:t> </a:t>
            </a:r>
            <a:r>
              <a:rPr lang="en-US" sz="2600" dirty="0" smtClean="0"/>
              <a:t>FSM)</a:t>
            </a:r>
          </a:p>
          <a:p>
            <a:pPr marL="0" indent="0">
              <a:buNone/>
            </a:pPr>
            <a:r>
              <a:rPr lang="en-US" dirty="0" smtClean="0"/>
              <a:t>Know how to call it</a:t>
            </a:r>
          </a:p>
          <a:p>
            <a:pPr marL="0" indent="0">
              <a:buNone/>
            </a:pPr>
            <a:r>
              <a:rPr lang="en-US" dirty="0" smtClean="0"/>
              <a:t>Know the input file format</a:t>
            </a:r>
          </a:p>
          <a:p>
            <a:pPr marL="0" indent="0">
              <a:buNone/>
            </a:pPr>
            <a:r>
              <a:rPr lang="en-US" dirty="0" smtClean="0"/>
              <a:t>Know the regular expression syntax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know the process to use it in a C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962400" cy="365125"/>
          </a:xfrm>
        </p:spPr>
        <p:txBody>
          <a:bodyPr/>
          <a:lstStyle/>
          <a:p>
            <a:r>
              <a:rPr lang="en-US" dirty="0"/>
              <a:t>http://www.perlfect.com/articles/chmod.shtml</a:t>
            </a:r>
          </a:p>
        </p:txBody>
      </p:sp>
    </p:spTree>
    <p:extLst>
      <p:ext uri="{BB962C8B-B14F-4D97-AF65-F5344CB8AC3E}">
        <p14:creationId xmlns:p14="http://schemas.microsoft.com/office/powerpoint/2010/main" val="29052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Theoretical underpinning of syntax parsers</a:t>
            </a:r>
          </a:p>
          <a:p>
            <a:r>
              <a:rPr lang="en-US" b="1" dirty="0" smtClean="0"/>
              <a:t>Know BNF context free grammar</a:t>
            </a:r>
          </a:p>
          <a:p>
            <a:r>
              <a:rPr lang="en-US" b="1" dirty="0" smtClean="0"/>
              <a:t>Terminal vs non-terminal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Know </a:t>
            </a:r>
            <a:r>
              <a:rPr lang="en-US" dirty="0"/>
              <a:t>what it </a:t>
            </a:r>
            <a:r>
              <a:rPr lang="en-US" dirty="0" smtClean="0"/>
              <a:t>does 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Know what it </a:t>
            </a:r>
            <a:r>
              <a:rPr lang="en-US" sz="2400" dirty="0"/>
              <a:t>generates </a:t>
            </a:r>
            <a:r>
              <a:rPr lang="en-US" sz="2400" dirty="0"/>
              <a:t>(</a:t>
            </a:r>
            <a:r>
              <a:rPr lang="en-US" sz="2400" dirty="0"/>
              <a:t>Creates a LALR parser from grammar</a:t>
            </a:r>
            <a:r>
              <a:rPr lang="en-US" sz="24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Know how to call it</a:t>
            </a:r>
          </a:p>
          <a:p>
            <a:pPr marL="0" indent="0">
              <a:buNone/>
            </a:pPr>
            <a:r>
              <a:rPr lang="en-US" dirty="0"/>
              <a:t>Know the input file format</a:t>
            </a:r>
          </a:p>
          <a:p>
            <a:pPr marL="0" indent="0">
              <a:buNone/>
            </a:pPr>
            <a:r>
              <a:rPr lang="en-US" dirty="0"/>
              <a:t>Know the </a:t>
            </a:r>
            <a:r>
              <a:rPr lang="en-US" dirty="0" smtClean="0"/>
              <a:t>grammar </a:t>
            </a: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know the process to use it in a C </a:t>
            </a:r>
            <a:r>
              <a:rPr lang="en-US" dirty="0" smtClean="0"/>
              <a:t>program with Lex/Flex</a:t>
            </a:r>
            <a:endParaRPr lang="en-US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Continuation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4478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Live </a:t>
            </a:r>
            <a:r>
              <a:rPr lang="en-US" sz="2400" i="1" dirty="0" smtClean="0"/>
              <a:t>Example to review:</a:t>
            </a:r>
          </a:p>
          <a:p>
            <a:r>
              <a:rPr lang="en-US" sz="2400" i="1" dirty="0">
                <a:solidFill>
                  <a:srgbClr val="00B0F0"/>
                </a:solidFill>
              </a:rPr>
              <a:t>	</a:t>
            </a:r>
            <a:r>
              <a:rPr lang="en-US" sz="2400" i="1" dirty="0" smtClean="0">
                <a:solidFill>
                  <a:srgbClr val="00B0F0"/>
                </a:solidFill>
              </a:rPr>
              <a:t>Lex only </a:t>
            </a:r>
          </a:p>
          <a:p>
            <a:r>
              <a:rPr lang="en-US" sz="2400" i="1" dirty="0">
                <a:solidFill>
                  <a:srgbClr val="00B0F0"/>
                </a:solidFill>
              </a:rPr>
              <a:t>	</a:t>
            </a:r>
            <a:r>
              <a:rPr lang="en-US" sz="2400" i="1" dirty="0" smtClean="0">
                <a:solidFill>
                  <a:srgbClr val="00B0F0"/>
                </a:solidFill>
              </a:rPr>
              <a:t>Bison integration</a:t>
            </a:r>
            <a:endParaRPr lang="en-US" sz="2000" i="1" dirty="0">
              <a:solidFill>
                <a:srgbClr val="00B0F0"/>
              </a:solidFill>
            </a:endParaRPr>
          </a:p>
          <a:p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6446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Emailing from the command 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0140" y="1295400"/>
            <a:ext cx="83058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Question 1 : What does the following do?</a:t>
            </a:r>
          </a:p>
          <a:p>
            <a:endParaRPr lang="en-US" sz="1400" i="1" dirty="0" smtClean="0"/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mail stephen.perkins@utdallas.edu </a:t>
            </a:r>
            <a:r>
              <a:rPr lang="en-US" sz="2400" i="1" dirty="0">
                <a:solidFill>
                  <a:srgbClr val="0070C0"/>
                </a:solidFill>
              </a:rPr>
              <a:t>&lt; </a:t>
            </a:r>
            <a:r>
              <a:rPr lang="en-US" sz="2400" i="1" dirty="0" err="1" smtClean="0">
                <a:solidFill>
                  <a:srgbClr val="0070C0"/>
                </a:solidFill>
              </a:rPr>
              <a:t>scan.l</a:t>
            </a:r>
            <a:endParaRPr lang="en-US" sz="2400" i="1" dirty="0">
              <a:solidFill>
                <a:srgbClr val="0070C0"/>
              </a:solidFill>
            </a:endParaRPr>
          </a:p>
          <a:p>
            <a:endParaRPr lang="en-US" sz="1400" i="1" dirty="0" smtClean="0">
              <a:solidFill>
                <a:srgbClr val="0070C0"/>
              </a:solidFill>
            </a:endParaRPr>
          </a:p>
          <a:p>
            <a:r>
              <a:rPr lang="en-US" sz="2400" dirty="0"/>
              <a:t>Answer 1:  </a:t>
            </a:r>
            <a:r>
              <a:rPr lang="en-US" sz="2400" dirty="0" err="1"/>
              <a:t>Beuhler</a:t>
            </a:r>
            <a:r>
              <a:rPr lang="en-US" sz="2400" dirty="0"/>
              <a:t>?  </a:t>
            </a:r>
            <a:r>
              <a:rPr lang="en-US" sz="2400" dirty="0" err="1"/>
              <a:t>Behuler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Question 2: Why might you want to do this for Exam 2?</a:t>
            </a:r>
          </a:p>
          <a:p>
            <a:endParaRPr lang="en-US" sz="1400" dirty="0"/>
          </a:p>
          <a:p>
            <a:r>
              <a:rPr lang="en-US" sz="2200" dirty="0"/>
              <a:t>Answer 2: Some questions may ask you to submit work from </a:t>
            </a:r>
            <a:r>
              <a:rPr lang="en-US" sz="2200" dirty="0" smtClean="0"/>
              <a:t>the shell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Question 3</a:t>
            </a:r>
            <a:r>
              <a:rPr lang="en-US" sz="2400" dirty="0"/>
              <a:t>: What if </a:t>
            </a:r>
            <a:r>
              <a:rPr lang="en-US" sz="2400" dirty="0" err="1"/>
              <a:t>scan.l</a:t>
            </a:r>
            <a:r>
              <a:rPr lang="en-US" sz="2400" dirty="0"/>
              <a:t> doesn't have my name in it?</a:t>
            </a:r>
          </a:p>
          <a:p>
            <a:endParaRPr lang="en-US" sz="1400" dirty="0"/>
          </a:p>
          <a:p>
            <a:r>
              <a:rPr lang="en-US" sz="2400" dirty="0"/>
              <a:t>Answer 3:  You will receive a </a:t>
            </a:r>
            <a:r>
              <a:rPr lang="en-US" sz="2400" dirty="0" smtClean="0"/>
              <a:t>zero </a:t>
            </a:r>
          </a:p>
          <a:p>
            <a:r>
              <a:rPr lang="en-US" sz="2400" dirty="0"/>
              <a:t>	</a:t>
            </a:r>
            <a:r>
              <a:rPr lang="en-US" sz="1600" dirty="0" smtClean="0">
                <a:solidFill>
                  <a:srgbClr val="7030A0"/>
                </a:solidFill>
              </a:rPr>
              <a:t>(Did you get the MEMO about the cover sheet for TPS reports?)</a:t>
            </a:r>
            <a:endParaRPr lang="en-US" sz="1600" dirty="0">
              <a:solidFill>
                <a:srgbClr val="7030A0"/>
              </a:solidFill>
            </a:endParaRPr>
          </a:p>
          <a:p>
            <a:endParaRPr lang="en-US" sz="2400" i="1" dirty="0"/>
          </a:p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Practice this by sending files to your own email address.</a:t>
            </a:r>
            <a:endParaRPr lang="en-US" sz="2400" i="1" dirty="0">
              <a:solidFill>
                <a:srgbClr val="FF0000"/>
              </a:solidFill>
            </a:endParaRPr>
          </a:p>
          <a:p>
            <a:endParaRPr lang="en-US" sz="2400" i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2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 </a:t>
            </a:r>
            <a:r>
              <a:rPr lang="en-US" dirty="0" smtClean="0"/>
              <a:t>2 </a:t>
            </a:r>
            <a:r>
              <a:rPr lang="en-US" dirty="0" smtClean="0"/>
              <a:t>is cumulative and covers:</a:t>
            </a:r>
            <a:endParaRPr lang="en-US" dirty="0" smtClean="0"/>
          </a:p>
          <a:p>
            <a:pPr lvl="1"/>
            <a:r>
              <a:rPr lang="en-US" dirty="0"/>
              <a:t>Anything covered in Exam 1</a:t>
            </a:r>
          </a:p>
          <a:p>
            <a:pPr lvl="1"/>
            <a:r>
              <a:rPr lang="en-US" dirty="0" smtClean="0"/>
              <a:t>Anything </a:t>
            </a:r>
            <a:r>
              <a:rPr lang="en-US" dirty="0" smtClean="0"/>
              <a:t>covered in class or in notes</a:t>
            </a:r>
          </a:p>
          <a:p>
            <a:pPr lvl="1"/>
            <a:r>
              <a:rPr lang="en-US" dirty="0" smtClean="0"/>
              <a:t>Anything covered in Program </a:t>
            </a:r>
            <a:r>
              <a:rPr lang="en-US" dirty="0" smtClean="0"/>
              <a:t>1-4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Ther</a:t>
            </a:r>
            <a:r>
              <a:rPr lang="en-US" dirty="0" smtClean="0"/>
              <a:t>e will be questions on there from Exam 1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Exam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UNIX History</a:t>
            </a:r>
          </a:p>
          <a:p>
            <a:r>
              <a:rPr lang="en-US" dirty="0" smtClean="0"/>
              <a:t>Various S</a:t>
            </a:r>
            <a:r>
              <a:rPr lang="en-US" dirty="0" smtClean="0"/>
              <a:t>hells</a:t>
            </a:r>
          </a:p>
          <a:p>
            <a:r>
              <a:rPr lang="en-US" dirty="0" smtClean="0"/>
              <a:t>Common Commands</a:t>
            </a:r>
            <a:endParaRPr lang="en-US" dirty="0" smtClean="0"/>
          </a:p>
          <a:p>
            <a:r>
              <a:rPr lang="en-US" dirty="0" smtClean="0"/>
              <a:t>The Man Pages</a:t>
            </a:r>
          </a:p>
          <a:p>
            <a:r>
              <a:rPr lang="en-US" dirty="0" err="1" smtClean="0"/>
              <a:t>Filesystems</a:t>
            </a:r>
            <a:endParaRPr lang="en-US" dirty="0" smtClean="0"/>
          </a:p>
          <a:p>
            <a:r>
              <a:rPr lang="en-US" dirty="0" smtClean="0"/>
              <a:t>ownership/Permissions</a:t>
            </a:r>
          </a:p>
          <a:p>
            <a:r>
              <a:rPr lang="en-US" dirty="0" smtClean="0"/>
              <a:t>vi/</a:t>
            </a:r>
            <a:r>
              <a:rPr lang="en-US" dirty="0" err="1" smtClean="0"/>
              <a:t>Emacs</a:t>
            </a:r>
            <a:r>
              <a:rPr lang="en-US" dirty="0" smtClean="0"/>
              <a:t> Editors</a:t>
            </a:r>
          </a:p>
          <a:p>
            <a:r>
              <a:rPr lang="en-US" dirty="0" smtClean="0"/>
              <a:t>Environment Variables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1676399"/>
            <a:ext cx="396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I/O Redirection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Creating shell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Running shell scripts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Compiling in Unix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tarballs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Interacting with the command line 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stdin</a:t>
            </a:r>
            <a:r>
              <a:rPr lang="en-US" sz="3200" dirty="0" smtClean="0"/>
              <a:t>/</a:t>
            </a:r>
            <a:r>
              <a:rPr lang="en-US" sz="3200" dirty="0" err="1" smtClean="0"/>
              <a:t>stdout</a:t>
            </a:r>
            <a:r>
              <a:rPr lang="en-US" sz="3200" dirty="0" smtClean="0"/>
              <a:t>/</a:t>
            </a:r>
            <a:r>
              <a:rPr lang="en-US" sz="3200" dirty="0" err="1" smtClean="0"/>
              <a:t>stderr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99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1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Designed to </a:t>
            </a:r>
            <a:r>
              <a:rPr lang="en-US" dirty="0"/>
              <a:t>get </a:t>
            </a:r>
            <a:r>
              <a:rPr lang="en-US" dirty="0" smtClean="0"/>
              <a:t>your started with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Unix and compiling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Multi </a:t>
            </a:r>
            <a:r>
              <a:rPr lang="en-US" dirty="0"/>
              <a:t>file compiling that calls linker </a:t>
            </a:r>
            <a:r>
              <a:rPr lang="en-US" dirty="0" smtClean="0"/>
              <a:t>separately</a:t>
            </a:r>
          </a:p>
          <a:p>
            <a:pPr lvl="1"/>
            <a:r>
              <a:rPr lang="en-US" dirty="0" err="1" smtClean="0"/>
              <a:t>stdout</a:t>
            </a:r>
            <a:r>
              <a:rPr lang="en-US" dirty="0" smtClean="0"/>
              <a:t>/</a:t>
            </a:r>
            <a:r>
              <a:rPr lang="en-US" dirty="0" err="1" smtClean="0"/>
              <a:t>stdin</a:t>
            </a:r>
            <a:r>
              <a:rPr lang="en-US" dirty="0" smtClean="0"/>
              <a:t>/</a:t>
            </a:r>
            <a:r>
              <a:rPr lang="en-US" dirty="0" err="1" smtClean="0"/>
              <a:t>stderr</a:t>
            </a:r>
            <a:r>
              <a:rPr lang="en-US" dirty="0" smtClean="0"/>
              <a:t> (AP </a:t>
            </a:r>
            <a:r>
              <a:rPr lang="en-US" dirty="0"/>
              <a:t>in Unix: Chap </a:t>
            </a:r>
            <a:r>
              <a:rPr lang="en-US" dirty="0" smtClean="0"/>
              <a:t>3.2/5.3)</a:t>
            </a:r>
          </a:p>
          <a:p>
            <a:pPr lvl="1"/>
            <a:r>
              <a:rPr lang="en-US" dirty="0" smtClean="0"/>
              <a:t>Understanding shells</a:t>
            </a:r>
          </a:p>
          <a:p>
            <a:pPr lvl="1"/>
            <a:r>
              <a:rPr lang="en-US" dirty="0" smtClean="0"/>
              <a:t>Shell Scripts that execute tasks</a:t>
            </a:r>
          </a:p>
          <a:p>
            <a:pPr lvl="1"/>
            <a:r>
              <a:rPr lang="en-US" dirty="0" smtClean="0"/>
              <a:t>Shell Scripts that redirect I/O </a:t>
            </a:r>
            <a:r>
              <a:rPr lang="en-US" dirty="0"/>
              <a:t>(Linux Essentials: Chap 10)</a:t>
            </a:r>
            <a:endParaRPr lang="en-US" dirty="0" smtClean="0"/>
          </a:p>
          <a:p>
            <a:pPr lvl="1"/>
            <a:r>
              <a:rPr lang="en-US" dirty="0" smtClean="0"/>
              <a:t>File Permissions on shells</a:t>
            </a:r>
          </a:p>
          <a:p>
            <a:pPr lvl="1"/>
            <a:r>
              <a:rPr lang="en-US" dirty="0" err="1" smtClean="0"/>
              <a:t>argc</a:t>
            </a:r>
            <a:r>
              <a:rPr lang="en-US" dirty="0" smtClean="0"/>
              <a:t>/</a:t>
            </a:r>
            <a:r>
              <a:rPr lang="en-US" dirty="0" err="1" smtClean="0"/>
              <a:t>argv</a:t>
            </a:r>
            <a:r>
              <a:rPr lang="en-US" dirty="0" smtClean="0"/>
              <a:t> intro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2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Designed to </a:t>
            </a:r>
            <a:r>
              <a:rPr lang="en-US" dirty="0"/>
              <a:t>get </a:t>
            </a:r>
            <a:r>
              <a:rPr lang="en-US" dirty="0" smtClean="0"/>
              <a:t>your started with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Unix </a:t>
            </a:r>
            <a:r>
              <a:rPr lang="en-US" dirty="0" smtClean="0"/>
              <a:t>commands (copying and </a:t>
            </a:r>
            <a:r>
              <a:rPr lang="en-US" dirty="0" err="1" smtClean="0"/>
              <a:t>untarring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Third Party Libraries</a:t>
            </a:r>
          </a:p>
          <a:p>
            <a:pPr lvl="2"/>
            <a:r>
              <a:rPr lang="en-US" dirty="0" smtClean="0"/>
              <a:t>Download programs from reputable internet sites</a:t>
            </a:r>
          </a:p>
          <a:p>
            <a:pPr lvl="2"/>
            <a:r>
              <a:rPr lang="en-US" dirty="0" err="1" smtClean="0"/>
              <a:t>untarring</a:t>
            </a:r>
            <a:r>
              <a:rPr lang="en-US" dirty="0" smtClean="0"/>
              <a:t> and installing</a:t>
            </a:r>
          </a:p>
          <a:p>
            <a:pPr lvl="2"/>
            <a:r>
              <a:rPr lang="en-US" dirty="0" smtClean="0"/>
              <a:t>Compiler option flags needed to use</a:t>
            </a:r>
          </a:p>
          <a:p>
            <a:pPr lvl="1"/>
            <a:r>
              <a:rPr lang="en-US" dirty="0" smtClean="0"/>
              <a:t>Command line parsing</a:t>
            </a:r>
          </a:p>
          <a:p>
            <a:pPr lvl="2"/>
            <a:r>
              <a:rPr lang="en-US" dirty="0" err="1" smtClean="0"/>
              <a:t>argc</a:t>
            </a:r>
            <a:r>
              <a:rPr lang="en-US" dirty="0" smtClean="0"/>
              <a:t> / </a:t>
            </a:r>
            <a:r>
              <a:rPr lang="en-US" dirty="0" err="1" smtClean="0"/>
              <a:t>argv</a:t>
            </a:r>
            <a:endParaRPr lang="en-US" dirty="0" smtClean="0"/>
          </a:p>
          <a:p>
            <a:pPr lvl="2"/>
            <a:r>
              <a:rPr lang="en-US" dirty="0" smtClean="0"/>
              <a:t>TCLAP</a:t>
            </a:r>
          </a:p>
          <a:p>
            <a:pPr lvl="1"/>
            <a:r>
              <a:rPr lang="en-US" dirty="0" smtClean="0"/>
              <a:t>C++ Standard Template Library</a:t>
            </a:r>
          </a:p>
          <a:p>
            <a:pPr lvl="2"/>
            <a:r>
              <a:rPr lang="en-US" dirty="0" smtClean="0"/>
              <a:t>what are templates</a:t>
            </a:r>
          </a:p>
          <a:p>
            <a:pPr lvl="2"/>
            <a:r>
              <a:rPr lang="en-US" dirty="0" smtClean="0"/>
              <a:t>Why do we need them</a:t>
            </a:r>
          </a:p>
          <a:p>
            <a:pPr lvl="2"/>
            <a:r>
              <a:rPr lang="en-US" dirty="0" smtClean="0"/>
              <a:t>How are they used</a:t>
            </a:r>
          </a:p>
          <a:p>
            <a:pPr lvl="1"/>
            <a:r>
              <a:rPr lang="en-US" dirty="0" smtClean="0"/>
              <a:t>C++ map class</a:t>
            </a:r>
          </a:p>
          <a:p>
            <a:pPr lvl="2"/>
            <a:r>
              <a:rPr lang="en-US" dirty="0"/>
              <a:t>What it is</a:t>
            </a:r>
          </a:p>
          <a:p>
            <a:pPr lvl="2"/>
            <a:r>
              <a:rPr lang="en-US" dirty="0"/>
              <a:t>How to use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smtClean="0"/>
              <a:t>3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Designed to </a:t>
            </a:r>
            <a:r>
              <a:rPr lang="en-US" dirty="0" smtClean="0"/>
              <a:t>cover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b="1" i="1" dirty="0" smtClean="0"/>
              <a:t>make</a:t>
            </a:r>
            <a:r>
              <a:rPr lang="en-US" b="1" dirty="0" smtClean="0"/>
              <a:t> </a:t>
            </a:r>
            <a:r>
              <a:rPr lang="en-US" dirty="0" smtClean="0"/>
              <a:t>build system</a:t>
            </a:r>
          </a:p>
          <a:p>
            <a:pPr lvl="2"/>
            <a:r>
              <a:rPr lang="en-US" dirty="0" smtClean="0"/>
              <a:t>Learn how to create </a:t>
            </a:r>
            <a:r>
              <a:rPr lang="en-US" dirty="0" err="1" smtClean="0"/>
              <a:t>Makefiles</a:t>
            </a:r>
            <a:endParaRPr lang="en-US" dirty="0" smtClean="0"/>
          </a:p>
          <a:p>
            <a:pPr lvl="2"/>
            <a:r>
              <a:rPr lang="en-US" dirty="0" smtClean="0"/>
              <a:t>Learn how to specify targets</a:t>
            </a:r>
          </a:p>
          <a:p>
            <a:pPr lvl="2"/>
            <a:r>
              <a:rPr lang="en-US" dirty="0" smtClean="0"/>
              <a:t>Learn how to build and rebuild your sources</a:t>
            </a:r>
            <a:endParaRPr lang="en-US" dirty="0" smtClean="0"/>
          </a:p>
          <a:p>
            <a:pPr lvl="1"/>
            <a:r>
              <a:rPr lang="en-US" dirty="0" smtClean="0"/>
              <a:t>Third Party </a:t>
            </a:r>
            <a:r>
              <a:rPr lang="en-US" dirty="0" smtClean="0"/>
              <a:t>Libraries though SCM systems</a:t>
            </a:r>
            <a:endParaRPr lang="en-US" dirty="0" smtClean="0"/>
          </a:p>
          <a:p>
            <a:pPr lvl="2"/>
            <a:r>
              <a:rPr lang="en-US" dirty="0" smtClean="0"/>
              <a:t>Download </a:t>
            </a:r>
            <a:r>
              <a:rPr lang="en-US" dirty="0" smtClean="0"/>
              <a:t>sources from a GIT repository</a:t>
            </a:r>
            <a:endParaRPr lang="en-US" dirty="0" smtClean="0"/>
          </a:p>
          <a:p>
            <a:pPr lvl="2"/>
            <a:r>
              <a:rPr lang="en-US" dirty="0" smtClean="0"/>
              <a:t>Build sourced distributed in the GNU </a:t>
            </a:r>
            <a:r>
              <a:rPr lang="en-US" b="1" i="1" dirty="0" err="1" smtClean="0"/>
              <a:t>autoconf</a:t>
            </a:r>
            <a:r>
              <a:rPr lang="en-US" dirty="0" smtClean="0"/>
              <a:t> format</a:t>
            </a:r>
            <a:endParaRPr lang="en-US" dirty="0" smtClean="0"/>
          </a:p>
          <a:p>
            <a:pPr lvl="2"/>
            <a:r>
              <a:rPr lang="en-US" dirty="0" smtClean="0"/>
              <a:t>Call code that was installed outside the standard UNIX paths</a:t>
            </a:r>
            <a:endParaRPr lang="en-US" dirty="0" smtClean="0"/>
          </a:p>
          <a:p>
            <a:pPr lvl="1"/>
            <a:r>
              <a:rPr lang="en-US" dirty="0" smtClean="0"/>
              <a:t>Shell Interaction</a:t>
            </a:r>
            <a:endParaRPr lang="en-US" dirty="0" smtClean="0"/>
          </a:p>
          <a:p>
            <a:pPr lvl="2"/>
            <a:r>
              <a:rPr lang="en-US" dirty="0" smtClean="0"/>
              <a:t>Interact with shells by calling shell commands and parsing results in C</a:t>
            </a:r>
            <a:endParaRPr lang="en-US" dirty="0" smtClean="0"/>
          </a:p>
          <a:p>
            <a:pPr lvl="2"/>
            <a:r>
              <a:rPr lang="en-US" dirty="0" smtClean="0"/>
              <a:t>Understand the difference between the system() and </a:t>
            </a:r>
            <a:r>
              <a:rPr lang="en-US" dirty="0" err="1" smtClean="0"/>
              <a:t>popen</a:t>
            </a:r>
            <a:r>
              <a:rPr lang="en-US" dirty="0" smtClean="0"/>
              <a:t>() commands</a:t>
            </a:r>
            <a:endParaRPr lang="en-US" dirty="0" smtClean="0"/>
          </a:p>
          <a:p>
            <a:pPr lvl="1"/>
            <a:r>
              <a:rPr lang="en-US" dirty="0" smtClean="0"/>
              <a:t>GAWK</a:t>
            </a:r>
            <a:endParaRPr lang="en-US" dirty="0" smtClean="0"/>
          </a:p>
          <a:p>
            <a:pPr lvl="2"/>
            <a:r>
              <a:rPr lang="en-US" dirty="0" smtClean="0"/>
              <a:t>Learn how to write simple AWK/GAWK programs</a:t>
            </a:r>
            <a:endParaRPr lang="en-US" dirty="0" smtClean="0"/>
          </a:p>
          <a:p>
            <a:pPr lvl="2"/>
            <a:r>
              <a:rPr lang="en-US" dirty="0" smtClean="0"/>
              <a:t>Learn how to call GAWK from the command line</a:t>
            </a:r>
            <a:endParaRPr lang="en-US" dirty="0" smtClean="0"/>
          </a:p>
          <a:p>
            <a:pPr lvl="2"/>
            <a:r>
              <a:rPr lang="en-US" dirty="0" smtClean="0"/>
              <a:t>Learn how to call GAWK and parse its results from within a C program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4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Designed to </a:t>
            </a:r>
            <a:r>
              <a:rPr lang="en-US" dirty="0" smtClean="0"/>
              <a:t>cover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b="1" i="1" dirty="0" smtClean="0"/>
              <a:t>make</a:t>
            </a:r>
            <a:r>
              <a:rPr lang="en-US" b="1" dirty="0" smtClean="0"/>
              <a:t> </a:t>
            </a:r>
            <a:r>
              <a:rPr lang="en-US" dirty="0" smtClean="0"/>
              <a:t>build system with implicit rules</a:t>
            </a:r>
          </a:p>
          <a:p>
            <a:pPr lvl="2"/>
            <a:r>
              <a:rPr lang="en-US" dirty="0" smtClean="0"/>
              <a:t>Learn how to create sophisticated </a:t>
            </a:r>
            <a:r>
              <a:rPr lang="en-US" dirty="0" err="1" smtClean="0"/>
              <a:t>Makefiles</a:t>
            </a:r>
            <a:r>
              <a:rPr lang="en-US" dirty="0" smtClean="0"/>
              <a:t> that chain commands</a:t>
            </a:r>
          </a:p>
          <a:p>
            <a:pPr lvl="2"/>
            <a:r>
              <a:rPr lang="en-US" dirty="0" smtClean="0"/>
              <a:t>Learn how to specify targets that have no dependencies</a:t>
            </a:r>
          </a:p>
          <a:p>
            <a:pPr lvl="2"/>
            <a:r>
              <a:rPr lang="en-US" dirty="0" smtClean="0"/>
              <a:t>Learn how to build and rebuild your sources with </a:t>
            </a:r>
            <a:r>
              <a:rPr lang="en-US" dirty="0" err="1" smtClean="0"/>
              <a:t>lex</a:t>
            </a:r>
            <a:r>
              <a:rPr lang="en-US" dirty="0" smtClean="0"/>
              <a:t>/</a:t>
            </a:r>
            <a:r>
              <a:rPr lang="en-US" dirty="0" err="1" smtClean="0"/>
              <a:t>yacc</a:t>
            </a:r>
            <a:r>
              <a:rPr lang="en-US" dirty="0" smtClean="0"/>
              <a:t> support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Lex/Flex</a:t>
            </a:r>
            <a:endParaRPr lang="en-US" dirty="0" smtClean="0"/>
          </a:p>
          <a:p>
            <a:pPr lvl="2"/>
            <a:r>
              <a:rPr lang="en-US" dirty="0" smtClean="0"/>
              <a:t>Learn simple regular expression syntax</a:t>
            </a:r>
          </a:p>
          <a:p>
            <a:pPr lvl="2"/>
            <a:r>
              <a:rPr lang="en-US" dirty="0" smtClean="0"/>
              <a:t>Learn how to create a lexical analyzer</a:t>
            </a:r>
            <a:endParaRPr lang="en-US" dirty="0" smtClean="0"/>
          </a:p>
          <a:p>
            <a:pPr lvl="2"/>
            <a:r>
              <a:rPr lang="en-US" dirty="0" smtClean="0"/>
              <a:t>Build a working lexical analyzer independent of </a:t>
            </a:r>
            <a:r>
              <a:rPr lang="en-US" dirty="0" err="1" smtClean="0"/>
              <a:t>Yacc</a:t>
            </a:r>
            <a:r>
              <a:rPr lang="en-US" dirty="0" smtClean="0"/>
              <a:t>/Bison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Yacc</a:t>
            </a:r>
            <a:r>
              <a:rPr lang="en-US" dirty="0" smtClean="0"/>
              <a:t>/Bison</a:t>
            </a:r>
          </a:p>
          <a:p>
            <a:pPr lvl="2"/>
            <a:r>
              <a:rPr lang="en-US" dirty="0" smtClean="0"/>
              <a:t>Learn simple BNF grammar description</a:t>
            </a:r>
          </a:p>
          <a:p>
            <a:pPr lvl="2"/>
            <a:r>
              <a:rPr lang="en-US" dirty="0" smtClean="0"/>
              <a:t>Learn how to create a syntax parser</a:t>
            </a:r>
          </a:p>
          <a:p>
            <a:pPr lvl="2"/>
            <a:r>
              <a:rPr lang="en-US" dirty="0" smtClean="0"/>
              <a:t>Learn how to integrate your parser with a Lex/Flex Lexical Analyzer</a:t>
            </a:r>
          </a:p>
          <a:p>
            <a:pPr lvl="2"/>
            <a:r>
              <a:rPr lang="en-US" dirty="0" smtClean="0"/>
              <a:t>Build a working system that parses an input file and generates output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800</Words>
  <Application>Microsoft Office PowerPoint</Application>
  <PresentationFormat>On-screen Show (4:3)</PresentationFormat>
  <Paragraphs>173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Lecture Objectives</vt:lpstr>
      <vt:lpstr>Parsing Continuation</vt:lpstr>
      <vt:lpstr>Emailing from the command line</vt:lpstr>
      <vt:lpstr>Exam 2 Review</vt:lpstr>
      <vt:lpstr>From Exam 1</vt:lpstr>
      <vt:lpstr>Program 1 Objectives</vt:lpstr>
      <vt:lpstr>Program 2 Objectives</vt:lpstr>
      <vt:lpstr>Program 3 Objectives</vt:lpstr>
      <vt:lpstr>Program 4 Objectives</vt:lpstr>
      <vt:lpstr>Makefiles</vt:lpstr>
      <vt:lpstr>Awk</vt:lpstr>
      <vt:lpstr>SCM / Autoconf</vt:lpstr>
      <vt:lpstr>Regular Expressions</vt:lpstr>
      <vt:lpstr>Lexical Analysis</vt:lpstr>
      <vt:lpstr>Grammars</vt:lpstr>
      <vt:lpstr>Bison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UNIX</dc:title>
  <dc:creator>Stephen Perkins</dc:creator>
  <cp:lastModifiedBy>Stephen Perkins</cp:lastModifiedBy>
  <cp:revision>86</cp:revision>
  <dcterms:created xsi:type="dcterms:W3CDTF">2006-08-16T00:00:00Z</dcterms:created>
  <dcterms:modified xsi:type="dcterms:W3CDTF">2015-03-02T22:25:35Z</dcterms:modified>
</cp:coreProperties>
</file>