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377" r:id="rId3"/>
    <p:sldId id="378" r:id="rId4"/>
    <p:sldId id="379" r:id="rId5"/>
    <p:sldId id="362" r:id="rId6"/>
    <p:sldId id="381" r:id="rId7"/>
    <p:sldId id="382" r:id="rId8"/>
    <p:sldId id="383" r:id="rId9"/>
    <p:sldId id="384" r:id="rId10"/>
    <p:sldId id="364" r:id="rId11"/>
    <p:sldId id="369" r:id="rId12"/>
    <p:sldId id="374" r:id="rId13"/>
    <p:sldId id="375" r:id="rId14"/>
    <p:sldId id="386" r:id="rId15"/>
    <p:sldId id="385" r:id="rId16"/>
    <p:sldId id="387" r:id="rId17"/>
    <p:sldId id="388" r:id="rId18"/>
    <p:sldId id="389" r:id="rId19"/>
    <p:sldId id="376" r:id="rId20"/>
    <p:sldId id="390" r:id="rId21"/>
    <p:sldId id="371" r:id="rId22"/>
    <p:sldId id="3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 autoAdjust="0"/>
    <p:restoredTop sz="94505" autoAdjust="0"/>
  </p:normalViewPr>
  <p:slideViewPr>
    <p:cSldViewPr>
      <p:cViewPr varScale="1">
        <p:scale>
          <a:sx n="79" d="100"/>
          <a:sy n="79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Nonterminal_symbol" TargetMode="External"/><Relationship Id="rId3" Type="http://schemas.openxmlformats.org/officeDocument/2006/relationships/hyperlink" Target="http://en.wikipedia.org/wiki/Nonterminal" TargetMode="External"/><Relationship Id="rId7" Type="http://schemas.openxmlformats.org/officeDocument/2006/relationships/hyperlink" Target="http://en.wikipedia.org/wiki/Terminal_symbol" TargetMode="External"/><Relationship Id="rId2" Type="http://schemas.openxmlformats.org/officeDocument/2006/relationships/hyperlink" Target="http://en.wikipedia.org/wiki/Symb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lternation_(formal_language_theory)" TargetMode="External"/><Relationship Id="rId5" Type="http://schemas.openxmlformats.org/officeDocument/2006/relationships/hyperlink" Target="http://en.wikipedia.org/wiki/Vertical_bar" TargetMode="External"/><Relationship Id="rId4" Type="http://schemas.openxmlformats.org/officeDocument/2006/relationships/hyperlink" Target="http://en.wikipedia.org/wiki/Expression_(mathematics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iler" TargetMode="External"/><Relationship Id="rId2" Type="http://schemas.openxmlformats.org/officeDocument/2006/relationships/hyperlink" Target="http://en.wikipedia.org/wiki/Pars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ource_cod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Makefiles</a:t>
            </a:r>
            <a:r>
              <a:rPr lang="en-US" dirty="0" smtClean="0"/>
              <a:t> backup target</a:t>
            </a:r>
          </a:p>
          <a:p>
            <a:r>
              <a:rPr lang="en-US" dirty="0" smtClean="0"/>
              <a:t>Parsing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http://epaperpress.com/lexandyacc/download/LexAndYaccTutorial.pdf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preceding slide shows the creation of a parse tree.  This tree provides a model for what we want to do.  Specifically, it incorporated the rules of mathematics and the "order of operations" to generate a tree that can be used to evaluate the expression.</a:t>
            </a:r>
          </a:p>
          <a:p>
            <a:endParaRPr lang="en-US" sz="3200" dirty="0"/>
          </a:p>
          <a:p>
            <a:r>
              <a:rPr lang="en-US" sz="3200" dirty="0" smtClean="0"/>
              <a:t>Note where Bison (YACC) comes into play.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21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05" y="146142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Bison is GNU's implementation of YACC (Yet Another Compiler Compiler).  Like Flex, it takes an input file that contains a </a:t>
            </a:r>
            <a:r>
              <a:rPr lang="en-US" sz="1600" dirty="0" smtClean="0">
                <a:solidFill>
                  <a:srgbClr val="FF0000"/>
                </a:solidFill>
              </a:rPr>
              <a:t>GRAMMAR</a:t>
            </a:r>
            <a:r>
              <a:rPr lang="en-US" sz="1600" dirty="0" smtClean="0"/>
              <a:t> and generates a .C output file.  The .C file implements a parser </a:t>
            </a:r>
            <a:r>
              <a:rPr lang="en-US" sz="1600" dirty="0"/>
              <a:t>that </a:t>
            </a:r>
            <a:r>
              <a:rPr lang="en-US" sz="1600" dirty="0" smtClean="0"/>
              <a:t>syntactically analyzes the input.  The analyzer relies in Flex for tokenized input.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99" y="2438400"/>
            <a:ext cx="7475706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6099" y="5867400"/>
            <a:ext cx="74757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what you </a:t>
            </a:r>
            <a:r>
              <a:rPr lang="en-US" b="1" dirty="0" smtClean="0"/>
              <a:t>DO</a:t>
            </a:r>
            <a:r>
              <a:rPr lang="en-US" dirty="0" smtClean="0"/>
              <a:t> and </a:t>
            </a:r>
            <a:r>
              <a:rPr lang="en-US" b="1" dirty="0" smtClean="0"/>
              <a:t>DO NOT </a:t>
            </a:r>
            <a:r>
              <a:rPr lang="en-US" dirty="0" smtClean="0"/>
              <a:t>have when using LEX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http://en.wikipedia.org/wiki/Backus%E2%80%93Naur_Form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 </a:t>
            </a:r>
            <a:r>
              <a:rPr lang="en-US" sz="2400" b="1" dirty="0" err="1" smtClean="0"/>
              <a:t>Grammer</a:t>
            </a:r>
            <a:r>
              <a:rPr lang="en-US" sz="2400" b="1" dirty="0"/>
              <a:t> is </a:t>
            </a:r>
            <a:r>
              <a:rPr lang="en-US" sz="2400" b="1" dirty="0" smtClean="0"/>
              <a:t>a set of rules that describe in </a:t>
            </a:r>
            <a:r>
              <a:rPr lang="en-US" sz="2400" b="1" dirty="0" smtClean="0"/>
              <a:t>input structure</a:t>
            </a:r>
            <a:endParaRPr lang="en-US" sz="2400" b="1" dirty="0" smtClean="0"/>
          </a:p>
          <a:p>
            <a:endParaRPr lang="en-US" sz="2400" dirty="0"/>
          </a:p>
          <a:p>
            <a:r>
              <a:rPr lang="en-US" sz="2400" dirty="0" smtClean="0"/>
              <a:t>Grammars for Bison use a variant of Backus </a:t>
            </a:r>
            <a:r>
              <a:rPr lang="en-US" sz="2400" dirty="0" err="1" smtClean="0"/>
              <a:t>Naur</a:t>
            </a:r>
            <a:r>
              <a:rPr lang="en-US" sz="2400" dirty="0" smtClean="0"/>
              <a:t> Form (BNF). </a:t>
            </a:r>
            <a:r>
              <a:rPr lang="en-US" sz="2400" b="1" dirty="0" smtClean="0"/>
              <a:t>BNF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b="1" dirty="0"/>
              <a:t>Backus Normal Form</a:t>
            </a:r>
            <a:r>
              <a:rPr lang="en-US" sz="2400" dirty="0"/>
              <a:t> or </a:t>
            </a:r>
            <a:r>
              <a:rPr lang="en-US" sz="2400" b="1" dirty="0"/>
              <a:t>Backus–</a:t>
            </a:r>
            <a:r>
              <a:rPr lang="en-US" sz="2400" b="1" dirty="0" err="1"/>
              <a:t>Naur</a:t>
            </a:r>
            <a:r>
              <a:rPr lang="en-US" sz="2400" b="1" dirty="0"/>
              <a:t> Form</a:t>
            </a:r>
            <a:r>
              <a:rPr lang="en-US" sz="2400" dirty="0"/>
              <a:t>) is one of the two main notation techniques for context-free grammars, often used to describe the syntax of languages used in computing</a:t>
            </a:r>
          </a:p>
          <a:p>
            <a:endParaRPr lang="en-US" sz="2400" dirty="0"/>
          </a:p>
          <a:p>
            <a:r>
              <a:rPr lang="en-US" sz="2400" dirty="0" smtClean="0"/>
              <a:t>Check Wikipedia for details: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http://en.wikipedia.org/wiki/Backus-Naur_Form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		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8995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http://en.wikipedia.org/wiki/Backus-Naur_Form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979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BNF specification is a set of derivation rules, written as</a:t>
            </a:r>
          </a:p>
          <a:p>
            <a:endParaRPr lang="en-US" sz="1600" dirty="0"/>
          </a:p>
          <a:p>
            <a:pPr lvl="1"/>
            <a:r>
              <a:rPr lang="en-US" sz="1600" dirty="0">
                <a:solidFill>
                  <a:srgbClr val="00B0F0"/>
                </a:solidFill>
              </a:rPr>
              <a:t>&lt;symbol&gt; ::= __expression__ </a:t>
            </a:r>
            <a:endParaRPr lang="en-US" sz="1600" dirty="0" smtClean="0">
              <a:solidFill>
                <a:srgbClr val="00B0F0"/>
              </a:solidFill>
            </a:endParaRPr>
          </a:p>
          <a:p>
            <a:endParaRPr lang="en-US" sz="1600" dirty="0"/>
          </a:p>
          <a:p>
            <a:r>
              <a:rPr lang="en-US" sz="2400" dirty="0"/>
              <a:t>where &lt;</a:t>
            </a:r>
            <a:r>
              <a:rPr lang="en-US" sz="2400" dirty="0">
                <a:hlinkClick r:id="rId2" tooltip="Symbol"/>
              </a:rPr>
              <a:t>symbol</a:t>
            </a:r>
            <a:r>
              <a:rPr lang="en-US" sz="2400" dirty="0"/>
              <a:t>&gt; is a </a:t>
            </a:r>
            <a:r>
              <a:rPr lang="en-US" sz="2400" dirty="0">
                <a:hlinkClick r:id="rId3" tooltip="Nonterminal"/>
              </a:rPr>
              <a:t>nonterminal</a:t>
            </a:r>
            <a:r>
              <a:rPr lang="en-US" sz="2400" dirty="0"/>
              <a:t>, and the </a:t>
            </a:r>
            <a:r>
              <a:rPr lang="en-US" sz="2400" dirty="0">
                <a:hlinkClick r:id="rId4" tooltip="Expression (mathematics)"/>
              </a:rPr>
              <a:t>__expression__</a:t>
            </a:r>
            <a:r>
              <a:rPr lang="en-US" sz="2400" dirty="0"/>
              <a:t> consists of one or more sequences of symbols; more sequences are separated by the </a:t>
            </a:r>
            <a:r>
              <a:rPr lang="en-US" sz="2400" dirty="0">
                <a:hlinkClick r:id="rId5" tooltip="Vertical bar"/>
              </a:rPr>
              <a:t>vertical bar</a:t>
            </a:r>
            <a:r>
              <a:rPr lang="en-US" sz="2400" dirty="0"/>
              <a:t>, '|', indicating a </a:t>
            </a:r>
            <a:r>
              <a:rPr lang="en-US" sz="2400" dirty="0">
                <a:hlinkClick r:id="rId6" tooltip="Alternation (formal language theory)"/>
              </a:rPr>
              <a:t>choice</a:t>
            </a:r>
            <a:r>
              <a:rPr lang="en-US" sz="2400" dirty="0"/>
              <a:t>, the whole being a possible substitution for the symbol on the left.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Symbols </a:t>
            </a:r>
            <a:r>
              <a:rPr lang="en-US" sz="2400" dirty="0"/>
              <a:t>that never appear on a left side are </a:t>
            </a:r>
            <a:r>
              <a:rPr lang="en-US" sz="2400" dirty="0">
                <a:hlinkClick r:id="rId7" tooltip="Terminal symbol"/>
              </a:rPr>
              <a:t>terminals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On </a:t>
            </a:r>
            <a:r>
              <a:rPr lang="en-US" sz="2400" dirty="0"/>
              <a:t>the other hand, symbols that appear on a left side are </a:t>
            </a:r>
            <a:r>
              <a:rPr lang="en-US" sz="2400" dirty="0">
                <a:hlinkClick r:id="rId8" tooltip="Nonterminal symbol"/>
              </a:rPr>
              <a:t>non-terminals</a:t>
            </a:r>
            <a:r>
              <a:rPr lang="en-US" sz="2400" dirty="0"/>
              <a:t> and are always enclosed between the pair &lt;&gt;.</a:t>
            </a:r>
          </a:p>
          <a:p>
            <a:endParaRPr lang="en-US" sz="1600" dirty="0"/>
          </a:p>
          <a:p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http://en.wikipedia.org/wiki/Backus-Naur_Form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979" y="1447800"/>
            <a:ext cx="8305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Example:</a:t>
            </a:r>
          </a:p>
          <a:p>
            <a:endParaRPr lang="en-US" sz="2400" dirty="0"/>
          </a:p>
          <a:p>
            <a:r>
              <a:rPr lang="en-US" sz="2800" dirty="0" smtClean="0">
                <a:solidFill>
                  <a:srgbClr val="00B0F0"/>
                </a:solidFill>
              </a:rPr>
              <a:t>	</a:t>
            </a:r>
            <a:r>
              <a:rPr lang="en-US" sz="2800" dirty="0">
                <a:solidFill>
                  <a:srgbClr val="00B0F0"/>
                </a:solidFill>
              </a:rPr>
              <a:t> date </a:t>
            </a:r>
            <a:r>
              <a:rPr lang="en-US" sz="2800" dirty="0" smtClean="0">
                <a:solidFill>
                  <a:srgbClr val="00B0F0"/>
                </a:solidFill>
              </a:rPr>
              <a:t>::= </a:t>
            </a:r>
            <a:r>
              <a:rPr lang="en-US" sz="2800" dirty="0" err="1">
                <a:solidFill>
                  <a:srgbClr val="00B0F0"/>
                </a:solidFill>
              </a:rPr>
              <a:t>month_name</a:t>
            </a:r>
            <a:r>
              <a:rPr lang="en-US" sz="2800" dirty="0">
                <a:solidFill>
                  <a:srgbClr val="00B0F0"/>
                </a:solidFill>
              </a:rPr>
              <a:t> day ',' </a:t>
            </a:r>
            <a:r>
              <a:rPr lang="en-US" sz="2800" dirty="0" smtClean="0">
                <a:solidFill>
                  <a:srgbClr val="00B0F0"/>
                </a:solidFill>
              </a:rPr>
              <a:t>year; 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	</a:t>
            </a:r>
            <a:r>
              <a:rPr lang="en-US" sz="2800" dirty="0" err="1" smtClean="0">
                <a:solidFill>
                  <a:srgbClr val="00B0F0"/>
                </a:solidFill>
              </a:rPr>
              <a:t>month_name</a:t>
            </a:r>
            <a:r>
              <a:rPr lang="en-US" sz="2800" dirty="0" smtClean="0">
                <a:solidFill>
                  <a:srgbClr val="00B0F0"/>
                </a:solidFill>
              </a:rPr>
              <a:t> ::= January</a:t>
            </a:r>
          </a:p>
          <a:p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		|	February</a:t>
            </a:r>
          </a:p>
          <a:p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		|	March</a:t>
            </a:r>
          </a:p>
          <a:p>
            <a:r>
              <a:rPr lang="en-US" sz="2800" dirty="0">
                <a:solidFill>
                  <a:srgbClr val="00B0F0"/>
                </a:solidFill>
              </a:rPr>
              <a:t>	</a:t>
            </a:r>
            <a:r>
              <a:rPr lang="en-US" sz="2800" dirty="0" smtClean="0">
                <a:solidFill>
                  <a:srgbClr val="00B0F0"/>
                </a:solidFill>
              </a:rPr>
              <a:t>		...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endParaRPr lang="en-US" sz="1600" dirty="0"/>
          </a:p>
          <a:p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Bison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883" y="12954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Bison files end in .y and have a similar format to Flex files: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pPr lvl="1"/>
            <a:r>
              <a:rPr lang="en-US" sz="2400" i="1" dirty="0" smtClean="0">
                <a:solidFill>
                  <a:srgbClr val="00B0F0"/>
                </a:solidFill>
              </a:rPr>
              <a:t>declarations</a:t>
            </a:r>
          </a:p>
          <a:p>
            <a:pPr lvl="1"/>
            <a:r>
              <a:rPr lang="en-US" sz="2400" dirty="0" smtClean="0">
                <a:solidFill>
                  <a:srgbClr val="00B0F0"/>
                </a:solidFill>
              </a:rPr>
              <a:t>%%</a:t>
            </a:r>
          </a:p>
          <a:p>
            <a:pPr lvl="1"/>
            <a:r>
              <a:rPr lang="en-US" sz="2400" i="1" dirty="0" smtClean="0">
                <a:solidFill>
                  <a:srgbClr val="00B0F0"/>
                </a:solidFill>
              </a:rPr>
              <a:t>rules</a:t>
            </a:r>
          </a:p>
          <a:p>
            <a:pPr lvl="1"/>
            <a:r>
              <a:rPr lang="en-US" sz="2400" dirty="0" smtClean="0">
                <a:solidFill>
                  <a:srgbClr val="00B0F0"/>
                </a:solidFill>
              </a:rPr>
              <a:t>%%</a:t>
            </a:r>
          </a:p>
          <a:p>
            <a:pPr lvl="1"/>
            <a:r>
              <a:rPr lang="en-US" sz="2400" i="1" dirty="0" smtClean="0">
                <a:solidFill>
                  <a:srgbClr val="00B0F0"/>
                </a:solidFill>
              </a:rPr>
              <a:t>programs</a:t>
            </a:r>
            <a:br>
              <a:rPr lang="en-US" sz="2400" i="1" dirty="0" smtClean="0">
                <a:solidFill>
                  <a:srgbClr val="00B0F0"/>
                </a:solidFill>
              </a:rPr>
            </a:br>
            <a:endParaRPr lang="en-US" sz="2400" i="1" dirty="0" smtClean="0">
              <a:solidFill>
                <a:srgbClr val="00B0F0"/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i="1" dirty="0">
                <a:solidFill>
                  <a:srgbClr val="00B0F0"/>
                </a:solidFill>
              </a:rPr>
              <a:t>rules</a:t>
            </a:r>
            <a:r>
              <a:rPr lang="en-US" sz="2400" i="1" dirty="0" smtClean="0"/>
              <a:t> </a:t>
            </a:r>
            <a:r>
              <a:rPr lang="en-US" sz="2400" dirty="0" smtClean="0"/>
              <a:t> section is made up of one or more grammar rules in the form:</a:t>
            </a:r>
          </a:p>
          <a:p>
            <a:endParaRPr lang="en-US" sz="1400" dirty="0" smtClean="0"/>
          </a:p>
          <a:p>
            <a:pPr lvl="1"/>
            <a:r>
              <a:rPr lang="en-US" sz="2400" i="1" dirty="0">
                <a:solidFill>
                  <a:srgbClr val="00B0F0"/>
                </a:solidFill>
              </a:rPr>
              <a:t>A : BODY </a:t>
            </a:r>
            <a:r>
              <a:rPr lang="en-US" sz="2400" i="1" dirty="0" smtClean="0">
                <a:solidFill>
                  <a:srgbClr val="00B0F0"/>
                </a:solidFill>
              </a:rPr>
              <a:t>;			{ Action }</a:t>
            </a:r>
            <a:endParaRPr lang="en-US" sz="2400" i="1" dirty="0">
              <a:solidFill>
                <a:srgbClr val="00B0F0"/>
              </a:solidFill>
            </a:endParaRPr>
          </a:p>
          <a:p>
            <a:endParaRPr lang="en-US" sz="1400" dirty="0" smtClean="0"/>
          </a:p>
          <a:p>
            <a:r>
              <a:rPr lang="en-US" sz="2400" dirty="0" smtClean="0"/>
              <a:t>Where A is a non-terminal and BODY is zero or more names and literals.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6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Bison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883" y="12954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Names representing tokens </a:t>
            </a:r>
            <a:r>
              <a:rPr lang="en-US" sz="2000" dirty="0" smtClean="0"/>
              <a:t>(returned by Flex) must </a:t>
            </a:r>
            <a:r>
              <a:rPr lang="en-US" sz="2000" dirty="0"/>
              <a:t>be declared; this is most simply done by </a:t>
            </a:r>
            <a:r>
              <a:rPr lang="en-US" sz="2000" dirty="0" smtClean="0"/>
              <a:t>writing (in the declarations section):</a:t>
            </a:r>
          </a:p>
          <a:p>
            <a:endParaRPr lang="en-US" sz="1600" dirty="0"/>
          </a:p>
          <a:p>
            <a:pPr lvl="1"/>
            <a:r>
              <a:rPr lang="en-US" sz="2400" i="1" dirty="0">
                <a:solidFill>
                  <a:srgbClr val="00B0F0"/>
                </a:solidFill>
              </a:rPr>
              <a:t>%token name1 name2 . . . </a:t>
            </a:r>
          </a:p>
          <a:p>
            <a:endParaRPr lang="en-US" sz="2000" dirty="0"/>
          </a:p>
          <a:p>
            <a:r>
              <a:rPr lang="en-US" sz="2000" dirty="0" smtClean="0"/>
              <a:t>Of </a:t>
            </a:r>
            <a:r>
              <a:rPr lang="en-US" sz="2000" dirty="0"/>
              <a:t>all the nonterminal symbols, one, called the </a:t>
            </a:r>
            <a:r>
              <a:rPr lang="en-US" sz="2000" b="1" i="1" dirty="0"/>
              <a:t>start</a:t>
            </a:r>
            <a:r>
              <a:rPr lang="en-US" sz="2000" dirty="0"/>
              <a:t> symbol, has particular importance. The parser is designed to recognize the </a:t>
            </a:r>
            <a:r>
              <a:rPr lang="en-US" sz="2000" b="1" i="1" dirty="0"/>
              <a:t>start</a:t>
            </a:r>
            <a:r>
              <a:rPr lang="en-US" sz="2000" dirty="0"/>
              <a:t> symbol; thus, this symbol represents the largest, most general structure described by the grammar rules.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By </a:t>
            </a:r>
            <a:r>
              <a:rPr lang="en-US" sz="2000" dirty="0"/>
              <a:t>default, the </a:t>
            </a:r>
            <a:r>
              <a:rPr lang="en-US" sz="2000" b="1" i="1" dirty="0"/>
              <a:t>start</a:t>
            </a:r>
            <a:r>
              <a:rPr lang="en-US" sz="2000" dirty="0"/>
              <a:t> symbol is taken to be the left hand side of </a:t>
            </a:r>
            <a:r>
              <a:rPr lang="en-US" sz="2000" b="1" i="1" dirty="0"/>
              <a:t>the first grammar rule </a:t>
            </a:r>
            <a:r>
              <a:rPr lang="en-US" sz="2000" dirty="0"/>
              <a:t>in the rules section. It is possible, and in fact desirable, to declare the start symbol explicitly in the declarations section using the </a:t>
            </a:r>
            <a:r>
              <a:rPr lang="en-US" sz="2000" b="1" i="1" dirty="0"/>
              <a:t>%start </a:t>
            </a:r>
            <a:r>
              <a:rPr lang="en-US" sz="2000" dirty="0"/>
              <a:t>keyword: </a:t>
            </a:r>
            <a:endParaRPr lang="en-US" sz="2000" dirty="0" smtClean="0"/>
          </a:p>
          <a:p>
            <a:endParaRPr lang="en-US" sz="1600" dirty="0"/>
          </a:p>
          <a:p>
            <a:pPr lvl="1"/>
            <a:r>
              <a:rPr lang="en-US" sz="2400" i="1" dirty="0">
                <a:solidFill>
                  <a:srgbClr val="00B0F0"/>
                </a:solidFill>
              </a:rPr>
              <a:t>%start symbol </a:t>
            </a:r>
          </a:p>
        </p:txBody>
      </p:sp>
    </p:spTree>
    <p:extLst>
      <p:ext uri="{BB962C8B-B14F-4D97-AF65-F5344CB8AC3E}">
        <p14:creationId xmlns:p14="http://schemas.microsoft.com/office/powerpoint/2010/main" val="4689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883" y="12954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grammar rule may have an associated action.  The Action is represented by a set of curly braces with C code inside.  For example:</a:t>
            </a:r>
          </a:p>
          <a:p>
            <a:endParaRPr lang="en-US" sz="1600" dirty="0"/>
          </a:p>
          <a:p>
            <a:pPr lvl="1"/>
            <a:r>
              <a:rPr lang="it-IT" sz="2400" i="1" dirty="0" smtClean="0">
                <a:solidFill>
                  <a:srgbClr val="00B0F0"/>
                </a:solidFill>
              </a:rPr>
              <a:t>A </a:t>
            </a:r>
            <a:r>
              <a:rPr lang="it-IT" sz="2400" i="1" dirty="0">
                <a:solidFill>
                  <a:srgbClr val="00B0F0"/>
                </a:solidFill>
              </a:rPr>
              <a:t>: '(' B ')' </a:t>
            </a:r>
            <a:r>
              <a:rPr lang="it-IT" sz="2400" i="1" dirty="0" smtClean="0">
                <a:solidFill>
                  <a:srgbClr val="00B0F0"/>
                </a:solidFill>
              </a:rPr>
              <a:t>		{ printf("Hello World\n"); flag = 100; }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8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883" y="1295400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facilitate easy communication between the actions and the parser, the action statements are altered slightly. The symbol ``dollar sign'' ``$'' is used as a signal to </a:t>
            </a:r>
            <a:r>
              <a:rPr lang="en-US" sz="2000" dirty="0" smtClean="0"/>
              <a:t>bison in this </a:t>
            </a:r>
            <a:r>
              <a:rPr lang="en-US" sz="2000" dirty="0"/>
              <a:t>context.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To return a value, the action normally sets the pseudo-variable ``$$'' to some value. For example, an action that does nothing but return the value 1 </a:t>
            </a:r>
            <a:r>
              <a:rPr lang="en-US" sz="2000" dirty="0" smtClean="0"/>
              <a:t>is: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{ $$ = 1; } 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obtain the values returned by previous actions and the lexical analyzer, the action may use the pseudo-variables $1, $2, . . ., which refer to the values returned by the components of the right side of a rule, reading from left to right. Thus, if the rule </a:t>
            </a:r>
            <a:r>
              <a:rPr lang="en-US" sz="2000" dirty="0" smtClean="0"/>
              <a:t>is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A : B C D ; </a:t>
            </a:r>
            <a:endParaRPr lang="en-US" sz="2000" i="1" dirty="0" smtClean="0">
              <a:solidFill>
                <a:srgbClr val="00B0F0"/>
              </a:solidFill>
            </a:endParaRPr>
          </a:p>
          <a:p>
            <a:pPr lvl="1"/>
            <a:endParaRPr lang="en-US" sz="2000" i="1" dirty="0">
              <a:solidFill>
                <a:srgbClr val="00B0F0"/>
              </a:solidFill>
            </a:endParaRPr>
          </a:p>
          <a:p>
            <a:r>
              <a:rPr lang="en-US" sz="2000" dirty="0" smtClean="0"/>
              <a:t>for </a:t>
            </a:r>
            <a:r>
              <a:rPr lang="en-US" sz="2000" dirty="0"/>
              <a:t>example, then $2 has the value returned by C, and $3 the value returned by D. </a:t>
            </a:r>
          </a:p>
          <a:p>
            <a:endParaRPr lang="it-IT" sz="20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Tidbits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http://en.wikipedia.org/wiki/Backus-Naur_Form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979" y="1752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specify optional items: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Part:	part1 opt-part2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      |	part1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To specify an unknown number of items: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addresses: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addresses </a:t>
            </a:r>
            <a:r>
              <a:rPr lang="en-US" sz="1600" dirty="0" err="1" smtClean="0"/>
              <a:t>oneaddress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|	</a:t>
            </a:r>
            <a:r>
              <a:rPr lang="en-US" sz="1600" dirty="0" err="1" smtClean="0"/>
              <a:t>oneaddress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Target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use features of </a:t>
            </a:r>
            <a:r>
              <a:rPr lang="en-US" sz="2400" b="1" dirty="0"/>
              <a:t>make</a:t>
            </a:r>
            <a:r>
              <a:rPr lang="en-US" sz="2400" dirty="0"/>
              <a:t> to create rules that will generate backups of your code.  </a:t>
            </a:r>
            <a:r>
              <a:rPr lang="en-US" sz="2400" dirty="0" smtClean="0"/>
              <a:t>First, near the top of your Makefile, declare a variable that will become the base name for your backup file:</a:t>
            </a:r>
            <a:endParaRPr lang="en-US" sz="2400" dirty="0"/>
          </a:p>
          <a:p>
            <a:endParaRPr lang="en-US" sz="1000" i="1" dirty="0"/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#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# PROJECTNAME is a descriptive name used for the backup target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# This should not contain spaces or special </a:t>
            </a:r>
            <a:r>
              <a:rPr lang="en-US" sz="2000" dirty="0" smtClean="0">
                <a:solidFill>
                  <a:srgbClr val="00B0F0"/>
                </a:solidFill>
              </a:rPr>
              <a:t>characters</a:t>
            </a:r>
            <a:endParaRPr lang="en-US" sz="2000" dirty="0">
              <a:solidFill>
                <a:srgbClr val="00B0F0"/>
              </a:solidFill>
            </a:endParaRPr>
          </a:p>
          <a:p>
            <a:pPr lvl="1"/>
            <a:endParaRPr lang="en-US" sz="2000" dirty="0" smtClean="0">
              <a:solidFill>
                <a:srgbClr val="00B0F0"/>
              </a:solidFill>
            </a:endParaRP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PROJECTNAME </a:t>
            </a:r>
            <a:r>
              <a:rPr lang="en-US" sz="2000" dirty="0">
                <a:solidFill>
                  <a:srgbClr val="00B0F0"/>
                </a:solidFill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CS3376.502.Program5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400" i="1" dirty="0" smtClean="0"/>
          </a:p>
          <a:p>
            <a:r>
              <a:rPr lang="en-US" sz="2400" dirty="0"/>
              <a:t>Backup files will have a name like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CS3376.502.Program5</a:t>
            </a:r>
            <a:r>
              <a:rPr lang="en-US" sz="2400" dirty="0" smtClean="0"/>
              <a:t>-(</a:t>
            </a:r>
            <a:r>
              <a:rPr lang="en-US" sz="2400" dirty="0"/>
              <a:t>date stamp).tar.gz</a:t>
            </a:r>
          </a:p>
        </p:txBody>
      </p:sp>
    </p:spTree>
    <p:extLst>
      <p:ext uri="{BB962C8B-B14F-4D97-AF65-F5344CB8AC3E}">
        <p14:creationId xmlns:p14="http://schemas.microsoft.com/office/powerpoint/2010/main" val="24389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883" y="1295400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facilitate easy communication between the actions and the parser, the action statements are altered slightly. The symbol ``dollar sign'' ``$'' is used as a signal to </a:t>
            </a:r>
            <a:r>
              <a:rPr lang="en-US" sz="2000" dirty="0" smtClean="0"/>
              <a:t>bison in this </a:t>
            </a:r>
            <a:r>
              <a:rPr lang="en-US" sz="2000" dirty="0"/>
              <a:t>context.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To return a value, the action normally sets the pseudo-variable ``$$'' to some value. For example, an action that does nothing but return the value 1 </a:t>
            </a:r>
            <a:r>
              <a:rPr lang="en-US" sz="2000" dirty="0" smtClean="0"/>
              <a:t>is: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{ $$ = 1; } 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obtain the values returned by previous actions and the lexical analyzer, the action may use the pseudo-variables $1, $2, . . ., which refer to the values returned by the components of the right side of a rule, reading from left to right. Thus, if the rule </a:t>
            </a:r>
            <a:r>
              <a:rPr lang="en-US" sz="2000" dirty="0" smtClean="0"/>
              <a:t>is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A : B C D ; </a:t>
            </a:r>
            <a:endParaRPr lang="en-US" sz="2000" i="1" dirty="0" smtClean="0">
              <a:solidFill>
                <a:srgbClr val="00B0F0"/>
              </a:solidFill>
            </a:endParaRPr>
          </a:p>
          <a:p>
            <a:pPr lvl="1"/>
            <a:endParaRPr lang="en-US" sz="2000" i="1" dirty="0">
              <a:solidFill>
                <a:srgbClr val="00B0F0"/>
              </a:solidFill>
            </a:endParaRPr>
          </a:p>
          <a:p>
            <a:r>
              <a:rPr lang="en-US" sz="2000" dirty="0" smtClean="0"/>
              <a:t>for </a:t>
            </a:r>
            <a:r>
              <a:rPr lang="en-US" sz="2000" dirty="0"/>
              <a:t>example, then $2 has the value returned by C, and $3 the value returned by D. </a:t>
            </a:r>
          </a:p>
          <a:p>
            <a:endParaRPr lang="it-IT" sz="20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Bison and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make's</a:t>
            </a:r>
            <a:r>
              <a:rPr lang="en-US" sz="2400" dirty="0" smtClean="0"/>
              <a:t> implicit rule for </a:t>
            </a:r>
            <a:r>
              <a:rPr lang="en-US" sz="2400" i="1" dirty="0" err="1" smtClean="0"/>
              <a:t>yacc</a:t>
            </a:r>
            <a:r>
              <a:rPr lang="en-US" sz="2400" i="1" dirty="0" smtClean="0"/>
              <a:t> </a:t>
            </a:r>
            <a:r>
              <a:rPr lang="en-US" sz="2400" dirty="0" smtClean="0"/>
              <a:t>expects that files are named a very specific way.  Bison does not typically name files in the preferred manner.   This causes </a:t>
            </a:r>
            <a:r>
              <a:rPr lang="en-US" sz="2400" i="1" dirty="0" smtClean="0"/>
              <a:t>make's</a:t>
            </a:r>
            <a:r>
              <a:rPr lang="en-US" sz="2400" dirty="0" smtClean="0"/>
              <a:t> implicit rules to break on parser files.</a:t>
            </a:r>
            <a:r>
              <a:rPr lang="en-US" sz="2400" i="1" dirty="0" smtClean="0"/>
              <a:t> </a:t>
            </a:r>
          </a:p>
          <a:p>
            <a:endParaRPr lang="en-US" sz="1000" i="1" dirty="0"/>
          </a:p>
          <a:p>
            <a:r>
              <a:rPr lang="en-US" sz="2400" dirty="0" smtClean="0"/>
              <a:t>To resolve this, add the -</a:t>
            </a:r>
            <a:r>
              <a:rPr lang="en-US" sz="2400" dirty="0" err="1" smtClean="0"/>
              <a:t>dy</a:t>
            </a:r>
            <a:r>
              <a:rPr lang="en-US" sz="2400" dirty="0" smtClean="0"/>
              <a:t> flag to </a:t>
            </a:r>
            <a:r>
              <a:rPr lang="en-US" sz="2400" i="1" dirty="0" smtClean="0"/>
              <a:t>bison</a:t>
            </a:r>
            <a:r>
              <a:rPr lang="en-US" sz="2400" dirty="0" smtClean="0"/>
              <a:t> by adding these declarations:</a:t>
            </a:r>
          </a:p>
          <a:p>
            <a:pPr lvl="1"/>
            <a:endParaRPr lang="en-US" sz="2000" i="1" dirty="0">
              <a:solidFill>
                <a:srgbClr val="00B0F0"/>
              </a:solidFill>
            </a:endParaRP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# Implicit Makefile rule to use YACC for C programs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#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#   </a:t>
            </a:r>
            <a:r>
              <a:rPr lang="en-US" sz="2000" i="1" dirty="0" err="1">
                <a:solidFill>
                  <a:srgbClr val="00B0F0"/>
                </a:solidFill>
              </a:rPr>
              <a:t>n.c</a:t>
            </a:r>
            <a:r>
              <a:rPr lang="en-US" sz="2000" i="1" dirty="0">
                <a:solidFill>
                  <a:srgbClr val="00B0F0"/>
                </a:solidFill>
              </a:rPr>
              <a:t> is made automatically from </a:t>
            </a:r>
            <a:r>
              <a:rPr lang="en-US" sz="2000" i="1" dirty="0" err="1">
                <a:solidFill>
                  <a:srgbClr val="00B0F0"/>
                </a:solidFill>
              </a:rPr>
              <a:t>n.y</a:t>
            </a:r>
            <a:r>
              <a:rPr lang="en-US" sz="2000" i="1" dirty="0">
                <a:solidFill>
                  <a:srgbClr val="00B0F0"/>
                </a:solidFill>
              </a:rPr>
              <a:t> by running </a:t>
            </a:r>
            <a:r>
              <a:rPr lang="en-US" sz="2000" i="1" dirty="0" err="1">
                <a:solidFill>
                  <a:srgbClr val="00B0F0"/>
                </a:solidFill>
              </a:rPr>
              <a:t>Yacc</a:t>
            </a:r>
            <a:r>
              <a:rPr lang="en-US" sz="2000" i="1" dirty="0">
                <a:solidFill>
                  <a:srgbClr val="00B0F0"/>
                </a:solidFill>
              </a:rPr>
              <a:t> with the recipe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#       $(YACC) $(YFLAGS)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YACC = bison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</a:rPr>
              <a:t>YFLAGS = -</a:t>
            </a:r>
            <a:r>
              <a:rPr lang="en-US" sz="2000" i="1" dirty="0" err="1">
                <a:solidFill>
                  <a:srgbClr val="00B0F0"/>
                </a:solidFill>
              </a:rPr>
              <a:t>dy</a:t>
            </a:r>
            <a:endParaRPr lang="en-US" sz="2000" i="1" dirty="0">
              <a:solidFill>
                <a:srgbClr val="00B0F0"/>
              </a:solidFill>
            </a:endParaRPr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958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/>
              <a:t>Live Example</a:t>
            </a:r>
            <a:endParaRPr lang="en-US" sz="2000" i="1" dirty="0">
              <a:solidFill>
                <a:srgbClr val="00B0F0"/>
              </a:solidFill>
            </a:endParaRPr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1682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Target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Later in your make file, add a target named backup.  This target has </a:t>
            </a:r>
            <a:r>
              <a:rPr lang="en-US" sz="2400" dirty="0"/>
              <a:t>no </a:t>
            </a:r>
            <a:r>
              <a:rPr lang="en-US" sz="2400" dirty="0" smtClean="0"/>
              <a:t>dependencies</a:t>
            </a:r>
            <a:r>
              <a:rPr lang="en-US" sz="2400" dirty="0"/>
              <a:t>:</a:t>
            </a:r>
          </a:p>
          <a:p>
            <a:endParaRPr lang="en-US" sz="1000" i="1" dirty="0"/>
          </a:p>
          <a:p>
            <a:pPr lvl="1"/>
            <a:r>
              <a:rPr lang="en-US" sz="1400" i="1" dirty="0" smtClean="0">
                <a:solidFill>
                  <a:srgbClr val="00B0F0"/>
                </a:solidFill>
              </a:rPr>
              <a:t>backup</a:t>
            </a:r>
            <a:r>
              <a:rPr lang="en-US" sz="1400" i="1" dirty="0">
                <a:solidFill>
                  <a:srgbClr val="00B0F0"/>
                </a:solidFill>
              </a:rPr>
              <a:t>: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</a:t>
            </a:r>
            <a:r>
              <a:rPr lang="en-US" sz="1400" i="1" dirty="0" err="1">
                <a:solidFill>
                  <a:srgbClr val="00B0F0"/>
                </a:solidFill>
              </a:rPr>
              <a:t>mkdir</a:t>
            </a:r>
            <a:r>
              <a:rPr lang="en-US" sz="1400" i="1" dirty="0">
                <a:solidFill>
                  <a:srgbClr val="00B0F0"/>
                </a:solidFill>
              </a:rPr>
              <a:t> -p ~/backups; </a:t>
            </a:r>
            <a:r>
              <a:rPr lang="en-US" sz="1400" i="1" dirty="0" err="1">
                <a:solidFill>
                  <a:srgbClr val="00B0F0"/>
                </a:solidFill>
              </a:rPr>
              <a:t>chmod</a:t>
            </a:r>
            <a:r>
              <a:rPr lang="en-US" sz="1400" i="1" dirty="0">
                <a:solidFill>
                  <a:srgbClr val="00B0F0"/>
                </a:solidFill>
              </a:rPr>
              <a:t> 700 ~/backups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@$(</a:t>
            </a:r>
            <a:r>
              <a:rPr lang="en-US" sz="1400" i="1" dirty="0" err="1">
                <a:solidFill>
                  <a:srgbClr val="00B0F0"/>
                </a:solidFill>
              </a:rPr>
              <a:t>eval</a:t>
            </a:r>
            <a:r>
              <a:rPr lang="en-US" sz="1400" i="1" dirty="0">
                <a:solidFill>
                  <a:srgbClr val="00B0F0"/>
                </a:solidFill>
              </a:rPr>
              <a:t> CURDIRNAME := $(shell </a:t>
            </a:r>
            <a:r>
              <a:rPr lang="en-US" sz="1400" i="1" dirty="0" err="1">
                <a:solidFill>
                  <a:srgbClr val="00B0F0"/>
                </a:solidFill>
              </a:rPr>
              <a:t>basename</a:t>
            </a:r>
            <a:r>
              <a:rPr lang="en-US" sz="1400" i="1" dirty="0">
                <a:solidFill>
                  <a:srgbClr val="00B0F0"/>
                </a:solidFill>
              </a:rPr>
              <a:t> `</a:t>
            </a:r>
            <a:r>
              <a:rPr lang="en-US" sz="1400" i="1" dirty="0" err="1">
                <a:solidFill>
                  <a:srgbClr val="00B0F0"/>
                </a:solidFill>
              </a:rPr>
              <a:t>pwd</a:t>
            </a:r>
            <a:r>
              <a:rPr lang="en-US" sz="1400" i="1" dirty="0">
                <a:solidFill>
                  <a:srgbClr val="00B0F0"/>
                </a:solidFill>
              </a:rPr>
              <a:t>`))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@$(</a:t>
            </a:r>
            <a:r>
              <a:rPr lang="en-US" sz="1400" i="1" dirty="0" err="1">
                <a:solidFill>
                  <a:srgbClr val="00B0F0"/>
                </a:solidFill>
              </a:rPr>
              <a:t>eval</a:t>
            </a:r>
            <a:r>
              <a:rPr lang="en-US" sz="1400" i="1" dirty="0">
                <a:solidFill>
                  <a:srgbClr val="00B0F0"/>
                </a:solidFill>
              </a:rPr>
              <a:t> MKBKUPNAME := ~/backups/$(PROJECTNAME)-$(shell date +'%</a:t>
            </a:r>
            <a:r>
              <a:rPr lang="en-US" sz="1400" i="1" dirty="0" err="1">
                <a:solidFill>
                  <a:srgbClr val="00B0F0"/>
                </a:solidFill>
              </a:rPr>
              <a:t>Y.%m.%d</a:t>
            </a:r>
            <a:r>
              <a:rPr lang="en-US" sz="1400" i="1" dirty="0">
                <a:solidFill>
                  <a:srgbClr val="00B0F0"/>
                </a:solidFill>
              </a:rPr>
              <a:t>-%H:%M:%S').tar.gz)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@echo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@echo Writing Backup file to: $(MKBKUPNAME)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@echo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@-tar </a:t>
            </a:r>
            <a:r>
              <a:rPr lang="en-US" sz="1400" i="1" dirty="0" err="1">
                <a:solidFill>
                  <a:srgbClr val="00B0F0"/>
                </a:solidFill>
              </a:rPr>
              <a:t>zcfv</a:t>
            </a:r>
            <a:r>
              <a:rPr lang="en-US" sz="1400" i="1" dirty="0">
                <a:solidFill>
                  <a:srgbClr val="00B0F0"/>
                </a:solidFill>
              </a:rPr>
              <a:t> $(MKBKUPNAME) ../$(CURDIRNAME)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</a:t>
            </a:r>
            <a:r>
              <a:rPr lang="en-US" sz="1400" i="1" dirty="0" err="1">
                <a:solidFill>
                  <a:srgbClr val="00B0F0"/>
                </a:solidFill>
              </a:rPr>
              <a:t>chmod</a:t>
            </a:r>
            <a:r>
              <a:rPr lang="en-US" sz="1400" i="1" dirty="0">
                <a:solidFill>
                  <a:srgbClr val="00B0F0"/>
                </a:solidFill>
              </a:rPr>
              <a:t> 600 $(MKBKUPNAME)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@echo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        @echo Done</a:t>
            </a:r>
            <a:r>
              <a:rPr lang="en-US" sz="1400" i="1" dirty="0" smtClean="0">
                <a:solidFill>
                  <a:srgbClr val="00B0F0"/>
                </a:solidFill>
              </a:rPr>
              <a:t>!</a:t>
            </a:r>
          </a:p>
          <a:p>
            <a:endParaRPr lang="en-US" sz="1400" dirty="0" smtClean="0"/>
          </a:p>
          <a:p>
            <a:r>
              <a:rPr lang="en-US" sz="2400" dirty="0" smtClean="0"/>
              <a:t>Make sure there is a &lt;tab&gt; character before each @ symbol.</a:t>
            </a:r>
          </a:p>
          <a:p>
            <a:endParaRPr lang="en-US" sz="2400" dirty="0"/>
          </a:p>
          <a:p>
            <a:r>
              <a:rPr lang="en-US" sz="2400" dirty="0" smtClean="0"/>
              <a:t>The backups are stored in a folder called "backups" that is created directly underneath your home folder.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4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Target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937" y="13716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Notes about the backup target:</a:t>
            </a:r>
          </a:p>
          <a:p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 execute, call "make backup".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You may call it as often as you like.  Each call creates a new date-</a:t>
            </a:r>
            <a:r>
              <a:rPr lang="en-US" sz="2400" dirty="0" err="1" smtClean="0"/>
              <a:t>stampped</a:t>
            </a:r>
            <a:r>
              <a:rPr lang="en-US" sz="2400" dirty="0" smtClean="0"/>
              <a:t> compressed tar file (.tar.gz) that contains the contents of your working folder.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It does not call "make clean" first.  This is by design.  You may manually call "make clean" before you call "make backup".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You may reuse the code in other </a:t>
            </a:r>
            <a:r>
              <a:rPr lang="en-US" sz="2400" dirty="0" err="1" smtClean="0"/>
              <a:t>Makefiles</a:t>
            </a:r>
            <a:r>
              <a:rPr lang="en-US" sz="2400" dirty="0" smtClean="0"/>
              <a:t>... just change the value of the "PROJECTNAME" 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78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Review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lexical  analyzer  </a:t>
            </a:r>
            <a:r>
              <a:rPr lang="en-US" sz="2400" dirty="0" smtClean="0"/>
              <a:t>(generated by Lex) matches </a:t>
            </a:r>
            <a:r>
              <a:rPr lang="en-US" sz="2400" dirty="0"/>
              <a:t>strings in the input, based on your </a:t>
            </a:r>
            <a:r>
              <a:rPr lang="en-US" sz="2400" dirty="0" smtClean="0"/>
              <a:t>regular expression patterns</a:t>
            </a:r>
            <a:r>
              <a:rPr lang="en-US" sz="2400" dirty="0"/>
              <a:t>, and converts  the strings to tokens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Simple Tokens - we </a:t>
            </a:r>
            <a:r>
              <a:rPr lang="en-US" sz="2400" dirty="0"/>
              <a:t>just need to know the token </a:t>
            </a:r>
            <a:r>
              <a:rPr lang="en-US" sz="2400" dirty="0" smtClean="0"/>
              <a:t>class. For example, PLUSSYMBOL, NEWLINE, LEFTPAREN, etc.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Complex Tokens - </a:t>
            </a:r>
            <a:r>
              <a:rPr lang="en-US" sz="2400" dirty="0"/>
              <a:t>With complex tokens, some additional processing may be </a:t>
            </a:r>
            <a:r>
              <a:rPr lang="en-US" sz="2400" dirty="0" smtClean="0"/>
              <a:t>necessary.  For example, for a token INTEGER, we must know the value of the integer,  For token IDENTIFIER, we need to know the string name of the identifier.</a:t>
            </a:r>
            <a:endParaRPr lang="en-US" sz="2400" dirty="0"/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>
              <a:solidFill>
                <a:srgbClr val="0070C0"/>
              </a:solidFill>
            </a:endParaRPr>
          </a:p>
          <a:p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Tokens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Lex, there is a variable called </a:t>
            </a:r>
            <a:r>
              <a:rPr lang="en-US" sz="2400" i="1" dirty="0" err="1" smtClean="0">
                <a:solidFill>
                  <a:srgbClr val="00B0F0"/>
                </a:solidFill>
              </a:rPr>
              <a:t>yytext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that contains a C-Style string that contains the matched value just scanned.  If you have matched a complex token, you must copy the value from </a:t>
            </a:r>
            <a:r>
              <a:rPr lang="en-US" sz="2400" i="1" dirty="0" err="1">
                <a:solidFill>
                  <a:srgbClr val="00B0F0"/>
                </a:solidFill>
              </a:rPr>
              <a:t>yytext</a:t>
            </a:r>
            <a:r>
              <a:rPr lang="en-US" sz="2400" dirty="0" smtClean="0"/>
              <a:t> and store it with the token. </a:t>
            </a:r>
            <a:r>
              <a:rPr lang="en-US" sz="2400" dirty="0"/>
              <a:t>Another variable </a:t>
            </a:r>
            <a:r>
              <a:rPr lang="en-US" sz="2400" i="1" dirty="0" err="1">
                <a:solidFill>
                  <a:srgbClr val="00B0F0"/>
                </a:solidFill>
              </a:rPr>
              <a:t>yyleng</a:t>
            </a:r>
            <a:r>
              <a:rPr lang="en-US" sz="2400" dirty="0"/>
              <a:t> represents the length of </a:t>
            </a:r>
            <a:r>
              <a:rPr lang="en-US" sz="2400" i="1" dirty="0" err="1">
                <a:solidFill>
                  <a:srgbClr val="00B0F0"/>
                </a:solidFill>
              </a:rPr>
              <a:t>yytext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	Why Copy?</a:t>
            </a:r>
          </a:p>
          <a:p>
            <a:r>
              <a:rPr lang="en-US" sz="2400" dirty="0" smtClean="0"/>
              <a:t>Ex:</a:t>
            </a:r>
          </a:p>
          <a:p>
            <a:endParaRPr lang="en-US" sz="2400" dirty="0" smtClean="0"/>
          </a:p>
          <a:p>
            <a:pPr lvl="1"/>
            <a:r>
              <a:rPr lang="en-US" sz="1600" dirty="0">
                <a:solidFill>
                  <a:srgbClr val="00B0F0"/>
                </a:solidFill>
              </a:rPr>
              <a:t>[a-</a:t>
            </a:r>
            <a:r>
              <a:rPr lang="en-US" sz="1600" dirty="0" err="1">
                <a:solidFill>
                  <a:srgbClr val="00B0F0"/>
                </a:solidFill>
              </a:rPr>
              <a:t>zA</a:t>
            </a:r>
            <a:r>
              <a:rPr lang="en-US" sz="1600" dirty="0">
                <a:solidFill>
                  <a:srgbClr val="00B0F0"/>
                </a:solidFill>
              </a:rPr>
              <a:t>-Z]+                     </a:t>
            </a:r>
            <a:r>
              <a:rPr lang="en-US" sz="1600" dirty="0" smtClean="0">
                <a:solidFill>
                  <a:srgbClr val="00B0F0"/>
                </a:solidFill>
              </a:rPr>
              <a:t>{</a:t>
            </a:r>
            <a:r>
              <a:rPr lang="en-US" sz="1600" dirty="0" err="1">
                <a:solidFill>
                  <a:srgbClr val="00B0F0"/>
                </a:solidFill>
              </a:rPr>
              <a:t>printf</a:t>
            </a:r>
            <a:r>
              <a:rPr lang="en-US" sz="1600" dirty="0">
                <a:solidFill>
                  <a:srgbClr val="00B0F0"/>
                </a:solidFill>
              </a:rPr>
              <a:t>("</a:t>
            </a:r>
            <a:r>
              <a:rPr lang="en-US" sz="1600" dirty="0" err="1">
                <a:solidFill>
                  <a:srgbClr val="00B0F0"/>
                </a:solidFill>
              </a:rPr>
              <a:t>yylen</a:t>
            </a:r>
            <a:r>
              <a:rPr lang="en-US" sz="1600" dirty="0">
                <a:solidFill>
                  <a:srgbClr val="00B0F0"/>
                </a:solidFill>
              </a:rPr>
              <a:t>: %d and </a:t>
            </a:r>
            <a:r>
              <a:rPr lang="en-US" sz="1600" dirty="0" err="1">
                <a:solidFill>
                  <a:srgbClr val="00B0F0"/>
                </a:solidFill>
              </a:rPr>
              <a:t>yytext</a:t>
            </a:r>
            <a:r>
              <a:rPr lang="en-US" sz="1600" dirty="0">
                <a:solidFill>
                  <a:srgbClr val="00B0F0"/>
                </a:solidFill>
              </a:rPr>
              <a:t>: %s\n", </a:t>
            </a:r>
            <a:r>
              <a:rPr lang="en-US" sz="1600" dirty="0" err="1">
                <a:solidFill>
                  <a:srgbClr val="00B0F0"/>
                </a:solidFill>
              </a:rPr>
              <a:t>yyleng</a:t>
            </a:r>
            <a:r>
              <a:rPr lang="en-US" sz="1600" dirty="0">
                <a:solidFill>
                  <a:srgbClr val="00B0F0"/>
                </a:solidFill>
              </a:rPr>
              <a:t>, </a:t>
            </a:r>
            <a:r>
              <a:rPr lang="en-US" sz="1600" dirty="0" err="1">
                <a:solidFill>
                  <a:srgbClr val="00B0F0"/>
                </a:solidFill>
              </a:rPr>
              <a:t>yytext</a:t>
            </a:r>
            <a:r>
              <a:rPr lang="en-US" sz="1600" dirty="0">
                <a:solidFill>
                  <a:srgbClr val="00B0F0"/>
                </a:solidFill>
              </a:rPr>
              <a:t>); return IDTOKEN; }</a:t>
            </a:r>
          </a:p>
          <a:p>
            <a:pPr lvl="1"/>
            <a:endParaRPr lang="en-US" sz="2400" dirty="0" smtClean="0">
              <a:solidFill>
                <a:srgbClr val="00B0F0"/>
              </a:solidFill>
            </a:endParaRPr>
          </a:p>
          <a:p>
            <a:pPr lvl="1"/>
            <a:r>
              <a:rPr lang="en-US" sz="1600" dirty="0" smtClean="0">
                <a:solidFill>
                  <a:srgbClr val="00B0F0"/>
                </a:solidFill>
              </a:rPr>
              <a:t>[</a:t>
            </a:r>
            <a:r>
              <a:rPr lang="en-US" sz="1600" dirty="0">
                <a:solidFill>
                  <a:srgbClr val="00B0F0"/>
                </a:solidFill>
              </a:rPr>
              <a:t>0-9]+                          </a:t>
            </a:r>
            <a:r>
              <a:rPr lang="en-US" sz="1600" dirty="0" smtClean="0">
                <a:solidFill>
                  <a:srgbClr val="00B0F0"/>
                </a:solidFill>
              </a:rPr>
              <a:t>{ </a:t>
            </a:r>
            <a:r>
              <a:rPr lang="en-US" sz="1600" dirty="0" err="1" smtClean="0">
                <a:solidFill>
                  <a:srgbClr val="00B0F0"/>
                </a:solidFill>
              </a:rPr>
              <a:t>ScannedValue</a:t>
            </a:r>
            <a:r>
              <a:rPr lang="en-US" sz="1600" dirty="0" smtClean="0">
                <a:solidFill>
                  <a:srgbClr val="00B0F0"/>
                </a:solidFill>
              </a:rPr>
              <a:t> = </a:t>
            </a:r>
            <a:r>
              <a:rPr lang="en-US" sz="1600" dirty="0" err="1">
                <a:solidFill>
                  <a:srgbClr val="00B0F0"/>
                </a:solidFill>
              </a:rPr>
              <a:t>atoi</a:t>
            </a:r>
            <a:r>
              <a:rPr lang="en-US" sz="1600" dirty="0">
                <a:solidFill>
                  <a:srgbClr val="00B0F0"/>
                </a:solidFill>
              </a:rPr>
              <a:t> (</a:t>
            </a:r>
            <a:r>
              <a:rPr lang="en-US" sz="1600" dirty="0" err="1">
                <a:solidFill>
                  <a:srgbClr val="00B0F0"/>
                </a:solidFill>
              </a:rPr>
              <a:t>yytext</a:t>
            </a:r>
            <a:r>
              <a:rPr lang="en-US" sz="1600" dirty="0">
                <a:solidFill>
                  <a:srgbClr val="00B0F0"/>
                </a:solidFill>
              </a:rPr>
              <a:t>); </a:t>
            </a:r>
            <a:r>
              <a:rPr lang="en-US" sz="1600" dirty="0" smtClean="0">
                <a:solidFill>
                  <a:srgbClr val="00B0F0"/>
                </a:solidFill>
              </a:rPr>
              <a:t> return INTTOKEN; </a:t>
            </a:r>
            <a:r>
              <a:rPr lang="en-US" sz="1600" dirty="0">
                <a:solidFill>
                  <a:srgbClr val="00B0F0"/>
                </a:solidFill>
              </a:rPr>
              <a:t>}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 smtClean="0"/>
          </a:p>
          <a:p>
            <a:r>
              <a:rPr lang="en-US" sz="1600" dirty="0" err="1" smtClean="0"/>
              <a:t>ScannedValue</a:t>
            </a:r>
            <a:r>
              <a:rPr lang="en-US" sz="1600" dirty="0" smtClean="0"/>
              <a:t> is an integer defined elsewhere.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979" y="1447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Parsing Overview: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Context Free </a:t>
            </a:r>
            <a:r>
              <a:rPr lang="en-US" sz="3600" dirty="0" smtClean="0"/>
              <a:t>Grammars and BNF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Terminals vs </a:t>
            </a:r>
            <a:r>
              <a:rPr lang="en-US" sz="3600" dirty="0" smtClean="0"/>
              <a:t>Non-Terminals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26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Definition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http://en.wikipedia.org/wiki/Yacc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010" y="1371600"/>
            <a:ext cx="830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 parser (Syntax Analyzer) is a program that </a:t>
            </a:r>
            <a:r>
              <a:rPr lang="en-US" sz="2200" dirty="0"/>
              <a:t>tries to make syntactic sense of </a:t>
            </a:r>
            <a:r>
              <a:rPr lang="en-US" sz="2200" dirty="0" smtClean="0"/>
              <a:t>its input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Often used when talking about a compiler: a </a:t>
            </a:r>
            <a:r>
              <a:rPr lang="en-US" sz="2200" dirty="0" smtClean="0">
                <a:hlinkClick r:id="rId2" tooltip="Parsing"/>
              </a:rPr>
              <a:t>parser</a:t>
            </a:r>
            <a:r>
              <a:rPr lang="en-US" sz="2200" dirty="0" smtClean="0"/>
              <a:t> is </a:t>
            </a:r>
            <a:r>
              <a:rPr lang="en-US" sz="2200" dirty="0"/>
              <a:t>the part of a </a:t>
            </a:r>
            <a:r>
              <a:rPr lang="en-US" sz="2200" dirty="0">
                <a:hlinkClick r:id="rId3" tooltip="Compiler"/>
              </a:rPr>
              <a:t>compiler</a:t>
            </a:r>
            <a:r>
              <a:rPr lang="en-US" sz="2200" dirty="0"/>
              <a:t> that tries to make syntactic sense of the </a:t>
            </a:r>
            <a:r>
              <a:rPr lang="en-US" sz="2200" dirty="0">
                <a:hlinkClick r:id="rId4" tooltip="Source code"/>
              </a:rPr>
              <a:t>source </a:t>
            </a:r>
            <a:r>
              <a:rPr lang="en-US" sz="2200" dirty="0" smtClean="0">
                <a:hlinkClick r:id="rId4" tooltip="Source code"/>
              </a:rPr>
              <a:t>code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Parsers are often used with lexical analyzers that perform tokenization (word and character analysis).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For or systems, we will use Flex (GNU's version of LEX) for the lexical analysis and bison (GNU's version of YACC) for the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Like Flex, Bison takes an input file and generates a .C file that contains a parser.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dirty="0"/>
              <a:t>http://epaperpress.com/lexandyacc/download/LexAndYaccTutorial.pdf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Graphically (with "tokens" being supplied by Flex):</a:t>
            </a:r>
          </a:p>
        </p:txBody>
      </p:sp>
      <p:pic>
        <p:nvPicPr>
          <p:cNvPr id="2052" name="Picture 4" descr="C:\Users\PERKIN~1.NET\AppData\Local\Temp\SNAGHTML1576ec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6" y="2133600"/>
            <a:ext cx="793656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1547</Words>
  <Application>Microsoft Office PowerPoint</Application>
  <PresentationFormat>On-screen Show (4:3)</PresentationFormat>
  <Paragraphs>194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Objectives</vt:lpstr>
      <vt:lpstr>Backup Target</vt:lpstr>
      <vt:lpstr>Backup Target</vt:lpstr>
      <vt:lpstr>Backup Target</vt:lpstr>
      <vt:lpstr>Lexical Analysis Review</vt:lpstr>
      <vt:lpstr>Complex Tokens</vt:lpstr>
      <vt:lpstr>Parsing</vt:lpstr>
      <vt:lpstr>Parser Definition</vt:lpstr>
      <vt:lpstr>Parsing</vt:lpstr>
      <vt:lpstr>Parsing</vt:lpstr>
      <vt:lpstr>Bison</vt:lpstr>
      <vt:lpstr>Grammars</vt:lpstr>
      <vt:lpstr>Grammar</vt:lpstr>
      <vt:lpstr>Grammar</vt:lpstr>
      <vt:lpstr>Bison Files</vt:lpstr>
      <vt:lpstr>Bison Files</vt:lpstr>
      <vt:lpstr>Actions</vt:lpstr>
      <vt:lpstr>Actions</vt:lpstr>
      <vt:lpstr>Grammar Tidbits</vt:lpstr>
      <vt:lpstr>Example</vt:lpstr>
      <vt:lpstr>Bison and Makefiles</vt:lpstr>
      <vt:lpstr>Live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Perkins</cp:lastModifiedBy>
  <cp:revision>191</cp:revision>
  <dcterms:created xsi:type="dcterms:W3CDTF">2006-08-16T00:00:00Z</dcterms:created>
  <dcterms:modified xsi:type="dcterms:W3CDTF">2015-03-02T22:01:43Z</dcterms:modified>
</cp:coreProperties>
</file>