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1" r:id="rId2"/>
    <p:sldId id="299" r:id="rId3"/>
    <p:sldId id="300" r:id="rId4"/>
    <p:sldId id="302" r:id="rId5"/>
    <p:sldId id="303" r:id="rId6"/>
    <p:sldId id="304" r:id="rId7"/>
    <p:sldId id="307" r:id="rId8"/>
    <p:sldId id="305" r:id="rId9"/>
    <p:sldId id="309" r:id="rId10"/>
    <p:sldId id="310" r:id="rId11"/>
    <p:sldId id="308" r:id="rId12"/>
    <p:sldId id="306" r:id="rId13"/>
    <p:sldId id="31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0" autoAdjust="0"/>
    <p:restoredTop sz="94660"/>
  </p:normalViewPr>
  <p:slideViewPr>
    <p:cSldViewPr>
      <p:cViewPr varScale="1">
        <p:scale>
          <a:sx n="102" d="100"/>
          <a:sy n="102" d="100"/>
        </p:scale>
        <p:origin x="-6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6586F-FEE6-4F58-9985-02E423FC5BA5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EBD00-48FE-4738-8146-81D27610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2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E4C3-FA79-4A56-9F5A-71F2BCC1AB93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7875-52F6-41A2-8524-492F9ECBB133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0331-6078-4663-BB84-8070763F7ACE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4FE-8263-4847-A01F-EAD2D4D1ED71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C163-9A9A-4AFB-8F21-3F3015385350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9111-3A32-4AE9-A73D-EBDBAFAF0FB7}" type="datetime1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5AB9-F068-4E5A-BDB8-280621F615A6}" type="datetime1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5841-8572-4DA2-814C-DA971CCC954C}" type="datetime1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9D12-6F80-46D7-BF13-B7D3280E9E81}" type="datetime1">
              <a:rPr lang="en-US" smtClean="0"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D4A8-BA6C-41B2-9C1B-32012C19BF6F}" type="datetime1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3A74-BECF-43D9-B48A-5CCCA6076E29}" type="datetime1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12DA-B224-43FB-896F-17675EEE718F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ompsci.hunter.cuny.edu/~sweiss/resources/software_libraries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Libraries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i="1" dirty="0" smtClean="0"/>
              <a:t>nm</a:t>
            </a:r>
            <a:r>
              <a:rPr lang="en-US" dirty="0" smtClean="0"/>
              <a:t> command</a:t>
            </a:r>
          </a:p>
          <a:p>
            <a:pPr marL="0" indent="0">
              <a:buNone/>
            </a:pPr>
            <a:r>
              <a:rPr lang="en-US" dirty="0" smtClean="0"/>
              <a:t>	Static Libraries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Shared Libraries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Static Libraries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8534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linker will look for libraries in small set of folders.  This is similar to the operation of how the compiler finds header files.  From previous notes, we used the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–I</a:t>
            </a:r>
            <a:r>
              <a:rPr lang="en-US" sz="2400" dirty="0" smtClean="0"/>
              <a:t> compiler flag to tell the compiler to look in other folders to find header files:</a:t>
            </a:r>
          </a:p>
          <a:p>
            <a:endParaRPr lang="en-US" sz="2400" dirty="0" smtClean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–o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myprogram.c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I~/include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2400" dirty="0"/>
          </a:p>
          <a:p>
            <a:r>
              <a:rPr lang="en-US" sz="2400" dirty="0" smtClean="0"/>
              <a:t>We can use the –L flag to notify the linker about additional directories that should be searched for libraries.</a:t>
            </a:r>
          </a:p>
          <a:p>
            <a:endParaRPr lang="en-US" sz="2400" dirty="0"/>
          </a:p>
          <a:p>
            <a:r>
              <a:rPr lang="en-US" dirty="0" smtClean="0"/>
              <a:t>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myprogram.c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I~/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include –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L~/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libs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lmyproj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308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Static Libraries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490008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use the UNIX </a:t>
            </a:r>
            <a:r>
              <a:rPr lang="en-US" sz="2400" b="1" i="1" dirty="0" err="1" smtClean="0"/>
              <a:t>ar</a:t>
            </a:r>
            <a:r>
              <a:rPr lang="en-US" sz="2400" dirty="0" smtClean="0"/>
              <a:t> command to create libraries:</a:t>
            </a:r>
            <a:endParaRPr lang="en-US" sz="2400" dirty="0"/>
          </a:p>
          <a:p>
            <a:endParaRPr lang="en-US" sz="2400" dirty="0" smtClean="0"/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ar</a:t>
            </a:r>
            <a:r>
              <a:rPr lang="en-US" dirty="0">
                <a:solidFill>
                  <a:srgbClr val="00B0F0"/>
                </a:solidFill>
              </a:rPr>
              <a:t> [--plugin name] [-X32_64] [-]p[mod [</a:t>
            </a:r>
            <a:r>
              <a:rPr lang="en-US" dirty="0" err="1">
                <a:solidFill>
                  <a:srgbClr val="00B0F0"/>
                </a:solidFill>
              </a:rPr>
              <a:t>relpos</a:t>
            </a:r>
            <a:r>
              <a:rPr lang="en-US" dirty="0">
                <a:solidFill>
                  <a:srgbClr val="00B0F0"/>
                </a:solidFill>
              </a:rPr>
              <a:t>] [count]] </a:t>
            </a:r>
            <a:r>
              <a:rPr lang="en-US" dirty="0" smtClean="0">
                <a:solidFill>
                  <a:srgbClr val="00B0F0"/>
                </a:solidFill>
              </a:rPr>
              <a:t>archive [</a:t>
            </a:r>
            <a:r>
              <a:rPr lang="en-US" dirty="0">
                <a:solidFill>
                  <a:srgbClr val="00B0F0"/>
                </a:solidFill>
              </a:rPr>
              <a:t>member...]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For Example:</a:t>
            </a:r>
          </a:p>
          <a:p>
            <a:endParaRPr lang="en-US" sz="2400" dirty="0"/>
          </a:p>
          <a:p>
            <a:pPr lvl="1"/>
            <a:r>
              <a:rPr lang="pt-BR" dirty="0">
                <a:solidFill>
                  <a:srgbClr val="00B0F0"/>
                </a:solidFill>
              </a:rPr>
              <a:t>ar rcs </a:t>
            </a:r>
            <a:r>
              <a:rPr lang="pt-BR" dirty="0" smtClean="0">
                <a:solidFill>
                  <a:srgbClr val="00B0F0"/>
                </a:solidFill>
              </a:rPr>
              <a:t>libsecretsauce.a sjpsecretsauce1.o sjpsecretsauce2.o</a:t>
            </a:r>
          </a:p>
          <a:p>
            <a:endParaRPr lang="pt-BR" dirty="0">
              <a:solidFill>
                <a:srgbClr val="00B0F0"/>
              </a:solidFill>
            </a:endParaRPr>
          </a:p>
          <a:p>
            <a:r>
              <a:rPr lang="pt-BR" dirty="0" smtClean="0"/>
              <a:t>	r – insert or replace if already present</a:t>
            </a:r>
          </a:p>
          <a:p>
            <a:r>
              <a:rPr lang="pt-BR" dirty="0"/>
              <a:t>	</a:t>
            </a:r>
            <a:r>
              <a:rPr lang="pt-BR" dirty="0" smtClean="0"/>
              <a:t>c – create if not present</a:t>
            </a:r>
          </a:p>
          <a:p>
            <a:r>
              <a:rPr lang="pt-BR" dirty="0"/>
              <a:t>	</a:t>
            </a:r>
            <a:r>
              <a:rPr lang="pt-BR" dirty="0" smtClean="0"/>
              <a:t>s – write an index in the file</a:t>
            </a:r>
          </a:p>
          <a:p>
            <a:endParaRPr lang="pt-BR" dirty="0" smtClean="0"/>
          </a:p>
          <a:p>
            <a:r>
              <a:rPr lang="pt-BR" dirty="0" smtClean="0"/>
              <a:t>The archive name comes before the object files. </a:t>
            </a:r>
          </a:p>
        </p:txBody>
      </p:sp>
    </p:spTree>
    <p:extLst>
      <p:ext uri="{BB962C8B-B14F-4D97-AF65-F5344CB8AC3E}">
        <p14:creationId xmlns:p14="http://schemas.microsoft.com/office/powerpoint/2010/main" val="408150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linker takes your .o files and any required routines from libraries and creates a single executable with pointers to some of the code that is needed to run.</a:t>
            </a:r>
          </a:p>
          <a:p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Executable relies on external libraries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Leads to smaller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Might have slower startup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Single instance of routines shared by multiple programs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Bugs or library upgrades require new library only</a:t>
            </a:r>
          </a:p>
        </p:txBody>
      </p:sp>
    </p:spTree>
    <p:extLst>
      <p:ext uri="{BB962C8B-B14F-4D97-AF65-F5344CB8AC3E}">
        <p14:creationId xmlns:p14="http://schemas.microsoft.com/office/powerpoint/2010/main" val="2106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853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 this excellent paper:</a:t>
            </a:r>
          </a:p>
          <a:p>
            <a:endParaRPr lang="en-US" sz="2400" dirty="0"/>
          </a:p>
          <a:p>
            <a:pPr lvl="1"/>
            <a:r>
              <a:rPr lang="en-US" dirty="0">
                <a:hlinkClick r:id="rId2"/>
              </a:rPr>
              <a:t>http://compsci.hunter.cuny.edu/~sweiss/resources/software_libraries.pdf</a:t>
            </a:r>
            <a:endParaRPr lang="en-US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491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nm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447800"/>
            <a:ext cx="83058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From the man page:</a:t>
            </a:r>
          </a:p>
          <a:p>
            <a:endParaRPr lang="en-US" sz="2400" dirty="0" smtClean="0"/>
          </a:p>
          <a:p>
            <a:pPr lvl="1"/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nm - list symbols from object files</a:t>
            </a:r>
            <a:endParaRPr lang="en-US" sz="24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sz="24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 smtClean="0"/>
              <a:t>Example:</a:t>
            </a:r>
          </a:p>
          <a:p>
            <a:endParaRPr lang="en-US" sz="1400" dirty="0"/>
          </a:p>
          <a:p>
            <a:pPr lvl="4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nm program4.o</a:t>
            </a:r>
          </a:p>
          <a:p>
            <a:pPr lvl="4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U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4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U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basename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4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0000000000000000 T main</a:t>
            </a:r>
          </a:p>
          <a:p>
            <a:pPr lvl="4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00000000000001e7 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parsemode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4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U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4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U puts</a:t>
            </a:r>
          </a:p>
          <a:p>
            <a:pPr lvl="4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0000000000000042 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scanonlymode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4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0000000000000000 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sjpline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4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U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4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U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yylex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4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U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yyparse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4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U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yytext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4468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nm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447799"/>
            <a:ext cx="8305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 </a:t>
            </a:r>
            <a:r>
              <a:rPr lang="en-US" sz="2400" dirty="0" smtClean="0"/>
              <a:t>wrote</a:t>
            </a:r>
            <a:r>
              <a:rPr lang="en-US" sz="2400" dirty="0"/>
              <a:t> or declared </a:t>
            </a:r>
            <a:r>
              <a:rPr lang="en-US" sz="2400" dirty="0" smtClean="0"/>
              <a:t>:</a:t>
            </a:r>
            <a:endParaRPr lang="en-US" sz="2400" dirty="0"/>
          </a:p>
          <a:p>
            <a:pPr lvl="2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(In program4.c)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parsemode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 program4.c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scanonlymode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 program4.c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sjpline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 program4.c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i="1" dirty="0" smtClean="0"/>
              <a:t>flex</a:t>
            </a:r>
            <a:r>
              <a:rPr lang="en-US" sz="2400" dirty="0" smtClean="0"/>
              <a:t> wrote</a:t>
            </a:r>
            <a:r>
              <a:rPr lang="en-US" sz="2400" dirty="0"/>
              <a:t> or declared </a:t>
            </a:r>
            <a:r>
              <a:rPr lang="en-US" sz="2400" dirty="0" smtClean="0"/>
              <a:t>:</a:t>
            </a:r>
            <a:endParaRPr lang="en-US" sz="2400" dirty="0"/>
          </a:p>
          <a:p>
            <a:pPr lvl="2"/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yylex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(In .c file generated by flex)</a:t>
            </a:r>
          </a:p>
          <a:p>
            <a:pPr lvl="2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i="1" dirty="0"/>
              <a:t>bison</a:t>
            </a:r>
            <a:r>
              <a:rPr lang="en-US" sz="2400" dirty="0"/>
              <a:t> </a:t>
            </a:r>
            <a:r>
              <a:rPr lang="en-US" sz="2400" dirty="0" smtClean="0"/>
              <a:t>wrote or declared:</a:t>
            </a:r>
            <a:endParaRPr lang="en-US" sz="2400" dirty="0"/>
          </a:p>
          <a:p>
            <a:pPr lvl="2"/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yyparse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(In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.c file generated by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bison)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yytext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(In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.c file generated by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bison)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24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 smtClean="0"/>
              <a:t>What about:</a:t>
            </a:r>
          </a:p>
          <a:p>
            <a:pPr lvl="2"/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basename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These are kept in libraries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puts</a:t>
            </a:r>
          </a:p>
          <a:p>
            <a:pPr lvl="2"/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1225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76400"/>
            <a:ext cx="838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UNIX, libraries are files that </a:t>
            </a:r>
            <a:r>
              <a:rPr lang="en-US" sz="2400" dirty="0" smtClean="0"/>
              <a:t>contain </a:t>
            </a:r>
            <a:r>
              <a:rPr lang="en-US" sz="2400" dirty="0"/>
              <a:t>compiled code and possibly data </a:t>
            </a:r>
            <a:r>
              <a:rPr lang="en-US" sz="2400" dirty="0" smtClean="0"/>
              <a:t>that can </a:t>
            </a:r>
            <a:r>
              <a:rPr lang="en-US" sz="2400" dirty="0"/>
              <a:t>be used by other programs.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r>
              <a:rPr lang="en-US" sz="2400" dirty="0" smtClean="0"/>
              <a:t>In UNIX, libraries are usually kept in places like:</a:t>
            </a:r>
          </a:p>
          <a:p>
            <a:pPr lvl="2"/>
            <a:r>
              <a:rPr lang="en-US" sz="2400" dirty="0" smtClean="0"/>
              <a:t>/</a:t>
            </a:r>
            <a:r>
              <a:rPr lang="en-US" sz="2400" dirty="0" smtClean="0"/>
              <a:t>lib</a:t>
            </a:r>
          </a:p>
          <a:p>
            <a:pPr lvl="2"/>
            <a:r>
              <a:rPr lang="en-US" sz="2400" dirty="0" smtClean="0"/>
              <a:t>/</a:t>
            </a:r>
            <a:r>
              <a:rPr lang="en-US" sz="2400" dirty="0" err="1" smtClean="0"/>
              <a:t>usr</a:t>
            </a:r>
            <a:r>
              <a:rPr lang="en-US" sz="2400" dirty="0" smtClean="0"/>
              <a:t>/lib</a:t>
            </a:r>
          </a:p>
          <a:p>
            <a:pPr lvl="2"/>
            <a:r>
              <a:rPr lang="en-US" sz="2400" dirty="0" smtClean="0"/>
              <a:t>/</a:t>
            </a:r>
            <a:r>
              <a:rPr lang="en-US" sz="2400" dirty="0" err="1" smtClean="0"/>
              <a:t>usr</a:t>
            </a:r>
            <a:r>
              <a:rPr lang="en-US" sz="2400" dirty="0" smtClean="0"/>
              <a:t>/local/lib</a:t>
            </a:r>
          </a:p>
          <a:p>
            <a:pPr lvl="2"/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&lt;SEE COMMAND LINE&gt;</a:t>
            </a:r>
          </a:p>
          <a:p>
            <a:endParaRPr lang="en-US" sz="2400" dirty="0" smtClean="0"/>
          </a:p>
          <a:p>
            <a:r>
              <a:rPr lang="en-US" sz="2400" dirty="0" smtClean="0"/>
              <a:t>Libraries are not stand-alone executables (you cannot run them).</a:t>
            </a:r>
          </a:p>
        </p:txBody>
      </p:sp>
    </p:spTree>
    <p:extLst>
      <p:ext uri="{BB962C8B-B14F-4D97-AF65-F5344CB8AC3E}">
        <p14:creationId xmlns:p14="http://schemas.microsoft.com/office/powerpoint/2010/main" val="15907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used by Compilers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38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the scheme of things, we have: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/>
              <a:t>header files (.h)</a:t>
            </a:r>
            <a:r>
              <a:rPr lang="en-US" sz="2400" dirty="0" smtClean="0"/>
              <a:t> </a:t>
            </a:r>
            <a:r>
              <a:rPr lang="en-US" sz="2400" dirty="0"/>
              <a:t>- not compiled, not linked; human </a:t>
            </a:r>
            <a:r>
              <a:rPr lang="en-US" sz="2400" dirty="0" smtClean="0"/>
              <a:t>readable.  </a:t>
            </a:r>
            <a:r>
              <a:rPr lang="en-US" sz="2400" dirty="0" smtClean="0">
                <a:solidFill>
                  <a:srgbClr val="FF0000"/>
                </a:solidFill>
              </a:rPr>
              <a:t>Often used to provide the interface to a library.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/>
              <a:t>source </a:t>
            </a:r>
            <a:r>
              <a:rPr lang="en-US" sz="2400" i="1" dirty="0"/>
              <a:t>code</a:t>
            </a:r>
            <a:r>
              <a:rPr lang="en-US" sz="2400" dirty="0"/>
              <a:t> </a:t>
            </a:r>
            <a:r>
              <a:rPr lang="en-US" sz="2400" dirty="0" smtClean="0"/>
              <a:t>(.c) - </a:t>
            </a:r>
            <a:r>
              <a:rPr lang="en-US" sz="2400" dirty="0"/>
              <a:t>not compiled, not linked; human </a:t>
            </a:r>
            <a:r>
              <a:rPr lang="en-US" sz="2400" dirty="0" smtClean="0"/>
              <a:t>readable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/>
              <a:t>object </a:t>
            </a:r>
            <a:r>
              <a:rPr lang="en-US" sz="2400" i="1" dirty="0"/>
              <a:t>file</a:t>
            </a:r>
            <a:r>
              <a:rPr lang="en-US" sz="2400" dirty="0"/>
              <a:t> - compiled, not linked; </a:t>
            </a:r>
            <a:r>
              <a:rPr lang="en-US" sz="2400" i="1" dirty="0"/>
              <a:t>not </a:t>
            </a:r>
            <a:r>
              <a:rPr lang="en-US" sz="2400" dirty="0"/>
              <a:t>human </a:t>
            </a:r>
            <a:r>
              <a:rPr lang="en-US" sz="2400" dirty="0" smtClean="0"/>
              <a:t>readable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filename.</a:t>
            </a:r>
            <a:r>
              <a:rPr lang="en-US" sz="2400" b="1" dirty="0" err="1"/>
              <a:t>a</a:t>
            </a:r>
            <a:r>
              <a:rPr lang="en-US" sz="2400" dirty="0"/>
              <a:t> - </a:t>
            </a:r>
            <a:r>
              <a:rPr lang="en-US" sz="2400" i="1" dirty="0"/>
              <a:t>static library</a:t>
            </a:r>
            <a:r>
              <a:rPr lang="en-US" sz="2400" dirty="0"/>
              <a:t> - compiled, statically linked; </a:t>
            </a:r>
            <a:r>
              <a:rPr lang="en-US" sz="2400" i="1" dirty="0"/>
              <a:t>not</a:t>
            </a:r>
            <a:r>
              <a:rPr lang="en-US" sz="2400" dirty="0"/>
              <a:t> human </a:t>
            </a:r>
            <a:r>
              <a:rPr lang="en-US" sz="2400" dirty="0" smtClean="0"/>
              <a:t>readable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filename.</a:t>
            </a:r>
            <a:r>
              <a:rPr lang="en-US" sz="2400" b="1" dirty="0"/>
              <a:t>so</a:t>
            </a:r>
            <a:r>
              <a:rPr lang="en-US" sz="2400" dirty="0"/>
              <a:t> - </a:t>
            </a:r>
            <a:r>
              <a:rPr lang="en-US" sz="2400" i="1" dirty="0"/>
              <a:t>shared library </a:t>
            </a:r>
            <a:r>
              <a:rPr lang="en-US" sz="2400" dirty="0"/>
              <a:t>- compiled, dynamically linked; </a:t>
            </a:r>
            <a:r>
              <a:rPr lang="en-US" sz="2400" i="1" dirty="0"/>
              <a:t>not</a:t>
            </a:r>
            <a:r>
              <a:rPr lang="en-US" sz="2400" dirty="0"/>
              <a:t> human readable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7531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76400"/>
            <a:ext cx="838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UNIX, libraries come in 2 flavors:</a:t>
            </a:r>
          </a:p>
          <a:p>
            <a:endParaRPr lang="en-US" sz="2400" dirty="0"/>
          </a:p>
          <a:p>
            <a:pPr lvl="1"/>
            <a:r>
              <a:rPr lang="en-US" sz="2400" dirty="0" smtClean="0"/>
              <a:t>Static Library:</a:t>
            </a:r>
          </a:p>
          <a:p>
            <a:pPr lvl="1"/>
            <a:endParaRPr lang="en-US" sz="2400" dirty="0" smtClean="0"/>
          </a:p>
          <a:p>
            <a:pPr lvl="2"/>
            <a:r>
              <a:rPr lang="en-US" sz="2400" dirty="0" smtClean="0"/>
              <a:t>The linker copies the code from the library into your executable.</a:t>
            </a:r>
          </a:p>
          <a:p>
            <a:pPr lvl="2"/>
            <a:endParaRPr lang="en-US" sz="2400" dirty="0" smtClean="0"/>
          </a:p>
          <a:p>
            <a:pPr lvl="1"/>
            <a:r>
              <a:rPr lang="en-US" sz="2400" dirty="0" smtClean="0"/>
              <a:t>Shared Library:</a:t>
            </a:r>
          </a:p>
          <a:p>
            <a:pPr lvl="1"/>
            <a:endParaRPr lang="en-US" sz="2400" dirty="0"/>
          </a:p>
          <a:p>
            <a:pPr lvl="2"/>
            <a:r>
              <a:rPr lang="en-US" sz="2400" dirty="0" smtClean="0"/>
              <a:t>Dynamically linked during runtime.</a:t>
            </a:r>
          </a:p>
          <a:p>
            <a:pPr lvl="2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7527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Libraries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240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Static libraries end in .a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Library name needs a </a:t>
            </a:r>
            <a:r>
              <a:rPr lang="en-US" sz="2400" b="1" i="1" dirty="0" smtClean="0"/>
              <a:t>lib</a:t>
            </a:r>
            <a:r>
              <a:rPr lang="en-US" sz="2400" dirty="0" smtClean="0"/>
              <a:t> prepended and .a added (e.g. </a:t>
            </a:r>
            <a:r>
              <a:rPr lang="en-US" sz="2400" dirty="0" err="1" smtClean="0"/>
              <a:t>myproj</a:t>
            </a:r>
            <a:r>
              <a:rPr lang="en-US" sz="2400" dirty="0" smtClean="0"/>
              <a:t> would be called </a:t>
            </a:r>
            <a:r>
              <a:rPr lang="en-US" sz="2400" dirty="0" err="1" smtClean="0"/>
              <a:t>libmyproj.a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Shared libraries end in .so (shared object)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There are stringent naming conventions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See later slides</a:t>
            </a:r>
          </a:p>
        </p:txBody>
      </p:sp>
    </p:spTree>
    <p:extLst>
      <p:ext uri="{BB962C8B-B14F-4D97-AF65-F5344CB8AC3E}">
        <p14:creationId xmlns:p14="http://schemas.microsoft.com/office/powerpoint/2010/main" val="362725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Libraries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linker takes your .o files and any required routines from libraries and creates a single executable with all the code needed to run.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Executable is self contained (no longer need library installed)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Leads to larger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Fast startup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Leads to multiple copies of the same code in RAM if multiple programs use the same routines.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Bugs or library upgrades require recompile of source</a:t>
            </a:r>
          </a:p>
        </p:txBody>
      </p:sp>
    </p:spTree>
    <p:extLst>
      <p:ext uri="{BB962C8B-B14F-4D97-AF65-F5344CB8AC3E}">
        <p14:creationId xmlns:p14="http://schemas.microsoft.com/office/powerpoint/2010/main" val="246774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Static Libraries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use a static library, you must tell the linker the name of the library it should link against.  </a:t>
            </a:r>
          </a:p>
          <a:p>
            <a:pPr lvl="1"/>
            <a:r>
              <a:rPr lang="en-US" sz="2400" dirty="0" smtClean="0"/>
              <a:t>You do this with the –l option.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The name of the library is the portion that does not include the </a:t>
            </a:r>
            <a:r>
              <a:rPr lang="en-US" sz="2400" b="1" i="1" dirty="0" smtClean="0"/>
              <a:t>lib</a:t>
            </a:r>
            <a:r>
              <a:rPr lang="en-US" sz="2400" dirty="0" smtClean="0"/>
              <a:t> and .a: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 smtClean="0"/>
              <a:t>gcc</a:t>
            </a:r>
            <a:r>
              <a:rPr lang="en-US" sz="2400" dirty="0" smtClean="0"/>
              <a:t> –o </a:t>
            </a:r>
            <a:r>
              <a:rPr lang="en-US" sz="2400" dirty="0" err="1" smtClean="0"/>
              <a:t>myprogram</a:t>
            </a:r>
            <a:r>
              <a:rPr lang="en-US" sz="2400" dirty="0" smtClean="0"/>
              <a:t> </a:t>
            </a:r>
            <a:r>
              <a:rPr lang="en-US" sz="2400" dirty="0" err="1" smtClean="0"/>
              <a:t>myprogram.c</a:t>
            </a:r>
            <a:r>
              <a:rPr lang="en-US" sz="2400" dirty="0" smtClean="0"/>
              <a:t> -</a:t>
            </a:r>
            <a:r>
              <a:rPr lang="en-US" sz="2400" dirty="0" err="1" smtClean="0"/>
              <a:t>lmyproj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This will look for the library named </a:t>
            </a:r>
            <a:r>
              <a:rPr lang="en-US" sz="2400" dirty="0" err="1" smtClean="0"/>
              <a:t>libmyproj.a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43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578</Words>
  <Application>Microsoft Office PowerPoint</Application>
  <PresentationFormat>On-screen Show (4:3)</PresentationFormat>
  <Paragraphs>146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Lecture Objectives</vt:lpstr>
      <vt:lpstr>nm Command</vt:lpstr>
      <vt:lpstr>nm Command</vt:lpstr>
      <vt:lpstr>Libraries</vt:lpstr>
      <vt:lpstr>Resources used by Compilers</vt:lpstr>
      <vt:lpstr>Libraries</vt:lpstr>
      <vt:lpstr>Identifying Libraries</vt:lpstr>
      <vt:lpstr>Static Libraries</vt:lpstr>
      <vt:lpstr>Using Static Libraries</vt:lpstr>
      <vt:lpstr>Finding Static Libraries</vt:lpstr>
      <vt:lpstr>Creating Static Libraries</vt:lpstr>
      <vt:lpstr>Shared Libraries</vt:lpstr>
      <vt:lpstr>Shared Libraries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UNIX</dc:title>
  <dc:creator>Stephen Perkins</dc:creator>
  <cp:lastModifiedBy>Stephen Perkins</cp:lastModifiedBy>
  <cp:revision>104</cp:revision>
  <dcterms:created xsi:type="dcterms:W3CDTF">2006-08-16T00:00:00Z</dcterms:created>
  <dcterms:modified xsi:type="dcterms:W3CDTF">2015-03-11T23:07:25Z</dcterms:modified>
</cp:coreProperties>
</file>