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1" r:id="rId2"/>
    <p:sldId id="304" r:id="rId3"/>
    <p:sldId id="306" r:id="rId4"/>
    <p:sldId id="307" r:id="rId5"/>
    <p:sldId id="312" r:id="rId6"/>
    <p:sldId id="314" r:id="rId7"/>
    <p:sldId id="313" r:id="rId8"/>
    <p:sldId id="315" r:id="rId9"/>
    <p:sldId id="316" r:id="rId10"/>
    <p:sldId id="317" r:id="rId11"/>
    <p:sldId id="318" r:id="rId12"/>
    <p:sldId id="311" r:id="rId13"/>
    <p:sldId id="319" r:id="rId14"/>
    <p:sldId id="320" r:id="rId15"/>
    <p:sldId id="321" r:id="rId16"/>
    <p:sldId id="32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0" autoAdjust="0"/>
    <p:restoredTop sz="94660"/>
  </p:normalViewPr>
  <p:slideViewPr>
    <p:cSldViewPr>
      <p:cViewPr varScale="1">
        <p:scale>
          <a:sx n="80" d="100"/>
          <a:sy n="80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6586F-FEE6-4F58-9985-02E423FC5BA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EBD00-48FE-4738-8146-81D27610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4C3-FA79-4A56-9F5A-71F2BCC1AB93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7875-52F6-41A2-8524-492F9ECBB133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0331-6078-4663-BB84-8070763F7ACE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4FE-8263-4847-A01F-EAD2D4D1ED71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C163-9A9A-4AFB-8F21-3F3015385350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9111-3A32-4AE9-A73D-EBDBAFAF0FB7}" type="datetime1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5AB9-F068-4E5A-BDB8-280621F615A6}" type="datetime1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5841-8572-4DA2-814C-DA971CCC954C}" type="datetime1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D12-6F80-46D7-BF13-B7D3280E9E81}" type="datetime1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D4A8-BA6C-41B2-9C1B-32012C19BF6F}" type="datetime1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3A74-BECF-43D9-B48A-5CCCA6076E29}" type="datetime1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12DA-B224-43FB-896F-17675EEE718F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ompsci.hunter.cuny.edu/~sweiss/resources/software_libraries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imary_memory" TargetMode="External"/><Relationship Id="rId2" Type="http://schemas.openxmlformats.org/officeDocument/2006/relationships/hyperlink" Target="http://en.wikipedia.org/wiki/Virtual_memor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Libraries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Shared Libraries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Memory Mapped </a:t>
            </a:r>
            <a:r>
              <a:rPr lang="en-US" dirty="0" smtClean="0"/>
              <a:t>Files  (Skip due to time)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Processes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Shared 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24000"/>
            <a:ext cx="7924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You must compile your files and use the standard -L and -l flags.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000" dirty="0" err="1" smtClean="0"/>
              <a:t>gcc</a:t>
            </a:r>
            <a:r>
              <a:rPr lang="en-US" sz="2000" dirty="0" smtClean="0"/>
              <a:t> -o program2 </a:t>
            </a:r>
            <a:r>
              <a:rPr lang="en-US" sz="2000" dirty="0" err="1" smtClean="0"/>
              <a:t>main.c</a:t>
            </a:r>
            <a:r>
              <a:rPr lang="en-US" sz="2000" dirty="0" smtClean="0"/>
              <a:t> -L/people/</a:t>
            </a:r>
            <a:r>
              <a:rPr lang="en-US" sz="2000" dirty="0" err="1" smtClean="0"/>
              <a:t>cs</a:t>
            </a:r>
            <a:r>
              <a:rPr lang="en-US" sz="2000" dirty="0" smtClean="0"/>
              <a:t>/s/sxp127930/lib -</a:t>
            </a:r>
            <a:r>
              <a:rPr lang="en-US" sz="2000" dirty="0" err="1" smtClean="0"/>
              <a:t>lsjp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-L path should not include shell shortcuts (~, ., .., </a:t>
            </a:r>
            <a:r>
              <a:rPr lang="en-US" sz="2000" dirty="0" err="1" smtClean="0"/>
              <a:t>etc</a:t>
            </a:r>
            <a:r>
              <a:rPr lang="en-US" sz="2000" dirty="0" smtClean="0"/>
              <a:t>).</a:t>
            </a:r>
            <a:endParaRPr lang="en-US" sz="20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706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Shared 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24000"/>
            <a:ext cx="7924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Why does it not run?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the </a:t>
            </a:r>
            <a:r>
              <a:rPr lang="en-US" sz="2400" dirty="0" err="1" smtClean="0"/>
              <a:t>ldd</a:t>
            </a:r>
            <a:r>
              <a:rPr lang="en-US" sz="2400" dirty="0" smtClean="0"/>
              <a:t> command to help figure it out</a:t>
            </a:r>
          </a:p>
          <a:p>
            <a:pPr lvl="1"/>
            <a:endParaRPr lang="en-US" sz="2400" dirty="0" smtClean="0"/>
          </a:p>
          <a:p>
            <a:pPr lvl="2"/>
            <a:r>
              <a:rPr lang="en-US" sz="2400" dirty="0" err="1" smtClean="0"/>
              <a:t>ldd</a:t>
            </a:r>
            <a:r>
              <a:rPr lang="en-US" sz="2400" dirty="0" smtClean="0"/>
              <a:t> </a:t>
            </a:r>
            <a:r>
              <a:rPr lang="en-US" sz="2400" dirty="0" err="1" smtClean="0"/>
              <a:t>a.out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i="1" dirty="0" smtClean="0"/>
              <a:t>Runtime system </a:t>
            </a:r>
            <a:r>
              <a:rPr lang="en-US" sz="2400" dirty="0" smtClean="0"/>
              <a:t>must also know the location!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/>
            <a:r>
              <a:rPr lang="en-US" sz="2000" dirty="0"/>
              <a:t>export LD_LIBRARY_PATH=~/</a:t>
            </a:r>
            <a:r>
              <a:rPr lang="en-US" sz="2000" dirty="0" smtClean="0"/>
              <a:t>lib		(bash)</a:t>
            </a:r>
          </a:p>
          <a:p>
            <a:pPr lvl="2"/>
            <a:r>
              <a:rPr lang="en-US" sz="2000" dirty="0"/>
              <a:t>	</a:t>
            </a:r>
            <a:r>
              <a:rPr lang="en-US" sz="2000" dirty="0" smtClean="0"/>
              <a:t>-or-</a:t>
            </a:r>
          </a:p>
          <a:p>
            <a:pPr lvl="2"/>
            <a:r>
              <a:rPr lang="en-US" sz="2000" dirty="0" err="1"/>
              <a:t>setenv</a:t>
            </a:r>
            <a:r>
              <a:rPr lang="en-US" sz="2000" dirty="0"/>
              <a:t> LD_LIBRARY_PATH ~/</a:t>
            </a:r>
            <a:r>
              <a:rPr lang="en-US" sz="2000" dirty="0" smtClean="0"/>
              <a:t>lib		(</a:t>
            </a:r>
            <a:r>
              <a:rPr lang="en-US" sz="2000" dirty="0" err="1" smtClean="0"/>
              <a:t>csh</a:t>
            </a:r>
            <a:r>
              <a:rPr lang="en-US" sz="2000" dirty="0" smtClean="0"/>
              <a:t> / </a:t>
            </a:r>
            <a:r>
              <a:rPr lang="en-US" sz="2000" dirty="0" err="1" smtClean="0"/>
              <a:t>tcsh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787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 this excellent paper:</a:t>
            </a:r>
          </a:p>
          <a:p>
            <a:endParaRPr lang="en-US" sz="2400" dirty="0"/>
          </a:p>
          <a:p>
            <a:pPr lvl="1"/>
            <a:r>
              <a:rPr lang="en-US" dirty="0">
                <a:hlinkClick r:id="rId2"/>
              </a:rPr>
              <a:t>http://compsci.hunter.cuny.edu/~sweiss/resources/software_libraries.pdf</a:t>
            </a:r>
            <a:endParaRPr lang="en-US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491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Mapped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67256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 Wikipedia:</a:t>
            </a:r>
          </a:p>
          <a:p>
            <a:endParaRPr lang="en-US" sz="2400" dirty="0"/>
          </a:p>
          <a:p>
            <a:r>
              <a:rPr lang="en-US" sz="2400" dirty="0"/>
              <a:t>A </a:t>
            </a:r>
            <a:r>
              <a:rPr lang="en-US" sz="2400" b="1" dirty="0"/>
              <a:t>memory-mapped file</a:t>
            </a:r>
            <a:r>
              <a:rPr lang="en-US" sz="2400" dirty="0"/>
              <a:t> is a segment of </a:t>
            </a:r>
            <a:r>
              <a:rPr lang="en-US" sz="2400" dirty="0">
                <a:hlinkClick r:id="rId2" tooltip="Virtual memory"/>
              </a:rPr>
              <a:t>virtual memory</a:t>
            </a:r>
            <a:r>
              <a:rPr lang="en-US" sz="2400" dirty="0"/>
              <a:t> which has been assigned a direct byte-for-byte correlation with some portion of a file or file-like </a:t>
            </a:r>
            <a:r>
              <a:rPr lang="en-US" sz="2400" dirty="0" smtClean="0"/>
              <a:t>resource ... </a:t>
            </a:r>
            <a:r>
              <a:rPr lang="en-US" sz="2400" dirty="0"/>
              <a:t>Once present, this correlation between the file and the memory space permits applications to treat the mapped portion as if it were </a:t>
            </a:r>
            <a:r>
              <a:rPr lang="en-US" sz="2400" dirty="0">
                <a:hlinkClick r:id="rId3" tooltip="Primary memory"/>
              </a:rPr>
              <a:t>primary memory</a:t>
            </a:r>
            <a:r>
              <a:rPr lang="en-US" sz="2400" dirty="0"/>
              <a:t>.</a:t>
            </a:r>
            <a:endParaRPr lang="en-US" sz="2400" dirty="0" smtClean="0"/>
          </a:p>
          <a:p>
            <a:pPr lvl="2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856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Mapped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67256"/>
            <a:ext cx="8382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UNIX, we use the </a:t>
            </a:r>
            <a:r>
              <a:rPr lang="en-US" sz="2400" b="1" i="1" dirty="0" err="1" smtClean="0"/>
              <a:t>mmap</a:t>
            </a:r>
            <a:r>
              <a:rPr lang="en-US" sz="2400" dirty="0" smtClean="0"/>
              <a:t> command.   From the man page:</a:t>
            </a:r>
          </a:p>
          <a:p>
            <a:endParaRPr lang="en-US" sz="2400" dirty="0"/>
          </a:p>
          <a:p>
            <a:pPr algn="ctr"/>
            <a:r>
              <a:rPr lang="en-US" sz="2000" dirty="0" err="1"/>
              <a:t>mmap</a:t>
            </a:r>
            <a:r>
              <a:rPr lang="en-US" sz="2000" dirty="0"/>
              <a:t>, mmap64, </a:t>
            </a:r>
            <a:r>
              <a:rPr lang="en-US" sz="2000" dirty="0" err="1"/>
              <a:t>munmap</a:t>
            </a:r>
            <a:r>
              <a:rPr lang="en-US" sz="2000" dirty="0"/>
              <a:t> - map or </a:t>
            </a:r>
            <a:r>
              <a:rPr lang="en-US" sz="2000" dirty="0" err="1"/>
              <a:t>unmap</a:t>
            </a:r>
            <a:r>
              <a:rPr lang="en-US" sz="2000" dirty="0"/>
              <a:t> files or devices into memory </a:t>
            </a:r>
            <a:endParaRPr lang="en-US" sz="2000" dirty="0" smtClean="0"/>
          </a:p>
          <a:p>
            <a:pPr lvl="2"/>
            <a:endParaRPr lang="en-US" sz="2400" dirty="0" smtClean="0"/>
          </a:p>
          <a:p>
            <a:r>
              <a:rPr lang="en-US" sz="2400" dirty="0" smtClean="0"/>
              <a:t>Due to the winter closures, we will skip the rest of this.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262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67256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Programs and Processes</a:t>
            </a:r>
          </a:p>
          <a:p>
            <a:endParaRPr lang="en-US" sz="2400" dirty="0"/>
          </a:p>
          <a:p>
            <a:r>
              <a:rPr lang="en-US" sz="2400" dirty="0" smtClean="0"/>
              <a:t>This section is based on chapter 1.6,  7, and 8 in "Advanced Programming in the UNIX Environment.</a:t>
            </a:r>
          </a:p>
          <a:p>
            <a:endParaRPr lang="en-US" sz="2400" dirty="0"/>
          </a:p>
          <a:p>
            <a:r>
              <a:rPr lang="en-US" sz="2400" dirty="0" smtClean="0"/>
              <a:t>Review of specific terminology: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 </a:t>
            </a:r>
            <a:r>
              <a:rPr lang="en-US" sz="2400" i="1" dirty="0"/>
              <a:t>program</a:t>
            </a:r>
            <a:r>
              <a:rPr lang="en-US" sz="2400" dirty="0"/>
              <a:t> is an executable file residing on disk in a directory</a:t>
            </a:r>
            <a:r>
              <a:rPr lang="en-US" sz="24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An executing instance of a program is called a </a:t>
            </a:r>
            <a:r>
              <a:rPr lang="en-US" sz="2400" i="1" dirty="0" smtClean="0"/>
              <a:t>process.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The UNIX System guarantees that every process has a unique numeric identifier called the </a:t>
            </a:r>
            <a:r>
              <a:rPr lang="en-US" sz="2400" i="1" dirty="0"/>
              <a:t>process ID</a:t>
            </a:r>
            <a:r>
              <a:rPr lang="en-US" sz="2400" dirty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787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67256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b="1" i="1" dirty="0" err="1" smtClean="0"/>
              <a:t>ps</a:t>
            </a:r>
            <a:r>
              <a:rPr lang="en-US" sz="2400" dirty="0" smtClean="0"/>
              <a:t> command man page:</a:t>
            </a:r>
          </a:p>
          <a:p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err="1"/>
              <a:t>ps</a:t>
            </a:r>
            <a:r>
              <a:rPr lang="en-US" sz="2400" dirty="0"/>
              <a:t> - report a snapshot of the current processes</a:t>
            </a:r>
            <a:r>
              <a:rPr lang="en-US" sz="2400" dirty="0" smtClean="0"/>
              <a:t>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err="1"/>
              <a:t>ps</a:t>
            </a:r>
            <a:r>
              <a:rPr lang="en-US" sz="2400" dirty="0"/>
              <a:t> [options]</a:t>
            </a:r>
          </a:p>
          <a:p>
            <a:pPr lvl="1"/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Show on a running system.  I use:</a:t>
            </a:r>
          </a:p>
          <a:p>
            <a:endParaRPr lang="en-US" sz="2400" dirty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ps</a:t>
            </a:r>
            <a:r>
              <a:rPr lang="en-US" sz="2400" dirty="0"/>
              <a:t> </a:t>
            </a:r>
            <a:r>
              <a:rPr lang="en-US" sz="2400" dirty="0" smtClean="0"/>
              <a:t>-</a:t>
            </a:r>
            <a:r>
              <a:rPr lang="en-US" sz="2400" dirty="0" err="1" smtClean="0"/>
              <a:t>auxww</a:t>
            </a:r>
            <a:r>
              <a:rPr lang="en-US" sz="2400" dirty="0" smtClean="0"/>
              <a:t>  | more</a:t>
            </a:r>
          </a:p>
          <a:p>
            <a:endParaRPr lang="en-US" sz="2400" dirty="0" smtClean="0"/>
          </a:p>
          <a:p>
            <a:r>
              <a:rPr lang="en-US" sz="2400" dirty="0" smtClean="0"/>
              <a:t>Show "</a:t>
            </a:r>
            <a:r>
              <a:rPr lang="en-US" sz="2400" dirty="0" err="1" smtClean="0"/>
              <a:t>getmypid.c</a:t>
            </a:r>
            <a:r>
              <a:rPr lang="en-US" sz="2400" dirty="0" smtClean="0"/>
              <a:t>"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3831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764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UNIX, libraries come in 2 flavors:</a:t>
            </a:r>
          </a:p>
          <a:p>
            <a:endParaRPr lang="en-US" sz="2400" dirty="0"/>
          </a:p>
          <a:p>
            <a:pPr lvl="1"/>
            <a:r>
              <a:rPr lang="en-US" sz="2400" dirty="0" smtClean="0"/>
              <a:t>Static Library:</a:t>
            </a:r>
          </a:p>
          <a:p>
            <a:pPr lvl="1"/>
            <a:endParaRPr lang="en-US" sz="2400" dirty="0" smtClean="0"/>
          </a:p>
          <a:p>
            <a:pPr lvl="2"/>
            <a:r>
              <a:rPr lang="en-US" sz="2400" dirty="0" smtClean="0"/>
              <a:t>The linker copies the code from the library into your executable.</a:t>
            </a:r>
          </a:p>
          <a:p>
            <a:pPr lvl="2"/>
            <a:endParaRPr lang="en-US" sz="2400" dirty="0" smtClean="0"/>
          </a:p>
          <a:p>
            <a:pPr lvl="1"/>
            <a:r>
              <a:rPr lang="en-US" sz="2400" dirty="0" smtClean="0"/>
              <a:t>Shared Library:</a:t>
            </a:r>
          </a:p>
          <a:p>
            <a:pPr lvl="1"/>
            <a:endParaRPr lang="en-US" sz="2400" dirty="0"/>
          </a:p>
          <a:p>
            <a:pPr lvl="2"/>
            <a:r>
              <a:rPr lang="en-US" sz="2400" dirty="0" smtClean="0"/>
              <a:t>Dynamically linked during runtime.</a:t>
            </a:r>
          </a:p>
          <a:p>
            <a:pPr lvl="2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7527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linker takes your .o files and any required routines from libraries and creates a single executable with pointers to some of the code that is needed to run.</a:t>
            </a:r>
          </a:p>
          <a:p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Executable relies on external libraries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Leads to smaller files that may load faster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Might have slower startup if library routines called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Single instance of routines shared by multiple programs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Bugs or library upgrades require new library only</a:t>
            </a:r>
          </a:p>
          <a:p>
            <a:pPr lvl="1"/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Possible security benefits by randomizing code location</a:t>
            </a:r>
          </a:p>
        </p:txBody>
      </p:sp>
    </p:spTree>
    <p:extLst>
      <p:ext uri="{BB962C8B-B14F-4D97-AF65-F5344CB8AC3E}">
        <p14:creationId xmlns:p14="http://schemas.microsoft.com/office/powerpoint/2010/main" val="2106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24000"/>
            <a:ext cx="7924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Static libraries end in .a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Library name needs a </a:t>
            </a:r>
            <a:r>
              <a:rPr lang="en-US" sz="2400" b="1" i="1" dirty="0" smtClean="0"/>
              <a:t>lib</a:t>
            </a:r>
            <a:r>
              <a:rPr lang="en-US" sz="2400" dirty="0" smtClean="0"/>
              <a:t> prepended and .a added (e.g. </a:t>
            </a:r>
            <a:r>
              <a:rPr lang="en-US" sz="2400" dirty="0" err="1" smtClean="0"/>
              <a:t>myproj</a:t>
            </a:r>
            <a:r>
              <a:rPr lang="en-US" sz="2400" dirty="0" smtClean="0"/>
              <a:t> would be called </a:t>
            </a:r>
            <a:r>
              <a:rPr lang="en-US" sz="2400" dirty="0" err="1" smtClean="0"/>
              <a:t>libmyproj.a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Shared libraries end in .so (shared object)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There are stringent naming </a:t>
            </a:r>
            <a:r>
              <a:rPr lang="en-US" sz="2400" dirty="0" smtClean="0"/>
              <a:t>conventions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 actual file name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 name the linker will use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 "</a:t>
            </a:r>
            <a:r>
              <a:rPr lang="en-US" sz="2400" dirty="0" err="1" smtClean="0"/>
              <a:t>soname</a:t>
            </a:r>
            <a:r>
              <a:rPr lang="en-US" sz="2400" dirty="0" smtClean="0"/>
              <a:t>"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There are runtime requirements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272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 Names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Each shared library has a special "</a:t>
            </a:r>
            <a:r>
              <a:rPr lang="en-US" sz="2000" dirty="0" err="1" smtClean="0"/>
              <a:t>soname</a:t>
            </a:r>
            <a:r>
              <a:rPr lang="en-US" sz="2000" dirty="0" smtClean="0"/>
              <a:t>" constructed by: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"lib" + &lt;library name&gt; + ".so." + &lt;major version&gt;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Ex: libsjp.so.1     (represents major version 1)</a:t>
            </a:r>
          </a:p>
          <a:p>
            <a:pPr lvl="1"/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shared library has a name that is used by the linker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"</a:t>
            </a:r>
            <a:r>
              <a:rPr lang="en-US" sz="2000" dirty="0" err="1"/>
              <a:t>soname</a:t>
            </a:r>
            <a:r>
              <a:rPr lang="en-US" sz="2000" dirty="0"/>
              <a:t>" without the version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Ex: </a:t>
            </a:r>
            <a:r>
              <a:rPr lang="en-US" sz="2000" dirty="0" smtClean="0"/>
              <a:t>libsjp.so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Each shared library has a "real" name which is the </a:t>
            </a:r>
            <a:r>
              <a:rPr lang="en-US" sz="2000" b="1" dirty="0" smtClean="0"/>
              <a:t>actual file name </a:t>
            </a:r>
            <a:r>
              <a:rPr lang="en-US" sz="2000" dirty="0" smtClean="0"/>
              <a:t>that contains the code.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real name is longer than "</a:t>
            </a:r>
            <a:r>
              <a:rPr lang="en-US" sz="2000" dirty="0" err="1" smtClean="0"/>
              <a:t>soname</a:t>
            </a:r>
            <a:r>
              <a:rPr lang="en-US" sz="2000" dirty="0" smtClean="0"/>
              <a:t>"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append a minor number to the "</a:t>
            </a:r>
            <a:r>
              <a:rPr lang="en-US" sz="2000" dirty="0" err="1" smtClean="0"/>
              <a:t>soname</a:t>
            </a:r>
            <a:r>
              <a:rPr lang="en-US" sz="2000" dirty="0" smtClean="0"/>
              <a:t>"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possibly append a release number to the minor number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Actual file name can vary from system to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Ex: libsjp.so.1.2.3 (minor number 2 and release 3</a:t>
            </a:r>
            <a:r>
              <a:rPr lang="en-US" sz="20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223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 Names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7924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three names can all be created to point to the one file using symbolic links (ln -s).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 the example of </a:t>
            </a:r>
            <a:r>
              <a:rPr lang="en-US" sz="2400" dirty="0" err="1" smtClean="0"/>
              <a:t>libsjp.o</a:t>
            </a:r>
            <a:r>
              <a:rPr lang="en-US" sz="2400" dirty="0" smtClean="0"/>
              <a:t> we could have: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 smtClean="0"/>
              <a:t>libsjp.so 	-&gt; libsjp.so.1		(symbolic link)</a:t>
            </a:r>
          </a:p>
          <a:p>
            <a:pPr lvl="1"/>
            <a:r>
              <a:rPr lang="en-US" sz="2400" dirty="0" smtClean="0"/>
              <a:t>libsjp.so.1	-&gt; libsjp.so.1.2.3	(symbolic link)</a:t>
            </a:r>
          </a:p>
          <a:p>
            <a:pPr lvl="1"/>
            <a:r>
              <a:rPr lang="en-US" sz="2400" dirty="0" smtClean="0"/>
              <a:t>libsjp.so.1.2.3	(actual file with code)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Example on cs1.utdallas.edu: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/</a:t>
            </a:r>
            <a:r>
              <a:rPr lang="en-US" sz="2400" dirty="0" err="1" smtClean="0"/>
              <a:t>usr</a:t>
            </a:r>
            <a:r>
              <a:rPr lang="en-US" sz="2400" dirty="0" smtClean="0"/>
              <a:t>/lib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ls -al </a:t>
            </a:r>
            <a:r>
              <a:rPr lang="en-US" sz="2400" dirty="0" smtClean="0"/>
              <a:t>libdcecfl64.so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Symbolic links can vary as well</a:t>
            </a:r>
          </a:p>
        </p:txBody>
      </p:sp>
    </p:spTree>
    <p:extLst>
      <p:ext uri="{BB962C8B-B14F-4D97-AF65-F5344CB8AC3E}">
        <p14:creationId xmlns:p14="http://schemas.microsoft.com/office/powerpoint/2010/main" val="40046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Shared 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24000"/>
            <a:ext cx="79248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i="1" dirty="0" err="1" smtClean="0"/>
              <a:t>ar</a:t>
            </a:r>
            <a:r>
              <a:rPr lang="en-US" sz="2400" dirty="0" smtClean="0"/>
              <a:t> command DOES NOT build shared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Shared libraries require compiler support so you need to use </a:t>
            </a:r>
            <a:r>
              <a:rPr lang="en-US" sz="2400" dirty="0" err="1" smtClean="0"/>
              <a:t>gcc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source file that you want to put into a shared library must be compiled with "</a:t>
            </a:r>
            <a:r>
              <a:rPr lang="en-US" sz="2400" b="1" i="1" dirty="0" smtClean="0"/>
              <a:t>position independent code</a:t>
            </a:r>
            <a:r>
              <a:rPr lang="en-US" sz="2400" dirty="0" smtClean="0"/>
              <a:t>". </a:t>
            </a:r>
            <a:r>
              <a:rPr lang="en-US" sz="2400" b="1" i="1" dirty="0" smtClean="0"/>
              <a:t>Position Independent Code </a:t>
            </a:r>
            <a:r>
              <a:rPr lang="en-US" sz="2400" dirty="0" smtClean="0"/>
              <a:t>can be executed regardless of where it is placed in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Done in GCC via the "-</a:t>
            </a:r>
            <a:r>
              <a:rPr lang="en-US" sz="2400" dirty="0" err="1" smtClean="0"/>
              <a:t>fPIC</a:t>
            </a:r>
            <a:r>
              <a:rPr lang="en-US" sz="2400" dirty="0" smtClean="0"/>
              <a:t>" flag: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2"/>
            <a:r>
              <a:rPr lang="en-US" sz="2400" dirty="0" err="1" smtClean="0"/>
              <a:t>gcc</a:t>
            </a:r>
            <a:r>
              <a:rPr lang="en-US" sz="2400" dirty="0" smtClean="0"/>
              <a:t> -</a:t>
            </a:r>
            <a:r>
              <a:rPr lang="en-US" sz="2400" dirty="0" err="1" smtClean="0"/>
              <a:t>fPIC</a:t>
            </a:r>
            <a:r>
              <a:rPr lang="en-US" sz="2400" dirty="0" smtClean="0"/>
              <a:t> -Wall -c </a:t>
            </a:r>
            <a:r>
              <a:rPr lang="en-US" sz="2400" dirty="0" err="1" smtClean="0"/>
              <a:t>sjptest.c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Note: do not use the "-</a:t>
            </a:r>
            <a:r>
              <a:rPr lang="en-US" sz="2400" dirty="0" err="1" smtClean="0"/>
              <a:t>fpic</a:t>
            </a:r>
            <a:r>
              <a:rPr lang="en-US" sz="2400" dirty="0" smtClean="0"/>
              <a:t>" flag.  Use "-</a:t>
            </a:r>
            <a:r>
              <a:rPr lang="en-US" sz="2400" dirty="0" err="1" smtClean="0"/>
              <a:t>fPIC</a:t>
            </a:r>
            <a:r>
              <a:rPr lang="en-US" sz="2400" dirty="0" smtClean="0"/>
              <a:t>".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477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Shared 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24000"/>
            <a:ext cx="7924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Once all .o files are properly compiled with "</a:t>
            </a:r>
            <a:r>
              <a:rPr lang="en-US" sz="2400" b="1" i="1" dirty="0" smtClean="0"/>
              <a:t>position </a:t>
            </a:r>
            <a:r>
              <a:rPr lang="en-US" sz="2400" b="1" i="1" dirty="0" err="1" smtClean="0"/>
              <a:t>indepndent</a:t>
            </a:r>
            <a:r>
              <a:rPr lang="en-US" sz="2400" b="1" i="1" dirty="0" smtClean="0"/>
              <a:t> code</a:t>
            </a:r>
            <a:r>
              <a:rPr lang="en-US" sz="2400" dirty="0" smtClean="0"/>
              <a:t>", you again use the compiler to create the shared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the </a:t>
            </a:r>
            <a:r>
              <a:rPr lang="en-US" sz="2400" dirty="0" err="1" smtClean="0"/>
              <a:t>gcc</a:t>
            </a:r>
            <a:r>
              <a:rPr lang="en-US" sz="2400" dirty="0" smtClean="0"/>
              <a:t> "-shared" and "-</a:t>
            </a:r>
            <a:r>
              <a:rPr lang="en-US" sz="2400" dirty="0" err="1" smtClean="0"/>
              <a:t>Wl</a:t>
            </a:r>
            <a:r>
              <a:rPr lang="en-US" sz="2400" dirty="0" smtClean="0"/>
              <a:t>" options: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000" dirty="0" err="1" smtClean="0"/>
              <a:t>gcc</a:t>
            </a:r>
            <a:r>
              <a:rPr lang="en-US" sz="2000" dirty="0" smtClean="0"/>
              <a:t> -shared -Wl,-soname,libsjp.so.1 -o libsjp.so.1.2.3 file1.o file2.o</a:t>
            </a:r>
            <a:endParaRPr lang="en-US" sz="20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959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Shared 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240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ldconfig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&lt;insert ln for main .so&gt;</a:t>
            </a:r>
            <a:endParaRPr lang="en-US" sz="20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1684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691</Words>
  <Application>Microsoft Office PowerPoint</Application>
  <PresentationFormat>On-screen Show (4:3)</PresentationFormat>
  <Paragraphs>143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Lecture Objectives</vt:lpstr>
      <vt:lpstr>Libraries</vt:lpstr>
      <vt:lpstr>Shared Libraries</vt:lpstr>
      <vt:lpstr>Identifying Libraries</vt:lpstr>
      <vt:lpstr>Shared Library Names</vt:lpstr>
      <vt:lpstr>Shared Library Names</vt:lpstr>
      <vt:lpstr>Creating Shared Libraries</vt:lpstr>
      <vt:lpstr>Creating Shared Libraries</vt:lpstr>
      <vt:lpstr>Creating Shared Libraries</vt:lpstr>
      <vt:lpstr>Using Shared Libraries</vt:lpstr>
      <vt:lpstr>Using Shared Libraries</vt:lpstr>
      <vt:lpstr>Shared Libraries</vt:lpstr>
      <vt:lpstr>Memory Mapped Files</vt:lpstr>
      <vt:lpstr>Memory Mapped Files</vt:lpstr>
      <vt:lpstr>Processes</vt:lpstr>
      <vt:lpstr>Processes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UNIX</dc:title>
  <dc:creator>Stephen Perkins</dc:creator>
  <cp:lastModifiedBy>Stephen Perkins</cp:lastModifiedBy>
  <cp:revision>118</cp:revision>
  <dcterms:created xsi:type="dcterms:W3CDTF">2006-08-16T00:00:00Z</dcterms:created>
  <dcterms:modified xsi:type="dcterms:W3CDTF">2015-03-18T21:24:02Z</dcterms:modified>
</cp:coreProperties>
</file>