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304" r:id="rId3"/>
    <p:sldId id="306" r:id="rId4"/>
    <p:sldId id="307" r:id="rId5"/>
    <p:sldId id="323" r:id="rId6"/>
    <p:sldId id="325" r:id="rId7"/>
    <p:sldId id="326" r:id="rId8"/>
    <p:sldId id="324" r:id="rId9"/>
    <p:sldId id="327" r:id="rId10"/>
    <p:sldId id="312" r:id="rId11"/>
    <p:sldId id="314" r:id="rId12"/>
    <p:sldId id="328" r:id="rId13"/>
    <p:sldId id="32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4660"/>
  </p:normalViewPr>
  <p:slideViewPr>
    <p:cSldViewPr>
      <p:cViewPr varScale="1">
        <p:scale>
          <a:sx n="66" d="100"/>
          <a:sy n="66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 fontAlgn="ctr">
              <a:buNone/>
            </a:pPr>
            <a:r>
              <a:rPr lang="en-US" sz="3200" dirty="0" smtClean="0"/>
              <a:t>Make variable for </a:t>
            </a:r>
            <a:r>
              <a:rPr lang="en-US" sz="3200" dirty="0"/>
              <a:t>Libraries</a:t>
            </a:r>
          </a:p>
          <a:p>
            <a:pPr marL="800100" lvl="2" indent="0" fontAlgn="ctr">
              <a:buNone/>
            </a:pPr>
            <a:r>
              <a:rPr lang="en-US" sz="3200" dirty="0" smtClean="0"/>
              <a:t>Processes</a:t>
            </a:r>
          </a:p>
          <a:p>
            <a:pPr marL="800100" lvl="2" indent="0" fontAlgn="ctr">
              <a:buNone/>
            </a:pPr>
            <a:r>
              <a:rPr lang="en-US" sz="3200" dirty="0" smtClean="0"/>
              <a:t>Signals</a:t>
            </a:r>
            <a:endParaRPr lang="en-US" sz="3200" dirty="0"/>
          </a:p>
          <a:p>
            <a:pPr marL="800100" lvl="2" indent="0" fontAlgn="ctr">
              <a:buNone/>
            </a:pPr>
            <a:r>
              <a:rPr lang="en-US" sz="3200" dirty="0"/>
              <a:t>Daemons</a:t>
            </a:r>
          </a:p>
          <a:p>
            <a:pPr marL="800100" lvl="2" indent="0" fontAlgn="ctr">
              <a:buNone/>
            </a:pPr>
            <a:r>
              <a:rPr lang="en-US" sz="3200" dirty="0"/>
              <a:t>CONF files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r>
              <a:rPr lang="en-US" i="1" dirty="0"/>
              <a:t>https://kb.iu.edu/d/aiau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343" y="175260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daemon</a:t>
            </a:r>
            <a:r>
              <a:rPr lang="en-US" sz="2000" dirty="0"/>
              <a:t> is a long-running background process that answers requests for services. The term originated with </a:t>
            </a:r>
            <a:r>
              <a:rPr lang="en-US" sz="2000" b="1" dirty="0"/>
              <a:t>Unix</a:t>
            </a:r>
            <a:r>
              <a:rPr lang="en-US" sz="2000" dirty="0"/>
              <a:t>, but most operating systems use </a:t>
            </a:r>
            <a:r>
              <a:rPr lang="en-US" sz="2000" b="1" dirty="0"/>
              <a:t>daemons</a:t>
            </a:r>
            <a:r>
              <a:rPr lang="en-US" sz="2000" dirty="0"/>
              <a:t> in some form or another. In </a:t>
            </a:r>
            <a:r>
              <a:rPr lang="en-US" sz="2000" b="1" dirty="0"/>
              <a:t>Unix</a:t>
            </a:r>
            <a:r>
              <a:rPr lang="en-US" sz="2000" dirty="0"/>
              <a:t>, the names of </a:t>
            </a:r>
            <a:r>
              <a:rPr lang="en-US" sz="2000" b="1" dirty="0"/>
              <a:t>daemons</a:t>
            </a:r>
            <a:r>
              <a:rPr lang="en-US" sz="2000" dirty="0"/>
              <a:t> conventionally end in "d". Some examples include </a:t>
            </a:r>
            <a:r>
              <a:rPr lang="en-US" sz="2000" dirty="0" err="1"/>
              <a:t>inetd</a:t>
            </a:r>
            <a:r>
              <a:rPr lang="en-US" sz="2000" dirty="0"/>
              <a:t> , </a:t>
            </a:r>
            <a:r>
              <a:rPr lang="en-US" sz="2000" dirty="0" err="1"/>
              <a:t>httpd</a:t>
            </a:r>
            <a:r>
              <a:rPr lang="en-US" sz="2000" dirty="0"/>
              <a:t> , </a:t>
            </a:r>
            <a:r>
              <a:rPr lang="en-US" sz="2000" dirty="0" err="1"/>
              <a:t>nfsd</a:t>
            </a:r>
            <a:r>
              <a:rPr lang="en-US" sz="2000" dirty="0"/>
              <a:t> , </a:t>
            </a:r>
            <a:r>
              <a:rPr lang="en-US" sz="2000" dirty="0" err="1"/>
              <a:t>sshd</a:t>
            </a:r>
            <a:r>
              <a:rPr lang="en-US" sz="2000" dirty="0"/>
              <a:t> , named , and </a:t>
            </a:r>
            <a:r>
              <a:rPr lang="en-US" sz="2000" dirty="0" err="1"/>
              <a:t>lpd</a:t>
            </a:r>
            <a:r>
              <a:rPr 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22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Daemons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Daemons are not associated with a termina</a:t>
            </a:r>
            <a:r>
              <a:rPr lang="en-US" sz="2400" dirty="0" smtClean="0"/>
              <a:t>l.  Therefore, the concepts of </a:t>
            </a:r>
            <a:r>
              <a:rPr lang="en-US" sz="2400" dirty="0" err="1" smtClean="0"/>
              <a:t>stdin</a:t>
            </a:r>
            <a:r>
              <a:rPr lang="en-US" sz="2400" dirty="0" smtClean="0"/>
              <a:t>, </a:t>
            </a:r>
            <a:r>
              <a:rPr lang="en-US" sz="2400" dirty="0" err="1" smtClean="0"/>
              <a:t>stdout</a:t>
            </a:r>
            <a:r>
              <a:rPr lang="en-US" sz="2400" dirty="0" smtClean="0"/>
              <a:t>, </a:t>
            </a:r>
            <a:r>
              <a:rPr lang="en-US" sz="2400" dirty="0" err="1" smtClean="0"/>
              <a:t>stderr</a:t>
            </a:r>
            <a:r>
              <a:rPr lang="en-US" sz="2400" dirty="0" smtClean="0"/>
              <a:t> do not directly apply.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the fork() command to create a copy of ourselves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 we need to close and reopen File Descriptors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6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CONF files are human readable text files that contain configuration information.  They are usually broken apart into sections.    Each section has a number of key/value pairs.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They are read by a program and used to define operational parameters for a program.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with, or “in place of” command line </a:t>
            </a:r>
            <a:r>
              <a:rPr lang="en-US" sz="2400" dirty="0" err="1" smtClean="0"/>
              <a:t>args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6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Example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#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# </a:t>
            </a:r>
            <a:r>
              <a:rPr lang="en-US" sz="2400" dirty="0" err="1">
                <a:solidFill>
                  <a:srgbClr val="7030A0"/>
                </a:solidFill>
              </a:rPr>
              <a:t>Config</a:t>
            </a:r>
            <a:r>
              <a:rPr lang="en-US" sz="2400" dirty="0">
                <a:solidFill>
                  <a:srgbClr val="7030A0"/>
                </a:solidFill>
              </a:rPr>
              <a:t> file for CS3376dirmond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#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[Parameters]</a:t>
            </a:r>
          </a:p>
          <a:p>
            <a:pPr lvl="2"/>
            <a:endParaRPr lang="en-US" sz="2400" dirty="0">
              <a:solidFill>
                <a:srgbClr val="7030A0"/>
              </a:solidFill>
            </a:endParaRP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Verbose=true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LogFile=cs3376dirmond.log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Password=</a:t>
            </a:r>
            <a:r>
              <a:rPr lang="en-US" sz="2400" dirty="0" err="1">
                <a:solidFill>
                  <a:srgbClr val="7030A0"/>
                </a:solidFill>
              </a:rPr>
              <a:t>sjppassword</a:t>
            </a:r>
            <a:endParaRPr lang="en-US" sz="2400" dirty="0">
              <a:solidFill>
                <a:srgbClr val="7030A0"/>
              </a:solidFill>
            </a:endParaRP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NumVersions</a:t>
            </a:r>
            <a:r>
              <a:rPr lang="en-US" sz="2400" dirty="0">
                <a:solidFill>
                  <a:srgbClr val="7030A0"/>
                </a:solidFill>
              </a:rPr>
              <a:t>=10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WatchDir</a:t>
            </a:r>
            <a:r>
              <a:rPr lang="en-US" sz="2400" dirty="0">
                <a:solidFill>
                  <a:srgbClr val="7030A0"/>
                </a:solidFill>
              </a:rPr>
              <a:t>=/people/</a:t>
            </a:r>
            <a:r>
              <a:rPr lang="en-US" sz="2400" dirty="0" err="1">
                <a:solidFill>
                  <a:srgbClr val="7030A0"/>
                </a:solidFill>
              </a:rPr>
              <a:t>cs</a:t>
            </a:r>
            <a:r>
              <a:rPr lang="en-US" sz="2400" dirty="0">
                <a:solidFill>
                  <a:srgbClr val="7030A0"/>
                </a:solidFill>
              </a:rPr>
              <a:t>/s/sxp127930/</a:t>
            </a:r>
            <a:r>
              <a:rPr lang="en-US" sz="2400" dirty="0" err="1">
                <a:solidFill>
                  <a:srgbClr val="7030A0"/>
                </a:solidFill>
              </a:rPr>
              <a:t>testdir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Variable for 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Make “implicit rules” utilize two variables with respect to libraries:</a:t>
            </a:r>
          </a:p>
          <a:p>
            <a:endParaRPr lang="en-US" sz="1400" dirty="0"/>
          </a:p>
          <a:p>
            <a:pPr lvl="1"/>
            <a:r>
              <a:rPr lang="en-US" sz="2400" dirty="0" smtClean="0"/>
              <a:t>LDFLAGS:</a:t>
            </a:r>
            <a:endParaRPr lang="en-US" sz="2400" dirty="0" smtClean="0"/>
          </a:p>
          <a:p>
            <a:pPr lvl="1"/>
            <a:endParaRPr lang="en-US" sz="1400" dirty="0" smtClean="0"/>
          </a:p>
          <a:p>
            <a:pPr lvl="2"/>
            <a:r>
              <a:rPr lang="en-US" sz="2400" dirty="0" smtClean="0"/>
              <a:t>Should contain a list of flags needed for linking with libraries.  Ex:</a:t>
            </a:r>
          </a:p>
          <a:p>
            <a:pPr lvl="2"/>
            <a:r>
              <a:rPr lang="en-US" sz="2400" dirty="0"/>
              <a:t>	LDFLAGS = -L/people/</a:t>
            </a:r>
            <a:r>
              <a:rPr lang="en-US" sz="2400" dirty="0" err="1"/>
              <a:t>cs</a:t>
            </a:r>
            <a:r>
              <a:rPr lang="en-US" sz="2400" dirty="0"/>
              <a:t>/s/sxp127930/lib</a:t>
            </a:r>
            <a:endParaRPr lang="en-US" sz="2400" dirty="0" smtClean="0"/>
          </a:p>
          <a:p>
            <a:pPr lvl="2"/>
            <a:endParaRPr lang="en-US" sz="1400" dirty="0" smtClean="0"/>
          </a:p>
          <a:p>
            <a:pPr lvl="1"/>
            <a:r>
              <a:rPr lang="en-US" sz="2400" dirty="0" smtClean="0"/>
              <a:t>LDLIBS:</a:t>
            </a:r>
            <a:endParaRPr lang="en-US" sz="2400" dirty="0" smtClean="0"/>
          </a:p>
          <a:p>
            <a:pPr lvl="1"/>
            <a:endParaRPr lang="en-US" sz="1400" dirty="0"/>
          </a:p>
          <a:p>
            <a:pPr lvl="2"/>
            <a:r>
              <a:rPr lang="en-US" sz="2400" dirty="0" smtClean="0"/>
              <a:t>Should contain a list of libraries needed for compilation. Ex:</a:t>
            </a:r>
          </a:p>
          <a:p>
            <a:pPr lvl="2"/>
            <a:r>
              <a:rPr lang="en-US" sz="2400" dirty="0"/>
              <a:t>	LDLIBS = -</a:t>
            </a:r>
            <a:r>
              <a:rPr lang="en-US" sz="2400" dirty="0" err="1"/>
              <a:t>lcryptopp</a:t>
            </a:r>
            <a:r>
              <a:rPr lang="en-US" sz="2400" dirty="0"/>
              <a:t> -</a:t>
            </a:r>
            <a:r>
              <a:rPr lang="en-US" sz="2400" dirty="0" err="1"/>
              <a:t>lrudeconfig</a:t>
            </a:r>
            <a:endParaRPr lang="en-US" sz="2400" dirty="0" smtClean="0"/>
          </a:p>
          <a:p>
            <a:pPr lvl="2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52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</a:t>
            </a:r>
            <a:r>
              <a:rPr lang="en-US" dirty="0" smtClean="0"/>
              <a:t>and Static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a library package contains both static (.a) and shared (.so) versions of itself, the compiler will usually choose shared.  </a:t>
            </a:r>
          </a:p>
          <a:p>
            <a:endParaRPr lang="en-US" sz="2000" dirty="0"/>
          </a:p>
          <a:p>
            <a:r>
              <a:rPr lang="en-US" sz="2000" dirty="0" smtClean="0"/>
              <a:t>If you want to utilize the static version of the library, you must supply the linker with the –static flag.  A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 Example: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$(EXECFILE): $(OBJS)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	$(CXX) -static -o $@ $(OBJS) $(LDFLAGS) $(LDLIBS)</a:t>
            </a:r>
            <a:endParaRPr lang="en-US" sz="2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Foreground vs background</a:t>
            </a:r>
          </a:p>
          <a:p>
            <a:endParaRPr lang="en-US" sz="2400" dirty="0"/>
          </a:p>
          <a:p>
            <a:r>
              <a:rPr lang="en-US" sz="2400" dirty="0" smtClean="0"/>
              <a:t>Parent of Processes (the shell)</a:t>
            </a:r>
          </a:p>
          <a:p>
            <a:endParaRPr lang="en-US" sz="2400" dirty="0"/>
          </a:p>
          <a:p>
            <a:r>
              <a:rPr lang="en-US" sz="2400" dirty="0" smtClean="0"/>
              <a:t>Ex:</a:t>
            </a:r>
          </a:p>
          <a:p>
            <a:endParaRPr lang="en-US" sz="2400" dirty="0"/>
          </a:p>
          <a:p>
            <a:pPr lvl="1"/>
            <a:r>
              <a:rPr lang="en-US" dirty="0"/>
              <a:t>find / -name * -print -exec </a:t>
            </a:r>
            <a:r>
              <a:rPr lang="en-US" dirty="0" err="1"/>
              <a:t>grep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 {} ; &gt;&amp; /scratch/</a:t>
            </a:r>
            <a:r>
              <a:rPr lang="en-US" dirty="0" err="1"/>
              <a:t>find.out</a:t>
            </a:r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72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7714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Signals are a form of process control: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Generated asynchronously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Generated by users and by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Some can be caught and some cannot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Sent via the </a:t>
            </a:r>
            <a:r>
              <a:rPr lang="en-US" sz="2400" b="1" i="1" dirty="0" smtClean="0"/>
              <a:t>kill</a:t>
            </a:r>
            <a:r>
              <a:rPr lang="en-US" sz="2400" dirty="0" smtClean="0"/>
              <a:t> command (see </a:t>
            </a:r>
            <a:r>
              <a:rPr lang="en-US" sz="2400" b="1" i="1" dirty="0" smtClean="0"/>
              <a:t>man kill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Kill –l : lists the signals</a:t>
            </a:r>
          </a:p>
          <a:p>
            <a:endParaRPr lang="en-US" sz="2400" dirty="0"/>
          </a:p>
          <a:p>
            <a:r>
              <a:rPr lang="en-US" sz="2400" dirty="0"/>
              <a:t>HUP INT QUIT ILL TRAP ABRT BUS FPE KILL USR1 SEGV USR2 PIPE ALRM TERM STKFLT CHLD CONT STOP TSTP TTIN TTOU URG XCPU XFSZ VTALRM PROF </a:t>
            </a:r>
          </a:p>
          <a:p>
            <a:r>
              <a:rPr lang="en-US" sz="2400" dirty="0"/>
              <a:t>WINCH POLL PWR SYS RTMIN RTMIN+1 RTMIN+2 RTMIN+3 RTMAX-3 RTMAX-2 RTMAX-1 RTMAX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35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 handlers are functions that you can write that perform actions when signals are received.</a:t>
            </a:r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signal handler is unable to redefine two signals. SIGKILL always stops a process and SIGSTOP always moves a process from the foreground to the background. A signal handler cannot “catch” these two signals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62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HUP – </a:t>
            </a:r>
            <a:r>
              <a:rPr lang="en-US" sz="2400" dirty="0" err="1" smtClean="0"/>
              <a:t>Hangup</a:t>
            </a:r>
            <a:r>
              <a:rPr lang="en-US" sz="2400" dirty="0" smtClean="0"/>
              <a:t> (typically used to refresh running process)</a:t>
            </a:r>
          </a:p>
          <a:p>
            <a:endParaRPr lang="en-US" sz="2400" dirty="0"/>
          </a:p>
          <a:p>
            <a:r>
              <a:rPr lang="en-US" sz="2400" dirty="0" smtClean="0"/>
              <a:t>INT – Interrupt (sent with Ctrl-C)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Examples: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Kill –HUP 49582</a:t>
            </a:r>
          </a:p>
          <a:p>
            <a:endParaRPr lang="en-US" sz="2400" dirty="0" smtClean="0"/>
          </a:p>
          <a:p>
            <a:r>
              <a:rPr lang="en-US" sz="2400" dirty="0" smtClean="0"/>
              <a:t>Kill -9 394785  </a:t>
            </a:r>
            <a:r>
              <a:rPr lang="en-US" sz="2400" dirty="0"/>
              <a:t> (this is SIGKILL</a:t>
            </a:r>
            <a:r>
              <a:rPr lang="en-US" sz="2400" dirty="0" smtClean="0"/>
              <a:t>) is </a:t>
            </a:r>
            <a:r>
              <a:rPr lang="en-US" sz="2400" dirty="0" err="1" smtClean="0"/>
              <a:t>equiv</a:t>
            </a:r>
            <a:r>
              <a:rPr lang="en-US" sz="2400" dirty="0" smtClean="0"/>
              <a:t> to</a:t>
            </a:r>
          </a:p>
          <a:p>
            <a:r>
              <a:rPr lang="en-US" sz="2400" dirty="0" smtClean="0"/>
              <a:t>Kill –KILL 394785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84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Signals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771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shell, you can cause background processes to dis-associate from the controlling terminal:</a:t>
            </a:r>
          </a:p>
          <a:p>
            <a:endParaRPr lang="en-US" sz="2400" dirty="0"/>
          </a:p>
          <a:p>
            <a:r>
              <a:rPr lang="en-US" sz="2400" dirty="0" smtClean="0"/>
              <a:t>Disown (available in some shells)</a:t>
            </a:r>
          </a:p>
          <a:p>
            <a:endParaRPr lang="en-US" sz="2400" dirty="0"/>
          </a:p>
          <a:p>
            <a:r>
              <a:rPr lang="en-US" sz="2400" dirty="0" err="1" smtClean="0"/>
              <a:t>Nohup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38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worry about Signals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492875"/>
            <a:ext cx="670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 smtClean="0"/>
              <a:t>Q: Why would we want to catch signals?</a:t>
            </a:r>
          </a:p>
          <a:p>
            <a:endParaRPr lang="en-US" sz="2400" dirty="0"/>
          </a:p>
          <a:p>
            <a:r>
              <a:rPr lang="en-US" sz="2400" dirty="0" smtClean="0"/>
              <a:t>A: They allow us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Perform important actions before we are killed off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Change our operation while we are running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30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573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Objectives</vt:lpstr>
      <vt:lpstr>Make Variable for Libraries</vt:lpstr>
      <vt:lpstr>Shared and Static Libraries</vt:lpstr>
      <vt:lpstr>Processes</vt:lpstr>
      <vt:lpstr>Signals</vt:lpstr>
      <vt:lpstr>Signals</vt:lpstr>
      <vt:lpstr>Signals</vt:lpstr>
      <vt:lpstr>Overriding Signals</vt:lpstr>
      <vt:lpstr>Why worry about Signals</vt:lpstr>
      <vt:lpstr>Daemons</vt:lpstr>
      <vt:lpstr>Daemons</vt:lpstr>
      <vt:lpstr>CONF files</vt:lpstr>
      <vt:lpstr>CONF files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Perkins, Stephen</cp:lastModifiedBy>
  <cp:revision>125</cp:revision>
  <dcterms:created xsi:type="dcterms:W3CDTF">2006-08-16T00:00:00Z</dcterms:created>
  <dcterms:modified xsi:type="dcterms:W3CDTF">2015-03-26T01:20:19Z</dcterms:modified>
</cp:coreProperties>
</file>