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34" r:id="rId2"/>
    <p:sldId id="281" r:id="rId3"/>
    <p:sldId id="335" r:id="rId4"/>
    <p:sldId id="336" r:id="rId5"/>
    <p:sldId id="337" r:id="rId6"/>
    <p:sldId id="338" r:id="rId7"/>
    <p:sldId id="339" r:id="rId8"/>
    <p:sldId id="340" r:id="rId9"/>
    <p:sldId id="341" r:id="rId10"/>
    <p:sldId id="304" r:id="rId11"/>
    <p:sldId id="332" r:id="rId12"/>
    <p:sldId id="333" r:id="rId13"/>
    <p:sldId id="328" r:id="rId14"/>
    <p:sldId id="342" r:id="rId15"/>
    <p:sldId id="346" r:id="rId16"/>
    <p:sldId id="345" r:id="rId17"/>
    <p:sldId id="343" r:id="rId18"/>
    <p:sldId id="329" r:id="rId19"/>
    <p:sldId id="344" r:id="rId20"/>
    <p:sldId id="331" r:id="rId2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0" autoAdjust="0"/>
    <p:restoredTop sz="94660"/>
  </p:normalViewPr>
  <p:slideViewPr>
    <p:cSldViewPr>
      <p:cViewPr varScale="1">
        <p:scale>
          <a:sx n="80" d="100"/>
          <a:sy n="80" d="100"/>
        </p:scale>
        <p:origin x="-8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FE6586F-FEE6-4F58-9985-02E423FC5BA5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45EBD00-48FE-4738-8146-81D276109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21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E4C3-FA79-4A56-9F5A-71F2BCC1AB93}" type="datetime1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7875-52F6-41A2-8524-492F9ECBB133}" type="datetime1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0331-6078-4663-BB84-8070763F7ACE}" type="datetime1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F4FE-8263-4847-A01F-EAD2D4D1ED71}" type="datetime1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C163-9A9A-4AFB-8F21-3F3015385350}" type="datetime1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9111-3A32-4AE9-A73D-EBDBAFAF0FB7}" type="datetime1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5AB9-F068-4E5A-BDB8-280621F615A6}" type="datetime1">
              <a:rPr lang="en-US" smtClean="0"/>
              <a:t>3/30/2015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D5841-8572-4DA2-814C-DA971CCC954C}" type="datetime1">
              <a:rPr lang="en-US" smtClean="0"/>
              <a:t>3/30/2015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9D12-6F80-46D7-BF13-B7D3280E9E81}" type="datetime1">
              <a:rPr lang="en-US" smtClean="0"/>
              <a:t>3/30/2015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D4A8-BA6C-41B2-9C1B-32012C19BF6F}" type="datetime1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3A74-BECF-43D9-B48A-5CCCA6076E29}" type="datetime1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112DA-B224-43FB-896F-17675EEE718F}" type="datetime1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Unix" TargetMode="External"/><Relationship Id="rId2" Type="http://schemas.openxmlformats.org/officeDocument/2006/relationships/hyperlink" Target="http://en.wikipedia.org/wiki/Comput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Kernel_(computing)" TargetMode="External"/><Relationship Id="rId5" Type="http://schemas.openxmlformats.org/officeDocument/2006/relationships/hyperlink" Target="http://en.wikipedia.org/wiki/System_call" TargetMode="External"/><Relationship Id="rId4" Type="http://schemas.openxmlformats.org/officeDocument/2006/relationships/hyperlink" Target="http://en.wikipedia.org/wiki/Computer_proces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eturn_value" TargetMode="External"/><Relationship Id="rId2" Type="http://schemas.openxmlformats.org/officeDocument/2006/relationships/hyperlink" Target="http://en.wikipedia.org/wiki/Parent_proces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Exec_(computing)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ddress_space" TargetMode="External"/><Relationship Id="rId2" Type="http://schemas.openxmlformats.org/officeDocument/2006/relationships/hyperlink" Target="http://en.wikipedia.org/wiki/Virtual_memor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Data_structure" TargetMode="External"/><Relationship Id="rId5" Type="http://schemas.openxmlformats.org/officeDocument/2006/relationships/hyperlink" Target="http://en.wikipedia.org/wiki/Physical_memory" TargetMode="External"/><Relationship Id="rId4" Type="http://schemas.openxmlformats.org/officeDocument/2006/relationships/hyperlink" Target="http://en.wikipedia.org/wiki/Copy-on-write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File_descripto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0100" lvl="2" indent="0" fontAlgn="ctr">
              <a:buNone/>
            </a:pPr>
            <a:r>
              <a:rPr lang="en-US" sz="3200" dirty="0" smtClean="0"/>
              <a:t>Homework 5 Steps</a:t>
            </a:r>
          </a:p>
          <a:p>
            <a:pPr marL="800100" lvl="2" indent="0" fontAlgn="ctr">
              <a:buNone/>
            </a:pPr>
            <a:endParaRPr lang="en-US" sz="3200" dirty="0" smtClean="0"/>
          </a:p>
          <a:p>
            <a:pPr marL="800100" lvl="2" indent="0" fontAlgn="ctr">
              <a:buNone/>
            </a:pPr>
            <a:r>
              <a:rPr lang="en-US" sz="3200" dirty="0" err="1" smtClean="0"/>
              <a:t>RudeConfig</a:t>
            </a:r>
            <a:r>
              <a:rPr lang="en-US" sz="3200" dirty="0" smtClean="0"/>
              <a:t> and CONF Files</a:t>
            </a:r>
          </a:p>
          <a:p>
            <a:pPr marL="800100" lvl="2" indent="0" fontAlgn="ctr">
              <a:buNone/>
            </a:pPr>
            <a:endParaRPr lang="en-US" sz="3200" dirty="0" smtClean="0"/>
          </a:p>
          <a:p>
            <a:pPr marL="800100" lvl="2" indent="0" fontAlgn="ctr">
              <a:buNone/>
            </a:pPr>
            <a:r>
              <a:rPr lang="en-US" sz="3200" dirty="0" smtClean="0"/>
              <a:t>Processes control in C/C++</a:t>
            </a:r>
          </a:p>
          <a:p>
            <a:pPr marL="800100" lvl="2" indent="0" fontAlgn="ctr">
              <a:buNone/>
            </a:pPr>
            <a:r>
              <a:rPr lang="en-US" sz="3200" dirty="0" smtClean="0"/>
              <a:t>		fork / Daemons</a:t>
            </a:r>
          </a:p>
          <a:p>
            <a:pPr marL="800100" lvl="2" indent="0" fontAlgn="ctr">
              <a:buNone/>
            </a:pPr>
            <a:r>
              <a:rPr lang="en-US" sz="3200" dirty="0" smtClean="0"/>
              <a:t>		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86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RudeConfig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676400"/>
            <a:ext cx="8382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building, make sure you </a:t>
            </a:r>
            <a:r>
              <a:rPr lang="en-US" sz="2400" dirty="0" smtClean="0"/>
              <a:t>call the .configure script with the correct --prefix flag.  Something similar to:</a:t>
            </a:r>
          </a:p>
          <a:p>
            <a:endParaRPr lang="en-US" sz="2400" dirty="0"/>
          </a:p>
          <a:p>
            <a:r>
              <a:rPr lang="en-US" sz="2400" dirty="0"/>
              <a:t>	./</a:t>
            </a:r>
            <a:r>
              <a:rPr lang="en-US" sz="2400" dirty="0" smtClean="0"/>
              <a:t>configure </a:t>
            </a:r>
            <a:r>
              <a:rPr lang="en-US" sz="2400" dirty="0"/>
              <a:t>--prefix=/people/</a:t>
            </a:r>
            <a:r>
              <a:rPr lang="en-US" sz="2400" dirty="0" err="1"/>
              <a:t>cs</a:t>
            </a:r>
            <a:r>
              <a:rPr lang="en-US" sz="2400" dirty="0"/>
              <a:t>/s/sxp127930</a:t>
            </a:r>
          </a:p>
          <a:p>
            <a:endParaRPr lang="en-US" sz="2400" dirty="0" smtClean="0"/>
          </a:p>
          <a:p>
            <a:r>
              <a:rPr lang="en-US" sz="2400" dirty="0" smtClean="0"/>
              <a:t>If done similar to above, then binaries, libraries, header files, man pages, etc. will be installed in: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~/bin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~/lib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~/include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~/man</a:t>
            </a:r>
          </a:p>
        </p:txBody>
      </p:sp>
    </p:spTree>
    <p:extLst>
      <p:ext uri="{BB962C8B-B14F-4D97-AF65-F5344CB8AC3E}">
        <p14:creationId xmlns:p14="http://schemas.microsoft.com/office/powerpoint/2010/main" val="207527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RudeConfig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676400"/>
            <a:ext cx="8382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done properly (with --prefix), the </a:t>
            </a:r>
            <a:r>
              <a:rPr lang="en-US" sz="2400" b="1" i="1" dirty="0" smtClean="0"/>
              <a:t>man</a:t>
            </a:r>
            <a:r>
              <a:rPr lang="en-US" sz="2400" dirty="0" smtClean="0"/>
              <a:t> page gets installed in your ~/man folder (along with appropriate section subfolder). Two ways to read:</a:t>
            </a:r>
          </a:p>
          <a:p>
            <a:endParaRPr lang="en-US" sz="2400" dirty="0"/>
          </a:p>
          <a:p>
            <a:pPr lvl="1"/>
            <a:r>
              <a:rPr lang="en-US" sz="2400" dirty="0" smtClean="0"/>
              <a:t>Modify MANPATH so that it searches</a:t>
            </a:r>
            <a:r>
              <a:rPr lang="en-US" sz="2400" dirty="0" smtClean="0"/>
              <a:t> your man folder as well.  For .</a:t>
            </a:r>
            <a:r>
              <a:rPr lang="en-US" sz="2400" dirty="0" err="1" smtClean="0"/>
              <a:t>tcshrc</a:t>
            </a:r>
            <a:r>
              <a:rPr lang="en-US" sz="2400" dirty="0" smtClean="0"/>
              <a:t>:</a:t>
            </a:r>
          </a:p>
          <a:p>
            <a:pPr lvl="1"/>
            <a:endParaRPr lang="en-US" sz="2400" dirty="0" smtClean="0"/>
          </a:p>
          <a:p>
            <a:r>
              <a:rPr lang="en-US" sz="1600" dirty="0" err="1" smtClean="0">
                <a:solidFill>
                  <a:srgbClr val="C00000"/>
                </a:solidFill>
              </a:rPr>
              <a:t>setenv</a:t>
            </a:r>
            <a:r>
              <a:rPr lang="en-US" sz="1600" dirty="0" smtClean="0">
                <a:solidFill>
                  <a:srgbClr val="C00000"/>
                </a:solidFill>
              </a:rPr>
              <a:t> MANPATH "/</a:t>
            </a:r>
            <a:r>
              <a:rPr lang="en-US" sz="1600" dirty="0" err="1" smtClean="0">
                <a:solidFill>
                  <a:srgbClr val="C00000"/>
                </a:solidFill>
              </a:rPr>
              <a:t>usr</a:t>
            </a:r>
            <a:r>
              <a:rPr lang="en-US" sz="1600" dirty="0" smtClean="0">
                <a:solidFill>
                  <a:srgbClr val="C00000"/>
                </a:solidFill>
              </a:rPr>
              <a:t>/man:/</a:t>
            </a:r>
            <a:r>
              <a:rPr lang="en-US" sz="1600" dirty="0" err="1" smtClean="0">
                <a:solidFill>
                  <a:srgbClr val="C00000"/>
                </a:solidFill>
              </a:rPr>
              <a:t>usr</a:t>
            </a:r>
            <a:r>
              <a:rPr lang="en-US" sz="1600" dirty="0" smtClean="0">
                <a:solidFill>
                  <a:srgbClr val="C00000"/>
                </a:solidFill>
              </a:rPr>
              <a:t>/share/man:/</a:t>
            </a:r>
            <a:r>
              <a:rPr lang="en-US" sz="1600" dirty="0" err="1" smtClean="0">
                <a:solidFill>
                  <a:srgbClr val="C00000"/>
                </a:solidFill>
              </a:rPr>
              <a:t>usr</a:t>
            </a:r>
            <a:r>
              <a:rPr lang="en-US" sz="1600" dirty="0">
                <a:solidFill>
                  <a:srgbClr val="C00000"/>
                </a:solidFill>
              </a:rPr>
              <a:t>/local/man:/</a:t>
            </a:r>
            <a:r>
              <a:rPr lang="en-US" sz="1600" dirty="0" smtClean="0">
                <a:solidFill>
                  <a:srgbClr val="C00000"/>
                </a:solidFill>
              </a:rPr>
              <a:t>people/</a:t>
            </a:r>
            <a:r>
              <a:rPr lang="en-US" sz="1600" dirty="0" err="1" smtClean="0">
                <a:solidFill>
                  <a:srgbClr val="C00000"/>
                </a:solidFill>
              </a:rPr>
              <a:t>cs</a:t>
            </a:r>
            <a:r>
              <a:rPr lang="en-US" sz="1600" dirty="0" smtClean="0">
                <a:solidFill>
                  <a:srgbClr val="C00000"/>
                </a:solidFill>
              </a:rPr>
              <a:t>/s/sxp127930/man"</a:t>
            </a:r>
            <a:endParaRPr lang="en-US" sz="1600" dirty="0" smtClean="0">
              <a:solidFill>
                <a:srgbClr val="C00000"/>
              </a:solidFill>
            </a:endParaRPr>
          </a:p>
          <a:p>
            <a:pPr lvl="1"/>
            <a:endParaRPr lang="en-US" sz="2400" dirty="0"/>
          </a:p>
          <a:p>
            <a:pPr lvl="1"/>
            <a:r>
              <a:rPr lang="en-US" sz="2400" dirty="0" smtClean="0"/>
              <a:t>Run with </a:t>
            </a:r>
            <a:r>
              <a:rPr lang="en-US" sz="2400" b="1" i="1" dirty="0" err="1" smtClean="0"/>
              <a:t>nroff</a:t>
            </a:r>
            <a:r>
              <a:rPr lang="en-US" sz="2400" dirty="0" smtClean="0"/>
              <a:t>: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/>
              <a:t>	</a:t>
            </a:r>
            <a:r>
              <a:rPr lang="en-US" sz="2400" dirty="0" err="1" smtClean="0">
                <a:solidFill>
                  <a:srgbClr val="C00000"/>
                </a:solidFill>
              </a:rPr>
              <a:t>nroff</a:t>
            </a:r>
            <a:r>
              <a:rPr lang="en-US" sz="2400" dirty="0" smtClean="0">
                <a:solidFill>
                  <a:srgbClr val="C00000"/>
                </a:solidFill>
              </a:rPr>
              <a:t> -man ~/man/man3/rudeconfig.3 | less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58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RudeConfig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676400"/>
            <a:ext cx="8382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RudeConfig</a:t>
            </a:r>
            <a:r>
              <a:rPr lang="en-US" sz="2400" dirty="0" smtClean="0"/>
              <a:t> is a C++ library.  Once you have performed the </a:t>
            </a:r>
            <a:r>
              <a:rPr lang="en-US" sz="2400" dirty="0"/>
              <a:t>download, build, and install, I recommend you test</a:t>
            </a:r>
            <a:r>
              <a:rPr lang="en-US" sz="2400" dirty="0" smtClean="0"/>
              <a:t>.  Read </a:t>
            </a:r>
            <a:r>
              <a:rPr lang="en-US" sz="2400" dirty="0"/>
              <a:t>the </a:t>
            </a:r>
            <a:r>
              <a:rPr lang="en-US" sz="2400" b="1" i="1" dirty="0"/>
              <a:t>man</a:t>
            </a:r>
            <a:r>
              <a:rPr lang="en-US" sz="2400" dirty="0"/>
              <a:t> page for </a:t>
            </a:r>
            <a:r>
              <a:rPr lang="en-US" sz="2400" dirty="0" err="1"/>
              <a:t>rudeconfig</a:t>
            </a:r>
            <a:r>
              <a:rPr lang="en-US" sz="2400" dirty="0"/>
              <a:t> and then create a standalone </a:t>
            </a:r>
            <a:r>
              <a:rPr lang="en-US" sz="2400" dirty="0" smtClean="0"/>
              <a:t>C++ program </a:t>
            </a:r>
            <a:r>
              <a:rPr lang="en-US" sz="2400" dirty="0"/>
              <a:t>that </a:t>
            </a:r>
            <a:r>
              <a:rPr lang="en-US" sz="2400" dirty="0" smtClean="0"/>
              <a:t>will:</a:t>
            </a:r>
          </a:p>
          <a:p>
            <a:endParaRPr lang="en-US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Instantiate the required objects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Call the methods to perform a </a:t>
            </a:r>
            <a:r>
              <a:rPr lang="en-US" sz="2400" dirty="0"/>
              <a:t>simple read of values from a CONF </a:t>
            </a:r>
            <a:r>
              <a:rPr lang="en-US" sz="2400" dirty="0" smtClean="0"/>
              <a:t>file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Optionally, write some value to a CONF file</a:t>
            </a:r>
          </a:p>
          <a:p>
            <a:endParaRPr lang="en-US" sz="2400" dirty="0" smtClean="0"/>
          </a:p>
          <a:p>
            <a:r>
              <a:rPr lang="en-US" sz="2400" dirty="0" smtClean="0"/>
              <a:t>Once </a:t>
            </a:r>
            <a:r>
              <a:rPr lang="en-US" sz="2400" dirty="0"/>
              <a:t>you have that working, you can use that knowledge to create the </a:t>
            </a:r>
            <a:r>
              <a:rPr lang="en-US" sz="2400" dirty="0" smtClean="0"/>
              <a:t>CONF file code </a:t>
            </a:r>
            <a:r>
              <a:rPr lang="en-US" sz="2400" dirty="0"/>
              <a:t>for homework 5.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682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</a:t>
            </a:r>
            <a:r>
              <a:rPr lang="en-US" dirty="0" smtClean="0"/>
              <a:t>s and fork()	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r>
              <a:rPr lang="en-US" dirty="0"/>
              <a:t>http://</a:t>
            </a:r>
            <a:r>
              <a:rPr lang="en-US" dirty="0" smtClean="0"/>
              <a:t>en.wikipedia.org/wiki/Fork_(system_call)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447800"/>
            <a:ext cx="7924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From Wikipedia with my mods:</a:t>
            </a:r>
          </a:p>
          <a:p>
            <a:endParaRPr lang="en-US" sz="2400" dirty="0"/>
          </a:p>
          <a:p>
            <a:r>
              <a:rPr lang="en-US" sz="2400" dirty="0"/>
              <a:t>In </a:t>
            </a:r>
            <a:r>
              <a:rPr lang="en-US" sz="2400" dirty="0">
                <a:hlinkClick r:id="rId2" tooltip="Computing"/>
              </a:rPr>
              <a:t>computing</a:t>
            </a:r>
            <a:r>
              <a:rPr lang="en-US" sz="2400" dirty="0"/>
              <a:t>, particularly in the context of the </a:t>
            </a:r>
            <a:r>
              <a:rPr lang="en-US" sz="2400" dirty="0">
                <a:hlinkClick r:id="rId3" tooltip="Unix"/>
              </a:rPr>
              <a:t>Unix</a:t>
            </a:r>
            <a:r>
              <a:rPr lang="en-US" sz="2400" dirty="0"/>
              <a:t> operating </a:t>
            </a:r>
            <a:r>
              <a:rPr lang="en-US" sz="2400" dirty="0" smtClean="0"/>
              <a:t>system:</a:t>
            </a:r>
          </a:p>
          <a:p>
            <a:endParaRPr lang="en-US" sz="2400" b="1" i="1" dirty="0"/>
          </a:p>
          <a:p>
            <a:pPr lvl="1"/>
            <a:r>
              <a:rPr lang="en-US" sz="2400" b="1" i="1" dirty="0"/>
              <a:t>fork() </a:t>
            </a:r>
            <a:r>
              <a:rPr lang="en-US" sz="2400" dirty="0"/>
              <a:t>is the method of process creation on Unix-like operating systems.</a:t>
            </a:r>
          </a:p>
          <a:p>
            <a:pPr lvl="1"/>
            <a:endParaRPr lang="en-US" sz="2400" b="1" i="1" dirty="0" smtClean="0"/>
          </a:p>
          <a:p>
            <a:pPr lvl="1"/>
            <a:r>
              <a:rPr lang="en-US" sz="2400" b="1" i="1" dirty="0" smtClean="0"/>
              <a:t>fork()</a:t>
            </a:r>
            <a:r>
              <a:rPr lang="en-US" sz="2400" dirty="0"/>
              <a:t> is an operation whereby a </a:t>
            </a:r>
            <a:r>
              <a:rPr lang="en-US" sz="2400" dirty="0">
                <a:hlinkClick r:id="rId4" tooltip="Computer process"/>
              </a:rPr>
              <a:t>process</a:t>
            </a:r>
            <a:r>
              <a:rPr lang="en-US" sz="2400" dirty="0"/>
              <a:t> creates a copy of itself. </a:t>
            </a:r>
            <a:endParaRPr lang="en-US" sz="2400" dirty="0" smtClean="0"/>
          </a:p>
          <a:p>
            <a:pPr lvl="1"/>
            <a:endParaRPr lang="en-US" sz="2400" dirty="0"/>
          </a:p>
          <a:p>
            <a:pPr lvl="1"/>
            <a:r>
              <a:rPr lang="en-US" sz="2400" b="1" i="1" dirty="0" smtClean="0"/>
              <a:t>fork() </a:t>
            </a:r>
            <a:r>
              <a:rPr lang="en-US" sz="2400" dirty="0" smtClean="0"/>
              <a:t>is </a:t>
            </a:r>
            <a:r>
              <a:rPr lang="en-US" sz="2400" dirty="0"/>
              <a:t>usually a </a:t>
            </a:r>
            <a:r>
              <a:rPr lang="en-US" sz="2400" dirty="0">
                <a:hlinkClick r:id="rId5" tooltip="System call"/>
              </a:rPr>
              <a:t>system call</a:t>
            </a:r>
            <a:r>
              <a:rPr lang="en-US" sz="2400" dirty="0"/>
              <a:t>, implemented in the </a:t>
            </a:r>
            <a:r>
              <a:rPr lang="en-US" sz="2400" dirty="0">
                <a:hlinkClick r:id="rId6" tooltip="Kernel (computing)"/>
              </a:rPr>
              <a:t>kernel</a:t>
            </a:r>
            <a:r>
              <a:rPr lang="en-US" sz="2400" dirty="0"/>
              <a:t>. </a:t>
            </a:r>
            <a:endParaRPr lang="en-US" sz="2400" dirty="0" smtClean="0"/>
          </a:p>
          <a:p>
            <a:endParaRPr lang="en-US" sz="2400" b="1" i="1" dirty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262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</a:t>
            </a:r>
            <a:r>
              <a:rPr lang="en-US" dirty="0" smtClean="0"/>
              <a:t>s and fork()	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r>
              <a:rPr lang="en-US" dirty="0"/>
              <a:t>http://</a:t>
            </a:r>
            <a:r>
              <a:rPr lang="en-US" dirty="0" smtClean="0"/>
              <a:t>en.wikipedia.org/wiki/Fork_(system_call)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828800"/>
            <a:ext cx="7924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When </a:t>
            </a:r>
            <a:r>
              <a:rPr lang="en-US" sz="2400" dirty="0"/>
              <a:t>a process calls </a:t>
            </a:r>
            <a:r>
              <a:rPr lang="en-US" sz="2400" b="1" i="1" dirty="0" smtClean="0"/>
              <a:t>fork()</a:t>
            </a:r>
            <a:r>
              <a:rPr lang="en-US" sz="2400" dirty="0" smtClean="0"/>
              <a:t>, </a:t>
            </a:r>
            <a:r>
              <a:rPr lang="en-US" sz="2400" dirty="0"/>
              <a:t>it is deemed the </a:t>
            </a:r>
            <a:r>
              <a:rPr lang="en-US" sz="2400" dirty="0">
                <a:hlinkClick r:id="rId2" tooltip="Parent process"/>
              </a:rPr>
              <a:t>parent process</a:t>
            </a:r>
            <a:r>
              <a:rPr lang="en-US" sz="2400" dirty="0"/>
              <a:t> and the newly created process is its child</a:t>
            </a:r>
            <a:r>
              <a:rPr lang="en-US" sz="2400" dirty="0" smtClean="0"/>
              <a:t>.</a:t>
            </a:r>
          </a:p>
          <a:p>
            <a:pPr lvl="1"/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After the </a:t>
            </a:r>
            <a:r>
              <a:rPr lang="en-US" sz="2400" b="1" i="1" dirty="0" smtClean="0"/>
              <a:t>fork()</a:t>
            </a:r>
            <a:r>
              <a:rPr lang="en-US" sz="2400" dirty="0" smtClean="0"/>
              <a:t>, </a:t>
            </a:r>
            <a:r>
              <a:rPr lang="en-US" sz="2400" dirty="0"/>
              <a:t>both processes not only run the same program, but they resume execution as though both had called the system call</a:t>
            </a:r>
            <a:r>
              <a:rPr lang="en-US" sz="2400" dirty="0" smtClean="0"/>
              <a:t>.</a:t>
            </a:r>
          </a:p>
          <a:p>
            <a:pPr lvl="1"/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Each process can </a:t>
            </a:r>
            <a:r>
              <a:rPr lang="en-US" sz="2400" dirty="0"/>
              <a:t>then inspect the </a:t>
            </a:r>
            <a:r>
              <a:rPr lang="en-US" sz="2400" b="1" i="1" dirty="0" smtClean="0"/>
              <a:t>fork()</a:t>
            </a:r>
            <a:r>
              <a:rPr lang="en-US" sz="2400" dirty="0" smtClean="0"/>
              <a:t> call's</a:t>
            </a:r>
            <a:r>
              <a:rPr lang="en-US" sz="2400" dirty="0"/>
              <a:t> </a:t>
            </a:r>
            <a:r>
              <a:rPr lang="en-US" sz="2400" dirty="0">
                <a:hlinkClick r:id="rId3" tooltip="Return value"/>
              </a:rPr>
              <a:t>return value</a:t>
            </a:r>
            <a:r>
              <a:rPr lang="en-US" sz="2400" dirty="0"/>
              <a:t> to determine their status, child or parent, and act accordingly.</a:t>
            </a:r>
            <a:r>
              <a:rPr lang="en-US" sz="2400" dirty="0" smtClean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253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fork() example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762000"/>
            <a:ext cx="7924800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#include &lt;</a:t>
            </a:r>
            <a:r>
              <a:rPr lang="en-US" sz="1100" dirty="0" err="1"/>
              <a:t>unistd.h</a:t>
            </a:r>
            <a:r>
              <a:rPr lang="en-US" sz="1100" dirty="0"/>
              <a:t>&gt; /* needed for fork() */</a:t>
            </a:r>
          </a:p>
          <a:p>
            <a:r>
              <a:rPr lang="en-US" sz="1100" dirty="0"/>
              <a:t>#include &lt;</a:t>
            </a:r>
            <a:r>
              <a:rPr lang="en-US" sz="1100" dirty="0" err="1"/>
              <a:t>stdio.h</a:t>
            </a:r>
            <a:r>
              <a:rPr lang="en-US" sz="1100" dirty="0"/>
              <a:t>&gt;  /* needed for </a:t>
            </a:r>
            <a:r>
              <a:rPr lang="en-US" sz="1100" dirty="0" err="1"/>
              <a:t>printf</a:t>
            </a:r>
            <a:r>
              <a:rPr lang="en-US" sz="1100" dirty="0"/>
              <a:t>() and </a:t>
            </a:r>
            <a:r>
              <a:rPr lang="en-US" sz="1100" dirty="0" err="1"/>
              <a:t>perror</a:t>
            </a:r>
            <a:r>
              <a:rPr lang="en-US" sz="1100" dirty="0"/>
              <a:t>() */</a:t>
            </a:r>
          </a:p>
          <a:p>
            <a:endParaRPr lang="en-US" sz="1100" dirty="0"/>
          </a:p>
          <a:p>
            <a:r>
              <a:rPr lang="en-US" sz="1100" dirty="0" err="1"/>
              <a:t>int</a:t>
            </a:r>
            <a:r>
              <a:rPr lang="en-US" sz="1100" dirty="0"/>
              <a:t> main (</a:t>
            </a:r>
            <a:r>
              <a:rPr lang="en-US" sz="1100" dirty="0" err="1"/>
              <a:t>int</a:t>
            </a:r>
            <a:r>
              <a:rPr lang="en-US" sz="1100" dirty="0"/>
              <a:t> </a:t>
            </a:r>
            <a:r>
              <a:rPr lang="en-US" sz="1100" dirty="0" err="1"/>
              <a:t>argc</a:t>
            </a:r>
            <a:r>
              <a:rPr lang="en-US" sz="1100" dirty="0"/>
              <a:t>, char* </a:t>
            </a:r>
            <a:r>
              <a:rPr lang="en-US" sz="1100" dirty="0" err="1"/>
              <a:t>argv</a:t>
            </a:r>
            <a:r>
              <a:rPr lang="en-US" sz="1100" dirty="0"/>
              <a:t>[])</a:t>
            </a:r>
          </a:p>
          <a:p>
            <a:r>
              <a:rPr lang="en-US" sz="1100" dirty="0"/>
              <a:t>{</a:t>
            </a:r>
          </a:p>
          <a:p>
            <a:endParaRPr lang="en-US" sz="1100" dirty="0"/>
          </a:p>
          <a:p>
            <a:r>
              <a:rPr lang="en-US" sz="1100" dirty="0"/>
              <a:t>  </a:t>
            </a:r>
            <a:r>
              <a:rPr lang="en-US" sz="1100" dirty="0" err="1"/>
              <a:t>int</a:t>
            </a:r>
            <a:r>
              <a:rPr lang="en-US" sz="1100" dirty="0"/>
              <a:t> </a:t>
            </a:r>
            <a:r>
              <a:rPr lang="en-US" sz="1100" dirty="0" smtClean="0"/>
              <a:t>a =10;</a:t>
            </a:r>
            <a:endParaRPr lang="en-US" sz="1100" dirty="0"/>
          </a:p>
          <a:p>
            <a:r>
              <a:rPr lang="en-US" sz="1100" dirty="0"/>
              <a:t>  </a:t>
            </a:r>
            <a:r>
              <a:rPr lang="en-US" sz="1100" dirty="0" err="1"/>
              <a:t>pid_t</a:t>
            </a:r>
            <a:r>
              <a:rPr lang="en-US" sz="1100" dirty="0"/>
              <a:t> </a:t>
            </a:r>
            <a:r>
              <a:rPr lang="en-US" sz="1100" dirty="0" err="1"/>
              <a:t>forkvalue</a:t>
            </a:r>
            <a:r>
              <a:rPr lang="en-US" sz="1100" dirty="0"/>
              <a:t>;</a:t>
            </a:r>
          </a:p>
          <a:p>
            <a:endParaRPr lang="en-US" sz="1100" dirty="0"/>
          </a:p>
          <a:p>
            <a:r>
              <a:rPr lang="en-US" sz="1100" dirty="0" err="1" smtClean="0"/>
              <a:t>printf</a:t>
            </a:r>
            <a:r>
              <a:rPr lang="en-US" sz="1100" dirty="0"/>
              <a:t>("Value of a before fork: %d\n", a);</a:t>
            </a:r>
          </a:p>
          <a:p>
            <a:endParaRPr lang="en-US" sz="1100" dirty="0"/>
          </a:p>
          <a:p>
            <a:r>
              <a:rPr lang="en-US" sz="1100" dirty="0"/>
              <a:t>  </a:t>
            </a:r>
            <a:r>
              <a:rPr lang="en-US" sz="1100" dirty="0" err="1"/>
              <a:t>forkvalue</a:t>
            </a:r>
            <a:r>
              <a:rPr lang="en-US" sz="1100" dirty="0"/>
              <a:t> = fork();</a:t>
            </a:r>
          </a:p>
          <a:p>
            <a:endParaRPr lang="en-US" sz="1100" dirty="0"/>
          </a:p>
          <a:p>
            <a:r>
              <a:rPr lang="en-US" sz="1100" dirty="0"/>
              <a:t>  if(</a:t>
            </a:r>
            <a:r>
              <a:rPr lang="en-US" sz="1100" dirty="0" err="1"/>
              <a:t>forkvalue</a:t>
            </a:r>
            <a:r>
              <a:rPr lang="en-US" sz="1100" dirty="0"/>
              <a:t> == -1)  /* Error... no child created */</a:t>
            </a:r>
          </a:p>
          <a:p>
            <a:r>
              <a:rPr lang="en-US" sz="1100" dirty="0"/>
              <a:t>    {</a:t>
            </a:r>
          </a:p>
          <a:p>
            <a:r>
              <a:rPr lang="en-US" sz="1100" dirty="0"/>
              <a:t>      </a:t>
            </a:r>
            <a:r>
              <a:rPr lang="en-US" sz="1100" dirty="0" err="1"/>
              <a:t>perror</a:t>
            </a:r>
            <a:r>
              <a:rPr lang="en-US" sz="1100" dirty="0"/>
              <a:t>("There was an error in the fork.  No child was created.");</a:t>
            </a:r>
          </a:p>
          <a:p>
            <a:r>
              <a:rPr lang="en-US" sz="1100" dirty="0"/>
              <a:t>      return 1;</a:t>
            </a:r>
          </a:p>
          <a:p>
            <a:r>
              <a:rPr lang="en-US" sz="1100" dirty="0"/>
              <a:t>    }</a:t>
            </a:r>
          </a:p>
          <a:p>
            <a:r>
              <a:rPr lang="en-US" sz="1100" dirty="0"/>
              <a:t> else if(</a:t>
            </a:r>
            <a:r>
              <a:rPr lang="en-US" sz="1100" dirty="0" err="1"/>
              <a:t>forkvalue</a:t>
            </a:r>
            <a:r>
              <a:rPr lang="en-US" sz="1100" dirty="0"/>
              <a:t> == 0)   /* I am the child */</a:t>
            </a:r>
          </a:p>
          <a:p>
            <a:r>
              <a:rPr lang="en-US" sz="1100" dirty="0"/>
              <a:t>    {</a:t>
            </a:r>
          </a:p>
          <a:p>
            <a:r>
              <a:rPr lang="en-US" sz="1100" dirty="0"/>
              <a:t>      </a:t>
            </a:r>
            <a:r>
              <a:rPr lang="en-US" sz="1100" dirty="0" err="1"/>
              <a:t>printf</a:t>
            </a:r>
            <a:r>
              <a:rPr lang="en-US" sz="1100" dirty="0"/>
              <a:t>("This is the child.  The value of a is %d and My </a:t>
            </a:r>
            <a:r>
              <a:rPr lang="en-US" sz="1100" dirty="0" err="1"/>
              <a:t>pid</a:t>
            </a:r>
            <a:r>
              <a:rPr lang="en-US" sz="1100" dirty="0"/>
              <a:t> is: %</a:t>
            </a:r>
            <a:r>
              <a:rPr lang="en-US" sz="1100" dirty="0" err="1"/>
              <a:t>ld</a:t>
            </a:r>
            <a:r>
              <a:rPr lang="en-US" sz="1100" dirty="0"/>
              <a:t>\n", a, </a:t>
            </a:r>
            <a:r>
              <a:rPr lang="en-US" sz="1100" dirty="0" err="1"/>
              <a:t>getpid</a:t>
            </a:r>
            <a:r>
              <a:rPr lang="en-US" sz="1100" dirty="0"/>
              <a:t>());</a:t>
            </a:r>
          </a:p>
          <a:p>
            <a:r>
              <a:rPr lang="en-US" sz="1100" dirty="0"/>
              <a:t>      </a:t>
            </a:r>
            <a:r>
              <a:rPr lang="en-US" sz="1100" dirty="0" err="1"/>
              <a:t>printf</a:t>
            </a:r>
            <a:r>
              <a:rPr lang="en-US" sz="1100" dirty="0"/>
              <a:t>("Child Exiting\n");</a:t>
            </a:r>
          </a:p>
          <a:p>
            <a:r>
              <a:rPr lang="en-US" sz="1100" dirty="0"/>
              <a:t>      return 0;</a:t>
            </a:r>
          </a:p>
          <a:p>
            <a:r>
              <a:rPr lang="en-US" sz="1100" dirty="0"/>
              <a:t>    }</a:t>
            </a:r>
          </a:p>
          <a:p>
            <a:r>
              <a:rPr lang="en-US" sz="1100" dirty="0"/>
              <a:t> else   /* I am the parent */</a:t>
            </a:r>
          </a:p>
          <a:p>
            <a:r>
              <a:rPr lang="en-US" sz="1100" dirty="0"/>
              <a:t>    {</a:t>
            </a:r>
          </a:p>
          <a:p>
            <a:r>
              <a:rPr lang="en-US" sz="1100" dirty="0"/>
              <a:t>      </a:t>
            </a:r>
            <a:r>
              <a:rPr lang="en-US" sz="1100" dirty="0" err="1"/>
              <a:t>printf</a:t>
            </a:r>
            <a:r>
              <a:rPr lang="en-US" sz="1100" dirty="0"/>
              <a:t>("This is the parent.  The value of a is %d and my child's </a:t>
            </a:r>
            <a:r>
              <a:rPr lang="en-US" sz="1100" dirty="0" err="1"/>
              <a:t>pid</a:t>
            </a:r>
            <a:r>
              <a:rPr lang="en-US" sz="1100" dirty="0"/>
              <a:t> is: %</a:t>
            </a:r>
            <a:r>
              <a:rPr lang="en-US" sz="1100" dirty="0" err="1"/>
              <a:t>ld</a:t>
            </a:r>
            <a:r>
              <a:rPr lang="en-US" sz="1100" dirty="0"/>
              <a:t>\n", a, </a:t>
            </a:r>
            <a:r>
              <a:rPr lang="en-US" sz="1100" dirty="0" err="1"/>
              <a:t>forkvalue</a:t>
            </a:r>
            <a:r>
              <a:rPr lang="en-US" sz="1100" dirty="0"/>
              <a:t>);</a:t>
            </a:r>
          </a:p>
          <a:p>
            <a:r>
              <a:rPr lang="en-US" sz="1100" dirty="0"/>
              <a:t>      </a:t>
            </a:r>
            <a:r>
              <a:rPr lang="en-US" sz="1100" dirty="0" err="1"/>
              <a:t>printf</a:t>
            </a:r>
            <a:r>
              <a:rPr lang="en-US" sz="1100" dirty="0"/>
              <a:t>("Parent Exiting\n");</a:t>
            </a:r>
          </a:p>
          <a:p>
            <a:r>
              <a:rPr lang="en-US" sz="1100" dirty="0"/>
              <a:t>      return 0;</a:t>
            </a:r>
          </a:p>
          <a:p>
            <a:r>
              <a:rPr lang="en-US" sz="1100" dirty="0"/>
              <a:t>    }</a:t>
            </a:r>
          </a:p>
          <a:p>
            <a:endParaRPr lang="en-US" sz="1100" dirty="0"/>
          </a:p>
          <a:p>
            <a:r>
              <a:rPr lang="en-US" sz="1100" dirty="0"/>
              <a:t>  return 0;     /* should never get here */</a:t>
            </a:r>
          </a:p>
          <a:p>
            <a:r>
              <a:rPr lang="en-US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24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fork() + exec()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828800"/>
            <a:ext cx="7924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multitasking operating systems, processes (running programs) need a way to create new processes, e.g. to run other programs. Fork and its variants are typically the only way of doing so in Unix-like systems. For a process to start the execution of a different program, it first forks to create a copy of itself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/>
              <a:t>Then, the </a:t>
            </a:r>
            <a:r>
              <a:rPr lang="en-US" sz="2400" dirty="0" smtClean="0"/>
              <a:t>copy (child process) </a:t>
            </a:r>
            <a:r>
              <a:rPr lang="en-US" sz="2400" dirty="0"/>
              <a:t>calls the </a:t>
            </a:r>
            <a:r>
              <a:rPr lang="en-US" sz="2400" dirty="0" smtClean="0">
                <a:hlinkClick r:id="rId2" tooltip="Exec (computing)"/>
              </a:rPr>
              <a:t>exec</a:t>
            </a:r>
            <a:r>
              <a:rPr lang="en-US" sz="2400" dirty="0" smtClean="0"/>
              <a:t>() system </a:t>
            </a:r>
            <a:r>
              <a:rPr lang="en-US" sz="2400" dirty="0"/>
              <a:t>call to overlay itself with the other program: it ceases execution of its former program in favor of the other.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219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Optimizations of fork()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r>
              <a:rPr lang="en-US" dirty="0"/>
              <a:t>http://</a:t>
            </a:r>
            <a:r>
              <a:rPr lang="en-US" dirty="0" smtClean="0"/>
              <a:t>en.wikipedia.org/wiki/Fork_(system_call)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914400"/>
            <a:ext cx="79248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In systems equipped with </a:t>
            </a:r>
            <a:r>
              <a:rPr lang="en-US" sz="2000" dirty="0">
                <a:hlinkClick r:id="rId2" tooltip="Virtual memory"/>
              </a:rPr>
              <a:t>virtual memory</a:t>
            </a:r>
            <a:r>
              <a:rPr lang="en-US" sz="2000" dirty="0"/>
              <a:t> support, the </a:t>
            </a:r>
            <a:r>
              <a:rPr lang="en-US" sz="2000" b="1" i="1" dirty="0"/>
              <a:t>fork() </a:t>
            </a:r>
            <a:r>
              <a:rPr lang="en-US" sz="2000" dirty="0"/>
              <a:t>operation creates a separate </a:t>
            </a:r>
            <a:r>
              <a:rPr lang="en-US" sz="2000" dirty="0">
                <a:hlinkClick r:id="rId3" tooltip="Address space"/>
              </a:rPr>
              <a:t>address space</a:t>
            </a:r>
            <a:r>
              <a:rPr lang="en-US" sz="2000" dirty="0"/>
              <a:t> for the child. 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child process has an exact copy of all the memory segments of the parent process, </a:t>
            </a:r>
            <a:endParaRPr lang="en-US" sz="20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if</a:t>
            </a:r>
            <a:r>
              <a:rPr lang="en-US" sz="2000" dirty="0"/>
              <a:t> </a:t>
            </a:r>
            <a:r>
              <a:rPr lang="en-US" sz="2000" dirty="0">
                <a:hlinkClick r:id="rId4" tooltip="Copy-on-write"/>
              </a:rPr>
              <a:t>copy-on-write</a:t>
            </a:r>
            <a:r>
              <a:rPr lang="en-US" sz="2000" dirty="0"/>
              <a:t> semantics are implemented, the physical memory need not be actually </a:t>
            </a:r>
            <a:r>
              <a:rPr lang="en-US" sz="2000" dirty="0" smtClean="0"/>
              <a:t>copied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Instead</a:t>
            </a:r>
            <a:r>
              <a:rPr lang="en-US" sz="2000" dirty="0"/>
              <a:t>, virtual memory pages in both processes may refer to the same pages of </a:t>
            </a:r>
            <a:r>
              <a:rPr lang="en-US" sz="2000" dirty="0">
                <a:hlinkClick r:id="rId5" tooltip="Physical memory"/>
              </a:rPr>
              <a:t>physical memory</a:t>
            </a:r>
            <a:r>
              <a:rPr lang="en-US" sz="2000" dirty="0"/>
              <a:t> until one of them writes to such a page: then it is copied. </a:t>
            </a:r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en-US" sz="2000" dirty="0" smtClean="0"/>
              <a:t>This </a:t>
            </a:r>
            <a:r>
              <a:rPr lang="en-US" sz="2000" dirty="0"/>
              <a:t>optimization is important in the common case where fork is used in conjunction with exec to execute a new program: typically, the child process performs only a small set of actions before it ceases execution of its program in </a:t>
            </a:r>
            <a:r>
              <a:rPr lang="en-US" sz="2000" dirty="0" smtClean="0"/>
              <a:t>favor </a:t>
            </a:r>
            <a:r>
              <a:rPr lang="en-US" sz="2000" dirty="0"/>
              <a:t>of the program to be started, and it requires very few, if any, of its parent's </a:t>
            </a:r>
            <a:r>
              <a:rPr lang="en-US" sz="2000" dirty="0">
                <a:hlinkClick r:id="rId6" tooltip="Data structure"/>
              </a:rPr>
              <a:t>data structures</a:t>
            </a:r>
            <a:r>
              <a:rPr lang="en-US" sz="2000" dirty="0"/>
              <a:t>.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4570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</a:t>
            </a:r>
            <a:r>
              <a:rPr lang="en-US" dirty="0" smtClean="0"/>
              <a:t>s and Fork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447800"/>
            <a:ext cx="792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Why is fork() considered "dirty"?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copy-on-write of parent memory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signal handlers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file/socket descriptors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environ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stack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heap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r>
              <a:rPr lang="en-US" sz="2000" dirty="0" smtClean="0"/>
              <a:t>exec() clears this.  But if you do not exec() after fork(), you "</a:t>
            </a:r>
            <a:r>
              <a:rPr lang="en-US" sz="2000" dirty="0"/>
              <a:t>clear memory", for example, disable </a:t>
            </a:r>
            <a:r>
              <a:rPr lang="en-US" sz="2000" dirty="0" smtClean="0"/>
              <a:t>reset/signal </a:t>
            </a:r>
            <a:r>
              <a:rPr lang="en-US" sz="2000" dirty="0"/>
              <a:t>handlers, socket </a:t>
            </a:r>
            <a:r>
              <a:rPr lang="en-US" sz="2000" dirty="0" smtClean="0"/>
              <a:t>connections, </a:t>
            </a:r>
            <a:r>
              <a:rPr lang="en-US" sz="2000" dirty="0"/>
              <a:t>and other </a:t>
            </a:r>
            <a:r>
              <a:rPr lang="en-US" sz="2000" dirty="0" smtClean="0"/>
              <a:t>things  </a:t>
            </a:r>
            <a:r>
              <a:rPr lang="en-US" sz="2000" dirty="0"/>
              <a:t>inherited from </a:t>
            </a:r>
            <a:r>
              <a:rPr lang="en-US" sz="2000" dirty="0" smtClean="0"/>
              <a:t>parent.</a:t>
            </a:r>
          </a:p>
          <a:p>
            <a:endParaRPr lang="en-US" sz="2000" dirty="0"/>
          </a:p>
          <a:p>
            <a:r>
              <a:rPr lang="en-US" sz="2000" dirty="0"/>
              <a:t>B</a:t>
            </a:r>
            <a:r>
              <a:rPr lang="en-US" sz="2000" dirty="0" smtClean="0"/>
              <a:t>ecause </a:t>
            </a:r>
            <a:r>
              <a:rPr lang="en-US" sz="2000" dirty="0"/>
              <a:t>child has access to a lot of data </a:t>
            </a:r>
            <a:r>
              <a:rPr lang="en-US" sz="2000" dirty="0" smtClean="0"/>
              <a:t>that </a:t>
            </a:r>
            <a:r>
              <a:rPr lang="en-US" sz="2000" dirty="0"/>
              <a:t>was not </a:t>
            </a:r>
            <a:r>
              <a:rPr lang="en-US" sz="2000" dirty="0" smtClean="0"/>
              <a:t>necessarily intended </a:t>
            </a:r>
            <a:r>
              <a:rPr lang="en-US" sz="2000" dirty="0"/>
              <a:t>- breaks encapsulation, and many </a:t>
            </a:r>
            <a:r>
              <a:rPr lang="en-US" sz="2000" dirty="0" smtClean="0"/>
              <a:t>side-effects are </a:t>
            </a:r>
            <a:r>
              <a:rPr lang="en-US" sz="2000" dirty="0"/>
              <a:t>possible.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6094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</a:t>
            </a:r>
            <a:r>
              <a:rPr lang="en-US" dirty="0" smtClean="0"/>
              <a:t>s and fork()	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r>
              <a:rPr lang="en-US" dirty="0"/>
              <a:t>http://</a:t>
            </a:r>
            <a:r>
              <a:rPr lang="en-US" dirty="0" smtClean="0"/>
              <a:t>en.wikipedia.org/wiki/Fork_(system_call)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828800"/>
            <a:ext cx="79248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Communicating with the parent</a:t>
            </a:r>
          </a:p>
          <a:p>
            <a:endParaRPr lang="en-US" sz="2400" dirty="0"/>
          </a:p>
          <a:p>
            <a:pPr lvl="1"/>
            <a:r>
              <a:rPr lang="en-US" sz="2400" dirty="0"/>
              <a:t>The child process starts off with a copy of its parent's </a:t>
            </a:r>
            <a:r>
              <a:rPr lang="en-US" sz="2400" dirty="0">
                <a:hlinkClick r:id="rId2" tooltip="File descriptor"/>
              </a:rPr>
              <a:t>file </a:t>
            </a:r>
            <a:r>
              <a:rPr lang="en-US" sz="2400" dirty="0" smtClean="0">
                <a:hlinkClick r:id="rId2" tooltip="File descriptor"/>
              </a:rPr>
              <a:t>descriptors</a:t>
            </a:r>
            <a:r>
              <a:rPr lang="en-US" sz="2400" dirty="0" smtClean="0"/>
              <a:t>.</a:t>
            </a:r>
            <a:r>
              <a:rPr lang="en-US" sz="2400" baseline="30000" dirty="0"/>
              <a:t> </a:t>
            </a:r>
            <a:endParaRPr lang="en-US" sz="2400" baseline="30000" dirty="0" smtClean="0"/>
          </a:p>
          <a:p>
            <a:pPr lvl="1"/>
            <a:endParaRPr lang="en-US" sz="2400" baseline="30000" dirty="0" smtClean="0"/>
          </a:p>
          <a:p>
            <a:pPr lvl="1"/>
            <a:r>
              <a:rPr lang="en-US" sz="2400" dirty="0" smtClean="0"/>
              <a:t>For </a:t>
            </a:r>
            <a:r>
              <a:rPr lang="en-US" sz="2400" dirty="0" err="1"/>
              <a:t>interprocess</a:t>
            </a:r>
            <a:r>
              <a:rPr lang="en-US" sz="2400" dirty="0"/>
              <a:t> </a:t>
            </a:r>
            <a:r>
              <a:rPr lang="en-US" sz="2400" dirty="0" smtClean="0"/>
              <a:t>communication (IPC), </a:t>
            </a:r>
            <a:r>
              <a:rPr lang="en-US" sz="2400" dirty="0"/>
              <a:t>the parent process will often create a pipe or several pipes, and then after </a:t>
            </a:r>
            <a:r>
              <a:rPr lang="en-US" sz="2400" dirty="0" smtClean="0"/>
              <a:t>forking, each processes </a:t>
            </a:r>
            <a:r>
              <a:rPr lang="en-US" sz="2400" dirty="0"/>
              <a:t>will close the ends of the pipes that they don't need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099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5 recommended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fontAlgn="ctr">
              <a:buNone/>
            </a:pPr>
            <a:r>
              <a:rPr lang="en-US" dirty="0" smtClean="0"/>
              <a:t>Homework 5 covers new stuff:</a:t>
            </a:r>
          </a:p>
          <a:p>
            <a:pPr lvl="1" fontAlgn="ctr"/>
            <a:r>
              <a:rPr lang="en-US" dirty="0" smtClean="0"/>
              <a:t>CONF files / </a:t>
            </a:r>
            <a:r>
              <a:rPr lang="en-US" dirty="0" err="1" smtClean="0"/>
              <a:t>Rudeconfig</a:t>
            </a:r>
            <a:endParaRPr lang="en-US" dirty="0" smtClean="0"/>
          </a:p>
          <a:p>
            <a:pPr lvl="1" fontAlgn="ctr"/>
            <a:r>
              <a:rPr lang="en-US" dirty="0" smtClean="0"/>
              <a:t>Fork() / Signals / process control</a:t>
            </a:r>
          </a:p>
          <a:p>
            <a:pPr lvl="1" fontAlgn="ctr"/>
            <a:r>
              <a:rPr lang="en-US" dirty="0" err="1" smtClean="0"/>
              <a:t>inotify</a:t>
            </a:r>
            <a:r>
              <a:rPr lang="en-US" dirty="0" smtClean="0"/>
              <a:t>() facility</a:t>
            </a:r>
          </a:p>
          <a:p>
            <a:pPr lvl="1" fontAlgn="ctr"/>
            <a:endParaRPr lang="en-US" dirty="0"/>
          </a:p>
          <a:p>
            <a:pPr marL="0" indent="0" fontAlgn="ctr">
              <a:buNone/>
            </a:pPr>
            <a:r>
              <a:rPr lang="en-US" dirty="0" smtClean="0"/>
              <a:t>Homework 5 draws on previous stuff:</a:t>
            </a:r>
          </a:p>
          <a:p>
            <a:pPr lvl="1" fontAlgn="ctr"/>
            <a:r>
              <a:rPr lang="en-US" dirty="0" err="1" smtClean="0"/>
              <a:t>popen</a:t>
            </a:r>
            <a:r>
              <a:rPr lang="en-US" dirty="0" smtClean="0"/>
              <a:t> ()</a:t>
            </a:r>
          </a:p>
          <a:p>
            <a:pPr lvl="1" fontAlgn="ctr"/>
            <a:r>
              <a:rPr lang="en-US" dirty="0" smtClean="0"/>
              <a:t>shell functions like date and copy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50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</a:t>
            </a:r>
            <a:r>
              <a:rPr lang="en-US" dirty="0" smtClean="0"/>
              <a:t>s and Fork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295400"/>
            <a:ext cx="79248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200" dirty="0"/>
              <a:t>#define WORKER_POOL_SIZE 10</a:t>
            </a:r>
          </a:p>
          <a:p>
            <a:pPr fontAlgn="base"/>
            <a:r>
              <a:rPr lang="en-US" sz="1200" dirty="0"/>
              <a:t> </a:t>
            </a:r>
          </a:p>
          <a:p>
            <a:pPr fontAlgn="base"/>
            <a:r>
              <a:rPr lang="en-US" sz="1200" dirty="0"/>
              <a:t>void worker (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command_fd</a:t>
            </a:r>
            <a:r>
              <a:rPr lang="en-US" sz="1200" dirty="0"/>
              <a:t>,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response_fd</a:t>
            </a:r>
            <a:r>
              <a:rPr lang="en-US" sz="1200" dirty="0"/>
              <a:t> ) {</a:t>
            </a:r>
          </a:p>
          <a:p>
            <a:pPr fontAlgn="base"/>
            <a:r>
              <a:rPr lang="en-US" sz="1200" dirty="0"/>
              <a:t>    while ( 1 ) {</a:t>
            </a:r>
          </a:p>
          <a:p>
            <a:pPr fontAlgn="base"/>
            <a:r>
              <a:rPr lang="en-US" sz="1200" dirty="0"/>
              <a:t>        // wait for instructions on </a:t>
            </a:r>
            <a:r>
              <a:rPr lang="en-US" sz="1200" dirty="0" err="1"/>
              <a:t>command_fd</a:t>
            </a:r>
            <a:endParaRPr lang="en-US" sz="1200" dirty="0"/>
          </a:p>
          <a:p>
            <a:pPr fontAlgn="base"/>
            <a:r>
              <a:rPr lang="en-US" sz="1200" dirty="0"/>
              <a:t>    }</a:t>
            </a:r>
          </a:p>
          <a:p>
            <a:pPr fontAlgn="base"/>
            <a:r>
              <a:rPr lang="en-US" sz="1200" dirty="0"/>
              <a:t>}</a:t>
            </a:r>
          </a:p>
          <a:p>
            <a:pPr fontAlgn="base"/>
            <a:r>
              <a:rPr lang="en-US" sz="1200" dirty="0"/>
              <a:t> </a:t>
            </a:r>
          </a:p>
          <a:p>
            <a:pPr fontAlgn="base"/>
            <a:r>
              <a:rPr lang="en-US" sz="1200" dirty="0" err="1"/>
              <a:t>int</a:t>
            </a:r>
            <a:r>
              <a:rPr lang="en-US" sz="1200" dirty="0"/>
              <a:t> main ( ) {</a:t>
            </a:r>
          </a:p>
          <a:p>
            <a:pPr fontAlgn="base"/>
            <a:r>
              <a:rPr lang="en-US" sz="1200" dirty="0"/>
              <a:t>    </a:t>
            </a:r>
            <a:r>
              <a:rPr lang="en-US" sz="1200" dirty="0" err="1"/>
              <a:t>pid_t</a:t>
            </a:r>
            <a:r>
              <a:rPr lang="en-US" sz="1200" dirty="0"/>
              <a:t> workers[WORKER_POOL_SIZE];</a:t>
            </a:r>
          </a:p>
          <a:p>
            <a:pPr fontAlgn="base"/>
            <a:r>
              <a:rPr lang="en-US" sz="1200" dirty="0"/>
              <a:t>    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ms_pipes</a:t>
            </a:r>
            <a:r>
              <a:rPr lang="en-US" sz="1200" dirty="0"/>
              <a:t>[WORKER_POOL_SIZE][2];  // master to servant</a:t>
            </a:r>
          </a:p>
          <a:p>
            <a:pPr fontAlgn="base"/>
            <a:r>
              <a:rPr lang="en-US" sz="1200" dirty="0"/>
              <a:t>    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sm_pipes</a:t>
            </a:r>
            <a:r>
              <a:rPr lang="en-US" sz="1200" dirty="0"/>
              <a:t>[WORKER_POOL_SIZE][2];  // servant to master</a:t>
            </a:r>
          </a:p>
          <a:p>
            <a:pPr fontAlgn="base"/>
            <a:r>
              <a:rPr lang="en-US" sz="1200" dirty="0"/>
              <a:t>    for ( </a:t>
            </a:r>
            <a:r>
              <a:rPr lang="en-US" sz="1200" dirty="0" err="1"/>
              <a:t>i</a:t>
            </a:r>
            <a:r>
              <a:rPr lang="en-US" sz="1200" dirty="0"/>
              <a:t> = 0 ; </a:t>
            </a:r>
            <a:r>
              <a:rPr lang="en-US" sz="1200" dirty="0" err="1"/>
              <a:t>i</a:t>
            </a:r>
            <a:r>
              <a:rPr lang="en-US" sz="1200" dirty="0"/>
              <a:t> &lt; WORKER_POOL_SIZE ; </a:t>
            </a:r>
            <a:r>
              <a:rPr lang="en-US" sz="1200" dirty="0" err="1"/>
              <a:t>i</a:t>
            </a:r>
            <a:r>
              <a:rPr lang="en-US" sz="1200" dirty="0"/>
              <a:t>++ ) {</a:t>
            </a:r>
          </a:p>
          <a:p>
            <a:pPr fontAlgn="base"/>
            <a:r>
              <a:rPr lang="en-US" sz="1200" dirty="0"/>
              <a:t>        pipe( </a:t>
            </a:r>
            <a:r>
              <a:rPr lang="en-US" sz="1200" dirty="0" err="1"/>
              <a:t>ms_pipes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 );</a:t>
            </a:r>
          </a:p>
          <a:p>
            <a:pPr fontAlgn="base"/>
            <a:r>
              <a:rPr lang="en-US" sz="1200" dirty="0"/>
              <a:t>        pipe( </a:t>
            </a:r>
            <a:r>
              <a:rPr lang="en-US" sz="1200" dirty="0" err="1"/>
              <a:t>sm_pipes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 );</a:t>
            </a:r>
          </a:p>
          <a:p>
            <a:pPr fontAlgn="base"/>
            <a:r>
              <a:rPr lang="en-US" sz="1200" dirty="0"/>
              <a:t>        workers[</a:t>
            </a:r>
            <a:r>
              <a:rPr lang="en-US" sz="1200" dirty="0" err="1"/>
              <a:t>i</a:t>
            </a:r>
            <a:r>
              <a:rPr lang="en-US" sz="1200" dirty="0"/>
              <a:t>] = fork();</a:t>
            </a:r>
          </a:p>
          <a:p>
            <a:pPr fontAlgn="base"/>
            <a:r>
              <a:rPr lang="en-US" sz="1200" dirty="0"/>
              <a:t>        if ( workers[</a:t>
            </a:r>
            <a:r>
              <a:rPr lang="en-US" sz="1200" dirty="0" err="1"/>
              <a:t>i</a:t>
            </a:r>
            <a:r>
              <a:rPr lang="en-US" sz="1200" dirty="0"/>
              <a:t>] == 0 ) {</a:t>
            </a:r>
          </a:p>
          <a:p>
            <a:pPr fontAlgn="base"/>
            <a:r>
              <a:rPr lang="en-US" sz="1200" dirty="0"/>
              <a:t>            close( </a:t>
            </a:r>
            <a:r>
              <a:rPr lang="en-US" sz="1200" dirty="0" err="1"/>
              <a:t>ms_pipes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][1] );</a:t>
            </a:r>
          </a:p>
          <a:p>
            <a:pPr fontAlgn="base"/>
            <a:r>
              <a:rPr lang="en-US" sz="1200" dirty="0"/>
              <a:t>            close( </a:t>
            </a:r>
            <a:r>
              <a:rPr lang="en-US" sz="1200" dirty="0" err="1"/>
              <a:t>sm_pipes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][0] );</a:t>
            </a:r>
          </a:p>
          <a:p>
            <a:pPr fontAlgn="base"/>
            <a:r>
              <a:rPr lang="en-US" sz="1200" dirty="0"/>
              <a:t>            worker( </a:t>
            </a:r>
            <a:r>
              <a:rPr lang="en-US" sz="1200" dirty="0" err="1"/>
              <a:t>ms_pipes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][0], </a:t>
            </a:r>
            <a:r>
              <a:rPr lang="en-US" sz="1200" dirty="0" err="1"/>
              <a:t>sm_pipes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][1] );</a:t>
            </a:r>
          </a:p>
          <a:p>
            <a:pPr fontAlgn="base"/>
            <a:r>
              <a:rPr lang="en-US" sz="1200" dirty="0"/>
              <a:t>            exit(1);  // should never get here</a:t>
            </a:r>
          </a:p>
          <a:p>
            <a:pPr fontAlgn="base"/>
            <a:r>
              <a:rPr lang="en-US" sz="1200" dirty="0"/>
              <a:t>        } else {</a:t>
            </a:r>
          </a:p>
          <a:p>
            <a:pPr fontAlgn="base"/>
            <a:r>
              <a:rPr lang="en-US" sz="1200" dirty="0"/>
              <a:t>            close( </a:t>
            </a:r>
            <a:r>
              <a:rPr lang="en-US" sz="1200" dirty="0" err="1"/>
              <a:t>ms_pipes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][0] );</a:t>
            </a:r>
          </a:p>
          <a:p>
            <a:pPr fontAlgn="base"/>
            <a:r>
              <a:rPr lang="en-US" sz="1200" dirty="0"/>
              <a:t>            close( </a:t>
            </a:r>
            <a:r>
              <a:rPr lang="en-US" sz="1200" dirty="0" err="1"/>
              <a:t>sm_pipes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][1] );</a:t>
            </a:r>
          </a:p>
          <a:p>
            <a:pPr fontAlgn="base"/>
            <a:r>
              <a:rPr lang="en-US" sz="1200" dirty="0"/>
              <a:t>        }</a:t>
            </a:r>
          </a:p>
          <a:p>
            <a:pPr fontAlgn="base"/>
            <a:r>
              <a:rPr lang="en-US" sz="1200" dirty="0"/>
              <a:t>    }</a:t>
            </a:r>
          </a:p>
          <a:p>
            <a:pPr fontAlgn="base"/>
            <a:r>
              <a:rPr lang="en-US" sz="1200" dirty="0"/>
              <a:t>    // now do whatever you want here for the master</a:t>
            </a:r>
          </a:p>
          <a:p>
            <a:pPr fontAlgn="base"/>
            <a:r>
              <a:rPr lang="en-US" sz="1200" dirty="0"/>
              <a:t>    return 0;</a:t>
            </a:r>
          </a:p>
          <a:p>
            <a:pPr fontAlgn="base"/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347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5 recommended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Autofit/>
          </a:bodyPr>
          <a:lstStyle/>
          <a:p>
            <a:pPr marL="0" indent="0" fontAlgn="ctr">
              <a:buNone/>
            </a:pPr>
            <a:r>
              <a:rPr lang="en-US" sz="2800" dirty="0" smtClean="0"/>
              <a:t>To help with scope of the project, I recommend these steps (as identified in the </a:t>
            </a:r>
            <a:r>
              <a:rPr lang="en-US" sz="2800" dirty="0" err="1" smtClean="0"/>
              <a:t>writeup</a:t>
            </a:r>
            <a:r>
              <a:rPr lang="en-US" sz="2800" dirty="0" smtClean="0"/>
              <a:t>):</a:t>
            </a:r>
          </a:p>
          <a:p>
            <a:pPr marL="0" indent="0" fontAlgn="ctr">
              <a:buNone/>
            </a:pPr>
            <a:endParaRPr lang="en-US" sz="1200" dirty="0"/>
          </a:p>
          <a:p>
            <a:pPr marL="0" indent="0" fontAlgn="ctr">
              <a:buNone/>
            </a:pPr>
            <a:r>
              <a:rPr lang="en-US" sz="2800" b="1" dirty="0" smtClean="0"/>
              <a:t>Phase 1:</a:t>
            </a:r>
          </a:p>
          <a:p>
            <a:r>
              <a:rPr lang="en-US" sz="2800" dirty="0"/>
              <a:t>Create Makefile that compiles runs a hello world program</a:t>
            </a:r>
          </a:p>
          <a:p>
            <a:pPr lvl="1"/>
            <a:r>
              <a:rPr lang="en-US" sz="2400" dirty="0" smtClean="0"/>
              <a:t>should </a:t>
            </a:r>
            <a:r>
              <a:rPr lang="en-US" sz="2400" dirty="0"/>
              <a:t>use -I flags with include paths</a:t>
            </a:r>
          </a:p>
          <a:p>
            <a:pPr lvl="1"/>
            <a:r>
              <a:rPr lang="en-US" sz="2400" dirty="0" smtClean="0"/>
              <a:t>should </a:t>
            </a:r>
            <a:r>
              <a:rPr lang="en-US" sz="2400" dirty="0"/>
              <a:t>use -L with library paths</a:t>
            </a:r>
          </a:p>
          <a:p>
            <a:pPr lvl="1"/>
            <a:r>
              <a:rPr lang="en-US" sz="2400" dirty="0" smtClean="0"/>
              <a:t>should </a:t>
            </a:r>
            <a:r>
              <a:rPr lang="en-US" sz="2400" dirty="0"/>
              <a:t>use -l flags with libraries</a:t>
            </a:r>
          </a:p>
          <a:p>
            <a:r>
              <a:rPr lang="en-US" sz="2800" dirty="0" smtClean="0"/>
              <a:t>verify </a:t>
            </a:r>
            <a:r>
              <a:rPr lang="en-US" sz="2800" dirty="0"/>
              <a:t>backup target working (for backups and program submission)</a:t>
            </a:r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8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5 recommended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Autofit/>
          </a:bodyPr>
          <a:lstStyle/>
          <a:p>
            <a:pPr marL="0" indent="0" fontAlgn="ctr">
              <a:buNone/>
            </a:pPr>
            <a:r>
              <a:rPr lang="en-US" sz="2800" b="1" dirty="0" smtClean="0"/>
              <a:t>Phase 2:</a:t>
            </a:r>
          </a:p>
          <a:p>
            <a:pPr marL="0" indent="0" fontAlgn="ctr">
              <a:buNone/>
            </a:pPr>
            <a:endParaRPr lang="en-US" sz="1600" b="1" dirty="0" smtClean="0"/>
          </a:p>
          <a:p>
            <a:r>
              <a:rPr lang="en-US" sz="2800" dirty="0"/>
              <a:t>download/install </a:t>
            </a:r>
            <a:r>
              <a:rPr lang="en-US" sz="2800" dirty="0"/>
              <a:t>TCLAP </a:t>
            </a:r>
            <a:r>
              <a:rPr lang="en-US" sz="2800" dirty="0" smtClean="0"/>
              <a:t>(</a:t>
            </a:r>
            <a:r>
              <a:rPr lang="en-US" sz="2800" dirty="0"/>
              <a:t>need to add </a:t>
            </a:r>
            <a:r>
              <a:rPr lang="en-US" sz="2800" dirty="0"/>
              <a:t>TCLAP </a:t>
            </a:r>
            <a:r>
              <a:rPr lang="en-US" sz="2800" dirty="0" smtClean="0"/>
              <a:t>library </a:t>
            </a:r>
            <a:r>
              <a:rPr lang="en-US" sz="2800" dirty="0"/>
              <a:t>location to Makefile)</a:t>
            </a:r>
          </a:p>
          <a:p>
            <a:r>
              <a:rPr lang="en-US" sz="2800" dirty="0" smtClean="0"/>
              <a:t>Use TCLAP to </a:t>
            </a:r>
            <a:r>
              <a:rPr lang="en-US" sz="2800" dirty="0"/>
              <a:t>parse your command line</a:t>
            </a:r>
          </a:p>
          <a:p>
            <a:r>
              <a:rPr lang="en-US" sz="2800" dirty="0" smtClean="0"/>
              <a:t>Create </a:t>
            </a:r>
            <a:r>
              <a:rPr lang="en-US" sz="2800" dirty="0"/>
              <a:t>map object that holds values from command </a:t>
            </a:r>
            <a:r>
              <a:rPr lang="en-US" sz="2800" dirty="0" smtClean="0"/>
              <a:t>line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2800" dirty="0" smtClean="0"/>
              <a:t>You might consider permanently installing the TCLAP libraries in ~/include/</a:t>
            </a:r>
            <a:r>
              <a:rPr lang="en-US" sz="2800" dirty="0" err="1" smtClean="0"/>
              <a:t>tclap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75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5 recommended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Autofit/>
          </a:bodyPr>
          <a:lstStyle/>
          <a:p>
            <a:pPr marL="0" indent="0" fontAlgn="ctr">
              <a:buNone/>
            </a:pPr>
            <a:r>
              <a:rPr lang="en-US" sz="2800" b="1" dirty="0" smtClean="0"/>
              <a:t>Phase 3:</a:t>
            </a:r>
          </a:p>
          <a:p>
            <a:pPr marL="0" indent="0" fontAlgn="ctr">
              <a:buNone/>
            </a:pPr>
            <a:endParaRPr lang="en-US" sz="1600" b="1" dirty="0" smtClean="0"/>
          </a:p>
          <a:p>
            <a:r>
              <a:rPr lang="en-US" sz="2800" dirty="0"/>
              <a:t>download/build/install </a:t>
            </a:r>
            <a:r>
              <a:rPr lang="en-US" sz="2800" dirty="0" err="1"/>
              <a:t>RudeConfig</a:t>
            </a:r>
            <a:r>
              <a:rPr lang="en-US" sz="2800" dirty="0"/>
              <a:t> (need to add </a:t>
            </a:r>
            <a:r>
              <a:rPr lang="en-US" sz="2800" dirty="0" err="1"/>
              <a:t>RudeConfig</a:t>
            </a:r>
            <a:r>
              <a:rPr lang="en-US" sz="2800" dirty="0"/>
              <a:t> library location to Makefile)</a:t>
            </a:r>
          </a:p>
          <a:p>
            <a:r>
              <a:rPr lang="en-US" sz="2800" dirty="0" smtClean="0"/>
              <a:t>Use </a:t>
            </a:r>
            <a:r>
              <a:rPr lang="en-US" sz="2800" dirty="0" err="1"/>
              <a:t>RudeConfig</a:t>
            </a:r>
            <a:r>
              <a:rPr lang="en-US" sz="2800" dirty="0"/>
              <a:t> to parse your </a:t>
            </a:r>
            <a:r>
              <a:rPr lang="en-US" sz="2800" dirty="0" smtClean="0"/>
              <a:t>CONF file</a:t>
            </a:r>
            <a:endParaRPr lang="en-US" sz="2800" dirty="0"/>
          </a:p>
          <a:p>
            <a:r>
              <a:rPr lang="en-US" sz="2800" dirty="0" smtClean="0"/>
              <a:t>Consider placing information read from CONF file into the same map </a:t>
            </a:r>
            <a:r>
              <a:rPr lang="en-US" sz="2800" dirty="0"/>
              <a:t>object </a:t>
            </a:r>
            <a:r>
              <a:rPr lang="en-US" sz="2800" dirty="0" smtClean="0"/>
              <a:t>crated </a:t>
            </a:r>
            <a:r>
              <a:rPr lang="en-US" sz="2800" dirty="0"/>
              <a:t>in Phase </a:t>
            </a:r>
            <a:r>
              <a:rPr lang="en-US" sz="2800" dirty="0" smtClean="0"/>
              <a:t>2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2800" dirty="0" smtClean="0"/>
              <a:t>(See </a:t>
            </a:r>
            <a:r>
              <a:rPr lang="en-US" sz="2800" dirty="0" err="1" smtClean="0"/>
              <a:t>RudeConfig</a:t>
            </a:r>
            <a:r>
              <a:rPr lang="en-US" sz="2800" dirty="0" smtClean="0"/>
              <a:t> notes later in this presentation)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18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5 recommended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Autofit/>
          </a:bodyPr>
          <a:lstStyle/>
          <a:p>
            <a:pPr marL="0" indent="0" fontAlgn="ctr">
              <a:buNone/>
            </a:pPr>
            <a:r>
              <a:rPr lang="en-US" sz="2800" b="1" dirty="0" smtClean="0"/>
              <a:t>Phase 4:</a:t>
            </a:r>
          </a:p>
          <a:p>
            <a:pPr marL="0" indent="0" fontAlgn="ctr">
              <a:buNone/>
            </a:pPr>
            <a:endParaRPr lang="en-US" sz="1600" b="1" dirty="0" smtClean="0"/>
          </a:p>
          <a:p>
            <a:r>
              <a:rPr lang="en-US" sz="2800" dirty="0"/>
              <a:t>Combine all of the above into a program that can:</a:t>
            </a:r>
          </a:p>
          <a:p>
            <a:pPr lvl="1"/>
            <a:r>
              <a:rPr lang="en-US" sz="2400" dirty="0" smtClean="0"/>
              <a:t>Run </a:t>
            </a:r>
            <a:r>
              <a:rPr lang="en-US" sz="2400" dirty="0"/>
              <a:t>from command line with no -d</a:t>
            </a:r>
          </a:p>
          <a:p>
            <a:pPr lvl="1"/>
            <a:r>
              <a:rPr lang="en-US" sz="2400" dirty="0" smtClean="0"/>
              <a:t>Run </a:t>
            </a:r>
            <a:r>
              <a:rPr lang="en-US" sz="2400" dirty="0"/>
              <a:t>as a daemon (with -d and using </a:t>
            </a:r>
            <a:r>
              <a:rPr lang="en-US" sz="2400" i="1" dirty="0"/>
              <a:t>fork</a:t>
            </a:r>
            <a:r>
              <a:rPr lang="en-US" sz="2400" dirty="0"/>
              <a:t>())</a:t>
            </a:r>
          </a:p>
          <a:p>
            <a:pPr lvl="1"/>
            <a:r>
              <a:rPr lang="en-US" sz="2400" dirty="0" smtClean="0"/>
              <a:t>create </a:t>
            </a:r>
            <a:r>
              <a:rPr lang="en-US" sz="2400" dirty="0"/>
              <a:t>.</a:t>
            </a:r>
            <a:r>
              <a:rPr lang="en-US" sz="2400" dirty="0" err="1"/>
              <a:t>pid</a:t>
            </a:r>
            <a:r>
              <a:rPr lang="en-US" sz="2400" dirty="0"/>
              <a:t> file</a:t>
            </a:r>
          </a:p>
          <a:p>
            <a:pPr lvl="1"/>
            <a:r>
              <a:rPr lang="en-US" sz="2400" dirty="0" smtClean="0"/>
              <a:t>use CONF file</a:t>
            </a:r>
            <a:endParaRPr lang="en-US" sz="2400" dirty="0"/>
          </a:p>
          <a:p>
            <a:pPr lvl="1"/>
            <a:r>
              <a:rPr lang="en-US" sz="2400" dirty="0" smtClean="0"/>
              <a:t>create </a:t>
            </a:r>
            <a:r>
              <a:rPr lang="en-US" sz="2400" dirty="0"/>
              <a:t>log file</a:t>
            </a:r>
          </a:p>
          <a:p>
            <a:pPr lvl="1"/>
            <a:r>
              <a:rPr lang="en-US" sz="2400" dirty="0" smtClean="0"/>
              <a:t>respond </a:t>
            </a:r>
            <a:r>
              <a:rPr lang="en-US" sz="2400" dirty="0"/>
              <a:t>to signal</a:t>
            </a:r>
          </a:p>
          <a:p>
            <a:pPr lvl="2"/>
            <a:r>
              <a:rPr lang="en-US" sz="2000" dirty="0" smtClean="0"/>
              <a:t>remove </a:t>
            </a:r>
            <a:r>
              <a:rPr lang="en-US" sz="2000" dirty="0" err="1"/>
              <a:t>pid</a:t>
            </a:r>
            <a:r>
              <a:rPr lang="en-US" sz="2000" dirty="0"/>
              <a:t> file and close log file</a:t>
            </a:r>
          </a:p>
          <a:p>
            <a:pPr lvl="2"/>
            <a:r>
              <a:rPr lang="en-US" sz="2000" dirty="0" smtClean="0"/>
              <a:t>reread </a:t>
            </a:r>
            <a:r>
              <a:rPr lang="en-US" sz="2000" dirty="0" err="1"/>
              <a:t>config</a:t>
            </a:r>
            <a:r>
              <a:rPr lang="en-US" sz="2000" dirty="0"/>
              <a:t> file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55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5 recommended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Autofit/>
          </a:bodyPr>
          <a:lstStyle/>
          <a:p>
            <a:pPr marL="0" indent="0" fontAlgn="ctr">
              <a:buNone/>
            </a:pPr>
            <a:r>
              <a:rPr lang="en-US" sz="2800" b="1" dirty="0" smtClean="0"/>
              <a:t>Phase 4 Continued:</a:t>
            </a:r>
          </a:p>
          <a:p>
            <a:pPr marL="0" indent="0" fontAlgn="ctr">
              <a:buNone/>
            </a:pPr>
            <a:endParaRPr lang="en-US" sz="1600" b="1" dirty="0" smtClean="0"/>
          </a:p>
          <a:p>
            <a:pPr marL="0" indent="0" fontAlgn="ctr">
              <a:buNone/>
            </a:pPr>
            <a:r>
              <a:rPr lang="en-US" sz="2400" dirty="0" smtClean="0"/>
              <a:t>Think about the following when designing your code:</a:t>
            </a:r>
          </a:p>
          <a:p>
            <a:pPr marL="0" indent="0" fontAlgn="ctr">
              <a:buNone/>
            </a:pPr>
            <a:endParaRPr lang="en-US" sz="2400" dirty="0" smtClean="0"/>
          </a:p>
          <a:p>
            <a:pPr fontAlgn="ctr"/>
            <a:r>
              <a:rPr lang="en-US" sz="2400" dirty="0" smtClean="0"/>
              <a:t>You need to perform some logging prior to opening / reading your CONF file.  The CONF file is where the log file name resides.  Therefore, you must log to the </a:t>
            </a:r>
            <a:r>
              <a:rPr lang="en-US" sz="2400" dirty="0" err="1" smtClean="0"/>
              <a:t>stdout</a:t>
            </a:r>
            <a:r>
              <a:rPr lang="en-US" sz="2400" dirty="0" smtClean="0"/>
              <a:t> for some parts and the log file for others.</a:t>
            </a:r>
          </a:p>
          <a:p>
            <a:pPr marL="0" indent="0" fontAlgn="ctr">
              <a:buNone/>
            </a:pPr>
            <a:endParaRPr lang="en-US" sz="2400" dirty="0" smtClean="0"/>
          </a:p>
          <a:p>
            <a:pPr fontAlgn="ctr"/>
            <a:r>
              <a:rPr lang="en-US" sz="2400" dirty="0" smtClean="0"/>
              <a:t>You must be able to re-read the CONF file. Some parameters may change during runtime.  Make sure you account for this.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51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5 recommended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Autofit/>
          </a:bodyPr>
          <a:lstStyle/>
          <a:p>
            <a:pPr marL="0" indent="0" fontAlgn="ctr">
              <a:buNone/>
            </a:pPr>
            <a:r>
              <a:rPr lang="en-US" sz="2800" b="1" dirty="0" smtClean="0"/>
              <a:t>Phase 5:</a:t>
            </a:r>
          </a:p>
          <a:p>
            <a:pPr marL="0" indent="0" fontAlgn="ctr">
              <a:buNone/>
            </a:pPr>
            <a:endParaRPr lang="en-US" sz="1600" b="1" dirty="0" smtClean="0"/>
          </a:p>
          <a:p>
            <a:r>
              <a:rPr lang="en-US" sz="2800" dirty="0"/>
              <a:t>Use the </a:t>
            </a:r>
            <a:r>
              <a:rPr lang="en-US" sz="2800" dirty="0" err="1"/>
              <a:t>inotify</a:t>
            </a:r>
            <a:r>
              <a:rPr lang="en-US" sz="2800" dirty="0"/>
              <a:t> interface to log events for </a:t>
            </a:r>
            <a:r>
              <a:rPr lang="en-US" sz="2800" dirty="0" err="1" smtClean="0"/>
              <a:t>WatchDir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I recommend that you initially just try to "receive" </a:t>
            </a:r>
            <a:r>
              <a:rPr lang="en-US" sz="2800" dirty="0" err="1" smtClean="0"/>
              <a:t>inotify</a:t>
            </a:r>
            <a:r>
              <a:rPr lang="en-US" sz="2800" dirty="0" smtClean="0"/>
              <a:t> events and print them to the log file.  Once you have that working, then move to Phase 6.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59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5 recommended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Autofit/>
          </a:bodyPr>
          <a:lstStyle/>
          <a:p>
            <a:pPr marL="0" indent="0" fontAlgn="ctr">
              <a:buNone/>
            </a:pPr>
            <a:r>
              <a:rPr lang="en-US" sz="2800" b="1" dirty="0" smtClean="0"/>
              <a:t>Phase 6:</a:t>
            </a:r>
          </a:p>
          <a:p>
            <a:pPr marL="0" indent="0" fontAlgn="ctr">
              <a:buNone/>
            </a:pPr>
            <a:endParaRPr lang="en-US" sz="1600" b="1" dirty="0" smtClean="0"/>
          </a:p>
          <a:p>
            <a:r>
              <a:rPr lang="en-US" sz="2800" dirty="0"/>
              <a:t>Use </a:t>
            </a:r>
            <a:r>
              <a:rPr lang="en-US" sz="2800" dirty="0" err="1"/>
              <a:t>inotify</a:t>
            </a:r>
            <a:r>
              <a:rPr lang="en-US" sz="2800" dirty="0"/>
              <a:t> to implement the versioning to .</a:t>
            </a:r>
            <a:r>
              <a:rPr lang="en-US" sz="2800" i="1" dirty="0"/>
              <a:t>versions </a:t>
            </a:r>
            <a:r>
              <a:rPr lang="en-US" sz="2800" dirty="0"/>
              <a:t>folder</a:t>
            </a:r>
          </a:p>
          <a:p>
            <a:pPr lvl="1"/>
            <a:r>
              <a:rPr lang="en-US" sz="2400" dirty="0" smtClean="0"/>
              <a:t>Generate </a:t>
            </a:r>
            <a:r>
              <a:rPr lang="en-US" sz="2400" dirty="0"/>
              <a:t>date-stamped file </a:t>
            </a:r>
            <a:r>
              <a:rPr lang="en-US" sz="2400" dirty="0" smtClean="0"/>
              <a:t>names (maybe use </a:t>
            </a:r>
            <a:r>
              <a:rPr lang="en-US" sz="2400" dirty="0" err="1" smtClean="0"/>
              <a:t>popen</a:t>
            </a:r>
            <a:r>
              <a:rPr lang="en-US" sz="2400" dirty="0" smtClean="0"/>
              <a:t>/date)</a:t>
            </a:r>
            <a:endParaRPr lang="en-US" sz="2400" dirty="0"/>
          </a:p>
          <a:p>
            <a:pPr lvl="1"/>
            <a:r>
              <a:rPr lang="en-US" sz="2400" dirty="0" smtClean="0"/>
              <a:t>Copy </a:t>
            </a:r>
            <a:r>
              <a:rPr lang="en-US" sz="2400" dirty="0"/>
              <a:t>files to the </a:t>
            </a:r>
            <a:r>
              <a:rPr lang="en-US" sz="2400" i="1" dirty="0"/>
              <a:t>.versions </a:t>
            </a:r>
            <a:r>
              <a:rPr lang="en-US" sz="2400" dirty="0" smtClean="0"/>
              <a:t>folder</a:t>
            </a:r>
            <a:r>
              <a:rPr lang="en-US" sz="2400" dirty="0"/>
              <a:t> </a:t>
            </a:r>
            <a:r>
              <a:rPr lang="en-US" sz="2400" dirty="0" smtClean="0"/>
              <a:t>(maybe use </a:t>
            </a:r>
            <a:r>
              <a:rPr lang="en-US" sz="2400" dirty="0" err="1" smtClean="0"/>
              <a:t>popen</a:t>
            </a:r>
            <a:r>
              <a:rPr lang="en-US" sz="2400" dirty="0" smtClean="0"/>
              <a:t>/</a:t>
            </a:r>
            <a:r>
              <a:rPr lang="en-US" sz="2400" dirty="0" err="1" smtClean="0"/>
              <a:t>cp</a:t>
            </a:r>
            <a:r>
              <a:rPr lang="en-US" sz="2400" dirty="0" smtClean="0"/>
              <a:t>)</a:t>
            </a:r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dirty="0" smtClean="0"/>
              <a:t>We are not looking for efficient operation, just correct operation.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1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</TotalTime>
  <Words>1102</Words>
  <Application>Microsoft Office PowerPoint</Application>
  <PresentationFormat>On-screen Show (4:3)</PresentationFormat>
  <Paragraphs>222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Lecture Objectives</vt:lpstr>
      <vt:lpstr>Homework 5 recommended Steps</vt:lpstr>
      <vt:lpstr>Homework 5 recommended Steps</vt:lpstr>
      <vt:lpstr>Homework 5 recommended Steps</vt:lpstr>
      <vt:lpstr>Homework 5 recommended Steps</vt:lpstr>
      <vt:lpstr>Homework 5 recommended Steps</vt:lpstr>
      <vt:lpstr>Homework 5 recommended Steps</vt:lpstr>
      <vt:lpstr>Homework 5 recommended Steps</vt:lpstr>
      <vt:lpstr>Homework 5 recommended Steps</vt:lpstr>
      <vt:lpstr>RudeConfig</vt:lpstr>
      <vt:lpstr>RudeConfig</vt:lpstr>
      <vt:lpstr>RudeConfig</vt:lpstr>
      <vt:lpstr>Processes and fork() </vt:lpstr>
      <vt:lpstr>Processes and fork() </vt:lpstr>
      <vt:lpstr>fork() example</vt:lpstr>
      <vt:lpstr>fork() + exec()</vt:lpstr>
      <vt:lpstr>Optimizations of fork()</vt:lpstr>
      <vt:lpstr>Processes and Fork</vt:lpstr>
      <vt:lpstr>Processes and fork() </vt:lpstr>
      <vt:lpstr>Processes and Fork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UNIX</dc:title>
  <dc:creator>Stephen Perkins</dc:creator>
  <cp:lastModifiedBy>Stephen Perkins</cp:lastModifiedBy>
  <cp:revision>140</cp:revision>
  <cp:lastPrinted>2015-03-30T17:15:42Z</cp:lastPrinted>
  <dcterms:created xsi:type="dcterms:W3CDTF">2006-08-16T00:00:00Z</dcterms:created>
  <dcterms:modified xsi:type="dcterms:W3CDTF">2015-03-30T17:16:01Z</dcterms:modified>
</cp:coreProperties>
</file>