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334" r:id="rId2"/>
    <p:sldId id="331" r:id="rId3"/>
    <p:sldId id="335" r:id="rId4"/>
    <p:sldId id="336" r:id="rId5"/>
    <p:sldId id="338" r:id="rId6"/>
    <p:sldId id="337" r:id="rId7"/>
    <p:sldId id="340" r:id="rId8"/>
    <p:sldId id="339" r:id="rId9"/>
    <p:sldId id="341" r:id="rId10"/>
    <p:sldId id="342" r:id="rId11"/>
    <p:sldId id="344" r:id="rId12"/>
    <p:sldId id="343" r:id="rId13"/>
    <p:sldId id="345" r:id="rId14"/>
    <p:sldId id="346" r:id="rId15"/>
    <p:sldId id="347" r:id="rId16"/>
    <p:sldId id="349" r:id="rId17"/>
    <p:sldId id="355" r:id="rId18"/>
    <p:sldId id="356" r:id="rId19"/>
    <p:sldId id="348" r:id="rId20"/>
    <p:sldId id="352" r:id="rId21"/>
    <p:sldId id="354" r:id="rId22"/>
    <p:sldId id="350" r:id="rId23"/>
    <p:sldId id="351" r:id="rId24"/>
    <p:sldId id="353" r:id="rId25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50" autoAdjust="0"/>
    <p:restoredTop sz="94660"/>
  </p:normalViewPr>
  <p:slideViewPr>
    <p:cSldViewPr>
      <p:cViewPr varScale="1">
        <p:scale>
          <a:sx n="125" d="100"/>
          <a:sy n="125" d="100"/>
        </p:scale>
        <p:origin x="1212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FFE6586F-FEE6-4F58-9985-02E423FC5BA5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D45EBD00-48FE-4738-8146-81D276109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821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4E4C3-FA79-4A56-9F5A-71F2BCC1AB93}" type="datetime1">
              <a:rPr lang="en-US" smtClean="0"/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Syllabus has pointers to Youtube videos on Unix Commands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67875-52F6-41A2-8524-492F9ECBB133}" type="datetime1">
              <a:rPr lang="en-US" smtClean="0"/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Syllabus has pointers to Youtube videos on Unix Commands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20331-6078-4663-BB84-8070763F7ACE}" type="datetime1">
              <a:rPr lang="en-US" smtClean="0"/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Syllabus has pointers to Youtube videos on Unix Commands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F4FE-8263-4847-A01F-EAD2D4D1ED71}" type="datetime1">
              <a:rPr lang="en-US" smtClean="0"/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Syllabus has pointers to Youtube videos on Unix Commands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3C163-9A9A-4AFB-8F21-3F3015385350}" type="datetime1">
              <a:rPr lang="en-US" smtClean="0"/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Syllabus has pointers to Youtube videos on Unix Commands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E9111-3A32-4AE9-A73D-EBDBAFAF0FB7}" type="datetime1">
              <a:rPr lang="en-US" smtClean="0"/>
              <a:t>3/28/2017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Syllabus has pointers to Youtube videos on Unix Commands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C5AB9-F068-4E5A-BDB8-280621F615A6}" type="datetime1">
              <a:rPr lang="en-US" smtClean="0"/>
              <a:t>3/28/2017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Syllabus has pointers to Youtube videos on Unix Commands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D5841-8572-4DA2-814C-DA971CCC954C}" type="datetime1">
              <a:rPr lang="en-US" smtClean="0"/>
              <a:t>3/28/2017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Syllabus has pointers to Youtube videos on Unix Commands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99D12-6F80-46D7-BF13-B7D3280E9E81}" type="datetime1">
              <a:rPr lang="en-US" smtClean="0"/>
              <a:t>3/28/2017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Syllabus has pointers to Youtube videos on Unix Commands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CD4A8-BA6C-41B2-9C1B-32012C19BF6F}" type="datetime1">
              <a:rPr lang="en-US" smtClean="0"/>
              <a:t>3/28/2017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Syllabus has pointers to Youtube videos on Unix Commands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A3A74-BECF-43D9-B48A-5CCCA6076E29}" type="datetime1">
              <a:rPr lang="en-US" smtClean="0"/>
              <a:t>3/28/2017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Syllabus has pointers to Youtube videos on Unix Commands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2112DA-B224-43FB-896F-17675EEE718F}" type="datetime1">
              <a:rPr lang="en-US" smtClean="0"/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The Syllabus has pointers to Youtube videos on Unix Commands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Bitwise_operation" TargetMode="External"/><Relationship Id="rId7" Type="http://schemas.openxmlformats.org/officeDocument/2006/relationships/hyperlink" Target="http://en.wikipedia.org/wiki/Word_(computer_architecture)" TargetMode="External"/><Relationship Id="rId2" Type="http://schemas.openxmlformats.org/officeDocument/2006/relationships/hyperlink" Target="http://en.wikipedia.org/wiki/Computer_scienc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n.wikipedia.org/wiki/Nibble" TargetMode="External"/><Relationship Id="rId5" Type="http://schemas.openxmlformats.org/officeDocument/2006/relationships/hyperlink" Target="http://en.wikipedia.org/wiki/Byte" TargetMode="External"/><Relationship Id="rId4" Type="http://schemas.openxmlformats.org/officeDocument/2006/relationships/hyperlink" Target="http://en.wikipedia.org/wiki/Bit_field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Lecture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 fontAlgn="ctr">
              <a:buNone/>
            </a:pPr>
            <a:endParaRPr lang="en-US" dirty="0" smtClean="0"/>
          </a:p>
          <a:p>
            <a:pPr marL="800100" lvl="2" indent="0" fontAlgn="ctr">
              <a:buNone/>
            </a:pPr>
            <a:r>
              <a:rPr lang="en-US" sz="4800" dirty="0" smtClean="0"/>
              <a:t>Flags </a:t>
            </a:r>
            <a:r>
              <a:rPr lang="en-US" sz="4800" dirty="0"/>
              <a:t>and Bit Masks</a:t>
            </a:r>
          </a:p>
          <a:p>
            <a:pPr marL="800100" lvl="2" indent="0" fontAlgn="ctr">
              <a:buNone/>
            </a:pPr>
            <a:r>
              <a:rPr lang="en-US" sz="4800" dirty="0" err="1"/>
              <a:t>inotify</a:t>
            </a:r>
            <a:r>
              <a:rPr lang="en-US" sz="4800" dirty="0"/>
              <a:t> facility</a:t>
            </a:r>
          </a:p>
          <a:p>
            <a:pPr marL="800100" lvl="2" indent="0" fontAlgn="ctr">
              <a:buNone/>
            </a:pPr>
            <a:r>
              <a:rPr lang="en-US" sz="4800" dirty="0" smtClean="0"/>
              <a:t>exec </a:t>
            </a:r>
          </a:p>
          <a:p>
            <a:pPr marL="800100" lvl="2" indent="0" fontAlgn="ctr">
              <a:buNone/>
            </a:pPr>
            <a:r>
              <a:rPr lang="en-US" sz="4800" dirty="0" smtClean="0"/>
              <a:t>pipe</a:t>
            </a:r>
          </a:p>
          <a:p>
            <a:pPr marL="800100" lvl="2" indent="0" fontAlgn="ctr">
              <a:buNone/>
            </a:pPr>
            <a:r>
              <a:rPr lang="en-US" sz="4800" dirty="0" smtClean="0"/>
              <a:t>dup</a:t>
            </a:r>
            <a:endParaRPr lang="en-US" sz="4800" dirty="0"/>
          </a:p>
          <a:p>
            <a:pPr marL="800100" lvl="2" indent="0" fontAlgn="ctr">
              <a:buNone/>
            </a:pPr>
            <a:endParaRPr lang="en-US" sz="4800" dirty="0"/>
          </a:p>
          <a:p>
            <a:pPr marL="800100" lvl="2" indent="0" fontAlgn="ctr">
              <a:buNone/>
            </a:pPr>
            <a:r>
              <a:rPr lang="en-US" sz="3200" dirty="0" smtClean="0"/>
              <a:t>		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6862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Flags and Bit Masks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295400" y="6492875"/>
            <a:ext cx="6705600" cy="365125"/>
          </a:xfrm>
        </p:spPr>
        <p:txBody>
          <a:bodyPr/>
          <a:lstStyle/>
          <a:p>
            <a:r>
              <a:rPr lang="en-US" dirty="0"/>
              <a:t>http://en.wikipedia.org/wiki/Mask_(computing)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4800" y="1447800"/>
            <a:ext cx="85344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2800" dirty="0" smtClean="0"/>
              <a:t>Querying bits:</a:t>
            </a:r>
          </a:p>
          <a:p>
            <a:pPr fontAlgn="base"/>
            <a:endParaRPr lang="en-US" sz="2800" dirty="0" smtClean="0"/>
          </a:p>
          <a:p>
            <a:pPr marL="971550" lvl="1" indent="-514350" fontAlgn="base">
              <a:buFont typeface="+mj-lt"/>
              <a:buAutoNum type="arabicPeriod"/>
            </a:pPr>
            <a:r>
              <a:rPr lang="en-US" sz="2800" dirty="0" smtClean="0"/>
              <a:t>Set all bits not of interest to 0 using AND</a:t>
            </a:r>
          </a:p>
          <a:p>
            <a:pPr marL="971550" lvl="1" indent="-514350" fontAlgn="base">
              <a:buFont typeface="+mj-lt"/>
              <a:buAutoNum type="arabicPeriod"/>
            </a:pPr>
            <a:r>
              <a:rPr lang="en-US" sz="2800" dirty="0" smtClean="0"/>
              <a:t>If result = 0 then bit was off... else it was on.</a:t>
            </a:r>
          </a:p>
          <a:p>
            <a:pPr fontAlgn="base"/>
            <a:r>
              <a:rPr lang="en-US" sz="2800" dirty="0"/>
              <a:t>	</a:t>
            </a:r>
            <a:endParaRPr lang="en-US" sz="2800" dirty="0" smtClean="0"/>
          </a:p>
          <a:p>
            <a:pPr fontAlgn="base"/>
            <a:r>
              <a:rPr lang="en-US" sz="2800" dirty="0"/>
              <a:t>	</a:t>
            </a:r>
            <a:r>
              <a:rPr lang="en-US" sz="2800" dirty="0" smtClean="0"/>
              <a:t>bit field as binary: </a:t>
            </a:r>
          </a:p>
          <a:p>
            <a:pPr fontAlgn="base"/>
            <a:r>
              <a:rPr lang="en-US" sz="2800" dirty="0"/>
              <a:t>	</a:t>
            </a:r>
            <a:r>
              <a:rPr lang="en-US" sz="2800" dirty="0" smtClean="0"/>
              <a:t>	10011101	10010101	(bit field)</a:t>
            </a:r>
          </a:p>
          <a:p>
            <a:pPr fontAlgn="base"/>
            <a:r>
              <a:rPr lang="en-US" sz="2800" dirty="0" smtClean="0"/>
              <a:t>AND		00001000	00001000	(mask)</a:t>
            </a:r>
          </a:p>
          <a:p>
            <a:pPr fontAlgn="base"/>
            <a:r>
              <a:rPr lang="en-US" sz="2800" dirty="0"/>
              <a:t>	</a:t>
            </a:r>
            <a:r>
              <a:rPr lang="en-US" sz="2800" dirty="0" smtClean="0"/>
              <a:t>=	00001000	00000000</a:t>
            </a:r>
          </a:p>
          <a:p>
            <a:pPr fontAlgn="base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41897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Flags and Bit Masks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295400" y="6492875"/>
            <a:ext cx="6705600" cy="365125"/>
          </a:xfrm>
        </p:spPr>
        <p:txBody>
          <a:bodyPr/>
          <a:lstStyle/>
          <a:p>
            <a:r>
              <a:rPr lang="en-US" dirty="0"/>
              <a:t>http://en.wikipedia.org/wiki/Mask_(computing)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4800" y="1447800"/>
            <a:ext cx="8534400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2800" dirty="0"/>
              <a:t>Toggling </a:t>
            </a:r>
            <a:r>
              <a:rPr lang="en-US" sz="2800" dirty="0" smtClean="0"/>
              <a:t>bits:</a:t>
            </a:r>
          </a:p>
          <a:p>
            <a:pPr fontAlgn="base"/>
            <a:endParaRPr lang="en-US" sz="2800" dirty="0" smtClean="0"/>
          </a:p>
          <a:p>
            <a:pPr fontAlgn="base"/>
            <a:r>
              <a:rPr lang="en-US" sz="2800" dirty="0"/>
              <a:t>	</a:t>
            </a:r>
            <a:r>
              <a:rPr lang="en-US" sz="2800" dirty="0" smtClean="0"/>
              <a:t>bit field as binary: </a:t>
            </a:r>
          </a:p>
          <a:p>
            <a:pPr fontAlgn="base"/>
            <a:r>
              <a:rPr lang="en-US" sz="2800" dirty="0"/>
              <a:t>	</a:t>
            </a:r>
            <a:r>
              <a:rPr lang="en-US" sz="2800" dirty="0" smtClean="0"/>
              <a:t>	10011101	10010101	(bit field)</a:t>
            </a:r>
          </a:p>
          <a:p>
            <a:pPr fontAlgn="base"/>
            <a:r>
              <a:rPr lang="en-US" sz="2800" dirty="0" smtClean="0"/>
              <a:t>XOR		00001111	11111111	(mask)</a:t>
            </a:r>
          </a:p>
          <a:p>
            <a:pPr fontAlgn="base"/>
            <a:r>
              <a:rPr lang="en-US" sz="2800" dirty="0"/>
              <a:t>	</a:t>
            </a:r>
            <a:r>
              <a:rPr lang="en-US" sz="2800" dirty="0" smtClean="0"/>
              <a:t>=	10010010	01101010</a:t>
            </a:r>
          </a:p>
          <a:p>
            <a:pPr fontAlgn="base"/>
            <a:endParaRPr lang="en-US" sz="2800" dirty="0"/>
          </a:p>
          <a:p>
            <a:pPr fontAlgn="base"/>
            <a:r>
              <a:rPr lang="en-US" sz="2800" dirty="0" smtClean="0"/>
              <a:t>For the mask:</a:t>
            </a:r>
          </a:p>
          <a:p>
            <a:pPr fontAlgn="base"/>
            <a:endParaRPr lang="en-US" sz="1400" dirty="0" smtClean="0"/>
          </a:p>
          <a:p>
            <a:pPr marL="914400" lvl="1" indent="-457200" fontAlgn="base">
              <a:buFont typeface="Arial" panose="020B0604020202020204" pitchFamily="34" charset="0"/>
              <a:buChar char="•"/>
            </a:pPr>
            <a:r>
              <a:rPr lang="en-US" sz="2800" dirty="0" smtClean="0"/>
              <a:t>Inversion </a:t>
            </a:r>
            <a:r>
              <a:rPr lang="en-US" sz="2800" dirty="0"/>
              <a:t>of </a:t>
            </a:r>
            <a:r>
              <a:rPr lang="en-US" sz="2800" dirty="0" smtClean="0"/>
              <a:t>bit values is </a:t>
            </a:r>
            <a:r>
              <a:rPr lang="en-US" sz="2800" dirty="0"/>
              <a:t>done by </a:t>
            </a:r>
            <a:r>
              <a:rPr lang="en-US" sz="2800" dirty="0" err="1"/>
              <a:t>XORing</a:t>
            </a:r>
            <a:r>
              <a:rPr lang="en-US" sz="2800" dirty="0"/>
              <a:t> </a:t>
            </a:r>
            <a:r>
              <a:rPr lang="en-US" sz="2800" dirty="0" smtClean="0"/>
              <a:t>with 1.</a:t>
            </a:r>
          </a:p>
          <a:p>
            <a:pPr marL="914400" lvl="1" indent="-457200" fontAlgn="base">
              <a:buFont typeface="Arial" panose="020B0604020202020204" pitchFamily="34" charset="0"/>
              <a:buChar char="•"/>
            </a:pPr>
            <a:r>
              <a:rPr lang="en-US" sz="2800" dirty="0"/>
              <a:t>To leave a bit unchanged, </a:t>
            </a:r>
            <a:r>
              <a:rPr lang="en-US" sz="2800" dirty="0" smtClean="0"/>
              <a:t>XOR with </a:t>
            </a:r>
            <a:r>
              <a:rPr lang="en-US" sz="2800" dirty="0"/>
              <a:t>a </a:t>
            </a:r>
            <a:r>
              <a:rPr lang="en-US" sz="2800" dirty="0" smtClean="0"/>
              <a:t>0.</a:t>
            </a:r>
            <a:endParaRPr lang="en-US" sz="2800" dirty="0"/>
          </a:p>
          <a:p>
            <a:pPr marL="914400" lvl="1" indent="-457200" fontAlgn="base">
              <a:buFont typeface="Arial" panose="020B0604020202020204" pitchFamily="34" charset="0"/>
              <a:buChar char="•"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725882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Flags and Bit Masks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295400" y="6492875"/>
            <a:ext cx="6705600" cy="365125"/>
          </a:xfrm>
        </p:spPr>
        <p:txBody>
          <a:bodyPr/>
          <a:lstStyle/>
          <a:p>
            <a:r>
              <a:rPr lang="en-US" dirty="0"/>
              <a:t>http://en.wikipedia.org/wiki/Mask_(computing)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4800" y="1447800"/>
            <a:ext cx="85344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2800" dirty="0" smtClean="0"/>
              <a:t>Toggling bits:</a:t>
            </a:r>
          </a:p>
          <a:p>
            <a:pPr fontAlgn="base"/>
            <a:endParaRPr lang="en-US" sz="2800" dirty="0" smtClean="0"/>
          </a:p>
          <a:p>
            <a:pPr marL="971550" lvl="1" indent="-514350" fontAlgn="base">
              <a:buFont typeface="+mj-lt"/>
              <a:buAutoNum type="arabicPeriod"/>
            </a:pPr>
            <a:r>
              <a:rPr lang="en-US" sz="2800" dirty="0" smtClean="0"/>
              <a:t>Set all bits not of interest to 0 using AND</a:t>
            </a:r>
          </a:p>
          <a:p>
            <a:pPr marL="971550" lvl="1" indent="-514350" fontAlgn="base">
              <a:buFont typeface="+mj-lt"/>
              <a:buAutoNum type="arabicPeriod"/>
            </a:pPr>
            <a:r>
              <a:rPr lang="en-US" sz="2800" dirty="0" smtClean="0"/>
              <a:t>If result = 0 then bit was off... else it was on.</a:t>
            </a:r>
          </a:p>
          <a:p>
            <a:pPr fontAlgn="base"/>
            <a:r>
              <a:rPr lang="en-US" sz="2800" dirty="0"/>
              <a:t>	</a:t>
            </a:r>
            <a:endParaRPr lang="en-US" sz="2800" dirty="0" smtClean="0"/>
          </a:p>
          <a:p>
            <a:pPr fontAlgn="base"/>
            <a:r>
              <a:rPr lang="en-US" sz="2800" dirty="0"/>
              <a:t>	</a:t>
            </a:r>
            <a:r>
              <a:rPr lang="en-US" sz="2800" dirty="0" smtClean="0"/>
              <a:t>bit field as binary: </a:t>
            </a:r>
          </a:p>
          <a:p>
            <a:pPr fontAlgn="base"/>
            <a:r>
              <a:rPr lang="en-US" sz="2800" dirty="0"/>
              <a:t>	</a:t>
            </a:r>
            <a:r>
              <a:rPr lang="en-US" sz="2800" dirty="0" smtClean="0"/>
              <a:t>	10011101	10010101	(bit field)</a:t>
            </a:r>
          </a:p>
          <a:p>
            <a:pPr fontAlgn="base"/>
            <a:r>
              <a:rPr lang="en-US" sz="2800" dirty="0" smtClean="0"/>
              <a:t>XOR		00001000	00001000	(mask)</a:t>
            </a:r>
          </a:p>
          <a:p>
            <a:pPr fontAlgn="base"/>
            <a:r>
              <a:rPr lang="en-US" sz="2800" dirty="0"/>
              <a:t>	</a:t>
            </a:r>
            <a:r>
              <a:rPr lang="en-US" sz="2800" dirty="0" smtClean="0"/>
              <a:t>=	00001000	00000000</a:t>
            </a:r>
          </a:p>
          <a:p>
            <a:pPr fontAlgn="base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4670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Flags and Bit Masks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295400" y="6492875"/>
            <a:ext cx="6705600" cy="365125"/>
          </a:xfrm>
        </p:spPr>
        <p:txBody>
          <a:bodyPr/>
          <a:lstStyle/>
          <a:p>
            <a:r>
              <a:rPr lang="en-US" dirty="0"/>
              <a:t>http://en.wikipedia.org/wiki/Mask_(computing)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4800" y="1447800"/>
            <a:ext cx="85344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2800" dirty="0" smtClean="0"/>
              <a:t>Flags:</a:t>
            </a:r>
          </a:p>
          <a:p>
            <a:pPr fontAlgn="base"/>
            <a:endParaRPr lang="en-US" sz="2800" dirty="0" smtClean="0"/>
          </a:p>
          <a:p>
            <a:r>
              <a:rPr lang="en-US" sz="2800" dirty="0" smtClean="0"/>
              <a:t>Masks can </a:t>
            </a:r>
            <a:r>
              <a:rPr lang="en-US" sz="2800" dirty="0"/>
              <a:t>be built up by operating on several flags, usually with inclusive OR: </a:t>
            </a:r>
            <a:br>
              <a:rPr lang="en-US" sz="2800" dirty="0"/>
            </a:br>
            <a:endParaRPr lang="en-US" sz="2800" dirty="0"/>
          </a:p>
          <a:p>
            <a:r>
              <a:rPr lang="en-US" sz="2800" dirty="0"/>
              <a:t>flag1 </a:t>
            </a:r>
            <a:r>
              <a:rPr lang="en-US" sz="2800"/>
              <a:t>= </a:t>
            </a:r>
            <a:r>
              <a:rPr lang="en-US" sz="2800" smtClean="0"/>
              <a:t>0b00000001;</a:t>
            </a:r>
            <a:endParaRPr lang="en-US" sz="2800" dirty="0" smtClean="0"/>
          </a:p>
          <a:p>
            <a:r>
              <a:rPr lang="en-US" sz="2800" dirty="0" smtClean="0"/>
              <a:t>flag2 </a:t>
            </a:r>
            <a:r>
              <a:rPr lang="en-US" sz="2800" dirty="0"/>
              <a:t>= </a:t>
            </a:r>
            <a:r>
              <a:rPr lang="en-US" sz="2800" dirty="0" smtClean="0"/>
              <a:t>0b00000010;</a:t>
            </a:r>
          </a:p>
          <a:p>
            <a:r>
              <a:rPr lang="en-US" sz="2800" dirty="0" smtClean="0"/>
              <a:t>flag3 </a:t>
            </a:r>
            <a:r>
              <a:rPr lang="en-US" sz="2800" dirty="0"/>
              <a:t>= </a:t>
            </a:r>
            <a:r>
              <a:rPr lang="en-US" sz="2800" dirty="0" smtClean="0"/>
              <a:t>0b00000100;</a:t>
            </a:r>
          </a:p>
          <a:p>
            <a:endParaRPr lang="en-US" sz="2800" dirty="0"/>
          </a:p>
          <a:p>
            <a:r>
              <a:rPr lang="en-US" sz="2800" dirty="0" smtClean="0"/>
              <a:t>mask </a:t>
            </a:r>
            <a:r>
              <a:rPr lang="en-US" sz="2800" dirty="0"/>
              <a:t>= flag1 | flag2 | </a:t>
            </a:r>
            <a:r>
              <a:rPr lang="en-US" sz="2800" dirty="0" smtClean="0"/>
              <a:t>flag3;     // </a:t>
            </a:r>
            <a:r>
              <a:rPr lang="en-US" sz="2800" dirty="0"/>
              <a:t>mask == 00000111 </a:t>
            </a:r>
          </a:p>
        </p:txBody>
      </p:sp>
    </p:spTree>
    <p:extLst>
      <p:ext uri="{BB962C8B-B14F-4D97-AF65-F5344CB8AC3E}">
        <p14:creationId xmlns:p14="http://schemas.microsoft.com/office/powerpoint/2010/main" val="3403060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Flags and Bit Masks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295400" y="6492875"/>
            <a:ext cx="670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12576" y="1444690"/>
            <a:ext cx="8534400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2400" dirty="0" smtClean="0"/>
              <a:t>Why is all this important right now?</a:t>
            </a:r>
          </a:p>
          <a:p>
            <a:pPr fontAlgn="base"/>
            <a:endParaRPr lang="en-US" sz="1400" dirty="0"/>
          </a:p>
          <a:p>
            <a:pPr fontAlgn="base"/>
            <a:r>
              <a:rPr lang="en-US" sz="2400" dirty="0" smtClean="0"/>
              <a:t>Two reasons:</a:t>
            </a:r>
          </a:p>
          <a:p>
            <a:pPr fontAlgn="base"/>
            <a:endParaRPr lang="en-US" sz="1400" dirty="0"/>
          </a:p>
          <a:p>
            <a:pPr marL="971550" lvl="1" indent="-514350" fontAlgn="base">
              <a:buFont typeface="+mj-lt"/>
              <a:buAutoNum type="arabicPeriod"/>
            </a:pPr>
            <a:r>
              <a:rPr lang="en-US" sz="2400" dirty="0" smtClean="0"/>
              <a:t>The C </a:t>
            </a:r>
            <a:r>
              <a:rPr lang="en-US" sz="2400" dirty="0" err="1" smtClean="0"/>
              <a:t>mkdir</a:t>
            </a:r>
            <a:r>
              <a:rPr lang="en-US" sz="2400" dirty="0"/>
              <a:t> </a:t>
            </a:r>
            <a:r>
              <a:rPr lang="en-US" sz="2400" dirty="0" smtClean="0"/>
              <a:t>function (and other file operations) needs a set of flags </a:t>
            </a:r>
            <a:r>
              <a:rPr lang="en-US" sz="2400" dirty="0" err="1" smtClean="0"/>
              <a:t>OR’d</a:t>
            </a:r>
            <a:r>
              <a:rPr lang="en-US" sz="2400" dirty="0" smtClean="0"/>
              <a:t> together to specify the mode (permissions) of the directory.  See “man 2 </a:t>
            </a:r>
            <a:r>
              <a:rPr lang="en-US" sz="2400" dirty="0" err="1" smtClean="0"/>
              <a:t>mkdir</a:t>
            </a:r>
            <a:r>
              <a:rPr lang="en-US" sz="2400" dirty="0" smtClean="0"/>
              <a:t>”  and “man </a:t>
            </a:r>
            <a:r>
              <a:rPr lang="en-US" sz="2400" dirty="0" err="1" smtClean="0"/>
              <a:t>fopen</a:t>
            </a:r>
            <a:r>
              <a:rPr lang="en-US" sz="2400" dirty="0" smtClean="0"/>
              <a:t>” for details.</a:t>
            </a:r>
          </a:p>
          <a:p>
            <a:pPr marL="971550" lvl="1" indent="-514350" fontAlgn="base">
              <a:buFont typeface="+mj-lt"/>
              <a:buAutoNum type="arabicPeriod"/>
            </a:pPr>
            <a:endParaRPr lang="en-US" sz="1400" dirty="0"/>
          </a:p>
          <a:p>
            <a:pPr marL="971550" lvl="1" indent="-514350" fontAlgn="base">
              <a:buFont typeface="+mj-lt"/>
              <a:buAutoNum type="arabicPeriod"/>
            </a:pPr>
            <a:r>
              <a:rPr lang="en-US" sz="2400" dirty="0" smtClean="0"/>
              <a:t>The </a:t>
            </a:r>
            <a:r>
              <a:rPr lang="en-US" sz="2400" dirty="0" err="1" smtClean="0"/>
              <a:t>inotify</a:t>
            </a:r>
            <a:r>
              <a:rPr lang="en-US" sz="2400" dirty="0" smtClean="0"/>
              <a:t> facility and some file operations require you to specify masks as part of function calls. </a:t>
            </a:r>
          </a:p>
          <a:p>
            <a:pPr marL="971550" lvl="1" indent="-514350" fontAlgn="base">
              <a:buFont typeface="+mj-lt"/>
              <a:buAutoNum type="arabicPeriod"/>
            </a:pPr>
            <a:endParaRPr lang="en-US" sz="1400" dirty="0"/>
          </a:p>
          <a:p>
            <a:pPr lvl="2" fontAlgn="base"/>
            <a:r>
              <a:rPr lang="en-US" sz="2400" dirty="0" smtClean="0"/>
              <a:t>Specifically, with </a:t>
            </a:r>
            <a:r>
              <a:rPr lang="en-US" sz="2400" dirty="0" err="1" smtClean="0"/>
              <a:t>inotify</a:t>
            </a:r>
            <a:r>
              <a:rPr lang="en-US" sz="2400" dirty="0" smtClean="0"/>
              <a:t>, you must supply masks that describe which events you would like to receive.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10914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inotify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295400" y="6492875"/>
            <a:ext cx="670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8600" y="1295400"/>
            <a:ext cx="8534400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2800" dirty="0" smtClean="0"/>
              <a:t>From the man page:</a:t>
            </a:r>
          </a:p>
          <a:p>
            <a:pPr fontAlgn="base"/>
            <a:endParaRPr lang="en-US" sz="1400" dirty="0"/>
          </a:p>
          <a:p>
            <a:pPr lvl="1" fontAlgn="base"/>
            <a:r>
              <a:rPr lang="en-US" sz="2800" dirty="0" err="1"/>
              <a:t>inotify</a:t>
            </a:r>
            <a:r>
              <a:rPr lang="en-US" sz="2800" dirty="0"/>
              <a:t> - monitoring </a:t>
            </a:r>
            <a:r>
              <a:rPr lang="en-US" sz="2800" dirty="0" err="1"/>
              <a:t>filesystem</a:t>
            </a:r>
            <a:r>
              <a:rPr lang="en-US" sz="2800" dirty="0"/>
              <a:t> events</a:t>
            </a:r>
            <a:endParaRPr lang="en-US" sz="2800" dirty="0" smtClean="0"/>
          </a:p>
          <a:p>
            <a:pPr fontAlgn="base"/>
            <a:endParaRPr lang="en-US" sz="1400" dirty="0" smtClean="0"/>
          </a:p>
          <a:p>
            <a:pPr lvl="1" fontAlgn="base"/>
            <a:r>
              <a:rPr lang="en-US" sz="2800" dirty="0"/>
              <a:t>The </a:t>
            </a:r>
            <a:r>
              <a:rPr lang="en-US" sz="2800" i="1" dirty="0" err="1"/>
              <a:t>inotify</a:t>
            </a:r>
            <a:r>
              <a:rPr lang="en-US" sz="2800" dirty="0"/>
              <a:t> API provides a mechanism for monitoring </a:t>
            </a:r>
            <a:r>
              <a:rPr lang="en-US" sz="2800" dirty="0" err="1"/>
              <a:t>filesystem</a:t>
            </a:r>
            <a:r>
              <a:rPr lang="en-US" sz="2800" dirty="0"/>
              <a:t> events. </a:t>
            </a:r>
            <a:r>
              <a:rPr lang="en-US" sz="2800" dirty="0" err="1"/>
              <a:t>Inotify</a:t>
            </a:r>
            <a:r>
              <a:rPr lang="en-US" sz="2800" dirty="0"/>
              <a:t> can be used to monitor individual files, or to monitor directories. When a directory is monitored, </a:t>
            </a:r>
            <a:r>
              <a:rPr lang="en-US" sz="2800" dirty="0" err="1"/>
              <a:t>inotify</a:t>
            </a:r>
            <a:r>
              <a:rPr lang="en-US" sz="2800" dirty="0"/>
              <a:t> will return events for the directory itself, and for files inside the directory</a:t>
            </a:r>
            <a:r>
              <a:rPr lang="en-US" sz="2800" dirty="0" smtClean="0"/>
              <a:t>.</a:t>
            </a:r>
          </a:p>
          <a:p>
            <a:pPr fontAlgn="base"/>
            <a:endParaRPr lang="en-US" sz="1400" dirty="0"/>
          </a:p>
          <a:p>
            <a:pPr fontAlgn="base"/>
            <a:r>
              <a:rPr lang="en-US" sz="2800" dirty="0" smtClean="0"/>
              <a:t>Other references:</a:t>
            </a:r>
          </a:p>
          <a:p>
            <a:pPr fontAlgn="base"/>
            <a:endParaRPr lang="en-US" sz="2800" dirty="0"/>
          </a:p>
          <a:p>
            <a:pPr lvl="1" fontAlgn="base"/>
            <a:r>
              <a:rPr lang="en-US" sz="2000" dirty="0"/>
              <a:t>http://www.ibm.com/developerworks/library/l-ubuntu-inotify/</a:t>
            </a:r>
          </a:p>
        </p:txBody>
      </p:sp>
    </p:spTree>
    <p:extLst>
      <p:ext uri="{BB962C8B-B14F-4D97-AF65-F5344CB8AC3E}">
        <p14:creationId xmlns:p14="http://schemas.microsoft.com/office/powerpoint/2010/main" val="3766371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inotify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295400" y="6492875"/>
            <a:ext cx="6705600" cy="365125"/>
          </a:xfrm>
        </p:spPr>
        <p:txBody>
          <a:bodyPr/>
          <a:lstStyle/>
          <a:p>
            <a:r>
              <a:rPr lang="en-US" dirty="0"/>
              <a:t>http://www.ibm.com/developerworks/library/l-ubuntu-inotify/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0824" y="1371600"/>
            <a:ext cx="853440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The </a:t>
            </a:r>
            <a:r>
              <a:rPr lang="en-US" sz="1600" dirty="0" err="1" smtClean="0"/>
              <a:t>inotify</a:t>
            </a:r>
            <a:r>
              <a:rPr lang="en-US" sz="1600" dirty="0" smtClean="0"/>
              <a:t> group of functions (sometimes referred to as the </a:t>
            </a:r>
            <a:r>
              <a:rPr lang="en-US" sz="1600" dirty="0" err="1" smtClean="0"/>
              <a:t>inotify</a:t>
            </a:r>
            <a:r>
              <a:rPr lang="en-US" sz="1600" dirty="0" smtClean="0"/>
              <a:t> facility) consists of:</a:t>
            </a:r>
          </a:p>
          <a:p>
            <a:endParaRPr lang="en-US" sz="1600" dirty="0"/>
          </a:p>
          <a:p>
            <a:r>
              <a:rPr lang="en-US" sz="1600" dirty="0" err="1" smtClean="0"/>
              <a:t>inotify_init</a:t>
            </a:r>
            <a:r>
              <a:rPr lang="en-US" sz="1600" dirty="0"/>
              <a:t>() </a:t>
            </a:r>
            <a:endParaRPr lang="en-US" sz="1600" dirty="0" smtClean="0"/>
          </a:p>
          <a:p>
            <a:endParaRPr lang="en-US" sz="1600" dirty="0" smtClean="0"/>
          </a:p>
          <a:p>
            <a:pPr lvl="1"/>
            <a:r>
              <a:rPr lang="en-US" sz="1600" dirty="0" smtClean="0"/>
              <a:t>creates </a:t>
            </a:r>
            <a:r>
              <a:rPr lang="en-US" sz="1600" dirty="0"/>
              <a:t>an instance of the </a:t>
            </a:r>
            <a:r>
              <a:rPr lang="en-US" sz="1600" dirty="0" err="1"/>
              <a:t>inotify</a:t>
            </a:r>
            <a:r>
              <a:rPr lang="en-US" sz="1600" dirty="0"/>
              <a:t> subsystem in the kernel and returns a file descriptor on success and -1 on failure. Like other system calls, if </a:t>
            </a:r>
            <a:r>
              <a:rPr lang="en-US" sz="1600" dirty="0" err="1"/>
              <a:t>inotify_init</a:t>
            </a:r>
            <a:r>
              <a:rPr lang="en-US" sz="1600" dirty="0"/>
              <a:t>() fails, check </a:t>
            </a:r>
            <a:r>
              <a:rPr lang="en-US" sz="1600" dirty="0" err="1"/>
              <a:t>errno</a:t>
            </a:r>
            <a:r>
              <a:rPr lang="en-US" sz="1600" dirty="0"/>
              <a:t> for diagnostics. </a:t>
            </a:r>
            <a:endParaRPr lang="en-US" sz="1600" dirty="0" smtClean="0"/>
          </a:p>
          <a:p>
            <a:endParaRPr lang="en-US" sz="1600" dirty="0"/>
          </a:p>
          <a:p>
            <a:r>
              <a:rPr lang="en-US" sz="1600" dirty="0" err="1"/>
              <a:t>inotify_add_watch</a:t>
            </a:r>
            <a:r>
              <a:rPr lang="en-US" sz="1600" dirty="0" smtClean="0"/>
              <a:t>()</a:t>
            </a:r>
          </a:p>
          <a:p>
            <a:endParaRPr lang="en-US" sz="1600" dirty="0" smtClean="0"/>
          </a:p>
          <a:p>
            <a:pPr lvl="1"/>
            <a:r>
              <a:rPr lang="en-US" sz="1600" dirty="0" smtClean="0"/>
              <a:t>as </a:t>
            </a:r>
            <a:r>
              <a:rPr lang="en-US" sz="1600" dirty="0"/>
              <a:t>its name implies, adds a watch. Each watch must provide a pathname and a list of pertinent events, where each event is specified by a constant, such as IN_MODIFY. To monitor more than one event, simply use the logical </a:t>
            </a:r>
            <a:r>
              <a:rPr lang="en-US" sz="1600" i="1" dirty="0"/>
              <a:t>or</a:t>
            </a:r>
            <a:r>
              <a:rPr lang="en-US" sz="1600" dirty="0"/>
              <a:t>—the pipe (|) operator in C—between each event. If </a:t>
            </a:r>
            <a:r>
              <a:rPr lang="en-US" sz="1600" dirty="0" err="1"/>
              <a:t>inotify_add_watch</a:t>
            </a:r>
            <a:r>
              <a:rPr lang="en-US" sz="1600" dirty="0"/>
              <a:t>() succeeds, the call returns a unique identifier for the registered watch; otherwise, it returns -1. Use the identifier to alter or remove the associated watch. </a:t>
            </a:r>
            <a:endParaRPr lang="en-US" sz="1600" dirty="0" smtClean="0"/>
          </a:p>
          <a:p>
            <a:endParaRPr lang="en-US" sz="1600" dirty="0"/>
          </a:p>
          <a:p>
            <a:r>
              <a:rPr lang="en-US" sz="1600" dirty="0" err="1"/>
              <a:t>inotify_rm_watch</a:t>
            </a:r>
            <a:r>
              <a:rPr lang="en-US" sz="1600" dirty="0" smtClean="0"/>
              <a:t>()</a:t>
            </a:r>
          </a:p>
          <a:p>
            <a:endParaRPr lang="en-US" sz="1600" dirty="0" smtClean="0"/>
          </a:p>
          <a:p>
            <a:pPr lvl="1"/>
            <a:r>
              <a:rPr lang="en-US" sz="1600" dirty="0" smtClean="0"/>
              <a:t>removes </a:t>
            </a:r>
            <a:r>
              <a:rPr lang="en-US" sz="1600" dirty="0"/>
              <a:t>a watch.</a:t>
            </a:r>
          </a:p>
          <a:p>
            <a:pPr fontAlgn="base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892568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inotify</a:t>
            </a:r>
            <a:r>
              <a:rPr lang="en-US" dirty="0" smtClean="0"/>
              <a:t> flags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295400" y="6492875"/>
            <a:ext cx="6705600" cy="365125"/>
          </a:xfrm>
        </p:spPr>
        <p:txBody>
          <a:bodyPr/>
          <a:lstStyle/>
          <a:p>
            <a:r>
              <a:rPr lang="en-US" dirty="0" err="1" smtClean="0"/>
              <a:t>inotify</a:t>
            </a:r>
            <a:r>
              <a:rPr lang="en-US" dirty="0" smtClean="0"/>
              <a:t> man page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0824" y="1524000"/>
            <a:ext cx="8534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inotify</a:t>
            </a:r>
            <a:r>
              <a:rPr lang="en-US" sz="1600" dirty="0" smtClean="0"/>
              <a:t> uses the following flags to represent events:</a:t>
            </a:r>
          </a:p>
          <a:p>
            <a:endParaRPr lang="en-US" sz="1600" dirty="0"/>
          </a:p>
          <a:p>
            <a:endParaRPr lang="en-US" sz="1600" dirty="0" smtClean="0"/>
          </a:p>
          <a:p>
            <a:r>
              <a:rPr lang="en-US" sz="1600" dirty="0" smtClean="0"/>
              <a:t>IN_ACCESS		File </a:t>
            </a:r>
            <a:r>
              <a:rPr lang="en-US" sz="1600" dirty="0"/>
              <a:t>was accessed (read) (*).</a:t>
            </a:r>
          </a:p>
          <a:p>
            <a:r>
              <a:rPr lang="en-US" sz="1600" dirty="0" smtClean="0"/>
              <a:t>IN_ATTRIB		Metadata  </a:t>
            </a:r>
            <a:r>
              <a:rPr lang="en-US" sz="1600" dirty="0"/>
              <a:t>changed,  e.g., permissions, timestamps, extended attributes, </a:t>
            </a:r>
            <a:r>
              <a:rPr lang="en-US" sz="1600" dirty="0" smtClean="0"/>
              <a:t>etc.</a:t>
            </a:r>
            <a:endParaRPr lang="en-US" sz="1600" dirty="0"/>
          </a:p>
          <a:p>
            <a:r>
              <a:rPr lang="en-US" sz="1600" dirty="0" smtClean="0"/>
              <a:t>IN_CLOSE_WRITE	File </a:t>
            </a:r>
            <a:r>
              <a:rPr lang="en-US" sz="1600" dirty="0"/>
              <a:t>opened for writing was closed (*).</a:t>
            </a:r>
          </a:p>
          <a:p>
            <a:r>
              <a:rPr lang="en-US" sz="1600" dirty="0" smtClean="0"/>
              <a:t>IN_CLOSE_NOWRITE	File </a:t>
            </a:r>
            <a:r>
              <a:rPr lang="en-US" sz="1600" dirty="0"/>
              <a:t>not opened for writing was closed (*).</a:t>
            </a:r>
          </a:p>
          <a:p>
            <a:r>
              <a:rPr lang="en-US" sz="1600" dirty="0" smtClean="0"/>
              <a:t>IN_CREATE		File/directory </a:t>
            </a:r>
            <a:r>
              <a:rPr lang="en-US" sz="1600" dirty="0"/>
              <a:t>created in watched directory (*).</a:t>
            </a:r>
          </a:p>
          <a:p>
            <a:r>
              <a:rPr lang="en-US" sz="1600" dirty="0" smtClean="0"/>
              <a:t>IN_DELETE		File/directory </a:t>
            </a:r>
            <a:r>
              <a:rPr lang="en-US" sz="1600" dirty="0"/>
              <a:t>deleted from watched directory (*).</a:t>
            </a:r>
          </a:p>
          <a:p>
            <a:r>
              <a:rPr lang="en-US" sz="1600" dirty="0" smtClean="0"/>
              <a:t>IN_DELETE_SELF	Watched </a:t>
            </a:r>
            <a:r>
              <a:rPr lang="en-US" sz="1600" dirty="0"/>
              <a:t>file/directory was itself deleted.</a:t>
            </a:r>
          </a:p>
          <a:p>
            <a:r>
              <a:rPr lang="en-US" sz="1600" b="1" dirty="0" smtClean="0"/>
              <a:t>IN_MODIFY	File </a:t>
            </a:r>
            <a:r>
              <a:rPr lang="en-US" sz="1600" b="1" dirty="0"/>
              <a:t>was modified (*).</a:t>
            </a:r>
          </a:p>
          <a:p>
            <a:r>
              <a:rPr lang="en-US" sz="1600" dirty="0" smtClean="0"/>
              <a:t>IN_MOVE_SELF	Watched </a:t>
            </a:r>
            <a:r>
              <a:rPr lang="en-US" sz="1600" dirty="0"/>
              <a:t>file/directory was itself moved.</a:t>
            </a:r>
          </a:p>
          <a:p>
            <a:r>
              <a:rPr lang="en-US" sz="1600" dirty="0" smtClean="0"/>
              <a:t>IN_MOVED_FROM 	File </a:t>
            </a:r>
            <a:r>
              <a:rPr lang="en-US" sz="1600" dirty="0"/>
              <a:t>moved out of watched directory (*).</a:t>
            </a:r>
          </a:p>
          <a:p>
            <a:r>
              <a:rPr lang="en-US" sz="1600" dirty="0" smtClean="0"/>
              <a:t>IN_MOVED_TO	File </a:t>
            </a:r>
            <a:r>
              <a:rPr lang="en-US" sz="1600" dirty="0"/>
              <a:t>moved into watched directory (*).</a:t>
            </a:r>
          </a:p>
          <a:p>
            <a:r>
              <a:rPr lang="en-US" sz="1600" dirty="0" smtClean="0"/>
              <a:t>IN_OPEN		File </a:t>
            </a:r>
            <a:r>
              <a:rPr lang="en-US" sz="1600" dirty="0"/>
              <a:t>was opened (*).</a:t>
            </a:r>
          </a:p>
          <a:p>
            <a:pPr fontAlgn="base"/>
            <a:endParaRPr lang="en-US" sz="1600" dirty="0" smtClean="0"/>
          </a:p>
          <a:p>
            <a:pPr fontAlgn="base"/>
            <a:endParaRPr lang="en-US" sz="1600" dirty="0"/>
          </a:p>
          <a:p>
            <a:pPr fontAlgn="base"/>
            <a:r>
              <a:rPr lang="en-US" sz="1600" dirty="0" smtClean="0"/>
              <a:t>For Homework 5, we are most interested in IN_MODIFY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207676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inotify</a:t>
            </a:r>
            <a:r>
              <a:rPr lang="en-US" dirty="0" smtClean="0"/>
              <a:t> usage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295400" y="6492875"/>
            <a:ext cx="670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0824" y="1371600"/>
            <a:ext cx="85344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To use </a:t>
            </a:r>
            <a:r>
              <a:rPr lang="en-US" sz="1600" dirty="0" err="1" smtClean="0"/>
              <a:t>inotify</a:t>
            </a:r>
            <a:r>
              <a:rPr lang="en-US" sz="1600" dirty="0" smtClean="0"/>
              <a:t>:</a:t>
            </a:r>
          </a:p>
          <a:p>
            <a:endParaRPr lang="en-US" sz="1600" dirty="0" smtClean="0"/>
          </a:p>
          <a:p>
            <a:r>
              <a:rPr lang="en-US" sz="1600" dirty="0" smtClean="0"/>
              <a:t>Set up these variables:</a:t>
            </a:r>
          </a:p>
          <a:p>
            <a:endParaRPr lang="en-US" sz="1600" dirty="0"/>
          </a:p>
          <a:p>
            <a:r>
              <a:rPr lang="en-US" sz="1600" dirty="0" err="1"/>
              <a:t>size_t</a:t>
            </a:r>
            <a:r>
              <a:rPr lang="en-US" sz="1600" dirty="0"/>
              <a:t> </a:t>
            </a:r>
            <a:r>
              <a:rPr lang="en-US" sz="1600" dirty="0" err="1"/>
              <a:t>bufsiz</a:t>
            </a:r>
            <a:r>
              <a:rPr lang="en-US" sz="1600" dirty="0"/>
              <a:t> = </a:t>
            </a:r>
            <a:r>
              <a:rPr lang="en-US" sz="1600" dirty="0" err="1"/>
              <a:t>sizeof</a:t>
            </a:r>
            <a:r>
              <a:rPr lang="en-US" sz="1600" dirty="0"/>
              <a:t>(</a:t>
            </a:r>
            <a:r>
              <a:rPr lang="en-US" sz="1600" dirty="0" err="1"/>
              <a:t>struct</a:t>
            </a:r>
            <a:r>
              <a:rPr lang="en-US" sz="1600" dirty="0"/>
              <a:t> </a:t>
            </a:r>
            <a:r>
              <a:rPr lang="en-US" sz="1600" dirty="0" err="1"/>
              <a:t>inotify_event</a:t>
            </a:r>
            <a:r>
              <a:rPr lang="en-US" sz="1600" dirty="0"/>
              <a:t>) + PATH_MAX + 1;</a:t>
            </a:r>
          </a:p>
          <a:p>
            <a:r>
              <a:rPr lang="en-US" sz="1600" dirty="0" err="1"/>
              <a:t>struct</a:t>
            </a:r>
            <a:r>
              <a:rPr lang="en-US" sz="1600" dirty="0"/>
              <a:t> </a:t>
            </a:r>
            <a:r>
              <a:rPr lang="en-US" sz="1600" dirty="0" err="1"/>
              <a:t>inotify_event</a:t>
            </a:r>
            <a:r>
              <a:rPr lang="en-US" sz="1600" dirty="0"/>
              <a:t> *event = (</a:t>
            </a:r>
            <a:r>
              <a:rPr lang="en-US" sz="1600" dirty="0" err="1"/>
              <a:t>struct</a:t>
            </a:r>
            <a:r>
              <a:rPr lang="en-US" sz="1600" dirty="0"/>
              <a:t> </a:t>
            </a:r>
            <a:r>
              <a:rPr lang="en-US" sz="1600" dirty="0" err="1"/>
              <a:t>inotify_event</a:t>
            </a:r>
            <a:r>
              <a:rPr lang="en-US" sz="1600" dirty="0"/>
              <a:t> *) </a:t>
            </a:r>
            <a:r>
              <a:rPr lang="en-US" sz="1600" dirty="0" err="1"/>
              <a:t>malloc</a:t>
            </a:r>
            <a:r>
              <a:rPr lang="en-US" sz="1600" dirty="0"/>
              <a:t>(</a:t>
            </a:r>
            <a:r>
              <a:rPr lang="en-US" sz="1600" dirty="0" err="1"/>
              <a:t>bufsiz</a:t>
            </a:r>
            <a:r>
              <a:rPr lang="en-US" sz="1600" dirty="0"/>
              <a:t>);</a:t>
            </a:r>
          </a:p>
          <a:p>
            <a:endParaRPr lang="en-US" sz="16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 smtClean="0"/>
              <a:t>call  </a:t>
            </a:r>
            <a:r>
              <a:rPr lang="en-US" sz="1600" dirty="0" err="1" smtClean="0"/>
              <a:t>inotify_init</a:t>
            </a:r>
            <a:r>
              <a:rPr lang="en-US" sz="1600" dirty="0"/>
              <a:t>() </a:t>
            </a:r>
            <a:r>
              <a:rPr lang="en-US" sz="1600" dirty="0" smtClean="0"/>
              <a:t> and save its result (a file descriptor)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 smtClean="0"/>
              <a:t>Add a directory to watch using </a:t>
            </a:r>
            <a:r>
              <a:rPr lang="en-US" sz="1600" dirty="0" err="1" smtClean="0"/>
              <a:t>inotify_add_watch</a:t>
            </a:r>
            <a:r>
              <a:rPr lang="en-US" sz="1600" dirty="0" smtClean="0"/>
              <a:t>().  Make sure to include the IN_MODIFY flag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 smtClean="0"/>
              <a:t>When ready to look for changes, perform a read operation: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 smtClean="0"/>
              <a:t>Perform the read on the </a:t>
            </a:r>
            <a:r>
              <a:rPr lang="en-US" sz="1600" dirty="0" err="1" smtClean="0"/>
              <a:t>the</a:t>
            </a:r>
            <a:r>
              <a:rPr lang="en-US" sz="1600" dirty="0" smtClean="0"/>
              <a:t> file descriptor from step 1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 smtClean="0"/>
              <a:t>Use the event structure above to hold results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 smtClean="0"/>
              <a:t>use </a:t>
            </a:r>
            <a:r>
              <a:rPr lang="en-US" sz="1600" dirty="0" err="1" smtClean="0"/>
              <a:t>bufsize</a:t>
            </a:r>
            <a:r>
              <a:rPr lang="en-US" sz="1600" dirty="0" smtClean="0"/>
              <a:t> as third </a:t>
            </a:r>
            <a:r>
              <a:rPr lang="en-US" sz="1600" dirty="0" err="1" smtClean="0"/>
              <a:t>arg</a:t>
            </a:r>
            <a:endParaRPr lang="en-US" sz="1600" dirty="0" smtClean="0"/>
          </a:p>
          <a:p>
            <a:pPr lvl="1">
              <a:lnSpc>
                <a:spcPct val="150000"/>
              </a:lnSpc>
            </a:pPr>
            <a:r>
              <a:rPr lang="en-US" sz="1600" dirty="0" smtClean="0"/>
              <a:t>(see “man 2 read” for more)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 smtClean="0"/>
              <a:t>When call returns, you may query the event structure</a:t>
            </a:r>
          </a:p>
          <a:p>
            <a:endParaRPr lang="en-US" sz="1600" dirty="0" smtClean="0"/>
          </a:p>
          <a:p>
            <a:pPr fontAlgn="base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449892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inotify’s</a:t>
            </a:r>
            <a:r>
              <a:rPr lang="en-US" dirty="0" smtClean="0"/>
              <a:t> future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295400" y="6492875"/>
            <a:ext cx="670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9682" y="2209800"/>
            <a:ext cx="8534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2800" dirty="0" smtClean="0"/>
              <a:t>Just for your reference, </a:t>
            </a:r>
            <a:r>
              <a:rPr lang="en-US" sz="2800" dirty="0" err="1" smtClean="0"/>
              <a:t>inotify</a:t>
            </a:r>
            <a:r>
              <a:rPr lang="en-US" sz="2800" dirty="0" smtClean="0"/>
              <a:t> may be replaced or use in conjunction with a newer version </a:t>
            </a:r>
            <a:r>
              <a:rPr lang="en-US" sz="2800" dirty="0"/>
              <a:t>called </a:t>
            </a:r>
            <a:r>
              <a:rPr lang="en-US" sz="2800" dirty="0" err="1" smtClean="0"/>
              <a:t>fanotify</a:t>
            </a:r>
            <a:r>
              <a:rPr 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48226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Flags and Bit Masks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295400" y="6492875"/>
            <a:ext cx="6705600" cy="365125"/>
          </a:xfrm>
        </p:spPr>
        <p:txBody>
          <a:bodyPr/>
          <a:lstStyle/>
          <a:p>
            <a:r>
              <a:rPr lang="en-US" dirty="0"/>
              <a:t>http://en.wikipedia.org/wiki/Mask_(computing)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1000" y="1981200"/>
            <a:ext cx="85344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2800" dirty="0"/>
              <a:t>Bit </a:t>
            </a:r>
            <a:r>
              <a:rPr lang="en-US" sz="2800" dirty="0" smtClean="0"/>
              <a:t>masks (From Wikipedia):</a:t>
            </a:r>
            <a:endParaRPr lang="en-US" sz="2800" dirty="0"/>
          </a:p>
          <a:p>
            <a:endParaRPr lang="en-US" sz="2800" dirty="0" smtClean="0"/>
          </a:p>
          <a:p>
            <a:r>
              <a:rPr lang="en-US" sz="2800" dirty="0" smtClean="0"/>
              <a:t>In </a:t>
            </a:r>
            <a:r>
              <a:rPr lang="en-US" sz="2800" dirty="0">
                <a:hlinkClick r:id="rId2" tooltip="Computer science"/>
              </a:rPr>
              <a:t>computer science</a:t>
            </a:r>
            <a:r>
              <a:rPr lang="en-US" sz="2800" dirty="0"/>
              <a:t>, a </a:t>
            </a:r>
            <a:r>
              <a:rPr lang="en-US" sz="2800" b="1" dirty="0"/>
              <a:t>mask</a:t>
            </a:r>
            <a:r>
              <a:rPr lang="en-US" sz="2800" dirty="0"/>
              <a:t> is data that is used for </a:t>
            </a:r>
            <a:r>
              <a:rPr lang="en-US" sz="2800" dirty="0">
                <a:hlinkClick r:id="rId3" tooltip="Bitwise operation"/>
              </a:rPr>
              <a:t>bitwise operations</a:t>
            </a:r>
            <a:r>
              <a:rPr lang="en-US" sz="2800" dirty="0"/>
              <a:t>, particularly in a </a:t>
            </a:r>
            <a:r>
              <a:rPr lang="en-US" sz="2800" dirty="0">
                <a:hlinkClick r:id="rId4" tooltip="Bit field"/>
              </a:rPr>
              <a:t>bit field</a:t>
            </a:r>
            <a:r>
              <a:rPr lang="en-US" sz="2800" dirty="0"/>
              <a:t>.</a:t>
            </a:r>
          </a:p>
          <a:p>
            <a:endParaRPr lang="en-US" sz="2800" dirty="0" smtClean="0"/>
          </a:p>
          <a:p>
            <a:r>
              <a:rPr lang="en-US" sz="2800" dirty="0" smtClean="0"/>
              <a:t>Using </a:t>
            </a:r>
            <a:r>
              <a:rPr lang="en-US" sz="2800" dirty="0"/>
              <a:t>a mask, multiple bits in a </a:t>
            </a:r>
            <a:r>
              <a:rPr lang="en-US" sz="2800" dirty="0">
                <a:hlinkClick r:id="rId5" tooltip="Byte"/>
              </a:rPr>
              <a:t>byte</a:t>
            </a:r>
            <a:r>
              <a:rPr lang="en-US" sz="2800" dirty="0"/>
              <a:t>, </a:t>
            </a:r>
            <a:r>
              <a:rPr lang="en-US" sz="2800" dirty="0">
                <a:hlinkClick r:id="rId6" tooltip="Nibble"/>
              </a:rPr>
              <a:t>nibble</a:t>
            </a:r>
            <a:r>
              <a:rPr lang="en-US" sz="2800" dirty="0"/>
              <a:t>, </a:t>
            </a:r>
            <a:r>
              <a:rPr lang="en-US" sz="2800" dirty="0">
                <a:hlinkClick r:id="rId7" tooltip="Word (computer architecture)"/>
              </a:rPr>
              <a:t>word</a:t>
            </a:r>
            <a:r>
              <a:rPr lang="en-US" sz="2800" dirty="0"/>
              <a:t> (etc.) can be set either on, off or inverted from on to off (or vice versa) in a single bitwise operation.</a:t>
            </a:r>
          </a:p>
          <a:p>
            <a:pPr fontAlgn="base"/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523474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295400" y="6492875"/>
            <a:ext cx="6705600" cy="365125"/>
          </a:xfrm>
        </p:spPr>
        <p:txBody>
          <a:bodyPr/>
          <a:lstStyle/>
          <a:p>
            <a:r>
              <a:rPr lang="en-US" dirty="0" smtClean="0"/>
              <a:t>man exec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9682" y="1447800"/>
            <a:ext cx="8534400" cy="3739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dirty="0"/>
              <a:t>From the man page:</a:t>
            </a:r>
          </a:p>
          <a:p>
            <a:pPr fontAlgn="base"/>
            <a:endParaRPr lang="en-US" sz="1050" dirty="0"/>
          </a:p>
          <a:p>
            <a:pPr lvl="1" fontAlgn="base"/>
            <a:r>
              <a:rPr lang="pt-BR" dirty="0"/>
              <a:t>execl, execlp, execle, execv, execvp, execvpe - execute a </a:t>
            </a:r>
            <a:r>
              <a:rPr lang="pt-BR" dirty="0" smtClean="0"/>
              <a:t>file</a:t>
            </a:r>
          </a:p>
          <a:p>
            <a:pPr lvl="1" fontAlgn="base"/>
            <a:endParaRPr lang="en-US" dirty="0"/>
          </a:p>
          <a:p>
            <a:pPr lvl="1" fontAlgn="base"/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b="1" dirty="0" err="1"/>
              <a:t>execl</a:t>
            </a:r>
            <a:r>
              <a:rPr lang="en-US" b="1" dirty="0"/>
              <a:t>(</a:t>
            </a:r>
            <a:r>
              <a:rPr lang="en-US" b="1" dirty="0" err="1"/>
              <a:t>const</a:t>
            </a:r>
            <a:r>
              <a:rPr lang="en-US" b="1" dirty="0"/>
              <a:t> char *</a:t>
            </a:r>
            <a:r>
              <a:rPr lang="en-US" i="1" dirty="0"/>
              <a:t>path</a:t>
            </a:r>
            <a:r>
              <a:rPr lang="en-US" b="1" dirty="0"/>
              <a:t>, </a:t>
            </a:r>
            <a:r>
              <a:rPr lang="en-US" b="1" dirty="0" err="1"/>
              <a:t>const</a:t>
            </a:r>
            <a:r>
              <a:rPr lang="en-US" b="1" dirty="0"/>
              <a:t> char *</a:t>
            </a:r>
            <a:r>
              <a:rPr lang="en-US" i="1" dirty="0" err="1"/>
              <a:t>arg</a:t>
            </a:r>
            <a:r>
              <a:rPr lang="en-US" b="1" dirty="0"/>
              <a:t>, </a:t>
            </a:r>
            <a:r>
              <a:rPr lang="en-US" b="1" dirty="0" smtClean="0"/>
              <a:t>...);</a:t>
            </a:r>
          </a:p>
          <a:p>
            <a:pPr lvl="1" fontAlgn="base"/>
            <a:endParaRPr lang="en-US" sz="1050" dirty="0"/>
          </a:p>
          <a:p>
            <a:pPr lvl="1" fontAlgn="base"/>
            <a:r>
              <a:rPr lang="en-US" dirty="0"/>
              <a:t>The </a:t>
            </a:r>
            <a:r>
              <a:rPr lang="en-US" b="1" dirty="0"/>
              <a:t>exec</a:t>
            </a:r>
            <a:r>
              <a:rPr lang="en-US" dirty="0"/>
              <a:t>() family of functions replaces the current process image with a new process image</a:t>
            </a:r>
            <a:r>
              <a:rPr lang="en-US" dirty="0" smtClean="0"/>
              <a:t>.</a:t>
            </a:r>
          </a:p>
          <a:p>
            <a:pPr lvl="1" fontAlgn="base"/>
            <a:endParaRPr lang="en-US" i="1" dirty="0"/>
          </a:p>
          <a:p>
            <a:pPr lvl="1" fontAlgn="base"/>
            <a:endParaRPr lang="en-US" i="1" dirty="0" smtClean="0"/>
          </a:p>
          <a:p>
            <a:r>
              <a:rPr lang="en-US" b="1" dirty="0"/>
              <a:t>Return Value</a:t>
            </a:r>
          </a:p>
          <a:p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The </a:t>
            </a:r>
            <a:r>
              <a:rPr lang="en-US" b="1" dirty="0"/>
              <a:t>exec</a:t>
            </a:r>
            <a:r>
              <a:rPr lang="en-US" dirty="0"/>
              <a:t>() functions only return if an error has occurred. </a:t>
            </a:r>
          </a:p>
          <a:p>
            <a:pPr lvl="1" fontAlgn="base"/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147052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295400" y="6492875"/>
            <a:ext cx="6705600" cy="365125"/>
          </a:xfrm>
        </p:spPr>
        <p:txBody>
          <a:bodyPr/>
          <a:lstStyle/>
          <a:p>
            <a:r>
              <a:rPr lang="en-US" dirty="0" smtClean="0"/>
              <a:t>man pipe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9682" y="1447800"/>
            <a:ext cx="8534400" cy="4293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dirty="0"/>
              <a:t>From the man page:</a:t>
            </a:r>
          </a:p>
          <a:p>
            <a:pPr fontAlgn="base"/>
            <a:endParaRPr lang="en-US" sz="1050" dirty="0"/>
          </a:p>
          <a:p>
            <a:pPr lvl="1" fontAlgn="base"/>
            <a:r>
              <a:rPr lang="en-US" dirty="0"/>
              <a:t>pipe, pipe2 - create </a:t>
            </a:r>
            <a:r>
              <a:rPr lang="en-US" dirty="0" smtClean="0"/>
              <a:t>pipe</a:t>
            </a:r>
          </a:p>
          <a:p>
            <a:pPr lvl="1" fontAlgn="base"/>
            <a:endParaRPr lang="en-US" dirty="0"/>
          </a:p>
          <a:p>
            <a:pPr lvl="1" fontAlgn="base"/>
            <a:r>
              <a:rPr lang="en-US" dirty="0" err="1"/>
              <a:t>int</a:t>
            </a:r>
            <a:r>
              <a:rPr lang="en-US" dirty="0"/>
              <a:t> pipe(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pipefd</a:t>
            </a:r>
            <a:r>
              <a:rPr lang="en-US" dirty="0"/>
              <a:t>[2]);</a:t>
            </a:r>
            <a:endParaRPr lang="en-US" dirty="0" smtClean="0"/>
          </a:p>
          <a:p>
            <a:pPr lvl="1" fontAlgn="base"/>
            <a:endParaRPr lang="en-US" sz="1050" dirty="0"/>
          </a:p>
          <a:p>
            <a:pPr lvl="1" fontAlgn="base"/>
            <a:r>
              <a:rPr lang="en-US" b="1" dirty="0"/>
              <a:t>pipe</a:t>
            </a:r>
            <a:r>
              <a:rPr lang="en-US" dirty="0"/>
              <a:t>() creates a pipe, a unidirectional data channel that can be used for </a:t>
            </a:r>
            <a:r>
              <a:rPr lang="en-US" dirty="0" err="1"/>
              <a:t>interprocess</a:t>
            </a:r>
            <a:r>
              <a:rPr lang="en-US" dirty="0"/>
              <a:t> communication. </a:t>
            </a:r>
            <a:r>
              <a:rPr lang="en-US" dirty="0" smtClean="0"/>
              <a:t> The </a:t>
            </a:r>
            <a:r>
              <a:rPr lang="en-US" dirty="0"/>
              <a:t>array </a:t>
            </a:r>
            <a:r>
              <a:rPr lang="en-US" i="1" dirty="0" err="1"/>
              <a:t>pipefd</a:t>
            </a:r>
            <a:r>
              <a:rPr lang="en-US" dirty="0"/>
              <a:t> is used to return two file descriptors referring to the ends of the pipe. </a:t>
            </a:r>
            <a:endParaRPr lang="en-US" dirty="0" smtClean="0"/>
          </a:p>
          <a:p>
            <a:pPr lvl="1" fontAlgn="base"/>
            <a:endParaRPr lang="en-US" i="1" dirty="0"/>
          </a:p>
          <a:p>
            <a:pPr lvl="2" fontAlgn="base"/>
            <a:r>
              <a:rPr lang="en-US" i="1" dirty="0" err="1" smtClean="0"/>
              <a:t>pipefd</a:t>
            </a:r>
            <a:r>
              <a:rPr lang="en-US" i="1" dirty="0" smtClean="0"/>
              <a:t>[0</a:t>
            </a:r>
            <a:r>
              <a:rPr lang="en-US" i="1" dirty="0"/>
              <a:t>]</a:t>
            </a:r>
            <a:r>
              <a:rPr lang="en-US" dirty="0"/>
              <a:t> refers to the read end of the pipe. </a:t>
            </a:r>
            <a:endParaRPr lang="en-US" dirty="0" smtClean="0"/>
          </a:p>
          <a:p>
            <a:pPr lvl="2" fontAlgn="base"/>
            <a:endParaRPr lang="en-US" i="1" dirty="0"/>
          </a:p>
          <a:p>
            <a:pPr lvl="2" fontAlgn="base"/>
            <a:r>
              <a:rPr lang="en-US" i="1" dirty="0" err="1" smtClean="0"/>
              <a:t>pipefd</a:t>
            </a:r>
            <a:r>
              <a:rPr lang="en-US" i="1" dirty="0" smtClean="0"/>
              <a:t>[1</a:t>
            </a:r>
            <a:r>
              <a:rPr lang="en-US" i="1" dirty="0"/>
              <a:t>]</a:t>
            </a:r>
            <a:r>
              <a:rPr lang="en-US" dirty="0"/>
              <a:t> refers to the write end of the pipe. </a:t>
            </a:r>
            <a:endParaRPr lang="en-US" dirty="0" smtClean="0"/>
          </a:p>
          <a:p>
            <a:pPr lvl="1" fontAlgn="base"/>
            <a:endParaRPr lang="en-US" dirty="0"/>
          </a:p>
          <a:p>
            <a:pPr lvl="1" fontAlgn="base"/>
            <a:r>
              <a:rPr lang="en-US" dirty="0" smtClean="0"/>
              <a:t>Data </a:t>
            </a:r>
            <a:r>
              <a:rPr lang="en-US" dirty="0"/>
              <a:t>written to the write end of the pipe is buffered by the kernel until it is read from the read end of the pipe. </a:t>
            </a:r>
          </a:p>
        </p:txBody>
      </p:sp>
    </p:spTree>
    <p:extLst>
      <p:ext uri="{BB962C8B-B14F-4D97-AF65-F5344CB8AC3E}">
        <p14:creationId xmlns:p14="http://schemas.microsoft.com/office/powerpoint/2010/main" val="838857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dup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295400" y="6492875"/>
            <a:ext cx="6705600" cy="365125"/>
          </a:xfrm>
        </p:spPr>
        <p:txBody>
          <a:bodyPr/>
          <a:lstStyle/>
          <a:p>
            <a:r>
              <a:rPr lang="en-US" dirty="0" smtClean="0"/>
              <a:t>man dup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8600" y="1295400"/>
            <a:ext cx="8534400" cy="44473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2000" dirty="0" smtClean="0"/>
              <a:t>From the man page:</a:t>
            </a:r>
          </a:p>
          <a:p>
            <a:pPr fontAlgn="base"/>
            <a:endParaRPr lang="en-US" sz="1100" dirty="0"/>
          </a:p>
          <a:p>
            <a:pPr lvl="1" fontAlgn="base"/>
            <a:r>
              <a:rPr lang="fr-FR" sz="2000" dirty="0" err="1"/>
              <a:t>dup</a:t>
            </a:r>
            <a:r>
              <a:rPr lang="fr-FR" sz="2000" dirty="0"/>
              <a:t>, </a:t>
            </a:r>
            <a:r>
              <a:rPr lang="fr-FR" sz="2000" dirty="0" smtClean="0"/>
              <a:t>dup2- </a:t>
            </a:r>
            <a:r>
              <a:rPr lang="fr-FR" sz="2000" dirty="0"/>
              <a:t>duplicate a file </a:t>
            </a:r>
            <a:r>
              <a:rPr lang="fr-FR" sz="2000" dirty="0" err="1" smtClean="0"/>
              <a:t>descriptor</a:t>
            </a:r>
            <a:endParaRPr lang="fr-FR" sz="2000" dirty="0" smtClean="0"/>
          </a:p>
          <a:p>
            <a:pPr lvl="1" fontAlgn="base"/>
            <a:endParaRPr lang="fr-FR" sz="2000" dirty="0" smtClean="0"/>
          </a:p>
          <a:p>
            <a:pPr lvl="1" fontAlgn="base"/>
            <a:r>
              <a:rPr lang="en-US" sz="2000" b="1" dirty="0" err="1"/>
              <a:t>int</a:t>
            </a:r>
            <a:r>
              <a:rPr lang="en-US" sz="2000" b="1" dirty="0"/>
              <a:t> dup(</a:t>
            </a:r>
            <a:r>
              <a:rPr lang="en-US" sz="2000" b="1" dirty="0" err="1"/>
              <a:t>int</a:t>
            </a:r>
            <a:r>
              <a:rPr lang="en-US" sz="2000" b="1" dirty="0"/>
              <a:t> </a:t>
            </a:r>
            <a:r>
              <a:rPr lang="en-US" sz="2000" i="1" dirty="0" err="1"/>
              <a:t>oldfd</a:t>
            </a:r>
            <a:r>
              <a:rPr lang="en-US" sz="2000" b="1" dirty="0" smtClean="0"/>
              <a:t>);</a:t>
            </a:r>
          </a:p>
          <a:p>
            <a:pPr lvl="1" fontAlgn="base"/>
            <a:r>
              <a:rPr lang="en-US" sz="2000" b="1" dirty="0" err="1" smtClean="0"/>
              <a:t>int</a:t>
            </a:r>
            <a:r>
              <a:rPr lang="en-US" sz="2000" b="1" dirty="0" smtClean="0"/>
              <a:t> </a:t>
            </a:r>
            <a:r>
              <a:rPr lang="en-US" sz="2000" b="1" dirty="0"/>
              <a:t>dup2(</a:t>
            </a:r>
            <a:r>
              <a:rPr lang="en-US" sz="2000" b="1" dirty="0" err="1"/>
              <a:t>int</a:t>
            </a:r>
            <a:r>
              <a:rPr lang="en-US" sz="2000" b="1" dirty="0"/>
              <a:t> </a:t>
            </a:r>
            <a:r>
              <a:rPr lang="en-US" sz="2000" i="1" dirty="0" err="1"/>
              <a:t>oldfd</a:t>
            </a:r>
            <a:r>
              <a:rPr lang="en-US" sz="2000" b="1" dirty="0"/>
              <a:t>, </a:t>
            </a:r>
            <a:r>
              <a:rPr lang="en-US" sz="2000" b="1" dirty="0" err="1"/>
              <a:t>int</a:t>
            </a:r>
            <a:r>
              <a:rPr lang="en-US" sz="2000" b="1" dirty="0"/>
              <a:t> </a:t>
            </a:r>
            <a:r>
              <a:rPr lang="en-US" sz="2000" i="1" dirty="0" err="1"/>
              <a:t>newfd</a:t>
            </a:r>
            <a:r>
              <a:rPr lang="en-US" sz="2000" b="1" dirty="0" smtClean="0"/>
              <a:t>);</a:t>
            </a:r>
          </a:p>
          <a:p>
            <a:pPr lvl="1" fontAlgn="base"/>
            <a:endParaRPr lang="en-US" sz="2000" b="1" dirty="0"/>
          </a:p>
          <a:p>
            <a:pPr lvl="1" fontAlgn="base"/>
            <a:r>
              <a:rPr lang="en-US" sz="2000" dirty="0"/>
              <a:t>The </a:t>
            </a:r>
            <a:r>
              <a:rPr lang="en-US" sz="2000" b="1" dirty="0"/>
              <a:t>dup</a:t>
            </a:r>
            <a:r>
              <a:rPr lang="en-US" sz="2000" dirty="0"/>
              <a:t>() system call creates a copy of the file descriptor </a:t>
            </a:r>
            <a:r>
              <a:rPr lang="en-US" sz="2000" i="1" dirty="0" err="1"/>
              <a:t>oldfd</a:t>
            </a:r>
            <a:r>
              <a:rPr lang="en-US" sz="2000" dirty="0"/>
              <a:t>, using the lowest-numbered unused descriptor for the new descriptor</a:t>
            </a:r>
            <a:r>
              <a:rPr lang="en-US" sz="2000" dirty="0" smtClean="0"/>
              <a:t>.</a:t>
            </a:r>
          </a:p>
          <a:p>
            <a:pPr lvl="1" fontAlgn="base"/>
            <a:endParaRPr lang="en-US" sz="2000" dirty="0"/>
          </a:p>
          <a:p>
            <a:pPr lvl="1" fontAlgn="base"/>
            <a:r>
              <a:rPr lang="en-US" sz="2000" dirty="0"/>
              <a:t>The </a:t>
            </a:r>
            <a:r>
              <a:rPr lang="en-US" sz="2000" b="1" dirty="0"/>
              <a:t>dup2</a:t>
            </a:r>
            <a:r>
              <a:rPr lang="en-US" sz="2000" dirty="0"/>
              <a:t>() system call performs the same task as </a:t>
            </a:r>
            <a:r>
              <a:rPr lang="en-US" sz="2000" b="1" dirty="0"/>
              <a:t>dup</a:t>
            </a:r>
            <a:r>
              <a:rPr lang="en-US" sz="2000" dirty="0"/>
              <a:t>(), but instead of using the lowest-numbered unused file descriptor, it uses the descriptor number specified in </a:t>
            </a:r>
            <a:r>
              <a:rPr lang="en-US" sz="2000" i="1" dirty="0" err="1"/>
              <a:t>newfd</a:t>
            </a:r>
            <a:r>
              <a:rPr lang="en-US" sz="2000" dirty="0"/>
              <a:t>. If the descriptor </a:t>
            </a:r>
            <a:r>
              <a:rPr lang="en-US" sz="2000" i="1" dirty="0" err="1"/>
              <a:t>newfd</a:t>
            </a:r>
            <a:r>
              <a:rPr lang="en-US" sz="2000" dirty="0"/>
              <a:t> was previously open, it is silently closed before being reused.</a:t>
            </a:r>
            <a:endParaRPr lang="fr-FR" sz="2000" dirty="0"/>
          </a:p>
          <a:p>
            <a:pPr lvl="1" fontAlgn="base"/>
            <a:endParaRPr lang="en-US" sz="1100" dirty="0" smtClean="0"/>
          </a:p>
        </p:txBody>
      </p:sp>
    </p:spTree>
    <p:extLst>
      <p:ext uri="{BB962C8B-B14F-4D97-AF65-F5344CB8AC3E}">
        <p14:creationId xmlns:p14="http://schemas.microsoft.com/office/powerpoint/2010/main" val="1432946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Reference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295400" y="6492875"/>
            <a:ext cx="670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34820" y="1676399"/>
            <a:ext cx="8534400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2800" dirty="0" smtClean="0"/>
              <a:t>For reference to understand the next program, you need to know this.  F</a:t>
            </a:r>
            <a:r>
              <a:rPr lang="fr-FR" sz="2800" dirty="0" smtClean="0"/>
              <a:t>rom #</a:t>
            </a:r>
            <a:r>
              <a:rPr lang="fr-FR" sz="2800" dirty="0" err="1" smtClean="0"/>
              <a:t>include</a:t>
            </a:r>
            <a:r>
              <a:rPr lang="fr-FR" sz="2800" dirty="0"/>
              <a:t> </a:t>
            </a:r>
            <a:r>
              <a:rPr lang="fr-FR" sz="2800" dirty="0" smtClean="0"/>
              <a:t>&lt;</a:t>
            </a:r>
            <a:r>
              <a:rPr lang="fr-FR" sz="2800" dirty="0" err="1" smtClean="0"/>
              <a:t>unistd.h</a:t>
            </a:r>
            <a:r>
              <a:rPr lang="fr-FR" sz="2800" dirty="0" smtClean="0"/>
              <a:t>&gt;:</a:t>
            </a:r>
          </a:p>
          <a:p>
            <a:pPr fontAlgn="base"/>
            <a:endParaRPr lang="fr-FR" sz="2800" dirty="0"/>
          </a:p>
          <a:p>
            <a:pPr fontAlgn="base"/>
            <a:r>
              <a:rPr lang="fr-FR" sz="2400" dirty="0">
                <a:solidFill>
                  <a:schemeClr val="accent1">
                    <a:lumMod val="75000"/>
                  </a:schemeClr>
                </a:solidFill>
              </a:rPr>
              <a:t>/* Standard file </a:t>
            </a:r>
            <a:r>
              <a:rPr lang="fr-FR" sz="2400" dirty="0" err="1">
                <a:solidFill>
                  <a:schemeClr val="accent1">
                    <a:lumMod val="75000"/>
                  </a:schemeClr>
                </a:solidFill>
              </a:rPr>
              <a:t>descriptors</a:t>
            </a:r>
            <a:r>
              <a:rPr lang="fr-FR" sz="2400" dirty="0">
                <a:solidFill>
                  <a:schemeClr val="accent1">
                    <a:lumMod val="75000"/>
                  </a:schemeClr>
                </a:solidFill>
              </a:rPr>
              <a:t>.  </a:t>
            </a:r>
            <a:r>
              <a:rPr lang="fr-FR" sz="2400" dirty="0" smtClean="0">
                <a:solidFill>
                  <a:schemeClr val="accent1">
                    <a:lumMod val="75000"/>
                  </a:schemeClr>
                </a:solidFill>
              </a:rPr>
              <a:t>*/</a:t>
            </a:r>
          </a:p>
          <a:p>
            <a:pPr fontAlgn="base"/>
            <a:endParaRPr lang="fr-FR" sz="2400" dirty="0">
              <a:solidFill>
                <a:schemeClr val="accent1">
                  <a:lumMod val="75000"/>
                </a:schemeClr>
              </a:solidFill>
            </a:endParaRPr>
          </a:p>
          <a:p>
            <a:pPr fontAlgn="base"/>
            <a:r>
              <a:rPr lang="fr-FR" sz="2400" dirty="0">
                <a:solidFill>
                  <a:schemeClr val="accent1">
                    <a:lumMod val="75000"/>
                  </a:schemeClr>
                </a:solidFill>
              </a:rPr>
              <a:t>#</a:t>
            </a:r>
            <a:r>
              <a:rPr lang="fr-FR" sz="2400" dirty="0" err="1">
                <a:solidFill>
                  <a:schemeClr val="accent1">
                    <a:lumMod val="75000"/>
                  </a:schemeClr>
                </a:solidFill>
              </a:rPr>
              <a:t>define</a:t>
            </a:r>
            <a:r>
              <a:rPr lang="fr-FR" sz="2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sz="2400" dirty="0" smtClean="0">
                <a:solidFill>
                  <a:schemeClr val="accent1">
                    <a:lumMod val="75000"/>
                  </a:schemeClr>
                </a:solidFill>
              </a:rPr>
              <a:t>STDIN_FILENO	0	/* </a:t>
            </a:r>
            <a:r>
              <a:rPr lang="fr-FR" sz="2400" dirty="0">
                <a:solidFill>
                  <a:schemeClr val="accent1">
                    <a:lumMod val="75000"/>
                  </a:schemeClr>
                </a:solidFill>
              </a:rPr>
              <a:t>Standard input.  */</a:t>
            </a:r>
          </a:p>
          <a:p>
            <a:pPr fontAlgn="base"/>
            <a:r>
              <a:rPr lang="fr-FR" sz="2400" dirty="0">
                <a:solidFill>
                  <a:schemeClr val="accent1">
                    <a:lumMod val="75000"/>
                  </a:schemeClr>
                </a:solidFill>
              </a:rPr>
              <a:t>#</a:t>
            </a:r>
            <a:r>
              <a:rPr lang="fr-FR" sz="2400" dirty="0" err="1">
                <a:solidFill>
                  <a:schemeClr val="accent1">
                    <a:lumMod val="75000"/>
                  </a:schemeClr>
                </a:solidFill>
              </a:rPr>
              <a:t>define</a:t>
            </a:r>
            <a:r>
              <a:rPr lang="fr-FR" sz="2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sz="2400" dirty="0" smtClean="0">
                <a:solidFill>
                  <a:schemeClr val="accent1">
                    <a:lumMod val="75000"/>
                  </a:schemeClr>
                </a:solidFill>
              </a:rPr>
              <a:t>STDOUT_FILENO	1	/* </a:t>
            </a:r>
            <a:r>
              <a:rPr lang="fr-FR" sz="2400" dirty="0">
                <a:solidFill>
                  <a:schemeClr val="accent1">
                    <a:lumMod val="75000"/>
                  </a:schemeClr>
                </a:solidFill>
              </a:rPr>
              <a:t>Standard output.  */</a:t>
            </a:r>
          </a:p>
          <a:p>
            <a:pPr fontAlgn="base"/>
            <a:r>
              <a:rPr lang="fr-FR" sz="2400" dirty="0">
                <a:solidFill>
                  <a:schemeClr val="accent1">
                    <a:lumMod val="75000"/>
                  </a:schemeClr>
                </a:solidFill>
              </a:rPr>
              <a:t>#</a:t>
            </a:r>
            <a:r>
              <a:rPr lang="fr-FR" sz="2400" dirty="0" err="1">
                <a:solidFill>
                  <a:schemeClr val="accent1">
                    <a:lumMod val="75000"/>
                  </a:schemeClr>
                </a:solidFill>
              </a:rPr>
              <a:t>define</a:t>
            </a:r>
            <a:r>
              <a:rPr lang="fr-FR" sz="2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sz="2400" dirty="0" smtClean="0">
                <a:solidFill>
                  <a:schemeClr val="accent1">
                    <a:lumMod val="75000"/>
                  </a:schemeClr>
                </a:solidFill>
              </a:rPr>
              <a:t>STDERR_FILENO	2	/* </a:t>
            </a:r>
            <a:r>
              <a:rPr lang="fr-FR" sz="2400" dirty="0">
                <a:solidFill>
                  <a:schemeClr val="accent1">
                    <a:lumMod val="75000"/>
                  </a:schemeClr>
                </a:solidFill>
              </a:rPr>
              <a:t>Standard </a:t>
            </a:r>
            <a:r>
              <a:rPr lang="fr-FR" sz="2400" dirty="0" err="1">
                <a:solidFill>
                  <a:schemeClr val="accent1">
                    <a:lumMod val="75000"/>
                  </a:schemeClr>
                </a:solidFill>
              </a:rPr>
              <a:t>error</a:t>
            </a:r>
            <a:r>
              <a:rPr lang="fr-FR" sz="2400" dirty="0">
                <a:solidFill>
                  <a:schemeClr val="accent1">
                    <a:lumMod val="75000"/>
                  </a:schemeClr>
                </a:solidFill>
              </a:rPr>
              <a:t> output.  */</a:t>
            </a:r>
          </a:p>
          <a:p>
            <a:pPr fontAlgn="base"/>
            <a:endParaRPr lang="fr-FR" sz="2800" dirty="0" smtClean="0"/>
          </a:p>
          <a:p>
            <a:pPr lvl="1" fontAlgn="base"/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2277022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Example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295400" y="6492875"/>
            <a:ext cx="6705600" cy="365125"/>
          </a:xfrm>
        </p:spPr>
        <p:txBody>
          <a:bodyPr/>
          <a:lstStyle/>
          <a:p>
            <a:r>
              <a:rPr lang="en-US" dirty="0"/>
              <a:t>http://stackoverflow.com/questions/2589906/unix-piping-using-fork-and-dup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34820" y="990600"/>
            <a:ext cx="85344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1000" dirty="0" err="1"/>
              <a:t>int</a:t>
            </a:r>
            <a:r>
              <a:rPr lang="en-US" sz="1000" dirty="0"/>
              <a:t> main(</a:t>
            </a:r>
            <a:r>
              <a:rPr lang="en-US" sz="1000" dirty="0" err="1"/>
              <a:t>int</a:t>
            </a:r>
            <a:r>
              <a:rPr lang="en-US" sz="1000" dirty="0"/>
              <a:t> </a:t>
            </a:r>
            <a:r>
              <a:rPr lang="en-US" sz="1000" dirty="0" err="1"/>
              <a:t>argc</a:t>
            </a:r>
            <a:r>
              <a:rPr lang="en-US" sz="1000" dirty="0"/>
              <a:t>, char *</a:t>
            </a:r>
            <a:r>
              <a:rPr lang="en-US" sz="1000" dirty="0" err="1"/>
              <a:t>argv</a:t>
            </a:r>
            <a:r>
              <a:rPr lang="en-US" sz="1000" dirty="0"/>
              <a:t>[]) </a:t>
            </a:r>
            <a:endParaRPr lang="en-US" sz="1000" dirty="0" smtClean="0"/>
          </a:p>
          <a:p>
            <a:pPr fontAlgn="base"/>
            <a:r>
              <a:rPr lang="en-US" sz="1000" dirty="0" smtClean="0"/>
              <a:t>{ </a:t>
            </a:r>
          </a:p>
          <a:p>
            <a:pPr fontAlgn="base"/>
            <a:r>
              <a:rPr lang="en-US" sz="1000" dirty="0"/>
              <a:t>	</a:t>
            </a:r>
            <a:r>
              <a:rPr lang="en-US" sz="1000" dirty="0" err="1" smtClean="0"/>
              <a:t>int</a:t>
            </a:r>
            <a:r>
              <a:rPr lang="en-US" sz="1000" dirty="0" smtClean="0"/>
              <a:t> </a:t>
            </a:r>
            <a:r>
              <a:rPr lang="en-US" sz="1000" dirty="0" err="1"/>
              <a:t>pipefd</a:t>
            </a:r>
            <a:r>
              <a:rPr lang="en-US" sz="1000" dirty="0"/>
              <a:t>[2]; </a:t>
            </a:r>
            <a:endParaRPr lang="en-US" sz="1000" dirty="0" smtClean="0"/>
          </a:p>
          <a:p>
            <a:pPr fontAlgn="base"/>
            <a:r>
              <a:rPr lang="en-US" sz="1000" dirty="0"/>
              <a:t>	</a:t>
            </a:r>
            <a:r>
              <a:rPr lang="en-US" sz="1000" dirty="0" err="1" smtClean="0"/>
              <a:t>pid_t</a:t>
            </a:r>
            <a:r>
              <a:rPr lang="en-US" sz="1000" dirty="0" smtClean="0"/>
              <a:t> </a:t>
            </a:r>
            <a:r>
              <a:rPr lang="en-US" sz="1000" dirty="0" err="1"/>
              <a:t>ls_pid</a:t>
            </a:r>
            <a:r>
              <a:rPr lang="en-US" sz="1000" dirty="0"/>
              <a:t>, </a:t>
            </a:r>
            <a:r>
              <a:rPr lang="en-US" sz="1000" dirty="0" err="1"/>
              <a:t>wc_pid</a:t>
            </a:r>
            <a:r>
              <a:rPr lang="en-US" sz="1000" dirty="0"/>
              <a:t>; </a:t>
            </a:r>
            <a:endParaRPr lang="en-US" sz="1000" dirty="0" smtClean="0"/>
          </a:p>
          <a:p>
            <a:pPr fontAlgn="base"/>
            <a:r>
              <a:rPr lang="en-US" sz="1000" dirty="0"/>
              <a:t>	</a:t>
            </a:r>
            <a:r>
              <a:rPr lang="en-US" sz="1000" dirty="0" smtClean="0"/>
              <a:t>pipe(</a:t>
            </a:r>
            <a:r>
              <a:rPr lang="en-US" sz="1000" dirty="0" err="1" smtClean="0"/>
              <a:t>pipefd</a:t>
            </a:r>
            <a:r>
              <a:rPr lang="en-US" sz="1000" dirty="0"/>
              <a:t>); </a:t>
            </a:r>
            <a:endParaRPr lang="en-US" sz="1000" dirty="0" smtClean="0"/>
          </a:p>
          <a:p>
            <a:pPr fontAlgn="base"/>
            <a:endParaRPr lang="en-US" sz="1000" dirty="0"/>
          </a:p>
          <a:p>
            <a:pPr fontAlgn="base"/>
            <a:r>
              <a:rPr lang="en-US" sz="1000" dirty="0" smtClean="0"/>
              <a:t>	// </a:t>
            </a:r>
            <a:r>
              <a:rPr lang="en-US" sz="1000" dirty="0"/>
              <a:t>this child is generating output to the pipe </a:t>
            </a:r>
            <a:endParaRPr lang="en-US" sz="1000" dirty="0" smtClean="0"/>
          </a:p>
          <a:p>
            <a:pPr fontAlgn="base"/>
            <a:r>
              <a:rPr lang="en-US" sz="1000" dirty="0"/>
              <a:t>	</a:t>
            </a:r>
            <a:r>
              <a:rPr lang="en-US" sz="1000" dirty="0" smtClean="0"/>
              <a:t>// </a:t>
            </a:r>
          </a:p>
          <a:p>
            <a:pPr fontAlgn="base"/>
            <a:r>
              <a:rPr lang="en-US" sz="1000" dirty="0"/>
              <a:t>	</a:t>
            </a:r>
            <a:r>
              <a:rPr lang="en-US" sz="1000" dirty="0" smtClean="0"/>
              <a:t>if </a:t>
            </a:r>
            <a:r>
              <a:rPr lang="en-US" sz="1000" dirty="0"/>
              <a:t>((</a:t>
            </a:r>
            <a:r>
              <a:rPr lang="en-US" sz="1000" dirty="0" err="1"/>
              <a:t>ls_pid</a:t>
            </a:r>
            <a:r>
              <a:rPr lang="en-US" sz="1000" dirty="0"/>
              <a:t> = fork()) == 0) </a:t>
            </a:r>
            <a:endParaRPr lang="en-US" sz="1000" dirty="0" smtClean="0"/>
          </a:p>
          <a:p>
            <a:pPr fontAlgn="base"/>
            <a:r>
              <a:rPr lang="en-US" sz="1000" dirty="0"/>
              <a:t>	</a:t>
            </a:r>
            <a:r>
              <a:rPr lang="en-US" sz="1000" dirty="0" smtClean="0"/>
              <a:t>{ </a:t>
            </a:r>
          </a:p>
          <a:p>
            <a:pPr fontAlgn="base"/>
            <a:r>
              <a:rPr lang="en-US" sz="1000" dirty="0"/>
              <a:t>	</a:t>
            </a:r>
            <a:r>
              <a:rPr lang="en-US" sz="1000" dirty="0" smtClean="0"/>
              <a:t>	// </a:t>
            </a:r>
            <a:r>
              <a:rPr lang="en-US" sz="1000" dirty="0"/>
              <a:t>attach </a:t>
            </a:r>
            <a:r>
              <a:rPr lang="en-US" sz="1000" dirty="0" err="1"/>
              <a:t>stdout</a:t>
            </a:r>
            <a:r>
              <a:rPr lang="en-US" sz="1000" dirty="0"/>
              <a:t> to the left side of pipe </a:t>
            </a:r>
            <a:endParaRPr lang="en-US" sz="1000" dirty="0" smtClean="0"/>
          </a:p>
          <a:p>
            <a:pPr fontAlgn="base"/>
            <a:r>
              <a:rPr lang="en-US" sz="1000" dirty="0"/>
              <a:t>	</a:t>
            </a:r>
            <a:r>
              <a:rPr lang="en-US" sz="1000" dirty="0" smtClean="0"/>
              <a:t>	// </a:t>
            </a:r>
            <a:r>
              <a:rPr lang="en-US" sz="1000" dirty="0"/>
              <a:t>and inherit </a:t>
            </a:r>
            <a:r>
              <a:rPr lang="en-US" sz="1000" dirty="0" err="1"/>
              <a:t>stdin</a:t>
            </a:r>
            <a:r>
              <a:rPr lang="en-US" sz="1000" dirty="0"/>
              <a:t> and </a:t>
            </a:r>
            <a:r>
              <a:rPr lang="en-US" sz="1000" dirty="0" err="1"/>
              <a:t>stdout</a:t>
            </a:r>
            <a:r>
              <a:rPr lang="en-US" sz="1000" dirty="0"/>
              <a:t> from parent </a:t>
            </a:r>
            <a:endParaRPr lang="en-US" sz="1000" dirty="0" smtClean="0"/>
          </a:p>
          <a:p>
            <a:pPr fontAlgn="base"/>
            <a:r>
              <a:rPr lang="en-US" sz="1000" dirty="0"/>
              <a:t>	</a:t>
            </a:r>
            <a:r>
              <a:rPr lang="en-US" sz="1000" dirty="0" smtClean="0"/>
              <a:t>	dup2(</a:t>
            </a:r>
            <a:r>
              <a:rPr lang="en-US" sz="1000" dirty="0" err="1" smtClean="0"/>
              <a:t>pipefd</a:t>
            </a:r>
            <a:r>
              <a:rPr lang="en-US" sz="1000" dirty="0" smtClean="0"/>
              <a:t>[1</a:t>
            </a:r>
            <a:r>
              <a:rPr lang="en-US" sz="1000" dirty="0"/>
              <a:t>],STDOUT_FILENO); </a:t>
            </a:r>
            <a:endParaRPr lang="en-US" sz="1000" dirty="0" smtClean="0"/>
          </a:p>
          <a:p>
            <a:pPr fontAlgn="base"/>
            <a:r>
              <a:rPr lang="en-US" sz="1000" dirty="0"/>
              <a:t>	</a:t>
            </a:r>
            <a:r>
              <a:rPr lang="en-US" sz="1000" dirty="0" smtClean="0"/>
              <a:t>	close(</a:t>
            </a:r>
            <a:r>
              <a:rPr lang="en-US" sz="1000" dirty="0" err="1" smtClean="0"/>
              <a:t>pipefd</a:t>
            </a:r>
            <a:r>
              <a:rPr lang="en-US" sz="1000" dirty="0" smtClean="0"/>
              <a:t>[0</a:t>
            </a:r>
            <a:r>
              <a:rPr lang="en-US" sz="1000" dirty="0"/>
              <a:t>]); </a:t>
            </a:r>
            <a:r>
              <a:rPr lang="en-US" sz="1000" dirty="0" smtClean="0"/>
              <a:t>	// </a:t>
            </a:r>
            <a:r>
              <a:rPr lang="en-US" sz="1000" dirty="0"/>
              <a:t>not using the right side </a:t>
            </a:r>
            <a:endParaRPr lang="en-US" sz="1000" dirty="0" smtClean="0"/>
          </a:p>
          <a:p>
            <a:pPr fontAlgn="base"/>
            <a:r>
              <a:rPr lang="en-US" sz="1000" dirty="0"/>
              <a:t>	</a:t>
            </a:r>
            <a:r>
              <a:rPr lang="en-US" sz="1000" dirty="0" smtClean="0"/>
              <a:t>	</a:t>
            </a:r>
          </a:p>
          <a:p>
            <a:pPr fontAlgn="base"/>
            <a:r>
              <a:rPr lang="en-US" sz="1000" dirty="0"/>
              <a:t>	</a:t>
            </a:r>
            <a:r>
              <a:rPr lang="en-US" sz="1000" dirty="0" smtClean="0"/>
              <a:t>	</a:t>
            </a:r>
            <a:r>
              <a:rPr lang="en-US" sz="1000" dirty="0" err="1" smtClean="0"/>
              <a:t>execl</a:t>
            </a:r>
            <a:r>
              <a:rPr lang="en-US" sz="1000" dirty="0"/>
              <a:t>("/bin/ls", "ls","-al", NULL); </a:t>
            </a:r>
            <a:endParaRPr lang="en-US" sz="1000" dirty="0" smtClean="0"/>
          </a:p>
          <a:p>
            <a:pPr fontAlgn="base"/>
            <a:r>
              <a:rPr lang="en-US" sz="1000" dirty="0"/>
              <a:t>	</a:t>
            </a:r>
            <a:r>
              <a:rPr lang="en-US" sz="1000" dirty="0" smtClean="0"/>
              <a:t>	</a:t>
            </a:r>
            <a:r>
              <a:rPr lang="en-US" sz="1000" dirty="0" err="1" smtClean="0"/>
              <a:t>perror</a:t>
            </a:r>
            <a:r>
              <a:rPr lang="en-US" sz="1000" dirty="0"/>
              <a:t>("exec ls failed"); </a:t>
            </a:r>
            <a:endParaRPr lang="en-US" sz="1000" dirty="0" smtClean="0"/>
          </a:p>
          <a:p>
            <a:pPr fontAlgn="base"/>
            <a:r>
              <a:rPr lang="en-US" sz="1000" dirty="0"/>
              <a:t>	</a:t>
            </a:r>
            <a:r>
              <a:rPr lang="en-US" sz="1000" dirty="0" smtClean="0"/>
              <a:t>	exit(EXIT_FAILURE</a:t>
            </a:r>
            <a:r>
              <a:rPr lang="en-US" sz="1000" dirty="0"/>
              <a:t>); </a:t>
            </a:r>
            <a:endParaRPr lang="en-US" sz="1000" dirty="0" smtClean="0"/>
          </a:p>
          <a:p>
            <a:pPr fontAlgn="base"/>
            <a:r>
              <a:rPr lang="en-US" sz="1000" dirty="0"/>
              <a:t>	</a:t>
            </a:r>
            <a:r>
              <a:rPr lang="en-US" sz="1000" dirty="0" smtClean="0"/>
              <a:t>} </a:t>
            </a:r>
          </a:p>
          <a:p>
            <a:pPr fontAlgn="base"/>
            <a:endParaRPr lang="en-US" sz="1000" dirty="0"/>
          </a:p>
          <a:p>
            <a:pPr fontAlgn="base"/>
            <a:r>
              <a:rPr lang="en-US" sz="1000" dirty="0" smtClean="0"/>
              <a:t>	// </a:t>
            </a:r>
            <a:r>
              <a:rPr lang="en-US" sz="1000" dirty="0"/>
              <a:t>this child is consuming input from the pipe </a:t>
            </a:r>
            <a:endParaRPr lang="en-US" sz="1000" dirty="0" smtClean="0"/>
          </a:p>
          <a:p>
            <a:pPr fontAlgn="base"/>
            <a:r>
              <a:rPr lang="en-US" sz="1000" dirty="0"/>
              <a:t>	</a:t>
            </a:r>
            <a:r>
              <a:rPr lang="en-US" sz="1000" dirty="0" smtClean="0"/>
              <a:t>// </a:t>
            </a:r>
          </a:p>
          <a:p>
            <a:pPr fontAlgn="base"/>
            <a:r>
              <a:rPr lang="en-US" sz="1000" dirty="0"/>
              <a:t>	</a:t>
            </a:r>
            <a:r>
              <a:rPr lang="en-US" sz="1000" dirty="0" smtClean="0"/>
              <a:t>if </a:t>
            </a:r>
            <a:r>
              <a:rPr lang="en-US" sz="1000" dirty="0"/>
              <a:t>((</a:t>
            </a:r>
            <a:r>
              <a:rPr lang="en-US" sz="1000" dirty="0" err="1"/>
              <a:t>wc_pid</a:t>
            </a:r>
            <a:r>
              <a:rPr lang="en-US" sz="1000" dirty="0"/>
              <a:t> = fork()) == 0) </a:t>
            </a:r>
            <a:endParaRPr lang="en-US" sz="1000" dirty="0" smtClean="0"/>
          </a:p>
          <a:p>
            <a:pPr fontAlgn="base"/>
            <a:r>
              <a:rPr lang="en-US" sz="1000" dirty="0"/>
              <a:t>	</a:t>
            </a:r>
            <a:r>
              <a:rPr lang="en-US" sz="1000" dirty="0" smtClean="0"/>
              <a:t>{ </a:t>
            </a:r>
          </a:p>
          <a:p>
            <a:pPr fontAlgn="base"/>
            <a:r>
              <a:rPr lang="en-US" sz="1000" dirty="0"/>
              <a:t>	</a:t>
            </a:r>
            <a:r>
              <a:rPr lang="en-US" sz="1000" dirty="0" smtClean="0"/>
              <a:t>	// </a:t>
            </a:r>
            <a:r>
              <a:rPr lang="en-US" sz="1000" dirty="0"/>
              <a:t>attach </a:t>
            </a:r>
            <a:r>
              <a:rPr lang="en-US" sz="1000" dirty="0" err="1"/>
              <a:t>stdin</a:t>
            </a:r>
            <a:r>
              <a:rPr lang="en-US" sz="1000" dirty="0"/>
              <a:t> to the right side of pipe </a:t>
            </a:r>
            <a:endParaRPr lang="en-US" sz="1000" dirty="0" smtClean="0"/>
          </a:p>
          <a:p>
            <a:pPr fontAlgn="base"/>
            <a:r>
              <a:rPr lang="en-US" sz="1000" dirty="0"/>
              <a:t>	</a:t>
            </a:r>
            <a:r>
              <a:rPr lang="en-US" sz="1000" dirty="0" smtClean="0"/>
              <a:t>	// </a:t>
            </a:r>
            <a:r>
              <a:rPr lang="en-US" sz="1000" dirty="0"/>
              <a:t>and inherit </a:t>
            </a:r>
            <a:r>
              <a:rPr lang="en-US" sz="1000" dirty="0" err="1"/>
              <a:t>stdout</a:t>
            </a:r>
            <a:r>
              <a:rPr lang="en-US" sz="1000" dirty="0"/>
              <a:t> and </a:t>
            </a:r>
            <a:r>
              <a:rPr lang="en-US" sz="1000" dirty="0" err="1"/>
              <a:t>stderr</a:t>
            </a:r>
            <a:r>
              <a:rPr lang="en-US" sz="1000" dirty="0"/>
              <a:t> from parent </a:t>
            </a:r>
            <a:endParaRPr lang="en-US" sz="1000" dirty="0" smtClean="0"/>
          </a:p>
          <a:p>
            <a:pPr fontAlgn="base"/>
            <a:r>
              <a:rPr lang="en-US" sz="1000" dirty="0"/>
              <a:t>	</a:t>
            </a:r>
            <a:r>
              <a:rPr lang="en-US" sz="1000" dirty="0" smtClean="0"/>
              <a:t>	dup2(</a:t>
            </a:r>
            <a:r>
              <a:rPr lang="en-US" sz="1000" dirty="0" err="1" smtClean="0"/>
              <a:t>pipefd</a:t>
            </a:r>
            <a:r>
              <a:rPr lang="en-US" sz="1000" dirty="0" smtClean="0"/>
              <a:t>[0</a:t>
            </a:r>
            <a:r>
              <a:rPr lang="en-US" sz="1000" dirty="0"/>
              <a:t>], STDIN_FILENO); </a:t>
            </a:r>
            <a:endParaRPr lang="en-US" sz="1000" dirty="0" smtClean="0"/>
          </a:p>
          <a:p>
            <a:pPr fontAlgn="base"/>
            <a:r>
              <a:rPr lang="en-US" sz="1000" dirty="0"/>
              <a:t>	</a:t>
            </a:r>
            <a:r>
              <a:rPr lang="en-US" sz="1000" dirty="0" smtClean="0"/>
              <a:t>	close(</a:t>
            </a:r>
            <a:r>
              <a:rPr lang="en-US" sz="1000" dirty="0" err="1" smtClean="0"/>
              <a:t>pipefd</a:t>
            </a:r>
            <a:r>
              <a:rPr lang="en-US" sz="1000" dirty="0" smtClean="0"/>
              <a:t>[1</a:t>
            </a:r>
            <a:r>
              <a:rPr lang="en-US" sz="1000" dirty="0"/>
              <a:t>]); </a:t>
            </a:r>
            <a:r>
              <a:rPr lang="en-US" sz="1000" dirty="0" smtClean="0"/>
              <a:t>	// </a:t>
            </a:r>
            <a:r>
              <a:rPr lang="en-US" sz="1000" dirty="0"/>
              <a:t>not using the left side </a:t>
            </a:r>
            <a:endParaRPr lang="en-US" sz="1000" dirty="0" smtClean="0"/>
          </a:p>
          <a:p>
            <a:pPr fontAlgn="base"/>
            <a:r>
              <a:rPr lang="en-US" sz="1000" dirty="0"/>
              <a:t>	</a:t>
            </a:r>
            <a:r>
              <a:rPr lang="en-US" sz="1000" dirty="0" smtClean="0"/>
              <a:t>	</a:t>
            </a:r>
            <a:r>
              <a:rPr lang="en-US" sz="1000" dirty="0" err="1" smtClean="0"/>
              <a:t>execl</a:t>
            </a:r>
            <a:r>
              <a:rPr lang="en-US" sz="1000" dirty="0"/>
              <a:t>("/</a:t>
            </a:r>
            <a:r>
              <a:rPr lang="en-US" sz="1000" dirty="0" err="1"/>
              <a:t>usr</a:t>
            </a:r>
            <a:r>
              <a:rPr lang="en-US" sz="1000" dirty="0"/>
              <a:t>/bin/</a:t>
            </a:r>
            <a:r>
              <a:rPr lang="en-US" sz="1000" dirty="0" err="1"/>
              <a:t>wc</a:t>
            </a:r>
            <a:r>
              <a:rPr lang="en-US" sz="1000" dirty="0"/>
              <a:t>", "</a:t>
            </a:r>
            <a:r>
              <a:rPr lang="en-US" sz="1000" dirty="0" err="1"/>
              <a:t>wc</a:t>
            </a:r>
            <a:r>
              <a:rPr lang="en-US" sz="1000" dirty="0"/>
              <a:t>", NULL); </a:t>
            </a:r>
            <a:endParaRPr lang="en-US" sz="1000" dirty="0" smtClean="0"/>
          </a:p>
          <a:p>
            <a:pPr fontAlgn="base"/>
            <a:r>
              <a:rPr lang="en-US" sz="1000" dirty="0"/>
              <a:t>	</a:t>
            </a:r>
            <a:r>
              <a:rPr lang="en-US" sz="1000" dirty="0" smtClean="0"/>
              <a:t>	</a:t>
            </a:r>
            <a:r>
              <a:rPr lang="en-US" sz="1000" dirty="0" err="1" smtClean="0"/>
              <a:t>perror</a:t>
            </a:r>
            <a:r>
              <a:rPr lang="en-US" sz="1000" dirty="0"/>
              <a:t>("exec </a:t>
            </a:r>
            <a:r>
              <a:rPr lang="en-US" sz="1000" dirty="0" err="1"/>
              <a:t>wc</a:t>
            </a:r>
            <a:r>
              <a:rPr lang="en-US" sz="1000" dirty="0"/>
              <a:t> failed"); </a:t>
            </a:r>
            <a:endParaRPr lang="en-US" sz="1000" dirty="0" smtClean="0"/>
          </a:p>
          <a:p>
            <a:pPr fontAlgn="base"/>
            <a:r>
              <a:rPr lang="en-US" sz="1000" dirty="0"/>
              <a:t>	</a:t>
            </a:r>
            <a:r>
              <a:rPr lang="en-US" sz="1000" dirty="0" smtClean="0"/>
              <a:t>	exit(EXIT_FAILURE</a:t>
            </a:r>
            <a:r>
              <a:rPr lang="en-US" sz="1000" dirty="0"/>
              <a:t>); </a:t>
            </a:r>
            <a:endParaRPr lang="en-US" sz="1000" dirty="0" smtClean="0"/>
          </a:p>
          <a:p>
            <a:pPr fontAlgn="base"/>
            <a:r>
              <a:rPr lang="en-US" sz="1000" dirty="0"/>
              <a:t>	</a:t>
            </a:r>
            <a:r>
              <a:rPr lang="en-US" sz="1000" dirty="0" smtClean="0"/>
              <a:t>} </a:t>
            </a:r>
          </a:p>
          <a:p>
            <a:pPr fontAlgn="base"/>
            <a:endParaRPr lang="en-US" sz="1000" dirty="0"/>
          </a:p>
          <a:p>
            <a:pPr fontAlgn="base"/>
            <a:r>
              <a:rPr lang="en-US" sz="1000" dirty="0" smtClean="0"/>
              <a:t>	// Parent Exits</a:t>
            </a:r>
          </a:p>
          <a:p>
            <a:pPr fontAlgn="base"/>
            <a:r>
              <a:rPr lang="en-US" sz="1000" dirty="0"/>
              <a:t>	</a:t>
            </a:r>
            <a:r>
              <a:rPr lang="en-US" sz="1000" dirty="0" smtClean="0"/>
              <a:t>return </a:t>
            </a:r>
            <a:r>
              <a:rPr lang="en-US" sz="1000" dirty="0"/>
              <a:t>EXIT_SUCCESS; </a:t>
            </a:r>
            <a:endParaRPr lang="en-US" sz="1000" dirty="0" smtClean="0"/>
          </a:p>
          <a:p>
            <a:pPr fontAlgn="base"/>
            <a:r>
              <a:rPr lang="en-US" sz="1000" dirty="0" smtClean="0"/>
              <a:t>}</a:t>
            </a:r>
            <a:endParaRPr lang="en-US" sz="500" dirty="0" smtClean="0"/>
          </a:p>
        </p:txBody>
      </p:sp>
    </p:spTree>
    <p:extLst>
      <p:ext uri="{BB962C8B-B14F-4D97-AF65-F5344CB8AC3E}">
        <p14:creationId xmlns:p14="http://schemas.microsoft.com/office/powerpoint/2010/main" val="1560557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Flags and Bit Masks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295400" y="6492875"/>
            <a:ext cx="6705600" cy="365125"/>
          </a:xfrm>
        </p:spPr>
        <p:txBody>
          <a:bodyPr/>
          <a:lstStyle/>
          <a:p>
            <a:r>
              <a:rPr lang="en-US" dirty="0"/>
              <a:t>http://en.wikipedia.org/wiki/Mask_(computing)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7004" y="1676400"/>
            <a:ext cx="85344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2800" dirty="0"/>
              <a:t>Unix systems often make use of bit masks:</a:t>
            </a:r>
          </a:p>
          <a:p>
            <a:pPr marL="914400" lvl="1" indent="-457200" fontAlgn="base">
              <a:buFont typeface="Arial" panose="020B0604020202020204" pitchFamily="34" charset="0"/>
              <a:buChar char="•"/>
            </a:pPr>
            <a:r>
              <a:rPr lang="en-US" sz="2800" dirty="0"/>
              <a:t>Space efficient</a:t>
            </a:r>
          </a:p>
          <a:p>
            <a:pPr marL="914400" lvl="1" indent="-457200" fontAlgn="base">
              <a:buFont typeface="Arial" panose="020B0604020202020204" pitchFamily="34" charset="0"/>
              <a:buChar char="•"/>
            </a:pPr>
            <a:r>
              <a:rPr lang="en-US" sz="2800" dirty="0"/>
              <a:t>Time Efficient</a:t>
            </a:r>
          </a:p>
          <a:p>
            <a:pPr marL="914400" lvl="1" indent="-457200" fontAlgn="base">
              <a:buFont typeface="Arial" panose="020B0604020202020204" pitchFamily="34" charset="0"/>
              <a:buChar char="•"/>
            </a:pPr>
            <a:r>
              <a:rPr lang="en-US" sz="2800" dirty="0"/>
              <a:t>Require the use of binary operators AND, OR, XOR</a:t>
            </a:r>
          </a:p>
          <a:p>
            <a:pPr fontAlgn="base"/>
            <a:endParaRPr lang="en-US" sz="2800" dirty="0" smtClean="0"/>
          </a:p>
          <a:p>
            <a:pPr fontAlgn="base"/>
            <a:r>
              <a:rPr lang="en-US" sz="2800" dirty="0" smtClean="0"/>
              <a:t>Operations of interest:</a:t>
            </a:r>
          </a:p>
          <a:p>
            <a:pPr marL="914400" lvl="1" indent="-457200" fontAlgn="base">
              <a:buFont typeface="Arial" panose="020B0604020202020204" pitchFamily="34" charset="0"/>
              <a:buChar char="•"/>
            </a:pPr>
            <a:r>
              <a:rPr lang="en-US" sz="2800" dirty="0" smtClean="0"/>
              <a:t>Masking bits to 1</a:t>
            </a:r>
          </a:p>
          <a:p>
            <a:pPr marL="914400" lvl="1" indent="-457200" fontAlgn="base">
              <a:buFont typeface="Arial" panose="020B0604020202020204" pitchFamily="34" charset="0"/>
              <a:buChar char="•"/>
            </a:pPr>
            <a:r>
              <a:rPr lang="en-US" sz="2800" dirty="0" smtClean="0"/>
              <a:t>Masking bits to 0</a:t>
            </a:r>
          </a:p>
          <a:p>
            <a:pPr marL="914400" lvl="1" indent="-457200" fontAlgn="base">
              <a:buFont typeface="Arial" panose="020B0604020202020204" pitchFamily="34" charset="0"/>
              <a:buChar char="•"/>
            </a:pPr>
            <a:r>
              <a:rPr lang="en-US" sz="2800" dirty="0" smtClean="0"/>
              <a:t>Querying the status of a bit</a:t>
            </a:r>
          </a:p>
          <a:p>
            <a:pPr marL="914400" lvl="1" indent="-457200" fontAlgn="base">
              <a:buFont typeface="Arial" panose="020B0604020202020204" pitchFamily="34" charset="0"/>
              <a:buChar char="•"/>
            </a:pPr>
            <a:r>
              <a:rPr lang="en-US" sz="2800" dirty="0" smtClean="0"/>
              <a:t>Toggling a bit value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8338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Flags and Bit Masks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295400" y="6492875"/>
            <a:ext cx="670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1000" y="1676400"/>
            <a:ext cx="85344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2800" dirty="0" smtClean="0"/>
              <a:t>A bit-field can be represented as a C type that is long enough to have the required number of bit locations.</a:t>
            </a:r>
          </a:p>
          <a:p>
            <a:pPr fontAlgn="base"/>
            <a:endParaRPr lang="en-US" sz="2800" dirty="0"/>
          </a:p>
          <a:p>
            <a:pPr fontAlgn="base"/>
            <a:r>
              <a:rPr lang="en-US" sz="2800" dirty="0" smtClean="0"/>
              <a:t>Various versions of the C-standard define specific lengths in various places.  It can also be system and compiler specific.  GNU C uses (&lt;</a:t>
            </a:r>
            <a:r>
              <a:rPr lang="en-US" sz="2800" dirty="0" err="1" smtClean="0"/>
              <a:t>stdint.h</a:t>
            </a:r>
            <a:r>
              <a:rPr lang="en-US" sz="2800" dirty="0" smtClean="0"/>
              <a:t>&gt;, &lt;sys/</a:t>
            </a:r>
            <a:r>
              <a:rPr lang="en-US" sz="2800" dirty="0" err="1" smtClean="0"/>
              <a:t>types.h</a:t>
            </a:r>
            <a:r>
              <a:rPr lang="en-US" sz="2800" dirty="0" smtClean="0"/>
              <a:t>&gt;, </a:t>
            </a:r>
            <a:r>
              <a:rPr lang="en-US" sz="2800" dirty="0" err="1" smtClean="0"/>
              <a:t>etc</a:t>
            </a:r>
            <a:r>
              <a:rPr lang="en-US" sz="2800" dirty="0" smtClean="0"/>
              <a:t>).  For reference, see:</a:t>
            </a:r>
          </a:p>
          <a:p>
            <a:pPr fontAlgn="base"/>
            <a:endParaRPr lang="en-US" sz="2800" dirty="0"/>
          </a:p>
          <a:p>
            <a:pPr fontAlgn="base"/>
            <a:r>
              <a:rPr lang="en-US" sz="2800" dirty="0"/>
              <a:t> </a:t>
            </a:r>
            <a:r>
              <a:rPr lang="en-US" sz="2800" dirty="0" smtClean="0"/>
              <a:t>  http</a:t>
            </a:r>
            <a:r>
              <a:rPr lang="en-US" sz="2800" dirty="0"/>
              <a:t>://en.cppreference.com/w/cpp/types/integer</a:t>
            </a:r>
            <a:endParaRPr lang="en-US" sz="2800" dirty="0" smtClean="0"/>
          </a:p>
          <a:p>
            <a:pPr fontAlgn="base"/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669714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Flags and Bit Masks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295400" y="6492875"/>
            <a:ext cx="670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1000" y="1676400"/>
            <a:ext cx="853440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2800" dirty="0" smtClean="0"/>
              <a:t>GNU C on our systems defines these (among others):</a:t>
            </a:r>
          </a:p>
          <a:p>
            <a:pPr fontAlgn="base"/>
            <a:endParaRPr lang="en-US" sz="2800" dirty="0" smtClean="0"/>
          </a:p>
          <a:p>
            <a:pPr fontAlgn="base"/>
            <a:r>
              <a:rPr lang="en-US" sz="2800" dirty="0" err="1" smtClean="0"/>
              <a:t>typedef</a:t>
            </a:r>
            <a:r>
              <a:rPr lang="en-US" sz="2800" dirty="0" smtClean="0"/>
              <a:t> </a:t>
            </a:r>
            <a:r>
              <a:rPr lang="en-US" sz="2800" dirty="0"/>
              <a:t>unsigned char           </a:t>
            </a:r>
            <a:r>
              <a:rPr lang="en-US" sz="2800" dirty="0" smtClean="0"/>
              <a:t>	uint8_t</a:t>
            </a:r>
            <a:r>
              <a:rPr lang="en-US" sz="2800" dirty="0"/>
              <a:t>;</a:t>
            </a:r>
          </a:p>
          <a:p>
            <a:pPr fontAlgn="base"/>
            <a:r>
              <a:rPr lang="en-US" sz="2800" dirty="0" err="1"/>
              <a:t>typedef</a:t>
            </a:r>
            <a:r>
              <a:rPr lang="en-US" sz="2800" dirty="0"/>
              <a:t> unsigned short </a:t>
            </a:r>
            <a:r>
              <a:rPr lang="en-US" sz="2800" dirty="0" err="1"/>
              <a:t>int</a:t>
            </a:r>
            <a:r>
              <a:rPr lang="en-US" sz="2800" dirty="0"/>
              <a:t>      </a:t>
            </a:r>
            <a:r>
              <a:rPr lang="en-US" sz="2800" dirty="0" smtClean="0"/>
              <a:t>	uint16_t</a:t>
            </a:r>
            <a:r>
              <a:rPr lang="en-US" sz="2800" dirty="0"/>
              <a:t>;</a:t>
            </a:r>
          </a:p>
          <a:p>
            <a:pPr fontAlgn="base"/>
            <a:r>
              <a:rPr lang="en-US" sz="2800" dirty="0" err="1" smtClean="0"/>
              <a:t>typedef</a:t>
            </a:r>
            <a:r>
              <a:rPr lang="en-US" sz="2800" dirty="0" smtClean="0"/>
              <a:t> </a:t>
            </a:r>
            <a:r>
              <a:rPr lang="en-US" sz="2800" dirty="0"/>
              <a:t>unsigned </a:t>
            </a:r>
            <a:r>
              <a:rPr lang="en-US" sz="2800" dirty="0" err="1"/>
              <a:t>int</a:t>
            </a:r>
            <a:r>
              <a:rPr lang="en-US" sz="2800" dirty="0"/>
              <a:t>           </a:t>
            </a:r>
            <a:r>
              <a:rPr lang="en-US" sz="2800" dirty="0" smtClean="0"/>
              <a:t>	uint32_t</a:t>
            </a:r>
            <a:r>
              <a:rPr lang="en-US" sz="2800" dirty="0"/>
              <a:t>;</a:t>
            </a:r>
          </a:p>
          <a:p>
            <a:pPr fontAlgn="base"/>
            <a:endParaRPr lang="en-US" sz="2800" dirty="0" smtClean="0"/>
          </a:p>
          <a:p>
            <a:pPr fontAlgn="base"/>
            <a:r>
              <a:rPr lang="en-US" sz="1600" dirty="0" smtClean="0"/>
              <a:t>#if __WORDSIZE == 64</a:t>
            </a:r>
          </a:p>
          <a:p>
            <a:pPr fontAlgn="base"/>
            <a:r>
              <a:rPr lang="en-US" sz="2800" dirty="0" smtClean="0"/>
              <a:t>	</a:t>
            </a:r>
            <a:r>
              <a:rPr lang="en-US" sz="2800" dirty="0" err="1" smtClean="0"/>
              <a:t>typedef</a:t>
            </a:r>
            <a:r>
              <a:rPr lang="en-US" sz="2800" dirty="0" smtClean="0"/>
              <a:t> </a:t>
            </a:r>
            <a:r>
              <a:rPr lang="en-US" sz="2800" dirty="0"/>
              <a:t>unsigned long </a:t>
            </a:r>
            <a:r>
              <a:rPr lang="en-US" sz="2800" dirty="0" err="1"/>
              <a:t>int</a:t>
            </a:r>
            <a:r>
              <a:rPr lang="en-US" sz="2800" dirty="0"/>
              <a:t>       </a:t>
            </a:r>
            <a:r>
              <a:rPr lang="en-US" sz="2800" dirty="0" smtClean="0"/>
              <a:t>	uint64_t</a:t>
            </a:r>
            <a:r>
              <a:rPr lang="en-US" sz="2800" dirty="0"/>
              <a:t>;</a:t>
            </a:r>
          </a:p>
          <a:p>
            <a:pPr fontAlgn="base"/>
            <a:r>
              <a:rPr lang="en-US" sz="1600" dirty="0"/>
              <a:t>#else</a:t>
            </a:r>
          </a:p>
          <a:p>
            <a:pPr fontAlgn="base"/>
            <a:r>
              <a:rPr lang="en-US" sz="2800" dirty="0" smtClean="0"/>
              <a:t>	</a:t>
            </a:r>
            <a:r>
              <a:rPr lang="en-US" sz="2800" dirty="0" err="1" smtClean="0"/>
              <a:t>typedef</a:t>
            </a:r>
            <a:r>
              <a:rPr lang="en-US" sz="2800" dirty="0" smtClean="0"/>
              <a:t> </a:t>
            </a:r>
            <a:r>
              <a:rPr lang="en-US" sz="2800" dirty="0"/>
              <a:t>unsigned long </a:t>
            </a:r>
            <a:r>
              <a:rPr lang="en-US" sz="2800" dirty="0" err="1"/>
              <a:t>long</a:t>
            </a:r>
            <a:r>
              <a:rPr lang="en-US" sz="2800" dirty="0"/>
              <a:t> </a:t>
            </a:r>
            <a:r>
              <a:rPr lang="en-US" sz="2800" dirty="0" err="1"/>
              <a:t>int</a:t>
            </a:r>
            <a:r>
              <a:rPr lang="en-US" sz="2800" dirty="0"/>
              <a:t>  uint64_t;</a:t>
            </a:r>
          </a:p>
          <a:p>
            <a:pPr fontAlgn="base"/>
            <a:r>
              <a:rPr lang="en-US" sz="1600" dirty="0"/>
              <a:t>#</a:t>
            </a:r>
            <a:r>
              <a:rPr lang="en-US" sz="1600" dirty="0" err="1"/>
              <a:t>endif</a:t>
            </a:r>
            <a:endParaRPr lang="en-US" sz="1600" dirty="0"/>
          </a:p>
          <a:p>
            <a:pPr fontAlgn="base"/>
            <a:r>
              <a:rPr lang="en-US" sz="28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89271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Flags and Bit Masks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295400" y="6492875"/>
            <a:ext cx="670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1447800"/>
            <a:ext cx="8534400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2800" dirty="0" smtClean="0"/>
              <a:t>Given:  uint8_t	</a:t>
            </a:r>
            <a:r>
              <a:rPr lang="en-US" sz="2800" dirty="0" err="1" smtClean="0"/>
              <a:t>bitfield</a:t>
            </a:r>
            <a:r>
              <a:rPr lang="en-US" sz="2800" dirty="0" smtClean="0"/>
              <a:t> = 0;  </a:t>
            </a:r>
          </a:p>
          <a:p>
            <a:pPr fontAlgn="base"/>
            <a:endParaRPr lang="en-US" sz="1400" dirty="0"/>
          </a:p>
          <a:p>
            <a:pPr fontAlgn="base"/>
            <a:r>
              <a:rPr lang="en-US" sz="2800" dirty="0" smtClean="0"/>
              <a:t>	Can be thought of as these bits:  00000000</a:t>
            </a:r>
            <a:endParaRPr lang="en-US" sz="2800" dirty="0"/>
          </a:p>
          <a:p>
            <a:pPr fontAlgn="base"/>
            <a:endParaRPr lang="en-US" sz="1400" dirty="0" smtClean="0"/>
          </a:p>
          <a:p>
            <a:pPr fontAlgn="base"/>
            <a:r>
              <a:rPr lang="en-US" sz="2800" dirty="0" smtClean="0"/>
              <a:t>	</a:t>
            </a:r>
            <a:r>
              <a:rPr lang="en-US" sz="2800" dirty="0" err="1" smtClean="0"/>
              <a:t>bitfield</a:t>
            </a:r>
            <a:r>
              <a:rPr lang="en-US" sz="2800" dirty="0" smtClean="0"/>
              <a:t> = 1;	=&gt;	00000001	(2</a:t>
            </a:r>
            <a:r>
              <a:rPr lang="en-US" sz="2800" baseline="30000" dirty="0" smtClean="0"/>
              <a:t>0</a:t>
            </a:r>
            <a:r>
              <a:rPr lang="en-US" sz="2800" dirty="0" smtClean="0"/>
              <a:t>)</a:t>
            </a:r>
          </a:p>
          <a:p>
            <a:pPr fontAlgn="base"/>
            <a:r>
              <a:rPr lang="en-US" sz="2800" dirty="0" smtClean="0"/>
              <a:t>	</a:t>
            </a:r>
            <a:r>
              <a:rPr lang="en-US" sz="2800" dirty="0" err="1" smtClean="0"/>
              <a:t>bitfield</a:t>
            </a:r>
            <a:r>
              <a:rPr lang="en-US" sz="2800" dirty="0" smtClean="0"/>
              <a:t> = 2;	=&gt;	00000010	(2</a:t>
            </a:r>
            <a:r>
              <a:rPr lang="en-US" sz="2800" baseline="30000" dirty="0" smtClean="0"/>
              <a:t>1</a:t>
            </a:r>
            <a:r>
              <a:rPr lang="en-US" sz="2800" dirty="0" smtClean="0"/>
              <a:t>)</a:t>
            </a:r>
          </a:p>
          <a:p>
            <a:pPr fontAlgn="base"/>
            <a:r>
              <a:rPr lang="en-US" sz="2800" dirty="0" smtClean="0"/>
              <a:t>	</a:t>
            </a:r>
            <a:r>
              <a:rPr lang="en-US" sz="2800" dirty="0" err="1" smtClean="0"/>
              <a:t>bitfield</a:t>
            </a:r>
            <a:r>
              <a:rPr lang="en-US" sz="2800" dirty="0" smtClean="0"/>
              <a:t> = 4;	=&gt;	00000100	(2</a:t>
            </a:r>
            <a:r>
              <a:rPr lang="en-US" sz="2800" baseline="30000" dirty="0" smtClean="0"/>
              <a:t>2</a:t>
            </a:r>
            <a:r>
              <a:rPr lang="en-US" sz="2800" dirty="0" smtClean="0"/>
              <a:t>)</a:t>
            </a:r>
          </a:p>
          <a:p>
            <a:pPr fontAlgn="base"/>
            <a:r>
              <a:rPr lang="en-US" sz="2800" dirty="0" smtClean="0"/>
              <a:t>	</a:t>
            </a:r>
            <a:r>
              <a:rPr lang="en-US" sz="2800" dirty="0" err="1" smtClean="0"/>
              <a:t>bitfield</a:t>
            </a:r>
            <a:r>
              <a:rPr lang="en-US" sz="2800" dirty="0" smtClean="0"/>
              <a:t> = 8;	=&gt;	00001000</a:t>
            </a:r>
            <a:r>
              <a:rPr lang="en-US" sz="2800" dirty="0"/>
              <a:t>	</a:t>
            </a:r>
            <a:r>
              <a:rPr lang="en-US" sz="2800" dirty="0" smtClean="0"/>
              <a:t>(</a:t>
            </a:r>
            <a:r>
              <a:rPr lang="en-US" sz="2800" dirty="0" smtClean="0"/>
              <a:t>2</a:t>
            </a:r>
            <a:r>
              <a:rPr lang="en-US" sz="2800" baseline="30000" dirty="0"/>
              <a:t>3</a:t>
            </a:r>
            <a:r>
              <a:rPr lang="en-US" sz="2800" dirty="0" smtClean="0"/>
              <a:t>)</a:t>
            </a:r>
            <a:endParaRPr lang="en-US" sz="2800" dirty="0" smtClean="0"/>
          </a:p>
          <a:p>
            <a:pPr fontAlgn="base"/>
            <a:r>
              <a:rPr lang="en-US" sz="2800" dirty="0"/>
              <a:t>	</a:t>
            </a:r>
            <a:r>
              <a:rPr lang="en-US" sz="2800" dirty="0" err="1" smtClean="0"/>
              <a:t>bitfield</a:t>
            </a:r>
            <a:r>
              <a:rPr lang="en-US" sz="2800" dirty="0" smtClean="0"/>
              <a:t> = 8+2;  =&gt;	00001010	(</a:t>
            </a:r>
            <a:r>
              <a:rPr lang="en-US" sz="2800" dirty="0" smtClean="0"/>
              <a:t>2</a:t>
            </a:r>
            <a:r>
              <a:rPr lang="en-US" sz="2800" baseline="30000" dirty="0"/>
              <a:t>3</a:t>
            </a:r>
            <a:r>
              <a:rPr lang="en-US" sz="2800" dirty="0" smtClean="0"/>
              <a:t> </a:t>
            </a:r>
            <a:r>
              <a:rPr lang="en-US" sz="2800" dirty="0" smtClean="0"/>
              <a:t>+ 2</a:t>
            </a:r>
            <a:r>
              <a:rPr lang="en-US" sz="2800" baseline="30000" dirty="0" smtClean="0"/>
              <a:t>1</a:t>
            </a:r>
            <a:r>
              <a:rPr lang="en-US" sz="2800" dirty="0" smtClean="0"/>
              <a:t>)</a:t>
            </a:r>
          </a:p>
          <a:p>
            <a:pPr fontAlgn="base"/>
            <a:endParaRPr lang="en-US" sz="1400" dirty="0"/>
          </a:p>
          <a:p>
            <a:pPr fontAlgn="base"/>
            <a:r>
              <a:rPr lang="en-US" sz="2800" dirty="0" smtClean="0"/>
              <a:t>Therefore, if you assign values that are powers of 2, then you toggle a single bits </a:t>
            </a:r>
            <a:r>
              <a:rPr lang="en-US" sz="2800" dirty="0"/>
              <a:t>i</a:t>
            </a:r>
            <a:r>
              <a:rPr lang="en-US" sz="2800" dirty="0" smtClean="0"/>
              <a:t>n the field.		</a:t>
            </a:r>
          </a:p>
        </p:txBody>
      </p:sp>
    </p:spTree>
    <p:extLst>
      <p:ext uri="{BB962C8B-B14F-4D97-AF65-F5344CB8AC3E}">
        <p14:creationId xmlns:p14="http://schemas.microsoft.com/office/powerpoint/2010/main" val="700957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Flags and Bit Masks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295400" y="6492875"/>
            <a:ext cx="6705600" cy="365125"/>
          </a:xfrm>
        </p:spPr>
        <p:txBody>
          <a:bodyPr/>
          <a:lstStyle/>
          <a:p>
            <a:r>
              <a:rPr lang="en-US" dirty="0"/>
              <a:t>http://en.wikipedia.org/wiki/Mask_(computing)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1000" y="1981199"/>
            <a:ext cx="85344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2800" dirty="0" smtClean="0"/>
              <a:t>Masks:</a:t>
            </a:r>
          </a:p>
          <a:p>
            <a:pPr fontAlgn="base"/>
            <a:endParaRPr lang="en-US" sz="2800" dirty="0" smtClean="0"/>
          </a:p>
          <a:p>
            <a:pPr marL="914400" lvl="1" indent="-457200" fontAlgn="base">
              <a:buFont typeface="Arial" panose="020B0604020202020204" pitchFamily="34" charset="0"/>
              <a:buChar char="•"/>
            </a:pPr>
            <a:r>
              <a:rPr lang="en-US" sz="2800" dirty="0" smtClean="0"/>
              <a:t>Masks are bit fields that have specific bits enabled.  </a:t>
            </a:r>
          </a:p>
          <a:p>
            <a:pPr lvl="1" fontAlgn="base"/>
            <a:endParaRPr lang="en-US" sz="2800" dirty="0" smtClean="0"/>
          </a:p>
          <a:p>
            <a:pPr marL="914400" lvl="1" indent="-457200" fontAlgn="base">
              <a:buFont typeface="Arial" panose="020B0604020202020204" pitchFamily="34" charset="0"/>
              <a:buChar char="•"/>
            </a:pPr>
            <a:r>
              <a:rPr lang="en-US" sz="2800" dirty="0" smtClean="0"/>
              <a:t>Masks are applied to your bit field of interest using binary operators</a:t>
            </a:r>
          </a:p>
          <a:p>
            <a:pPr lvl="1" fontAlgn="base"/>
            <a:r>
              <a:rPr lang="en-US" sz="2800" dirty="0" smtClean="0"/>
              <a:t> </a:t>
            </a:r>
          </a:p>
          <a:p>
            <a:pPr marL="914400" lvl="1" indent="-457200" fontAlgn="base">
              <a:buFont typeface="Arial" panose="020B0604020202020204" pitchFamily="34" charset="0"/>
              <a:buChar char="•"/>
            </a:pPr>
            <a:r>
              <a:rPr lang="en-US" sz="2800" dirty="0" smtClean="0"/>
              <a:t>Masks are typically the same length as the bit field to which they will be applied.</a:t>
            </a:r>
            <a:r>
              <a:rPr lang="en-US" sz="2800" dirty="0"/>
              <a:t>	</a:t>
            </a:r>
            <a:r>
              <a:rPr lang="en-US" sz="2800" dirty="0" smtClean="0"/>
              <a:t>		</a:t>
            </a:r>
          </a:p>
          <a:p>
            <a:pPr marL="914400" lvl="1" indent="-457200" fontAlgn="base">
              <a:buFont typeface="Arial" panose="020B0604020202020204" pitchFamily="34" charset="0"/>
              <a:buChar char="•"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641001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Flags and Bit Masks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295400" y="6492875"/>
            <a:ext cx="6705600" cy="365125"/>
          </a:xfrm>
        </p:spPr>
        <p:txBody>
          <a:bodyPr/>
          <a:lstStyle/>
          <a:p>
            <a:r>
              <a:rPr lang="en-US" dirty="0"/>
              <a:t>http://en.wikipedia.org/wiki/Mask_(computing)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4800" y="1447800"/>
            <a:ext cx="8534400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2800" dirty="0" smtClean="0"/>
              <a:t>Setting bits to 1:</a:t>
            </a:r>
          </a:p>
          <a:p>
            <a:pPr fontAlgn="base"/>
            <a:endParaRPr lang="en-US" sz="2800" dirty="0" smtClean="0"/>
          </a:p>
          <a:p>
            <a:pPr fontAlgn="base"/>
            <a:r>
              <a:rPr lang="en-US" sz="2800" dirty="0"/>
              <a:t>	</a:t>
            </a:r>
            <a:r>
              <a:rPr lang="en-US" sz="2800" dirty="0" smtClean="0"/>
              <a:t>bit field as binary: </a:t>
            </a:r>
          </a:p>
          <a:p>
            <a:pPr fontAlgn="base"/>
            <a:r>
              <a:rPr lang="en-US" sz="2800" dirty="0"/>
              <a:t>	</a:t>
            </a:r>
            <a:r>
              <a:rPr lang="en-US" sz="2800" dirty="0" smtClean="0"/>
              <a:t>	10011101	10010101	(bit field)</a:t>
            </a:r>
          </a:p>
          <a:p>
            <a:pPr fontAlgn="base"/>
            <a:r>
              <a:rPr lang="en-US" sz="2800" dirty="0" smtClean="0"/>
              <a:t>OR		00001000	00001000	(mask)</a:t>
            </a:r>
          </a:p>
          <a:p>
            <a:pPr fontAlgn="base"/>
            <a:r>
              <a:rPr lang="en-US" sz="2800" dirty="0"/>
              <a:t>	</a:t>
            </a:r>
            <a:r>
              <a:rPr lang="en-US" sz="2800" dirty="0" smtClean="0"/>
              <a:t>=	10011101	10011101</a:t>
            </a:r>
          </a:p>
          <a:p>
            <a:pPr fontAlgn="base"/>
            <a:endParaRPr lang="en-US" sz="2800" dirty="0"/>
          </a:p>
          <a:p>
            <a:pPr fontAlgn="base"/>
            <a:r>
              <a:rPr lang="en-US" sz="2800" dirty="0" smtClean="0"/>
              <a:t>For the mask:</a:t>
            </a:r>
          </a:p>
          <a:p>
            <a:pPr fontAlgn="base"/>
            <a:endParaRPr lang="en-US" sz="1400" dirty="0" smtClean="0"/>
          </a:p>
          <a:p>
            <a:pPr marL="914400" lvl="1" indent="-457200" fontAlgn="base">
              <a:buFont typeface="Arial" panose="020B0604020202020204" pitchFamily="34" charset="0"/>
              <a:buChar char="•"/>
            </a:pPr>
            <a:r>
              <a:rPr lang="en-US" sz="2800" dirty="0" smtClean="0"/>
              <a:t>To make </a:t>
            </a:r>
            <a:r>
              <a:rPr lang="en-US" sz="2800" dirty="0"/>
              <a:t>sure a bit is on, OR can be used with a 1</a:t>
            </a:r>
            <a:r>
              <a:rPr lang="en-US" sz="2800" dirty="0" smtClean="0"/>
              <a:t>.</a:t>
            </a:r>
          </a:p>
          <a:p>
            <a:pPr marL="914400" lvl="1" indent="-457200" fontAlgn="base">
              <a:buFont typeface="Arial" panose="020B0604020202020204" pitchFamily="34" charset="0"/>
              <a:buChar char="•"/>
            </a:pPr>
            <a:r>
              <a:rPr lang="en-US" sz="2800" dirty="0" smtClean="0"/>
              <a:t>To </a:t>
            </a:r>
            <a:r>
              <a:rPr lang="en-US" sz="2800" dirty="0"/>
              <a:t>leave a bit unchanged, OR is used with a 0.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420143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Flags and Bit Masks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295400" y="6492875"/>
            <a:ext cx="6705600" cy="365125"/>
          </a:xfrm>
        </p:spPr>
        <p:txBody>
          <a:bodyPr/>
          <a:lstStyle/>
          <a:p>
            <a:r>
              <a:rPr lang="en-US" dirty="0"/>
              <a:t>http://en.wikipedia.org/wiki/Mask_(computing)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4800" y="1447800"/>
            <a:ext cx="8534400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2800" dirty="0" smtClean="0"/>
              <a:t>Setting bits to 0:</a:t>
            </a:r>
          </a:p>
          <a:p>
            <a:pPr fontAlgn="base"/>
            <a:endParaRPr lang="en-US" sz="2800" dirty="0" smtClean="0"/>
          </a:p>
          <a:p>
            <a:pPr fontAlgn="base"/>
            <a:r>
              <a:rPr lang="en-US" sz="2800" dirty="0"/>
              <a:t>	</a:t>
            </a:r>
            <a:r>
              <a:rPr lang="en-US" sz="2800" dirty="0" smtClean="0"/>
              <a:t>bit field as binary: </a:t>
            </a:r>
          </a:p>
          <a:p>
            <a:pPr fontAlgn="base"/>
            <a:r>
              <a:rPr lang="en-US" sz="2800" dirty="0"/>
              <a:t>	</a:t>
            </a:r>
            <a:r>
              <a:rPr lang="en-US" sz="2800" dirty="0" smtClean="0"/>
              <a:t>	10011101	10010101	(bit field)</a:t>
            </a:r>
          </a:p>
          <a:p>
            <a:pPr fontAlgn="base"/>
            <a:r>
              <a:rPr lang="en-US" sz="2800" dirty="0" smtClean="0"/>
              <a:t>AND		11110111	11110111	(mask)</a:t>
            </a:r>
          </a:p>
          <a:p>
            <a:pPr fontAlgn="base"/>
            <a:r>
              <a:rPr lang="en-US" sz="2800" dirty="0"/>
              <a:t>	</a:t>
            </a:r>
            <a:r>
              <a:rPr lang="en-US" sz="2800" dirty="0" smtClean="0"/>
              <a:t>=	10010101	10010101</a:t>
            </a:r>
          </a:p>
          <a:p>
            <a:pPr fontAlgn="base"/>
            <a:endParaRPr lang="en-US" sz="2800" dirty="0"/>
          </a:p>
          <a:p>
            <a:pPr fontAlgn="base"/>
            <a:r>
              <a:rPr lang="en-US" sz="2800" dirty="0" smtClean="0"/>
              <a:t>For the mask:</a:t>
            </a:r>
          </a:p>
          <a:p>
            <a:pPr fontAlgn="base"/>
            <a:endParaRPr lang="en-US" sz="1400" dirty="0" smtClean="0"/>
          </a:p>
          <a:p>
            <a:pPr marL="914400" lvl="1" indent="-457200" fontAlgn="base">
              <a:buFont typeface="Arial" panose="020B0604020202020204" pitchFamily="34" charset="0"/>
              <a:buChar char="•"/>
            </a:pPr>
            <a:r>
              <a:rPr lang="en-US" sz="2800" dirty="0" smtClean="0"/>
              <a:t>To make </a:t>
            </a:r>
            <a:r>
              <a:rPr lang="en-US" sz="2800" dirty="0"/>
              <a:t>sure a bit is </a:t>
            </a:r>
            <a:r>
              <a:rPr lang="en-US" sz="2800" dirty="0" smtClean="0"/>
              <a:t>off, AND </a:t>
            </a:r>
            <a:r>
              <a:rPr lang="en-US" sz="2800" dirty="0"/>
              <a:t>can be used with </a:t>
            </a:r>
            <a:r>
              <a:rPr lang="en-US" sz="2800" dirty="0" smtClean="0"/>
              <a:t>a 0.</a:t>
            </a:r>
          </a:p>
          <a:p>
            <a:pPr marL="914400" lvl="1" indent="-457200" fontAlgn="base">
              <a:buFont typeface="Arial" panose="020B0604020202020204" pitchFamily="34" charset="0"/>
              <a:buChar char="•"/>
            </a:pPr>
            <a:r>
              <a:rPr lang="en-US" sz="2800" dirty="0" smtClean="0"/>
              <a:t>To </a:t>
            </a:r>
            <a:r>
              <a:rPr lang="en-US" sz="2800" dirty="0"/>
              <a:t>leave a bit unchanged, </a:t>
            </a:r>
            <a:r>
              <a:rPr lang="en-US" sz="2800" dirty="0" smtClean="0"/>
              <a:t>AND </a:t>
            </a:r>
            <a:r>
              <a:rPr lang="en-US" sz="2800" dirty="0"/>
              <a:t>is used with a </a:t>
            </a:r>
            <a:r>
              <a:rPr lang="en-US" sz="2800" dirty="0" smtClean="0"/>
              <a:t>1.</a:t>
            </a:r>
          </a:p>
        </p:txBody>
      </p:sp>
    </p:spTree>
    <p:extLst>
      <p:ext uri="{BB962C8B-B14F-4D97-AF65-F5344CB8AC3E}">
        <p14:creationId xmlns:p14="http://schemas.microsoft.com/office/powerpoint/2010/main" val="3893790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1591</TotalTime>
  <Words>1203</Words>
  <Application>Microsoft Office PowerPoint</Application>
  <PresentationFormat>On-screen Show (4:3)</PresentationFormat>
  <Paragraphs>299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Arial</vt:lpstr>
      <vt:lpstr>Calibri</vt:lpstr>
      <vt:lpstr>Office Theme</vt:lpstr>
      <vt:lpstr>Lecture Objectives</vt:lpstr>
      <vt:lpstr>Flags and Bit Masks</vt:lpstr>
      <vt:lpstr>Flags and Bit Masks</vt:lpstr>
      <vt:lpstr>Flags and Bit Masks</vt:lpstr>
      <vt:lpstr>Flags and Bit Masks</vt:lpstr>
      <vt:lpstr>Flags and Bit Masks</vt:lpstr>
      <vt:lpstr>Flags and Bit Masks</vt:lpstr>
      <vt:lpstr>Flags and Bit Masks</vt:lpstr>
      <vt:lpstr>Flags and Bit Masks</vt:lpstr>
      <vt:lpstr>Flags and Bit Masks</vt:lpstr>
      <vt:lpstr>Flags and Bit Masks</vt:lpstr>
      <vt:lpstr>Flags and Bit Masks</vt:lpstr>
      <vt:lpstr>Flags and Bit Masks</vt:lpstr>
      <vt:lpstr>Flags and Bit Masks</vt:lpstr>
      <vt:lpstr>inotify</vt:lpstr>
      <vt:lpstr>inotify</vt:lpstr>
      <vt:lpstr>inotify flags</vt:lpstr>
      <vt:lpstr>inotify usage</vt:lpstr>
      <vt:lpstr>inotify’s future</vt:lpstr>
      <vt:lpstr>exec</vt:lpstr>
      <vt:lpstr>pipe</vt:lpstr>
      <vt:lpstr>dup</vt:lpstr>
      <vt:lpstr>For Reference</vt:lpstr>
      <vt:lpstr>Real 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UNIX</dc:title>
  <dc:creator>Stephen Perkins</dc:creator>
  <cp:lastModifiedBy>Perkins, Stephen</cp:lastModifiedBy>
  <cp:revision>170</cp:revision>
  <cp:lastPrinted>2015-03-30T17:15:42Z</cp:lastPrinted>
  <dcterms:created xsi:type="dcterms:W3CDTF">2006-08-16T00:00:00Z</dcterms:created>
  <dcterms:modified xsi:type="dcterms:W3CDTF">2017-03-28T16:16:09Z</dcterms:modified>
</cp:coreProperties>
</file>