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44" r:id="rId2"/>
    <p:sldId id="346" r:id="rId3"/>
    <p:sldId id="348" r:id="rId4"/>
    <p:sldId id="350" r:id="rId5"/>
    <p:sldId id="351" r:id="rId6"/>
    <p:sldId id="352" r:id="rId7"/>
    <p:sldId id="353" r:id="rId8"/>
    <p:sldId id="347" r:id="rId9"/>
    <p:sldId id="349" r:id="rId10"/>
    <p:sldId id="341" r:id="rId11"/>
    <p:sldId id="342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0" autoAdjust="0"/>
    <p:restoredTop sz="94660"/>
  </p:normalViewPr>
  <p:slideViewPr>
    <p:cSldViewPr>
      <p:cViewPr varScale="1">
        <p:scale>
          <a:sx n="73" d="100"/>
          <a:sy n="73" d="100"/>
        </p:scale>
        <p:origin x="18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FE6586F-FEE6-4F58-9985-02E423FC5BA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45EBD00-48FE-4738-8146-81D27610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4C3-FA79-4A56-9F5A-71F2BCC1AB93}" type="datetime1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Syllabus has pointers to Youtube videos on Unix Commands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7875-52F6-41A2-8524-492F9ECBB133}" type="datetime1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Syllabus has pointers to Youtube videos on Unix Commands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0331-6078-4663-BB84-8070763F7ACE}" type="datetime1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Syllabus has pointers to Youtube videos on Unix Commands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4FE-8263-4847-A01F-EAD2D4D1ED71}" type="datetime1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Syllabus has pointers to Youtube videos on Unix Commands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C163-9A9A-4AFB-8F21-3F3015385350}" type="datetime1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Syllabus has pointers to Youtube videos on Unix Commands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9111-3A32-4AE9-A73D-EBDBAFAF0FB7}" type="datetime1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Syllabus has pointers to Youtube videos on Unix Commands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5AB9-F068-4E5A-BDB8-280621F615A6}" type="datetime1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Syllabus has pointers to Youtube videos on Unix Commands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5841-8572-4DA2-814C-DA971CCC954C}" type="datetime1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Syllabus has pointers to Youtube videos on Unix Commands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D12-6F80-46D7-BF13-B7D3280E9E81}" type="datetime1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Syllabus has pointers to Youtube videos on Unix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D4A8-BA6C-41B2-9C1B-32012C19BF6F}" type="datetime1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Syllabus has pointers to Youtube videos on Unix Commands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3A74-BECF-43D9-B48A-5CCCA6076E29}" type="datetime1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Syllabus has pointers to Youtube videos on Unix Commands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12DA-B224-43FB-896F-17675EEE718F}" type="datetime1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Syllabus has pointers to Youtube videos on Unix Commands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Binary File I/O</a:t>
            </a:r>
          </a:p>
          <a:p>
            <a:pPr marL="0" indent="0">
              <a:buNone/>
            </a:pPr>
            <a:r>
              <a:rPr lang="en-US" dirty="0"/>
              <a:t>	Reading</a:t>
            </a:r>
          </a:p>
          <a:p>
            <a:pPr marL="0" indent="0">
              <a:buNone/>
            </a:pPr>
            <a:r>
              <a:rPr lang="en-US" dirty="0"/>
              <a:t>	Writing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CDK / Curses</a:t>
            </a:r>
          </a:p>
          <a:p>
            <a:pPr marL="0" indent="0">
              <a:buNone/>
            </a:pPr>
            <a:r>
              <a:rPr lang="en-US" dirty="0"/>
              <a:t>	Live code walkthrough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0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CDK/Curses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377" y="1752600"/>
            <a:ext cx="835805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000" b="1" dirty="0">
                <a:latin typeface="Calibri" panose="020F0502020204030204" pitchFamily="34" charset="0"/>
                <a:cs typeface="Consolas" panose="020B0609020204030204" pitchFamily="49" charset="0"/>
              </a:rPr>
              <a:t>Work through the CDK Example Code </a:t>
            </a:r>
          </a:p>
          <a:p>
            <a:pPr fontAlgn="base"/>
            <a:endParaRPr lang="en-US" sz="3200" b="1" i="1" dirty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4400" dirty="0">
                <a:latin typeface="Calibri" panose="020F0502020204030204" pitchFamily="34" charset="0"/>
                <a:cs typeface="Consolas" panose="020B0609020204030204" pitchFamily="49" charset="0"/>
              </a:rPr>
              <a:t>Build Example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4400" dirty="0">
                <a:latin typeface="Calibri" panose="020F0502020204030204" pitchFamily="34" charset="0"/>
                <a:cs typeface="Consolas" panose="020B0609020204030204" pitchFamily="49" charset="0"/>
              </a:rPr>
              <a:t>Link against my copy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4400" dirty="0">
                <a:latin typeface="Calibri" panose="020F0502020204030204" pitchFamily="34" charset="0"/>
                <a:cs typeface="Consolas" panose="020B0609020204030204" pitchFamily="49" charset="0"/>
              </a:rPr>
              <a:t>Run</a:t>
            </a:r>
          </a:p>
          <a:p>
            <a:pPr fontAlgn="base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sz="28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1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CDK/Curses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377" y="1752600"/>
            <a:ext cx="835805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000" dirty="0">
                <a:latin typeface="Calibri" panose="020F0502020204030204" pitchFamily="34" charset="0"/>
                <a:cs typeface="Consolas" panose="020B0609020204030204" pitchFamily="49" charset="0"/>
              </a:rPr>
              <a:t>If your shell gets into a funky state where it does not print output correctly, please execute this command:</a:t>
            </a:r>
          </a:p>
          <a:p>
            <a:pPr fontAlgn="base"/>
            <a:endParaRPr lang="en-US" sz="4000" b="1" dirty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lvl="3" fontAlgn="base"/>
            <a:r>
              <a:rPr lang="en-US" sz="5400" dirty="0"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</a:p>
          <a:p>
            <a:pPr fontAlgn="base"/>
            <a:endParaRPr lang="en-US" sz="28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29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b="1" dirty="0"/>
              <a:t>Binary File I/O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179522"/>
            <a:ext cx="830580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Binary File I/O differs from the traditional text based I/O many have used in the past:</a:t>
            </a:r>
          </a:p>
          <a:p>
            <a:endParaRPr lang="en-US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To Linux/Unix... There are no differences in the actual file on the file system.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To the user, there are differences: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Displaying on the shell does not provide useful output</a:t>
            </a:r>
          </a:p>
          <a:p>
            <a:pPr lvl="2"/>
            <a:endParaRPr lang="en-US" sz="24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Displaying on the shell may cause ongoing display issues  (issue the </a:t>
            </a:r>
            <a:r>
              <a:rPr lang="en-US" sz="2400" b="1" i="1" dirty="0"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en-US" sz="2400" dirty="0"/>
              <a:t> command to correct)</a:t>
            </a:r>
          </a:p>
          <a:p>
            <a:pPr lvl="2"/>
            <a:endParaRPr lang="en-US" sz="24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You typically DO NOT use the &gt;&gt; and &lt;&lt; operators to send output to the file.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468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b="1" dirty="0"/>
              <a:t>C++ Streams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179522"/>
            <a:ext cx="8305800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have previously discussed C++ streams:</a:t>
            </a:r>
          </a:p>
          <a:p>
            <a:endParaRPr lang="en-US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byte stream is a sequence of bytes that you may read from or write to.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C++ does not try to parse the stream.  It either gives or takes byes in order from the stream.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utilize the </a:t>
            </a:r>
            <a:r>
              <a:rPr lang="en-US" sz="2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ifstream</a:t>
            </a:r>
            <a:r>
              <a:rPr lang="en-US" sz="2400" dirty="0"/>
              <a:t> and </a:t>
            </a:r>
            <a:r>
              <a:rPr lang="en-US" sz="2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ofstream</a:t>
            </a:r>
            <a:r>
              <a:rPr lang="en-US" sz="2400" dirty="0"/>
              <a:t> classes to operate on streams that are read from or written to files.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624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b="1" dirty="0" err="1"/>
              <a:t>ofstream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143000"/>
            <a:ext cx="868680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have already used the </a:t>
            </a:r>
            <a:r>
              <a:rPr lang="en-US" sz="2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ofstream</a:t>
            </a:r>
            <a:r>
              <a:rPr lang="en-US" sz="2400" dirty="0"/>
              <a:t> class to write to normal output file.  You use this same class to work with binary files.</a:t>
            </a:r>
          </a:p>
          <a:p>
            <a:endParaRPr lang="en-US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When opening the file, make sure you include the </a:t>
            </a:r>
            <a:r>
              <a:rPr lang="en-US" sz="2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US" sz="2400" b="1" i="1" dirty="0">
                <a:latin typeface="Consolas" panose="020B0609020204030204" pitchFamily="49" charset="0"/>
                <a:cs typeface="Consolas" panose="020B0609020204030204" pitchFamily="49" charset="0"/>
              </a:rPr>
              <a:t>::binary </a:t>
            </a:r>
            <a:r>
              <a:rPr lang="en-US" sz="2400" dirty="0"/>
              <a:t>flag along with the </a:t>
            </a:r>
            <a:r>
              <a:rPr lang="en-US" sz="2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US" sz="2400" b="1" i="1" dirty="0">
                <a:latin typeface="Consolas" panose="020B0609020204030204" pitchFamily="49" charset="0"/>
                <a:cs typeface="Consolas" panose="020B0609020204030204" pitchFamily="49" charset="0"/>
              </a:rPr>
              <a:t>::out </a:t>
            </a:r>
            <a:r>
              <a:rPr lang="en-US" sz="2400" dirty="0"/>
              <a:t>flag: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ctr"/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binOutfile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(filename,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::out |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::binary);</a:t>
            </a: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When writing to the file, do not use &lt;&lt; and &gt;&gt;.  Instead, utilize the </a:t>
            </a:r>
            <a:r>
              <a:rPr lang="en-US" sz="2400" b="1" i="1" dirty="0">
                <a:latin typeface="Consolas" panose="020B0609020204030204" pitchFamily="49" charset="0"/>
                <a:cs typeface="Consolas" panose="020B0609020204030204" pitchFamily="49" charset="0"/>
              </a:rPr>
              <a:t>.write</a:t>
            </a:r>
            <a:r>
              <a:rPr lang="en-US" sz="2400" dirty="0"/>
              <a:t> method.</a:t>
            </a:r>
          </a:p>
          <a:p>
            <a:pPr lvl="1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You provide a pointer to memory and the length that you wish to write.  Bytes a that memory location will be streamed to the file.</a:t>
            </a:r>
          </a:p>
          <a:p>
            <a:pPr lvl="1"/>
            <a:endParaRPr lang="en-US" sz="2000" dirty="0"/>
          </a:p>
          <a:p>
            <a:pPr lvl="1" algn="ctr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binOutfile.write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((char *)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myRecord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BinaryFileRecord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782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b="1" dirty="0" err="1"/>
              <a:t>ifstream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143000"/>
            <a:ext cx="868680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have already used the </a:t>
            </a:r>
            <a:r>
              <a:rPr lang="en-US" sz="2400" dirty="0" err="1"/>
              <a:t>i</a:t>
            </a:r>
            <a:r>
              <a:rPr lang="en-US" sz="2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sz="2400" dirty="0"/>
              <a:t> class to read from text based input files.  You use this same class to work with binary files.</a:t>
            </a:r>
          </a:p>
          <a:p>
            <a:endParaRPr lang="en-US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When opening the file, make sure you include the </a:t>
            </a:r>
            <a:r>
              <a:rPr lang="en-US" sz="2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US" sz="2400" b="1" i="1" dirty="0">
                <a:latin typeface="Consolas" panose="020B0609020204030204" pitchFamily="49" charset="0"/>
                <a:cs typeface="Consolas" panose="020B0609020204030204" pitchFamily="49" charset="0"/>
              </a:rPr>
              <a:t>::binary </a:t>
            </a:r>
            <a:r>
              <a:rPr lang="en-US" sz="2400" dirty="0"/>
              <a:t>flag along with the </a:t>
            </a:r>
            <a:r>
              <a:rPr lang="en-US" sz="2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US" sz="2400" b="1" i="1" dirty="0">
                <a:latin typeface="Consolas" panose="020B0609020204030204" pitchFamily="49" charset="0"/>
                <a:cs typeface="Consolas" panose="020B0609020204030204" pitchFamily="49" charset="0"/>
              </a:rPr>
              <a:t>::out </a:t>
            </a:r>
            <a:r>
              <a:rPr lang="en-US" sz="2400" dirty="0"/>
              <a:t>flag: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ctr"/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ifstream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binInfile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(filename,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::in |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::binary);</a:t>
            </a: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When writing to the file, do not use &lt;&lt; and &gt;&gt;.  Instead, utilize the </a:t>
            </a:r>
            <a:r>
              <a:rPr lang="en-US" sz="2400" b="1" i="1" dirty="0">
                <a:latin typeface="Consolas" panose="020B0609020204030204" pitchFamily="49" charset="0"/>
                <a:cs typeface="Consolas" panose="020B0609020204030204" pitchFamily="49" charset="0"/>
              </a:rPr>
              <a:t>.read</a:t>
            </a:r>
            <a:r>
              <a:rPr lang="en-US" sz="2400" dirty="0"/>
              <a:t> method.</a:t>
            </a:r>
          </a:p>
          <a:p>
            <a:pPr lvl="1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You provide a pointer to existing and allocated memory and the length that you wish to read.  Bytes streamed from the file to that memory location.</a:t>
            </a:r>
          </a:p>
          <a:p>
            <a:pPr lvl="1"/>
            <a:endParaRPr lang="en-US" sz="2000" dirty="0"/>
          </a:p>
          <a:p>
            <a:pPr lvl="1" algn="ctr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binInfile.read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((char *)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myRecord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BinaryFileRecord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56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b="1" dirty="0"/>
              <a:t>Output File 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143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BinaryFileRecord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public: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double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BinaryFileRecord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myRecord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BinaryFileRecord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myRecord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123.4567;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ofstream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binOutfile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binaryfile.bin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::out |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::binary);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binOutfile.write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((char *)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myRecord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BinaryFileRecord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binOutfile.close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5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b="1" dirty="0"/>
              <a:t>Input File 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143000"/>
            <a:ext cx="8686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iomanip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BinaryFileRecord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double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BinaryFileRecord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myRecord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BinaryFileRecord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binInfile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binaryfile.bin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::in |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::binary);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binInfile.read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((char *)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myRecord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BinaryFileRecord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"Value was: " &lt;&lt;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setprecision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(10) &lt;&lt;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myRecord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binInfile.close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656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file tools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4478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want to inspect binary files, there are several useful command line tools you may use:</a:t>
            </a:r>
          </a:p>
          <a:p>
            <a:endParaRPr lang="en-US" sz="2400" dirty="0"/>
          </a:p>
          <a:p>
            <a:pPr lvl="1"/>
            <a:endParaRPr lang="en-US" sz="24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hexdump</a:t>
            </a:r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- display file contents in ascii, decimal, hexadecimal, or octal</a:t>
            </a:r>
          </a:p>
          <a:p>
            <a:pPr lvl="1"/>
            <a:endParaRPr lang="en-US" sz="24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strings - print the strings of printable characters in files.</a:t>
            </a:r>
          </a:p>
          <a:p>
            <a:pPr lvl="1"/>
            <a:endParaRPr lang="en-US" sz="24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See the man page for each to learn how to use them.</a:t>
            </a:r>
          </a:p>
        </p:txBody>
      </p:sp>
    </p:spTree>
    <p:extLst>
      <p:ext uri="{BB962C8B-B14F-4D97-AF65-F5344CB8AC3E}">
        <p14:creationId xmlns:p14="http://schemas.microsoft.com/office/powerpoint/2010/main" val="42618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file tools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4478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want to inspect binary files, there are several useful command line tools you may use:</a:t>
            </a:r>
          </a:p>
          <a:p>
            <a:endParaRPr lang="en-US" sz="2400" dirty="0"/>
          </a:p>
          <a:p>
            <a:pPr lvl="1"/>
            <a:endParaRPr lang="en-US" sz="24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hexdump</a:t>
            </a:r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- display file contents in ascii, decimal, hexadecimal, or octal</a:t>
            </a:r>
          </a:p>
          <a:p>
            <a:pPr lvl="1"/>
            <a:endParaRPr lang="en-US" sz="24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strings - print the strings of printable characters in files.</a:t>
            </a:r>
          </a:p>
          <a:p>
            <a:pPr lvl="1"/>
            <a:endParaRPr lang="en-US" sz="24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See the man page for each to learn how to use them.</a:t>
            </a:r>
          </a:p>
        </p:txBody>
      </p:sp>
    </p:spTree>
    <p:extLst>
      <p:ext uri="{BB962C8B-B14F-4D97-AF65-F5344CB8AC3E}">
        <p14:creationId xmlns:p14="http://schemas.microsoft.com/office/powerpoint/2010/main" val="427398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763</Words>
  <Application>Microsoft Office PowerPoint</Application>
  <PresentationFormat>On-screen Show (4:3)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Office Theme</vt:lpstr>
      <vt:lpstr>Lecture Objectives</vt:lpstr>
      <vt:lpstr>Binary File I/O</vt:lpstr>
      <vt:lpstr>C++ Streams</vt:lpstr>
      <vt:lpstr>ofstream</vt:lpstr>
      <vt:lpstr>ifstream</vt:lpstr>
      <vt:lpstr>Output File Example</vt:lpstr>
      <vt:lpstr>Input File Example</vt:lpstr>
      <vt:lpstr>Binary file tools</vt:lpstr>
      <vt:lpstr>Binary file tools</vt:lpstr>
      <vt:lpstr>CDK/Curses</vt:lpstr>
      <vt:lpstr>CDK/Curses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UNIX</dc:title>
  <dc:creator>Stephen Perkins</dc:creator>
  <cp:lastModifiedBy>Stephen J. Perkins</cp:lastModifiedBy>
  <cp:revision>216</cp:revision>
  <cp:lastPrinted>2015-03-30T17:15:42Z</cp:lastPrinted>
  <dcterms:created xsi:type="dcterms:W3CDTF">2006-08-16T00:00:00Z</dcterms:created>
  <dcterms:modified xsi:type="dcterms:W3CDTF">2018-04-20T13:35:31Z</dcterms:modified>
</cp:coreProperties>
</file>