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82" r:id="rId2"/>
    <p:sldId id="358" r:id="rId3"/>
    <p:sldId id="256" r:id="rId4"/>
    <p:sldId id="283" r:id="rId5"/>
    <p:sldId id="298" r:id="rId6"/>
    <p:sldId id="257" r:id="rId7"/>
    <p:sldId id="284" r:id="rId8"/>
    <p:sldId id="357" r:id="rId9"/>
    <p:sldId id="285" r:id="rId10"/>
    <p:sldId id="286" r:id="rId11"/>
    <p:sldId id="320" r:id="rId12"/>
    <p:sldId id="359" r:id="rId13"/>
    <p:sldId id="360" r:id="rId14"/>
    <p:sldId id="259" r:id="rId15"/>
    <p:sldId id="336" r:id="rId16"/>
    <p:sldId id="337" r:id="rId17"/>
    <p:sldId id="338" r:id="rId18"/>
    <p:sldId id="339" r:id="rId19"/>
    <p:sldId id="340" r:id="rId20"/>
    <p:sldId id="335" r:id="rId21"/>
    <p:sldId id="323" r:id="rId22"/>
    <p:sldId id="324" r:id="rId23"/>
    <p:sldId id="361" r:id="rId24"/>
    <p:sldId id="365" r:id="rId25"/>
    <p:sldId id="288" r:id="rId26"/>
    <p:sldId id="321" r:id="rId27"/>
    <p:sldId id="287" r:id="rId28"/>
    <p:sldId id="289" r:id="rId29"/>
    <p:sldId id="325" r:id="rId30"/>
    <p:sldId id="362" r:id="rId3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800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6" autoAdjust="0"/>
    <p:restoredTop sz="94712"/>
  </p:normalViewPr>
  <p:slideViewPr>
    <p:cSldViewPr>
      <p:cViewPr varScale="1">
        <p:scale>
          <a:sx n="102" d="100"/>
          <a:sy n="102" d="100"/>
        </p:scale>
        <p:origin x="16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t" anchorCtr="0" compatLnSpc="1">
            <a:prstTxWarp prst="textNoShape">
              <a:avLst/>
            </a:prstTxWarp>
          </a:bodyPr>
          <a:lstStyle>
            <a:lvl1pPr defTabSz="963613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4" y="1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6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b" anchorCtr="0" compatLnSpc="1">
            <a:prstTxWarp prst="textNoShape">
              <a:avLst/>
            </a:prstTxWarp>
          </a:bodyPr>
          <a:lstStyle>
            <a:lvl1pPr defTabSz="963613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4" y="6950076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b="0"/>
            </a:lvl1pPr>
          </a:lstStyle>
          <a:p>
            <a:pPr>
              <a:defRPr/>
            </a:pPr>
            <a:fld id="{69AF7197-0BE4-49F8-9FBE-10512D746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7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t" anchorCtr="0" compatLnSpc="1">
            <a:prstTxWarp prst="textNoShape">
              <a:avLst/>
            </a:prstTxWarp>
          </a:bodyPr>
          <a:lstStyle>
            <a:lvl1pPr defTabSz="96361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4" y="1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t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6012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9" y="3473451"/>
            <a:ext cx="7045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6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b" anchorCtr="0" compatLnSpc="1">
            <a:prstTxWarp prst="textNoShape">
              <a:avLst/>
            </a:prstTxWarp>
          </a:bodyPr>
          <a:lstStyle>
            <a:lvl1pPr defTabSz="96361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4" y="6950076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37" tIns="48168" rIns="96337" bIns="48168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300" b="0"/>
            </a:lvl1pPr>
          </a:lstStyle>
          <a:p>
            <a:pPr>
              <a:defRPr/>
            </a:pPr>
            <a:fld id="{8E6F4C01-02B8-42DF-8B0E-09EF84D5C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5F6B4-14CA-4825-A2AA-4977054C64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A45D1-C118-4201-9C51-5C4A297B6C2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C8CBA8-C0D9-4EE6-844D-285D46773E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A16F5-B1A1-4488-92B7-F1A6A6EA01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0753E-BAFE-4317-A182-15DD36D51CD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85C7F-4C6B-41E8-A5C4-4280FF35C10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1DCB2-62FA-414C-8C3C-C2A14CDD42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24398-0DDD-4CBE-BF7A-6FE35A7C6CF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DA15-BF01-41BC-BA58-E08DD75A082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CDAE3-8539-471C-A7BA-C6AC22A64B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AD3D5-E042-418B-9419-72B03AFD07D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9D5FC-892D-4273-9575-E71B0892EE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B905F-7B85-42EA-801D-FBF9D7E1B0F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DC39E-55D0-43CD-8A30-9DDE79FF877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6B194-8161-4B50-BC43-26906097EBF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1B035-AB17-4B10-A8C1-4DBB152FFDC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EFF74-DFF9-4473-A309-7CB717A57C4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BC9823-214A-4487-8F45-72544C93408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58122C-466D-472B-9D64-1A37058EFF7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85E58-E760-49F5-A878-66E196FABB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492FC-16A5-413E-8A2E-7AAE669D51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8D80B-48F6-420E-86CE-BE11D6787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824A7-DDD9-418A-97A2-69B9617C79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03C14-BC99-4888-9FBA-F7461C55A35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61DAE-8FB5-4A48-B3C8-83A09C3301F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9C49B-4FB6-4DDE-B366-9BB0D38D4B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/>
                <a:ahLst/>
                <a:cxnLst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32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436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437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304A7-E9D6-41C6-B895-0096CFF68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7B81-1390-4463-8A3F-4AD8EAAA9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30F6C-8CF7-4317-A66A-B8A1F29F0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2147888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1F202-D2F2-4E01-8688-239162FEC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4E569-F810-4611-AFB8-A770FEF61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81488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59E1B-C03F-43CB-AACB-6181C6493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BDB53-B093-4A01-8DAA-0E3B7C973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671A3-115F-4BED-945E-681EF7B16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75171-8589-49CF-81E4-3AABD914E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CEB0E-B13C-46FB-9AAF-330665FA5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9DF7-0FD2-43DB-9CCF-23E4BA6A6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9765C-E418-405D-9440-D969515BF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F066F-1333-49A5-99E0-B4C9B2523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2E940-828E-4ED5-AF7B-094C17892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64418015-3648-48D4-ABF9-DC59072AA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56329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37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6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56332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33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34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35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36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37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38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39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40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41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42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43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44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45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46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47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48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49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50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51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52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53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54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55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56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57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58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59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60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61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62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63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64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65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66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67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68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69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70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71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72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73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74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75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76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77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78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79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80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81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82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83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84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85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86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87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7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56389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90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91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92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93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94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95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96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97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98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399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00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01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02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03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04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05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06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07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08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09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10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11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12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13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14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15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16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17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18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19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20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21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22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23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24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25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26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27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28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29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430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1038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56432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33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34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35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36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37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38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39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40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41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42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43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44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45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46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47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48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49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50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51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52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39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56454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55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56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57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58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59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60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61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62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63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64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65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66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67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68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69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70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71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72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73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74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75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76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77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78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pic>
          <p:nvPicPr>
            <p:cNvPr id="1035" name="Picture 159" descr="earth"/>
            <p:cNvPicPr>
              <a:picLocks noChangeAspect="1" noChangeArrowheads="1"/>
            </p:cNvPicPr>
            <p:nvPr userDrawn="1"/>
          </p:nvPicPr>
          <p:blipFill>
            <a:blip r:embed="rId1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480" name="AutoShape 16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467600" y="6324600"/>
            <a:ext cx="457200" cy="5334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481" name="AutoShape 16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10600" y="64008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bldLvl="2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000" fill="hold"/>
                        <p:tgtEl>
                          <p:spTgt spid="5632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accent2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632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563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3333CC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632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563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3333CC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632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563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3333CC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632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563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3333CC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632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8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9CEE71-EEFE-4C5D-B9CE-813198D5811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b="1">
                <a:solidFill>
                  <a:srgbClr val="FF0000"/>
                </a:solidFill>
              </a:rPr>
              <a:t>Packet Switching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B82244-D4EF-402F-806E-91B75DB3D9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4676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Datagram Switching(cont..)</a:t>
            </a:r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814888" y="2233613"/>
            <a:ext cx="395287" cy="3937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H="1">
            <a:off x="4814888" y="2233613"/>
            <a:ext cx="395287" cy="3937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270" name="Group 187"/>
          <p:cNvGrpSpPr>
            <a:grpSpLocks/>
          </p:cNvGrpSpPr>
          <p:nvPr/>
        </p:nvGrpSpPr>
        <p:grpSpPr bwMode="auto">
          <a:xfrm>
            <a:off x="2628900" y="1733550"/>
            <a:ext cx="393700" cy="393700"/>
            <a:chOff x="1656" y="1092"/>
            <a:chExt cx="248" cy="248"/>
          </a:xfrm>
        </p:grpSpPr>
        <p:sp>
          <p:nvSpPr>
            <p:cNvPr id="11383" name="Line 7"/>
            <p:cNvSpPr>
              <a:spLocks noChangeShapeType="1"/>
            </p:cNvSpPr>
            <p:nvPr/>
          </p:nvSpPr>
          <p:spPr bwMode="auto">
            <a:xfrm>
              <a:off x="1656" y="1092"/>
              <a:ext cx="248" cy="24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4" name="Line 8"/>
            <p:cNvSpPr>
              <a:spLocks noChangeShapeType="1"/>
            </p:cNvSpPr>
            <p:nvPr/>
          </p:nvSpPr>
          <p:spPr bwMode="auto">
            <a:xfrm flipH="1">
              <a:off x="1659" y="1092"/>
              <a:ext cx="245" cy="24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1" name="Freeform 9"/>
          <p:cNvSpPr>
            <a:spLocks/>
          </p:cNvSpPr>
          <p:nvPr/>
        </p:nvSpPr>
        <p:spPr bwMode="auto">
          <a:xfrm>
            <a:off x="6832600" y="4425950"/>
            <a:ext cx="393700" cy="269875"/>
          </a:xfrm>
          <a:custGeom>
            <a:avLst/>
            <a:gdLst>
              <a:gd name="T0" fmla="*/ 624998795 w 248"/>
              <a:gd name="T1" fmla="*/ 428426607 h 170"/>
              <a:gd name="T2" fmla="*/ 624998795 w 248"/>
              <a:gd name="T3" fmla="*/ 0 h 170"/>
              <a:gd name="T4" fmla="*/ 0 w 248"/>
              <a:gd name="T5" fmla="*/ 0 h 170"/>
              <a:gd name="T6" fmla="*/ 0 w 248"/>
              <a:gd name="T7" fmla="*/ 428426607 h 170"/>
              <a:gd name="T8" fmla="*/ 624998795 w 248"/>
              <a:gd name="T9" fmla="*/ 428426607 h 170"/>
              <a:gd name="T10" fmla="*/ 624998795 w 248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5075238" y="2697163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5299075" y="2241550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4630738" y="2241550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5075238" y="1992313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11276" name="Rectangle 14"/>
          <p:cNvSpPr>
            <a:spLocks noChangeArrowheads="1"/>
          </p:cNvSpPr>
          <p:nvPr/>
        </p:nvSpPr>
        <p:spPr bwMode="auto">
          <a:xfrm>
            <a:off x="5913438" y="41100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5480050" y="43640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11278" name="Rectangle 16"/>
          <p:cNvSpPr>
            <a:spLocks noChangeArrowheads="1"/>
          </p:cNvSpPr>
          <p:nvPr/>
        </p:nvSpPr>
        <p:spPr bwMode="auto">
          <a:xfrm>
            <a:off x="6148388" y="43640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11279" name="Rectangle 17"/>
          <p:cNvSpPr>
            <a:spLocks noChangeArrowheads="1"/>
          </p:cNvSpPr>
          <p:nvPr/>
        </p:nvSpPr>
        <p:spPr bwMode="auto">
          <a:xfrm>
            <a:off x="5913438" y="48085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2894013" y="148748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11281" name="Rectangle 19"/>
          <p:cNvSpPr>
            <a:spLocks noChangeArrowheads="1"/>
          </p:cNvSpPr>
          <p:nvPr/>
        </p:nvSpPr>
        <p:spPr bwMode="auto">
          <a:xfrm>
            <a:off x="3122613" y="1743075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2444750" y="1743075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11283" name="Rectangle 21"/>
          <p:cNvSpPr>
            <a:spLocks noChangeArrowheads="1"/>
          </p:cNvSpPr>
          <p:nvPr/>
        </p:nvSpPr>
        <p:spPr bwMode="auto">
          <a:xfrm>
            <a:off x="2894013" y="21923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11284" name="Line 22"/>
          <p:cNvSpPr>
            <a:spLocks noChangeShapeType="1"/>
          </p:cNvSpPr>
          <p:nvPr/>
        </p:nvSpPr>
        <p:spPr bwMode="auto">
          <a:xfrm flipH="1">
            <a:off x="2344738" y="1933575"/>
            <a:ext cx="284162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Freeform 23"/>
          <p:cNvSpPr>
            <a:spLocks/>
          </p:cNvSpPr>
          <p:nvPr/>
        </p:nvSpPr>
        <p:spPr bwMode="auto">
          <a:xfrm>
            <a:off x="3022600" y="1933575"/>
            <a:ext cx="1792288" cy="498475"/>
          </a:xfrm>
          <a:custGeom>
            <a:avLst/>
            <a:gdLst>
              <a:gd name="T0" fmla="*/ 0 w 1129"/>
              <a:gd name="T1" fmla="*/ 0 h 314"/>
              <a:gd name="T2" fmla="*/ 826611322 w 1129"/>
              <a:gd name="T3" fmla="*/ 7559675 h 314"/>
              <a:gd name="T4" fmla="*/ 834172781 w 1129"/>
              <a:gd name="T5" fmla="*/ 7559675 h 314"/>
              <a:gd name="T6" fmla="*/ 849293716 w 1129"/>
              <a:gd name="T7" fmla="*/ 7559675 h 314"/>
              <a:gd name="T8" fmla="*/ 882054949 w 1129"/>
              <a:gd name="T9" fmla="*/ 7559675 h 314"/>
              <a:gd name="T10" fmla="*/ 919858081 w 1129"/>
              <a:gd name="T11" fmla="*/ 15120938 h 314"/>
              <a:gd name="T12" fmla="*/ 967740248 w 1129"/>
              <a:gd name="T13" fmla="*/ 22682197 h 314"/>
              <a:gd name="T14" fmla="*/ 1023183677 w 1129"/>
              <a:gd name="T15" fmla="*/ 30241876 h 314"/>
              <a:gd name="T16" fmla="*/ 1078627106 w 1129"/>
              <a:gd name="T17" fmla="*/ 47883756 h 314"/>
              <a:gd name="T18" fmla="*/ 1141631797 w 1129"/>
              <a:gd name="T19" fmla="*/ 70564372 h 314"/>
              <a:gd name="T20" fmla="*/ 1197075226 w 1129"/>
              <a:gd name="T21" fmla="*/ 95765925 h 314"/>
              <a:gd name="T22" fmla="*/ 1260078328 w 1129"/>
              <a:gd name="T23" fmla="*/ 118446554 h 314"/>
              <a:gd name="T24" fmla="*/ 1333163642 w 1129"/>
              <a:gd name="T25" fmla="*/ 158769038 h 314"/>
              <a:gd name="T26" fmla="*/ 1388607071 w 1129"/>
              <a:gd name="T27" fmla="*/ 196572161 h 314"/>
              <a:gd name="T28" fmla="*/ 1428929565 w 1129"/>
              <a:gd name="T29" fmla="*/ 236894695 h 314"/>
              <a:gd name="T30" fmla="*/ 1466731109 w 1129"/>
              <a:gd name="T31" fmla="*/ 269655919 h 314"/>
              <a:gd name="T32" fmla="*/ 1491932668 w 1129"/>
              <a:gd name="T33" fmla="*/ 299897783 h 314"/>
              <a:gd name="T34" fmla="*/ 1514614864 w 1129"/>
              <a:gd name="T35" fmla="*/ 332660595 h 314"/>
              <a:gd name="T36" fmla="*/ 1529735800 w 1129"/>
              <a:gd name="T37" fmla="*/ 365423407 h 314"/>
              <a:gd name="T38" fmla="*/ 1547376097 w 1129"/>
              <a:gd name="T39" fmla="*/ 388104011 h 314"/>
              <a:gd name="T40" fmla="*/ 1562497032 w 1129"/>
              <a:gd name="T41" fmla="*/ 410784615 h 314"/>
              <a:gd name="T42" fmla="*/ 1577617967 w 1129"/>
              <a:gd name="T43" fmla="*/ 443547526 h 314"/>
              <a:gd name="T44" fmla="*/ 1602819526 w 1129"/>
              <a:gd name="T45" fmla="*/ 466228130 h 314"/>
              <a:gd name="T46" fmla="*/ 1617940461 w 1129"/>
              <a:gd name="T47" fmla="*/ 491429682 h 314"/>
              <a:gd name="T48" fmla="*/ 1633061396 w 1129"/>
              <a:gd name="T49" fmla="*/ 514111874 h 314"/>
              <a:gd name="T50" fmla="*/ 1650703281 w 1129"/>
              <a:gd name="T51" fmla="*/ 539313426 h 314"/>
              <a:gd name="T52" fmla="*/ 1665824613 w 1129"/>
              <a:gd name="T53" fmla="*/ 561994030 h 314"/>
              <a:gd name="T54" fmla="*/ 1680945548 w 1129"/>
              <a:gd name="T55" fmla="*/ 587195583 h 314"/>
              <a:gd name="T56" fmla="*/ 1696066483 w 1129"/>
              <a:gd name="T57" fmla="*/ 617437446 h 314"/>
              <a:gd name="T58" fmla="*/ 1721268042 w 1129"/>
              <a:gd name="T59" fmla="*/ 642638999 h 314"/>
              <a:gd name="T60" fmla="*/ 1736388977 w 1129"/>
              <a:gd name="T61" fmla="*/ 665321190 h 314"/>
              <a:gd name="T62" fmla="*/ 1769150210 w 1129"/>
              <a:gd name="T63" fmla="*/ 690522742 h 314"/>
              <a:gd name="T64" fmla="*/ 1791832406 w 1129"/>
              <a:gd name="T65" fmla="*/ 713204934 h 314"/>
              <a:gd name="T66" fmla="*/ 1832154900 w 1129"/>
              <a:gd name="T67" fmla="*/ 735885537 h 314"/>
              <a:gd name="T68" fmla="*/ 1862396770 w 1129"/>
              <a:gd name="T69" fmla="*/ 753527418 h 314"/>
              <a:gd name="T70" fmla="*/ 1902719264 w 1129"/>
              <a:gd name="T71" fmla="*/ 768648350 h 314"/>
              <a:gd name="T72" fmla="*/ 1943041758 w 1129"/>
              <a:gd name="T73" fmla="*/ 776208022 h 314"/>
              <a:gd name="T74" fmla="*/ 1975802990 w 1129"/>
              <a:gd name="T75" fmla="*/ 783769281 h 314"/>
              <a:gd name="T76" fmla="*/ 2006044861 w 1129"/>
              <a:gd name="T77" fmla="*/ 783769281 h 314"/>
              <a:gd name="T78" fmla="*/ 2021165796 w 1129"/>
              <a:gd name="T79" fmla="*/ 791328953 h 314"/>
              <a:gd name="T80" fmla="*/ 2038807681 w 1129"/>
              <a:gd name="T81" fmla="*/ 791328953 h 314"/>
              <a:gd name="T82" fmla="*/ 2046367355 w 1129"/>
              <a:gd name="T83" fmla="*/ 791328953 h 314"/>
              <a:gd name="T84" fmla="*/ 2147483647 w 1129"/>
              <a:gd name="T85" fmla="*/ 791328953 h 31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29"/>
              <a:gd name="T130" fmla="*/ 0 h 314"/>
              <a:gd name="T131" fmla="*/ 1129 w 1129"/>
              <a:gd name="T132" fmla="*/ 314 h 31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29" h="314">
                <a:moveTo>
                  <a:pt x="0" y="0"/>
                </a:moveTo>
                <a:lnTo>
                  <a:pt x="328" y="3"/>
                </a:lnTo>
                <a:lnTo>
                  <a:pt x="331" y="3"/>
                </a:lnTo>
                <a:lnTo>
                  <a:pt x="337" y="3"/>
                </a:lnTo>
                <a:lnTo>
                  <a:pt x="350" y="3"/>
                </a:lnTo>
                <a:lnTo>
                  <a:pt x="365" y="6"/>
                </a:lnTo>
                <a:lnTo>
                  <a:pt x="384" y="9"/>
                </a:lnTo>
                <a:lnTo>
                  <a:pt x="406" y="12"/>
                </a:lnTo>
                <a:lnTo>
                  <a:pt x="428" y="19"/>
                </a:lnTo>
                <a:lnTo>
                  <a:pt x="453" y="28"/>
                </a:lnTo>
                <a:lnTo>
                  <a:pt x="475" y="38"/>
                </a:lnTo>
                <a:lnTo>
                  <a:pt x="500" y="47"/>
                </a:lnTo>
                <a:lnTo>
                  <a:pt x="529" y="63"/>
                </a:lnTo>
                <a:lnTo>
                  <a:pt x="551" y="78"/>
                </a:lnTo>
                <a:lnTo>
                  <a:pt x="567" y="94"/>
                </a:lnTo>
                <a:lnTo>
                  <a:pt x="582" y="107"/>
                </a:lnTo>
                <a:lnTo>
                  <a:pt x="592" y="119"/>
                </a:lnTo>
                <a:lnTo>
                  <a:pt x="601" y="132"/>
                </a:lnTo>
                <a:lnTo>
                  <a:pt x="607" y="145"/>
                </a:lnTo>
                <a:lnTo>
                  <a:pt x="614" y="154"/>
                </a:lnTo>
                <a:lnTo>
                  <a:pt x="620" y="163"/>
                </a:lnTo>
                <a:lnTo>
                  <a:pt x="626" y="176"/>
                </a:lnTo>
                <a:lnTo>
                  <a:pt x="636" y="185"/>
                </a:lnTo>
                <a:lnTo>
                  <a:pt x="642" y="195"/>
                </a:lnTo>
                <a:lnTo>
                  <a:pt x="648" y="204"/>
                </a:lnTo>
                <a:lnTo>
                  <a:pt x="655" y="214"/>
                </a:lnTo>
                <a:lnTo>
                  <a:pt x="661" y="223"/>
                </a:lnTo>
                <a:lnTo>
                  <a:pt x="667" y="233"/>
                </a:lnTo>
                <a:lnTo>
                  <a:pt x="673" y="245"/>
                </a:lnTo>
                <a:lnTo>
                  <a:pt x="683" y="255"/>
                </a:lnTo>
                <a:lnTo>
                  <a:pt x="689" y="264"/>
                </a:lnTo>
                <a:lnTo>
                  <a:pt x="702" y="274"/>
                </a:lnTo>
                <a:lnTo>
                  <a:pt x="711" y="283"/>
                </a:lnTo>
                <a:lnTo>
                  <a:pt x="727" y="292"/>
                </a:lnTo>
                <a:lnTo>
                  <a:pt x="739" y="299"/>
                </a:lnTo>
                <a:lnTo>
                  <a:pt x="755" y="305"/>
                </a:lnTo>
                <a:lnTo>
                  <a:pt x="771" y="308"/>
                </a:lnTo>
                <a:lnTo>
                  <a:pt x="784" y="311"/>
                </a:lnTo>
                <a:lnTo>
                  <a:pt x="796" y="311"/>
                </a:lnTo>
                <a:lnTo>
                  <a:pt x="802" y="314"/>
                </a:lnTo>
                <a:lnTo>
                  <a:pt x="809" y="314"/>
                </a:lnTo>
                <a:lnTo>
                  <a:pt x="812" y="314"/>
                </a:lnTo>
                <a:lnTo>
                  <a:pt x="1129" y="31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Freeform 24"/>
          <p:cNvSpPr>
            <a:spLocks/>
          </p:cNvSpPr>
          <p:nvPr/>
        </p:nvSpPr>
        <p:spPr bwMode="auto">
          <a:xfrm>
            <a:off x="5210175" y="2047875"/>
            <a:ext cx="1636713" cy="384175"/>
          </a:xfrm>
          <a:custGeom>
            <a:avLst/>
            <a:gdLst>
              <a:gd name="T0" fmla="*/ 0 w 1031"/>
              <a:gd name="T1" fmla="*/ 602318184 h 242"/>
              <a:gd name="T2" fmla="*/ 824091947 w 1031"/>
              <a:gd name="T3" fmla="*/ 609877857 h 242"/>
              <a:gd name="T4" fmla="*/ 831651621 w 1031"/>
              <a:gd name="T5" fmla="*/ 609877857 h 242"/>
              <a:gd name="T6" fmla="*/ 846772755 w 1031"/>
              <a:gd name="T7" fmla="*/ 609877857 h 242"/>
              <a:gd name="T8" fmla="*/ 871974313 w 1031"/>
              <a:gd name="T9" fmla="*/ 602318184 h 242"/>
              <a:gd name="T10" fmla="*/ 902216183 w 1031"/>
              <a:gd name="T11" fmla="*/ 602318184 h 242"/>
              <a:gd name="T12" fmla="*/ 942538676 w 1031"/>
              <a:gd name="T13" fmla="*/ 594756923 h 242"/>
              <a:gd name="T14" fmla="*/ 982861169 w 1031"/>
              <a:gd name="T15" fmla="*/ 587197250 h 242"/>
              <a:gd name="T16" fmla="*/ 1023183662 w 1031"/>
              <a:gd name="T17" fmla="*/ 572076317 h 242"/>
              <a:gd name="T18" fmla="*/ 1060986794 w 1031"/>
              <a:gd name="T19" fmla="*/ 546874761 h 242"/>
              <a:gd name="T20" fmla="*/ 1101309287 w 1031"/>
              <a:gd name="T21" fmla="*/ 524192566 h 242"/>
              <a:gd name="T22" fmla="*/ 1141631780 w 1031"/>
              <a:gd name="T23" fmla="*/ 491431337 h 242"/>
              <a:gd name="T24" fmla="*/ 1164312389 w 1031"/>
              <a:gd name="T25" fmla="*/ 468749143 h 242"/>
              <a:gd name="T26" fmla="*/ 1179433324 w 1031"/>
              <a:gd name="T27" fmla="*/ 443547587 h 242"/>
              <a:gd name="T28" fmla="*/ 1204634882 w 1031"/>
              <a:gd name="T29" fmla="*/ 420866980 h 242"/>
              <a:gd name="T30" fmla="*/ 1227317078 w 1031"/>
              <a:gd name="T31" fmla="*/ 395665324 h 242"/>
              <a:gd name="T32" fmla="*/ 1252518636 w 1031"/>
              <a:gd name="T33" fmla="*/ 372983130 h 242"/>
              <a:gd name="T34" fmla="*/ 1267639571 w 1031"/>
              <a:gd name="T35" fmla="*/ 340221901 h 242"/>
              <a:gd name="T36" fmla="*/ 1290320180 w 1031"/>
              <a:gd name="T37" fmla="*/ 309978446 h 242"/>
              <a:gd name="T38" fmla="*/ 1315521738 w 1031"/>
              <a:gd name="T39" fmla="*/ 284778477 h 242"/>
              <a:gd name="T40" fmla="*/ 1338203934 w 1031"/>
              <a:gd name="T41" fmla="*/ 254536610 h 242"/>
              <a:gd name="T42" fmla="*/ 1355844231 w 1031"/>
              <a:gd name="T43" fmla="*/ 229335054 h 242"/>
              <a:gd name="T44" fmla="*/ 1386086101 w 1031"/>
              <a:gd name="T45" fmla="*/ 183972203 h 242"/>
              <a:gd name="T46" fmla="*/ 1418848921 w 1031"/>
              <a:gd name="T47" fmla="*/ 143649713 h 242"/>
              <a:gd name="T48" fmla="*/ 1459171414 w 1031"/>
              <a:gd name="T49" fmla="*/ 110886897 h 242"/>
              <a:gd name="T50" fmla="*/ 1489413284 w 1031"/>
              <a:gd name="T51" fmla="*/ 88206265 h 242"/>
              <a:gd name="T52" fmla="*/ 1522174516 w 1031"/>
              <a:gd name="T53" fmla="*/ 70564382 h 242"/>
              <a:gd name="T54" fmla="*/ 1552416386 w 1031"/>
              <a:gd name="T55" fmla="*/ 55443448 h 242"/>
              <a:gd name="T56" fmla="*/ 1577617944 w 1031"/>
              <a:gd name="T57" fmla="*/ 47883763 h 242"/>
              <a:gd name="T58" fmla="*/ 1607859814 w 1031"/>
              <a:gd name="T59" fmla="*/ 40322502 h 242"/>
              <a:gd name="T60" fmla="*/ 1633061372 w 1031"/>
              <a:gd name="T61" fmla="*/ 32762829 h 242"/>
              <a:gd name="T62" fmla="*/ 1663303242 w 1031"/>
              <a:gd name="T63" fmla="*/ 25201562 h 242"/>
              <a:gd name="T64" fmla="*/ 1688505197 w 1031"/>
              <a:gd name="T65" fmla="*/ 25201562 h 242"/>
              <a:gd name="T66" fmla="*/ 1711187394 w 1031"/>
              <a:gd name="T67" fmla="*/ 15120940 h 242"/>
              <a:gd name="T68" fmla="*/ 1736388952 w 1031"/>
              <a:gd name="T69" fmla="*/ 15120940 h 242"/>
              <a:gd name="T70" fmla="*/ 1766630822 w 1031"/>
              <a:gd name="T71" fmla="*/ 7561264 h 242"/>
              <a:gd name="T72" fmla="*/ 1781751757 w 1031"/>
              <a:gd name="T73" fmla="*/ 7561264 h 242"/>
              <a:gd name="T74" fmla="*/ 1806953315 w 1031"/>
              <a:gd name="T75" fmla="*/ 0 h 242"/>
              <a:gd name="T76" fmla="*/ 1822074250 w 1031"/>
              <a:gd name="T77" fmla="*/ 0 h 242"/>
              <a:gd name="T78" fmla="*/ 1837195185 w 1031"/>
              <a:gd name="T79" fmla="*/ 0 h 242"/>
              <a:gd name="T80" fmla="*/ 1847275808 w 1031"/>
              <a:gd name="T81" fmla="*/ 0 h 242"/>
              <a:gd name="T82" fmla="*/ 1854835482 w 1031"/>
              <a:gd name="T83" fmla="*/ 0 h 242"/>
              <a:gd name="T84" fmla="*/ 2147483647 w 1031"/>
              <a:gd name="T85" fmla="*/ 0 h 2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31"/>
              <a:gd name="T130" fmla="*/ 0 h 242"/>
              <a:gd name="T131" fmla="*/ 1031 w 1031"/>
              <a:gd name="T132" fmla="*/ 242 h 2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31" h="242">
                <a:moveTo>
                  <a:pt x="0" y="239"/>
                </a:moveTo>
                <a:lnTo>
                  <a:pt x="327" y="242"/>
                </a:lnTo>
                <a:lnTo>
                  <a:pt x="330" y="242"/>
                </a:lnTo>
                <a:lnTo>
                  <a:pt x="336" y="242"/>
                </a:lnTo>
                <a:lnTo>
                  <a:pt x="346" y="239"/>
                </a:lnTo>
                <a:lnTo>
                  <a:pt x="358" y="239"/>
                </a:lnTo>
                <a:lnTo>
                  <a:pt x="374" y="236"/>
                </a:lnTo>
                <a:lnTo>
                  <a:pt x="390" y="233"/>
                </a:lnTo>
                <a:lnTo>
                  <a:pt x="406" y="227"/>
                </a:lnTo>
                <a:lnTo>
                  <a:pt x="421" y="217"/>
                </a:lnTo>
                <a:lnTo>
                  <a:pt x="437" y="208"/>
                </a:lnTo>
                <a:lnTo>
                  <a:pt x="453" y="195"/>
                </a:lnTo>
                <a:lnTo>
                  <a:pt x="462" y="186"/>
                </a:lnTo>
                <a:lnTo>
                  <a:pt x="468" y="176"/>
                </a:lnTo>
                <a:lnTo>
                  <a:pt x="478" y="167"/>
                </a:lnTo>
                <a:lnTo>
                  <a:pt x="487" y="157"/>
                </a:lnTo>
                <a:lnTo>
                  <a:pt x="497" y="148"/>
                </a:lnTo>
                <a:lnTo>
                  <a:pt x="503" y="135"/>
                </a:lnTo>
                <a:lnTo>
                  <a:pt x="512" y="123"/>
                </a:lnTo>
                <a:lnTo>
                  <a:pt x="522" y="113"/>
                </a:lnTo>
                <a:lnTo>
                  <a:pt x="531" y="101"/>
                </a:lnTo>
                <a:lnTo>
                  <a:pt x="538" y="91"/>
                </a:lnTo>
                <a:lnTo>
                  <a:pt x="550" y="73"/>
                </a:lnTo>
                <a:lnTo>
                  <a:pt x="563" y="57"/>
                </a:lnTo>
                <a:lnTo>
                  <a:pt x="579" y="44"/>
                </a:lnTo>
                <a:lnTo>
                  <a:pt x="591" y="35"/>
                </a:lnTo>
                <a:lnTo>
                  <a:pt x="604" y="28"/>
                </a:lnTo>
                <a:lnTo>
                  <a:pt x="616" y="22"/>
                </a:lnTo>
                <a:lnTo>
                  <a:pt x="626" y="19"/>
                </a:lnTo>
                <a:lnTo>
                  <a:pt x="638" y="16"/>
                </a:lnTo>
                <a:lnTo>
                  <a:pt x="648" y="13"/>
                </a:lnTo>
                <a:lnTo>
                  <a:pt x="660" y="10"/>
                </a:lnTo>
                <a:lnTo>
                  <a:pt x="670" y="10"/>
                </a:lnTo>
                <a:lnTo>
                  <a:pt x="679" y="6"/>
                </a:lnTo>
                <a:lnTo>
                  <a:pt x="689" y="6"/>
                </a:lnTo>
                <a:lnTo>
                  <a:pt x="701" y="3"/>
                </a:lnTo>
                <a:lnTo>
                  <a:pt x="707" y="3"/>
                </a:lnTo>
                <a:lnTo>
                  <a:pt x="717" y="0"/>
                </a:lnTo>
                <a:lnTo>
                  <a:pt x="723" y="0"/>
                </a:lnTo>
                <a:lnTo>
                  <a:pt x="729" y="0"/>
                </a:lnTo>
                <a:lnTo>
                  <a:pt x="733" y="0"/>
                </a:lnTo>
                <a:lnTo>
                  <a:pt x="736" y="0"/>
                </a:lnTo>
                <a:lnTo>
                  <a:pt x="1031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Freeform 25"/>
          <p:cNvSpPr>
            <a:spLocks/>
          </p:cNvSpPr>
          <p:nvPr/>
        </p:nvSpPr>
        <p:spPr bwMode="auto">
          <a:xfrm>
            <a:off x="5010150" y="2627313"/>
            <a:ext cx="844550" cy="1752600"/>
          </a:xfrm>
          <a:custGeom>
            <a:avLst/>
            <a:gdLst>
              <a:gd name="T0" fmla="*/ 0 w 532"/>
              <a:gd name="T1" fmla="*/ 0 h 1104"/>
              <a:gd name="T2" fmla="*/ 7559675 w 532"/>
              <a:gd name="T3" fmla="*/ 594756810 h 1104"/>
              <a:gd name="T4" fmla="*/ 7559675 w 532"/>
              <a:gd name="T5" fmla="*/ 602316482 h 1104"/>
              <a:gd name="T6" fmla="*/ 7559675 w 532"/>
              <a:gd name="T7" fmla="*/ 617437413 h 1104"/>
              <a:gd name="T8" fmla="*/ 7559675 w 532"/>
              <a:gd name="T9" fmla="*/ 650200223 h 1104"/>
              <a:gd name="T10" fmla="*/ 15120937 w 532"/>
              <a:gd name="T11" fmla="*/ 682963034 h 1104"/>
              <a:gd name="T12" fmla="*/ 15120937 w 532"/>
              <a:gd name="T13" fmla="*/ 720764567 h 1104"/>
              <a:gd name="T14" fmla="*/ 25201557 w 532"/>
              <a:gd name="T15" fmla="*/ 761087049 h 1104"/>
              <a:gd name="T16" fmla="*/ 40322494 w 532"/>
              <a:gd name="T17" fmla="*/ 801409531 h 1104"/>
              <a:gd name="T18" fmla="*/ 55443437 w 532"/>
              <a:gd name="T19" fmla="*/ 841732212 h 1104"/>
              <a:gd name="T20" fmla="*/ 70564367 w 532"/>
              <a:gd name="T21" fmla="*/ 871974074 h 1104"/>
              <a:gd name="T22" fmla="*/ 95765918 w 532"/>
              <a:gd name="T23" fmla="*/ 904735297 h 1104"/>
              <a:gd name="T24" fmla="*/ 118446545 w 532"/>
              <a:gd name="T25" fmla="*/ 919856228 h 1104"/>
              <a:gd name="T26" fmla="*/ 136088425 w 532"/>
              <a:gd name="T27" fmla="*/ 942538418 h 1104"/>
              <a:gd name="T28" fmla="*/ 158769027 w 532"/>
              <a:gd name="T29" fmla="*/ 960178710 h 1104"/>
              <a:gd name="T30" fmla="*/ 173889957 w 532"/>
              <a:gd name="T31" fmla="*/ 975299641 h 1104"/>
              <a:gd name="T32" fmla="*/ 191531837 w 532"/>
              <a:gd name="T33" fmla="*/ 982860900 h 1104"/>
              <a:gd name="T34" fmla="*/ 214212488 w 532"/>
              <a:gd name="T35" fmla="*/ 1000501192 h 1104"/>
              <a:gd name="T36" fmla="*/ 229333419 w 532"/>
              <a:gd name="T37" fmla="*/ 1015622123 h 1104"/>
              <a:gd name="T38" fmla="*/ 246975298 w 532"/>
              <a:gd name="T39" fmla="*/ 1023183382 h 1104"/>
              <a:gd name="T40" fmla="*/ 269655900 w 532"/>
              <a:gd name="T41" fmla="*/ 1030743053 h 1104"/>
              <a:gd name="T42" fmla="*/ 284776831 w 532"/>
              <a:gd name="T43" fmla="*/ 1045863984 h 1104"/>
              <a:gd name="T44" fmla="*/ 317539641 w 532"/>
              <a:gd name="T45" fmla="*/ 1063505864 h 1104"/>
              <a:gd name="T46" fmla="*/ 380542725 w 532"/>
              <a:gd name="T47" fmla="*/ 1086186466 h 1104"/>
              <a:gd name="T48" fmla="*/ 451107166 w 532"/>
              <a:gd name="T49" fmla="*/ 1126508949 h 1104"/>
              <a:gd name="T50" fmla="*/ 539313388 w 532"/>
              <a:gd name="T51" fmla="*/ 1174392690 h 1104"/>
              <a:gd name="T52" fmla="*/ 635079282 w 532"/>
              <a:gd name="T53" fmla="*/ 1222274844 h 1104"/>
              <a:gd name="T54" fmla="*/ 738404847 w 532"/>
              <a:gd name="T55" fmla="*/ 1267637636 h 1104"/>
              <a:gd name="T56" fmla="*/ 824090120 w 532"/>
              <a:gd name="T57" fmla="*/ 1315521378 h 1104"/>
              <a:gd name="T58" fmla="*/ 912296541 w 532"/>
              <a:gd name="T59" fmla="*/ 1363405119 h 1104"/>
              <a:gd name="T60" fmla="*/ 975299624 w 532"/>
              <a:gd name="T61" fmla="*/ 1396166342 h 1104"/>
              <a:gd name="T62" fmla="*/ 1023183365 w 532"/>
              <a:gd name="T63" fmla="*/ 1426408203 h 1104"/>
              <a:gd name="T64" fmla="*/ 1071065518 w 532"/>
              <a:gd name="T65" fmla="*/ 1459169427 h 1104"/>
              <a:gd name="T66" fmla="*/ 1108868638 w 532"/>
              <a:gd name="T67" fmla="*/ 1491932237 h 1104"/>
              <a:gd name="T68" fmla="*/ 1149191119 w 532"/>
              <a:gd name="T69" fmla="*/ 1522174099 h 1104"/>
              <a:gd name="T70" fmla="*/ 1181952342 w 532"/>
              <a:gd name="T71" fmla="*/ 1554935322 h 1104"/>
              <a:gd name="T72" fmla="*/ 1212194203 w 532"/>
              <a:gd name="T73" fmla="*/ 1585177183 h 1104"/>
              <a:gd name="T74" fmla="*/ 1244957013 w 532"/>
              <a:gd name="T75" fmla="*/ 1617939994 h 1104"/>
              <a:gd name="T76" fmla="*/ 1267637615 w 532"/>
              <a:gd name="T77" fmla="*/ 1665822544 h 1104"/>
              <a:gd name="T78" fmla="*/ 1292840754 w 532"/>
              <a:gd name="T79" fmla="*/ 1703625665 h 1104"/>
              <a:gd name="T80" fmla="*/ 1307961684 w 532"/>
              <a:gd name="T81" fmla="*/ 1761588440 h 1104"/>
              <a:gd name="T82" fmla="*/ 1323082615 w 532"/>
              <a:gd name="T83" fmla="*/ 1824593112 h 1104"/>
              <a:gd name="T84" fmla="*/ 1330642286 w 532"/>
              <a:gd name="T85" fmla="*/ 1872475266 h 1104"/>
              <a:gd name="T86" fmla="*/ 1330642286 w 532"/>
              <a:gd name="T87" fmla="*/ 1958160540 h 1104"/>
              <a:gd name="T88" fmla="*/ 1340722907 w 532"/>
              <a:gd name="T89" fmla="*/ 2069047366 h 1104"/>
              <a:gd name="T90" fmla="*/ 1340722907 w 532"/>
              <a:gd name="T91" fmla="*/ 2147483647 h 1104"/>
              <a:gd name="T92" fmla="*/ 1340722907 w 532"/>
              <a:gd name="T93" fmla="*/ 2147483647 h 1104"/>
              <a:gd name="T94" fmla="*/ 1340722907 w 532"/>
              <a:gd name="T95" fmla="*/ 2147483647 h 1104"/>
              <a:gd name="T96" fmla="*/ 1330642286 w 532"/>
              <a:gd name="T97" fmla="*/ 2147483647 h 1104"/>
              <a:gd name="T98" fmla="*/ 1330642286 w 532"/>
              <a:gd name="T99" fmla="*/ 2147483647 h 1104"/>
              <a:gd name="T100" fmla="*/ 1330642286 w 532"/>
              <a:gd name="T101" fmla="*/ 2147483647 h 1104"/>
              <a:gd name="T102" fmla="*/ 1330642286 w 532"/>
              <a:gd name="T103" fmla="*/ 2147483647 h 110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2"/>
              <a:gd name="T157" fmla="*/ 0 h 1104"/>
              <a:gd name="T158" fmla="*/ 532 w 532"/>
              <a:gd name="T159" fmla="*/ 1104 h 110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2" h="1104">
                <a:moveTo>
                  <a:pt x="0" y="0"/>
                </a:moveTo>
                <a:lnTo>
                  <a:pt x="3" y="236"/>
                </a:lnTo>
                <a:lnTo>
                  <a:pt x="3" y="239"/>
                </a:lnTo>
                <a:lnTo>
                  <a:pt x="3" y="245"/>
                </a:lnTo>
                <a:lnTo>
                  <a:pt x="3" y="258"/>
                </a:lnTo>
                <a:lnTo>
                  <a:pt x="6" y="271"/>
                </a:lnTo>
                <a:lnTo>
                  <a:pt x="6" y="286"/>
                </a:lnTo>
                <a:lnTo>
                  <a:pt x="10" y="302"/>
                </a:lnTo>
                <a:lnTo>
                  <a:pt x="16" y="318"/>
                </a:lnTo>
                <a:lnTo>
                  <a:pt x="22" y="334"/>
                </a:lnTo>
                <a:lnTo>
                  <a:pt x="28" y="346"/>
                </a:lnTo>
                <a:lnTo>
                  <a:pt x="38" y="359"/>
                </a:lnTo>
                <a:lnTo>
                  <a:pt x="47" y="365"/>
                </a:lnTo>
                <a:lnTo>
                  <a:pt x="54" y="374"/>
                </a:lnTo>
                <a:lnTo>
                  <a:pt x="63" y="381"/>
                </a:lnTo>
                <a:lnTo>
                  <a:pt x="69" y="387"/>
                </a:lnTo>
                <a:lnTo>
                  <a:pt x="76" y="390"/>
                </a:lnTo>
                <a:lnTo>
                  <a:pt x="85" y="397"/>
                </a:lnTo>
                <a:lnTo>
                  <a:pt x="91" y="403"/>
                </a:lnTo>
                <a:lnTo>
                  <a:pt x="98" y="406"/>
                </a:lnTo>
                <a:lnTo>
                  <a:pt x="107" y="409"/>
                </a:lnTo>
                <a:lnTo>
                  <a:pt x="113" y="415"/>
                </a:lnTo>
                <a:lnTo>
                  <a:pt x="126" y="422"/>
                </a:lnTo>
                <a:lnTo>
                  <a:pt x="151" y="431"/>
                </a:lnTo>
                <a:lnTo>
                  <a:pt x="179" y="447"/>
                </a:lnTo>
                <a:lnTo>
                  <a:pt x="214" y="466"/>
                </a:lnTo>
                <a:lnTo>
                  <a:pt x="252" y="485"/>
                </a:lnTo>
                <a:lnTo>
                  <a:pt x="293" y="503"/>
                </a:lnTo>
                <a:lnTo>
                  <a:pt x="327" y="522"/>
                </a:lnTo>
                <a:lnTo>
                  <a:pt x="362" y="541"/>
                </a:lnTo>
                <a:lnTo>
                  <a:pt x="387" y="554"/>
                </a:lnTo>
                <a:lnTo>
                  <a:pt x="406" y="566"/>
                </a:lnTo>
                <a:lnTo>
                  <a:pt x="425" y="579"/>
                </a:lnTo>
                <a:lnTo>
                  <a:pt x="440" y="592"/>
                </a:lnTo>
                <a:lnTo>
                  <a:pt x="456" y="604"/>
                </a:lnTo>
                <a:lnTo>
                  <a:pt x="469" y="617"/>
                </a:lnTo>
                <a:lnTo>
                  <a:pt x="481" y="629"/>
                </a:lnTo>
                <a:lnTo>
                  <a:pt x="494" y="642"/>
                </a:lnTo>
                <a:lnTo>
                  <a:pt x="503" y="661"/>
                </a:lnTo>
                <a:lnTo>
                  <a:pt x="513" y="676"/>
                </a:lnTo>
                <a:lnTo>
                  <a:pt x="519" y="699"/>
                </a:lnTo>
                <a:lnTo>
                  <a:pt x="525" y="724"/>
                </a:lnTo>
                <a:lnTo>
                  <a:pt x="528" y="743"/>
                </a:lnTo>
                <a:lnTo>
                  <a:pt x="528" y="777"/>
                </a:lnTo>
                <a:lnTo>
                  <a:pt x="532" y="821"/>
                </a:lnTo>
                <a:lnTo>
                  <a:pt x="532" y="872"/>
                </a:lnTo>
                <a:lnTo>
                  <a:pt x="532" y="928"/>
                </a:lnTo>
                <a:lnTo>
                  <a:pt x="532" y="982"/>
                </a:lnTo>
                <a:lnTo>
                  <a:pt x="528" y="1029"/>
                </a:lnTo>
                <a:lnTo>
                  <a:pt x="528" y="1067"/>
                </a:lnTo>
                <a:lnTo>
                  <a:pt x="528" y="1095"/>
                </a:lnTo>
                <a:lnTo>
                  <a:pt x="528" y="110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Freeform 26"/>
          <p:cNvSpPr>
            <a:spLocks/>
          </p:cNvSpPr>
          <p:nvPr/>
        </p:nvSpPr>
        <p:spPr bwMode="auto">
          <a:xfrm>
            <a:off x="2628900" y="2752725"/>
            <a:ext cx="393700" cy="274638"/>
          </a:xfrm>
          <a:custGeom>
            <a:avLst/>
            <a:gdLst>
              <a:gd name="T0" fmla="*/ 624998795 w 248"/>
              <a:gd name="T1" fmla="*/ 428427390 h 173"/>
              <a:gd name="T2" fmla="*/ 624998795 w 248"/>
              <a:gd name="T3" fmla="*/ 0 h 173"/>
              <a:gd name="T4" fmla="*/ 0 w 248"/>
              <a:gd name="T5" fmla="*/ 0 h 173"/>
              <a:gd name="T6" fmla="*/ 0 w 248"/>
              <a:gd name="T7" fmla="*/ 435988663 h 173"/>
              <a:gd name="T8" fmla="*/ 624998795 w 248"/>
              <a:gd name="T9" fmla="*/ 435988663 h 173"/>
              <a:gd name="T10" fmla="*/ 624998795 w 248"/>
              <a:gd name="T11" fmla="*/ 435988663 h 1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3"/>
              <a:gd name="T20" fmla="*/ 248 w 248"/>
              <a:gd name="T21" fmla="*/ 173 h 1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3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3"/>
                </a:lnTo>
                <a:lnTo>
                  <a:pt x="248" y="17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Line 27"/>
          <p:cNvSpPr>
            <a:spLocks noChangeShapeType="1"/>
          </p:cNvSpPr>
          <p:nvPr/>
        </p:nvSpPr>
        <p:spPr bwMode="auto">
          <a:xfrm>
            <a:off x="5335588" y="4554538"/>
            <a:ext cx="307975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Line 28"/>
          <p:cNvSpPr>
            <a:spLocks noChangeShapeType="1"/>
          </p:cNvSpPr>
          <p:nvPr/>
        </p:nvSpPr>
        <p:spPr bwMode="auto">
          <a:xfrm>
            <a:off x="6038850" y="4554538"/>
            <a:ext cx="79375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Line 29"/>
          <p:cNvSpPr>
            <a:spLocks noChangeShapeType="1"/>
          </p:cNvSpPr>
          <p:nvPr/>
        </p:nvSpPr>
        <p:spPr bwMode="auto">
          <a:xfrm>
            <a:off x="5838825" y="4770438"/>
            <a:ext cx="1588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Rectangle 30"/>
          <p:cNvSpPr>
            <a:spLocks noChangeArrowheads="1"/>
          </p:cNvSpPr>
          <p:nvPr/>
        </p:nvSpPr>
        <p:spPr bwMode="auto">
          <a:xfrm>
            <a:off x="6099175" y="4124325"/>
            <a:ext cx="6889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3</a:t>
            </a:r>
            <a:endParaRPr lang="en-US" b="0"/>
          </a:p>
        </p:txBody>
      </p:sp>
      <p:sp>
        <p:nvSpPr>
          <p:cNvPr id="11293" name="Rectangle 31"/>
          <p:cNvSpPr>
            <a:spLocks noChangeArrowheads="1"/>
          </p:cNvSpPr>
          <p:nvPr/>
        </p:nvSpPr>
        <p:spPr bwMode="auto">
          <a:xfrm>
            <a:off x="6807200" y="4154488"/>
            <a:ext cx="56356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B</a:t>
            </a:r>
            <a:endParaRPr lang="en-US" b="0"/>
          </a:p>
        </p:txBody>
      </p:sp>
      <p:sp>
        <p:nvSpPr>
          <p:cNvPr id="11294" name="Line 32"/>
          <p:cNvSpPr>
            <a:spLocks noChangeShapeType="1"/>
          </p:cNvSpPr>
          <p:nvPr/>
        </p:nvSpPr>
        <p:spPr bwMode="auto">
          <a:xfrm>
            <a:off x="5000625" y="1968500"/>
            <a:ext cx="4763" cy="265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Line 33"/>
          <p:cNvSpPr>
            <a:spLocks noChangeShapeType="1"/>
          </p:cNvSpPr>
          <p:nvPr/>
        </p:nvSpPr>
        <p:spPr bwMode="auto">
          <a:xfrm>
            <a:off x="2819400" y="14478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Line 34"/>
          <p:cNvSpPr>
            <a:spLocks noChangeShapeType="1"/>
          </p:cNvSpPr>
          <p:nvPr/>
        </p:nvSpPr>
        <p:spPr bwMode="auto">
          <a:xfrm>
            <a:off x="2828925" y="2133600"/>
            <a:ext cx="1588" cy="619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Rectangle 35"/>
          <p:cNvSpPr>
            <a:spLocks noChangeArrowheads="1"/>
          </p:cNvSpPr>
          <p:nvPr/>
        </p:nvSpPr>
        <p:spPr bwMode="auto">
          <a:xfrm>
            <a:off x="5270500" y="1982788"/>
            <a:ext cx="6889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2</a:t>
            </a:r>
            <a:endParaRPr lang="en-US" b="0"/>
          </a:p>
        </p:txBody>
      </p:sp>
      <p:sp>
        <p:nvSpPr>
          <p:cNvPr id="11298" name="Rectangle 36"/>
          <p:cNvSpPr>
            <a:spLocks noChangeArrowheads="1"/>
          </p:cNvSpPr>
          <p:nvPr/>
        </p:nvSpPr>
        <p:spPr bwMode="auto">
          <a:xfrm>
            <a:off x="2593975" y="3081338"/>
            <a:ext cx="56356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A</a:t>
            </a:r>
            <a:endParaRPr lang="en-US" b="0"/>
          </a:p>
        </p:txBody>
      </p:sp>
      <p:sp>
        <p:nvSpPr>
          <p:cNvPr id="11299" name="Rectangle 37"/>
          <p:cNvSpPr>
            <a:spLocks noChangeArrowheads="1"/>
          </p:cNvSpPr>
          <p:nvPr/>
        </p:nvSpPr>
        <p:spPr bwMode="auto">
          <a:xfrm>
            <a:off x="3148013" y="1492250"/>
            <a:ext cx="6889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1</a:t>
            </a:r>
            <a:endParaRPr lang="en-US" b="0"/>
          </a:p>
        </p:txBody>
      </p:sp>
      <p:sp>
        <p:nvSpPr>
          <p:cNvPr id="11300" name="Freeform 38"/>
          <p:cNvSpPr>
            <a:spLocks/>
          </p:cNvSpPr>
          <p:nvPr/>
        </p:nvSpPr>
        <p:spPr bwMode="auto">
          <a:xfrm>
            <a:off x="1944688" y="1793875"/>
            <a:ext cx="395287" cy="269875"/>
          </a:xfrm>
          <a:custGeom>
            <a:avLst/>
            <a:gdLst>
              <a:gd name="T0" fmla="*/ 617436754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Rectangle 39"/>
          <p:cNvSpPr>
            <a:spLocks noChangeArrowheads="1"/>
          </p:cNvSpPr>
          <p:nvPr/>
        </p:nvSpPr>
        <p:spPr bwMode="auto">
          <a:xfrm>
            <a:off x="1909763" y="2117725"/>
            <a:ext cx="5746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C</a:t>
            </a:r>
            <a:endParaRPr lang="en-US" b="0"/>
          </a:p>
        </p:txBody>
      </p:sp>
      <p:sp>
        <p:nvSpPr>
          <p:cNvPr id="11302" name="Rectangle 40"/>
          <p:cNvSpPr>
            <a:spLocks noChangeArrowheads="1"/>
          </p:cNvSpPr>
          <p:nvPr/>
        </p:nvSpPr>
        <p:spPr bwMode="auto">
          <a:xfrm>
            <a:off x="2614613" y="919163"/>
            <a:ext cx="5746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D</a:t>
            </a:r>
            <a:endParaRPr lang="en-US" b="0"/>
          </a:p>
        </p:txBody>
      </p:sp>
      <p:sp>
        <p:nvSpPr>
          <p:cNvPr id="11303" name="Freeform 41"/>
          <p:cNvSpPr>
            <a:spLocks/>
          </p:cNvSpPr>
          <p:nvPr/>
        </p:nvSpPr>
        <p:spPr bwMode="auto">
          <a:xfrm>
            <a:off x="4814888" y="1698625"/>
            <a:ext cx="395287" cy="269875"/>
          </a:xfrm>
          <a:custGeom>
            <a:avLst/>
            <a:gdLst>
              <a:gd name="T0" fmla="*/ 627517363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Rectangle 42"/>
          <p:cNvSpPr>
            <a:spLocks noChangeArrowheads="1"/>
          </p:cNvSpPr>
          <p:nvPr/>
        </p:nvSpPr>
        <p:spPr bwMode="auto">
          <a:xfrm>
            <a:off x="4786313" y="1438275"/>
            <a:ext cx="5635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E</a:t>
            </a:r>
            <a:endParaRPr lang="en-US" b="0"/>
          </a:p>
        </p:txBody>
      </p:sp>
      <p:sp>
        <p:nvSpPr>
          <p:cNvPr id="11305" name="Freeform 43"/>
          <p:cNvSpPr>
            <a:spLocks/>
          </p:cNvSpPr>
          <p:nvPr/>
        </p:nvSpPr>
        <p:spPr bwMode="auto">
          <a:xfrm>
            <a:off x="6846888" y="1912938"/>
            <a:ext cx="395287" cy="269875"/>
          </a:xfrm>
          <a:custGeom>
            <a:avLst/>
            <a:gdLst>
              <a:gd name="T0" fmla="*/ 627517363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Rectangle 44"/>
          <p:cNvSpPr>
            <a:spLocks noChangeArrowheads="1"/>
          </p:cNvSpPr>
          <p:nvPr/>
        </p:nvSpPr>
        <p:spPr bwMode="auto">
          <a:xfrm>
            <a:off x="6811963" y="1652588"/>
            <a:ext cx="554037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F</a:t>
            </a:r>
            <a:endParaRPr lang="en-US" b="0"/>
          </a:p>
        </p:txBody>
      </p:sp>
      <p:sp>
        <p:nvSpPr>
          <p:cNvPr id="11307" name="Freeform 45"/>
          <p:cNvSpPr>
            <a:spLocks/>
          </p:cNvSpPr>
          <p:nvPr/>
        </p:nvSpPr>
        <p:spPr bwMode="auto">
          <a:xfrm>
            <a:off x="4935538" y="4425950"/>
            <a:ext cx="393700" cy="269875"/>
          </a:xfrm>
          <a:custGeom>
            <a:avLst/>
            <a:gdLst>
              <a:gd name="T0" fmla="*/ 624998795 w 248"/>
              <a:gd name="T1" fmla="*/ 428426607 h 170"/>
              <a:gd name="T2" fmla="*/ 624998795 w 248"/>
              <a:gd name="T3" fmla="*/ 0 h 170"/>
              <a:gd name="T4" fmla="*/ 0 w 248"/>
              <a:gd name="T5" fmla="*/ 0 h 170"/>
              <a:gd name="T6" fmla="*/ 0 w 248"/>
              <a:gd name="T7" fmla="*/ 428426607 h 170"/>
              <a:gd name="T8" fmla="*/ 624998795 w 248"/>
              <a:gd name="T9" fmla="*/ 428426607 h 170"/>
              <a:gd name="T10" fmla="*/ 624998795 w 248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Rectangle 46"/>
          <p:cNvSpPr>
            <a:spLocks noChangeArrowheads="1"/>
          </p:cNvSpPr>
          <p:nvPr/>
        </p:nvSpPr>
        <p:spPr bwMode="auto">
          <a:xfrm>
            <a:off x="4900613" y="4159250"/>
            <a:ext cx="5842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G</a:t>
            </a:r>
            <a:endParaRPr lang="en-US" b="0"/>
          </a:p>
        </p:txBody>
      </p:sp>
      <p:sp>
        <p:nvSpPr>
          <p:cNvPr id="11309" name="Freeform 47"/>
          <p:cNvSpPr>
            <a:spLocks/>
          </p:cNvSpPr>
          <p:nvPr/>
        </p:nvSpPr>
        <p:spPr bwMode="auto">
          <a:xfrm>
            <a:off x="5643563" y="5070475"/>
            <a:ext cx="452437" cy="263525"/>
          </a:xfrm>
          <a:custGeom>
            <a:avLst/>
            <a:gdLst>
              <a:gd name="T0" fmla="*/ 802628654 w 252"/>
              <a:gd name="T1" fmla="*/ 403625133 h 169"/>
              <a:gd name="T2" fmla="*/ 812298595 w 252"/>
              <a:gd name="T3" fmla="*/ 0 h 169"/>
              <a:gd name="T4" fmla="*/ 0 w 252"/>
              <a:gd name="T5" fmla="*/ 0 h 169"/>
              <a:gd name="T6" fmla="*/ 0 w 252"/>
              <a:gd name="T7" fmla="*/ 410919725 h 169"/>
              <a:gd name="T8" fmla="*/ 812298595 w 252"/>
              <a:gd name="T9" fmla="*/ 410919725 h 169"/>
              <a:gd name="T10" fmla="*/ 812298595 w 252"/>
              <a:gd name="T11" fmla="*/ 410919725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"/>
              <a:gd name="T19" fmla="*/ 0 h 169"/>
              <a:gd name="T20" fmla="*/ 252 w 252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" h="169">
                <a:moveTo>
                  <a:pt x="249" y="166"/>
                </a:moveTo>
                <a:lnTo>
                  <a:pt x="252" y="0"/>
                </a:lnTo>
                <a:lnTo>
                  <a:pt x="0" y="0"/>
                </a:lnTo>
                <a:lnTo>
                  <a:pt x="0" y="169"/>
                </a:lnTo>
                <a:lnTo>
                  <a:pt x="252" y="16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Rectangle 48"/>
          <p:cNvSpPr>
            <a:spLocks noChangeArrowheads="1"/>
          </p:cNvSpPr>
          <p:nvPr/>
        </p:nvSpPr>
        <p:spPr bwMode="auto">
          <a:xfrm>
            <a:off x="5608638" y="5394325"/>
            <a:ext cx="5746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H</a:t>
            </a:r>
            <a:endParaRPr lang="en-US" b="0"/>
          </a:p>
        </p:txBody>
      </p:sp>
      <p:sp>
        <p:nvSpPr>
          <p:cNvPr id="11311" name="Freeform 49"/>
          <p:cNvSpPr>
            <a:spLocks/>
          </p:cNvSpPr>
          <p:nvPr/>
        </p:nvSpPr>
        <p:spPr bwMode="auto">
          <a:xfrm>
            <a:off x="4814888" y="2233613"/>
            <a:ext cx="395287" cy="393700"/>
          </a:xfrm>
          <a:custGeom>
            <a:avLst/>
            <a:gdLst>
              <a:gd name="T0" fmla="*/ 627517363 w 249"/>
              <a:gd name="T1" fmla="*/ 624998795 h 248"/>
              <a:gd name="T2" fmla="*/ 627517363 w 249"/>
              <a:gd name="T3" fmla="*/ 0 h 248"/>
              <a:gd name="T4" fmla="*/ 0 w 249"/>
              <a:gd name="T5" fmla="*/ 0 h 248"/>
              <a:gd name="T6" fmla="*/ 0 w 249"/>
              <a:gd name="T7" fmla="*/ 624998795 h 248"/>
              <a:gd name="T8" fmla="*/ 627517363 w 249"/>
              <a:gd name="T9" fmla="*/ 624998795 h 248"/>
              <a:gd name="T10" fmla="*/ 627517363 w 249"/>
              <a:gd name="T11" fmla="*/ 624998795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Freeform 50"/>
          <p:cNvSpPr>
            <a:spLocks/>
          </p:cNvSpPr>
          <p:nvPr/>
        </p:nvSpPr>
        <p:spPr bwMode="auto">
          <a:xfrm>
            <a:off x="5649913" y="4375150"/>
            <a:ext cx="393700" cy="400050"/>
          </a:xfrm>
          <a:custGeom>
            <a:avLst/>
            <a:gdLst>
              <a:gd name="T0" fmla="*/ 617439121 w 248"/>
              <a:gd name="T1" fmla="*/ 627519746 h 252"/>
              <a:gd name="T2" fmla="*/ 624998795 w 248"/>
              <a:gd name="T3" fmla="*/ 0 h 252"/>
              <a:gd name="T4" fmla="*/ 0 w 248"/>
              <a:gd name="T5" fmla="*/ 0 h 252"/>
              <a:gd name="T6" fmla="*/ 0 w 248"/>
              <a:gd name="T7" fmla="*/ 635079420 h 252"/>
              <a:gd name="T8" fmla="*/ 624998795 w 248"/>
              <a:gd name="T9" fmla="*/ 635079420 h 252"/>
              <a:gd name="T10" fmla="*/ 624998795 w 248"/>
              <a:gd name="T11" fmla="*/ 635079420 h 2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252"/>
              <a:gd name="T20" fmla="*/ 248 w 248"/>
              <a:gd name="T21" fmla="*/ 252 h 2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252">
                <a:moveTo>
                  <a:pt x="245" y="249"/>
                </a:moveTo>
                <a:lnTo>
                  <a:pt x="248" y="0"/>
                </a:lnTo>
                <a:lnTo>
                  <a:pt x="0" y="0"/>
                </a:lnTo>
                <a:lnTo>
                  <a:pt x="0" y="252"/>
                </a:lnTo>
                <a:lnTo>
                  <a:pt x="248" y="25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Freeform 51"/>
          <p:cNvSpPr>
            <a:spLocks/>
          </p:cNvSpPr>
          <p:nvPr/>
        </p:nvSpPr>
        <p:spPr bwMode="auto">
          <a:xfrm>
            <a:off x="2633663" y="1733550"/>
            <a:ext cx="395287" cy="393700"/>
          </a:xfrm>
          <a:custGeom>
            <a:avLst/>
            <a:gdLst>
              <a:gd name="T0" fmla="*/ 617436754 w 249"/>
              <a:gd name="T1" fmla="*/ 624998795 h 248"/>
              <a:gd name="T2" fmla="*/ 627517363 w 249"/>
              <a:gd name="T3" fmla="*/ 0 h 248"/>
              <a:gd name="T4" fmla="*/ 0 w 249"/>
              <a:gd name="T5" fmla="*/ 0 h 248"/>
              <a:gd name="T6" fmla="*/ 0 w 249"/>
              <a:gd name="T7" fmla="*/ 624998795 h 248"/>
              <a:gd name="T8" fmla="*/ 627517363 w 249"/>
              <a:gd name="T9" fmla="*/ 624998795 h 248"/>
              <a:gd name="T10" fmla="*/ 627517363 w 249"/>
              <a:gd name="T11" fmla="*/ 624998795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5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Freeform 52"/>
          <p:cNvSpPr>
            <a:spLocks/>
          </p:cNvSpPr>
          <p:nvPr/>
        </p:nvSpPr>
        <p:spPr bwMode="auto">
          <a:xfrm>
            <a:off x="2667000" y="1219200"/>
            <a:ext cx="395288" cy="269875"/>
          </a:xfrm>
          <a:custGeom>
            <a:avLst/>
            <a:gdLst>
              <a:gd name="T0" fmla="*/ 617439903 w 249"/>
              <a:gd name="T1" fmla="*/ 428426607 h 170"/>
              <a:gd name="T2" fmla="*/ 627520538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20538 w 249"/>
              <a:gd name="T9" fmla="*/ 428426607 h 170"/>
              <a:gd name="T10" fmla="*/ 627520538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1615" name="Group 175"/>
          <p:cNvGraphicFramePr>
            <a:graphicFrameLocks noGrp="1"/>
          </p:cNvGraphicFramePr>
          <p:nvPr/>
        </p:nvGraphicFramePr>
        <p:xfrm>
          <a:off x="3200400" y="2819400"/>
          <a:ext cx="1524000" cy="347472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Dest.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1622" name="Group 182"/>
          <p:cNvGraphicFramePr>
            <a:graphicFrameLocks noGrp="1"/>
          </p:cNvGraphicFramePr>
          <p:nvPr/>
        </p:nvGraphicFramePr>
        <p:xfrm>
          <a:off x="3352800" y="2209800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621" name="Group 181"/>
          <p:cNvGraphicFramePr>
            <a:graphicFrameLocks noGrp="1"/>
          </p:cNvGraphicFramePr>
          <p:nvPr/>
        </p:nvGraphicFramePr>
        <p:xfrm>
          <a:off x="5486400" y="2286000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620" name="Group 180"/>
          <p:cNvGraphicFramePr>
            <a:graphicFrameLocks noGrp="1"/>
          </p:cNvGraphicFramePr>
          <p:nvPr/>
        </p:nvGraphicFramePr>
        <p:xfrm>
          <a:off x="3352800" y="1752600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624" name="Group 184"/>
          <p:cNvGraphicFramePr>
            <a:graphicFrameLocks noGrp="1"/>
          </p:cNvGraphicFramePr>
          <p:nvPr/>
        </p:nvGraphicFramePr>
        <p:xfrm>
          <a:off x="4876800" y="3048000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79" name="AutoShape 186"/>
          <p:cNvSpPr>
            <a:spLocks noChangeArrowheads="1"/>
          </p:cNvSpPr>
          <p:nvPr/>
        </p:nvSpPr>
        <p:spPr bwMode="auto">
          <a:xfrm>
            <a:off x="1066800" y="4191000"/>
            <a:ext cx="1981200" cy="1066800"/>
          </a:xfrm>
          <a:prstGeom prst="rightArrow">
            <a:avLst>
              <a:gd name="adj1" fmla="val 50000"/>
              <a:gd name="adj2" fmla="val 464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>
                <a:solidFill>
                  <a:srgbClr val="FF0000"/>
                </a:solidFill>
              </a:rPr>
              <a:t>Switch 2 Table</a:t>
            </a:r>
            <a:r>
              <a:rPr lang="en-US" b="0"/>
              <a:t> </a:t>
            </a:r>
          </a:p>
        </p:txBody>
      </p:sp>
      <p:grpSp>
        <p:nvGrpSpPr>
          <p:cNvPr id="11380" name="Group 188"/>
          <p:cNvGrpSpPr>
            <a:grpSpLocks/>
          </p:cNvGrpSpPr>
          <p:nvPr/>
        </p:nvGrpSpPr>
        <p:grpSpPr bwMode="auto">
          <a:xfrm>
            <a:off x="5657850" y="4381500"/>
            <a:ext cx="393700" cy="393700"/>
            <a:chOff x="1656" y="1092"/>
            <a:chExt cx="248" cy="248"/>
          </a:xfrm>
        </p:grpSpPr>
        <p:sp>
          <p:nvSpPr>
            <p:cNvPr id="11381" name="Line 189"/>
            <p:cNvSpPr>
              <a:spLocks noChangeShapeType="1"/>
            </p:cNvSpPr>
            <p:nvPr/>
          </p:nvSpPr>
          <p:spPr bwMode="auto">
            <a:xfrm>
              <a:off x="1656" y="1092"/>
              <a:ext cx="248" cy="24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Line 190"/>
            <p:cNvSpPr>
              <a:spLocks noChangeShapeType="1"/>
            </p:cNvSpPr>
            <p:nvPr/>
          </p:nvSpPr>
          <p:spPr bwMode="auto">
            <a:xfrm flipH="1">
              <a:off x="1659" y="1092"/>
              <a:ext cx="245" cy="24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1C5AE-33C5-42DC-9789-2A11ED4B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/>
              <a:t>How does switch know the routing table?</a:t>
            </a:r>
          </a:p>
          <a:p>
            <a:pPr lvl="1" eaLnBrk="1" hangingPunct="1"/>
            <a:r>
              <a:rPr lang="en-US" sz="2400" dirty="0"/>
              <a:t>Using routing protocols such as distance vector, link state etc.. routing protocols. (Next chapter)</a:t>
            </a:r>
          </a:p>
          <a:p>
            <a:pPr lvl="1" eaLnBrk="1" hangingPunct="1"/>
            <a:r>
              <a:rPr lang="en-US" sz="2400" dirty="0"/>
              <a:t>Routing protocol should dynamically update routing table due to link and/or node failures.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Fault tolerant  against link and/or node failures. (Assuming no network partition.)</a:t>
            </a:r>
          </a:p>
          <a:p>
            <a:pPr lvl="1" eaLnBrk="1" hangingPunct="1"/>
            <a:r>
              <a:rPr lang="en-US" sz="2400" dirty="0"/>
              <a:t>Temporary disruption of data flow occurs while routing tables are updated.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219200" y="1524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 b="0" i="1">
                <a:solidFill>
                  <a:srgbClr val="FF0000"/>
                </a:solidFill>
              </a:rPr>
              <a:t>Datagram Switching (contd)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DC0BF-C31D-42A5-AB28-62C02E2A18F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Source Routing</a:t>
            </a:r>
          </a:p>
        </p:txBody>
      </p:sp>
      <p:sp>
        <p:nvSpPr>
          <p:cNvPr id="6212" name="Text Box 68"/>
          <p:cNvSpPr txBox="1">
            <a:spLocks noChangeArrowheads="1"/>
          </p:cNvSpPr>
          <p:nvPr/>
        </p:nvSpPr>
        <p:spPr bwMode="auto">
          <a:xfrm>
            <a:off x="457200" y="838200"/>
            <a:ext cx="8305800" cy="16435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b="0" dirty="0">
                <a:latin typeface="Tahoma" charset="0"/>
              </a:rPr>
              <a:t>   Source provides the information required for switching at every switch (places it in the packet header).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b="0" dirty="0">
                <a:latin typeface="Tahoma" charset="0"/>
              </a:rPr>
              <a:t>    One approach could be to providing ordered ports list at each switch.</a:t>
            </a:r>
          </a:p>
        </p:txBody>
      </p:sp>
      <p:sp>
        <p:nvSpPr>
          <p:cNvPr id="27653" name="Line 69"/>
          <p:cNvSpPr>
            <a:spLocks noChangeShapeType="1"/>
          </p:cNvSpPr>
          <p:nvPr/>
        </p:nvSpPr>
        <p:spPr bwMode="auto">
          <a:xfrm>
            <a:off x="4891088" y="2995613"/>
            <a:ext cx="395287" cy="3937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70"/>
          <p:cNvSpPr>
            <a:spLocks noChangeShapeType="1"/>
          </p:cNvSpPr>
          <p:nvPr/>
        </p:nvSpPr>
        <p:spPr bwMode="auto">
          <a:xfrm flipH="1">
            <a:off x="4891088" y="2995613"/>
            <a:ext cx="395287" cy="3937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Line 71"/>
          <p:cNvSpPr>
            <a:spLocks noChangeShapeType="1"/>
          </p:cNvSpPr>
          <p:nvPr/>
        </p:nvSpPr>
        <p:spPr bwMode="auto">
          <a:xfrm>
            <a:off x="5719763" y="5137150"/>
            <a:ext cx="400050" cy="395288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72"/>
          <p:cNvSpPr>
            <a:spLocks noChangeShapeType="1"/>
          </p:cNvSpPr>
          <p:nvPr/>
        </p:nvSpPr>
        <p:spPr bwMode="auto">
          <a:xfrm flipH="1">
            <a:off x="5726113" y="5141913"/>
            <a:ext cx="388937" cy="385762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73"/>
          <p:cNvSpPr>
            <a:spLocks noChangeShapeType="1"/>
          </p:cNvSpPr>
          <p:nvPr/>
        </p:nvSpPr>
        <p:spPr bwMode="auto">
          <a:xfrm>
            <a:off x="2705100" y="2495550"/>
            <a:ext cx="393700" cy="3937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74"/>
          <p:cNvSpPr>
            <a:spLocks noChangeShapeType="1"/>
          </p:cNvSpPr>
          <p:nvPr/>
        </p:nvSpPr>
        <p:spPr bwMode="auto">
          <a:xfrm flipH="1">
            <a:off x="2709863" y="2495550"/>
            <a:ext cx="388937" cy="3937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Freeform 75"/>
          <p:cNvSpPr>
            <a:spLocks/>
          </p:cNvSpPr>
          <p:nvPr/>
        </p:nvSpPr>
        <p:spPr bwMode="auto">
          <a:xfrm>
            <a:off x="6908800" y="5187950"/>
            <a:ext cx="393700" cy="269875"/>
          </a:xfrm>
          <a:custGeom>
            <a:avLst/>
            <a:gdLst>
              <a:gd name="T0" fmla="*/ 624998795 w 248"/>
              <a:gd name="T1" fmla="*/ 428426607 h 170"/>
              <a:gd name="T2" fmla="*/ 624998795 w 248"/>
              <a:gd name="T3" fmla="*/ 0 h 170"/>
              <a:gd name="T4" fmla="*/ 0 w 248"/>
              <a:gd name="T5" fmla="*/ 0 h 170"/>
              <a:gd name="T6" fmla="*/ 0 w 248"/>
              <a:gd name="T7" fmla="*/ 428426607 h 170"/>
              <a:gd name="T8" fmla="*/ 624998795 w 248"/>
              <a:gd name="T9" fmla="*/ 428426607 h 170"/>
              <a:gd name="T10" fmla="*/ 624998795 w 248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Rectangle 76"/>
          <p:cNvSpPr>
            <a:spLocks noChangeArrowheads="1"/>
          </p:cNvSpPr>
          <p:nvPr/>
        </p:nvSpPr>
        <p:spPr bwMode="auto">
          <a:xfrm>
            <a:off x="5151438" y="345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27661" name="Rectangle 77"/>
          <p:cNvSpPr>
            <a:spLocks noChangeArrowheads="1"/>
          </p:cNvSpPr>
          <p:nvPr/>
        </p:nvSpPr>
        <p:spPr bwMode="auto">
          <a:xfrm>
            <a:off x="5375275" y="30035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27662" name="Rectangle 78"/>
          <p:cNvSpPr>
            <a:spLocks noChangeArrowheads="1"/>
          </p:cNvSpPr>
          <p:nvPr/>
        </p:nvSpPr>
        <p:spPr bwMode="auto">
          <a:xfrm>
            <a:off x="4706938" y="30035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27663" name="Rectangle 79"/>
          <p:cNvSpPr>
            <a:spLocks noChangeArrowheads="1"/>
          </p:cNvSpPr>
          <p:nvPr/>
        </p:nvSpPr>
        <p:spPr bwMode="auto">
          <a:xfrm>
            <a:off x="5151438" y="2754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27664" name="Rectangle 80"/>
          <p:cNvSpPr>
            <a:spLocks noChangeArrowheads="1"/>
          </p:cNvSpPr>
          <p:nvPr/>
        </p:nvSpPr>
        <p:spPr bwMode="auto">
          <a:xfrm>
            <a:off x="5989638" y="48720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27665" name="Rectangle 81"/>
          <p:cNvSpPr>
            <a:spLocks noChangeArrowheads="1"/>
          </p:cNvSpPr>
          <p:nvPr/>
        </p:nvSpPr>
        <p:spPr bwMode="auto">
          <a:xfrm>
            <a:off x="5556250" y="51260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27666" name="Rectangle 82"/>
          <p:cNvSpPr>
            <a:spLocks noChangeArrowheads="1"/>
          </p:cNvSpPr>
          <p:nvPr/>
        </p:nvSpPr>
        <p:spPr bwMode="auto">
          <a:xfrm>
            <a:off x="6224588" y="51260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27667" name="Rectangle 83"/>
          <p:cNvSpPr>
            <a:spLocks noChangeArrowheads="1"/>
          </p:cNvSpPr>
          <p:nvPr/>
        </p:nvSpPr>
        <p:spPr bwMode="auto">
          <a:xfrm>
            <a:off x="5989638" y="55705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27668" name="Rectangle 84"/>
          <p:cNvSpPr>
            <a:spLocks noChangeArrowheads="1"/>
          </p:cNvSpPr>
          <p:nvPr/>
        </p:nvSpPr>
        <p:spPr bwMode="auto">
          <a:xfrm>
            <a:off x="2970213" y="2249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27669" name="Rectangle 85"/>
          <p:cNvSpPr>
            <a:spLocks noChangeArrowheads="1"/>
          </p:cNvSpPr>
          <p:nvPr/>
        </p:nvSpPr>
        <p:spPr bwMode="auto">
          <a:xfrm>
            <a:off x="3198813" y="2505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27670" name="Rectangle 86"/>
          <p:cNvSpPr>
            <a:spLocks noChangeArrowheads="1"/>
          </p:cNvSpPr>
          <p:nvPr/>
        </p:nvSpPr>
        <p:spPr bwMode="auto">
          <a:xfrm>
            <a:off x="2520950" y="2505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27671" name="Rectangle 87"/>
          <p:cNvSpPr>
            <a:spLocks noChangeArrowheads="1"/>
          </p:cNvSpPr>
          <p:nvPr/>
        </p:nvSpPr>
        <p:spPr bwMode="auto">
          <a:xfrm>
            <a:off x="3048000" y="2971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27672" name="Line 88"/>
          <p:cNvSpPr>
            <a:spLocks noChangeShapeType="1"/>
          </p:cNvSpPr>
          <p:nvPr/>
        </p:nvSpPr>
        <p:spPr bwMode="auto">
          <a:xfrm flipH="1">
            <a:off x="2420938" y="2695575"/>
            <a:ext cx="284162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Freeform 89"/>
          <p:cNvSpPr>
            <a:spLocks/>
          </p:cNvSpPr>
          <p:nvPr/>
        </p:nvSpPr>
        <p:spPr bwMode="auto">
          <a:xfrm>
            <a:off x="3098800" y="2695575"/>
            <a:ext cx="1792288" cy="498475"/>
          </a:xfrm>
          <a:custGeom>
            <a:avLst/>
            <a:gdLst>
              <a:gd name="T0" fmla="*/ 0 w 1129"/>
              <a:gd name="T1" fmla="*/ 0 h 314"/>
              <a:gd name="T2" fmla="*/ 826611322 w 1129"/>
              <a:gd name="T3" fmla="*/ 7559675 h 314"/>
              <a:gd name="T4" fmla="*/ 834172781 w 1129"/>
              <a:gd name="T5" fmla="*/ 7559675 h 314"/>
              <a:gd name="T6" fmla="*/ 849293716 w 1129"/>
              <a:gd name="T7" fmla="*/ 7559675 h 314"/>
              <a:gd name="T8" fmla="*/ 882054949 w 1129"/>
              <a:gd name="T9" fmla="*/ 7559675 h 314"/>
              <a:gd name="T10" fmla="*/ 919858081 w 1129"/>
              <a:gd name="T11" fmla="*/ 15120938 h 314"/>
              <a:gd name="T12" fmla="*/ 967740248 w 1129"/>
              <a:gd name="T13" fmla="*/ 22682197 h 314"/>
              <a:gd name="T14" fmla="*/ 1023183677 w 1129"/>
              <a:gd name="T15" fmla="*/ 30241876 h 314"/>
              <a:gd name="T16" fmla="*/ 1078627106 w 1129"/>
              <a:gd name="T17" fmla="*/ 47883756 h 314"/>
              <a:gd name="T18" fmla="*/ 1141631797 w 1129"/>
              <a:gd name="T19" fmla="*/ 70564372 h 314"/>
              <a:gd name="T20" fmla="*/ 1197075226 w 1129"/>
              <a:gd name="T21" fmla="*/ 95765925 h 314"/>
              <a:gd name="T22" fmla="*/ 1260078328 w 1129"/>
              <a:gd name="T23" fmla="*/ 118446554 h 314"/>
              <a:gd name="T24" fmla="*/ 1333163642 w 1129"/>
              <a:gd name="T25" fmla="*/ 158769038 h 314"/>
              <a:gd name="T26" fmla="*/ 1388607071 w 1129"/>
              <a:gd name="T27" fmla="*/ 196572161 h 314"/>
              <a:gd name="T28" fmla="*/ 1428929565 w 1129"/>
              <a:gd name="T29" fmla="*/ 236894695 h 314"/>
              <a:gd name="T30" fmla="*/ 1466731109 w 1129"/>
              <a:gd name="T31" fmla="*/ 269655919 h 314"/>
              <a:gd name="T32" fmla="*/ 1491932668 w 1129"/>
              <a:gd name="T33" fmla="*/ 299897783 h 314"/>
              <a:gd name="T34" fmla="*/ 1514614864 w 1129"/>
              <a:gd name="T35" fmla="*/ 332660595 h 314"/>
              <a:gd name="T36" fmla="*/ 1529735800 w 1129"/>
              <a:gd name="T37" fmla="*/ 365423407 h 314"/>
              <a:gd name="T38" fmla="*/ 1547376097 w 1129"/>
              <a:gd name="T39" fmla="*/ 388104011 h 314"/>
              <a:gd name="T40" fmla="*/ 1562497032 w 1129"/>
              <a:gd name="T41" fmla="*/ 410784615 h 314"/>
              <a:gd name="T42" fmla="*/ 1577617967 w 1129"/>
              <a:gd name="T43" fmla="*/ 443547526 h 314"/>
              <a:gd name="T44" fmla="*/ 1602819526 w 1129"/>
              <a:gd name="T45" fmla="*/ 466228130 h 314"/>
              <a:gd name="T46" fmla="*/ 1617940461 w 1129"/>
              <a:gd name="T47" fmla="*/ 491429682 h 314"/>
              <a:gd name="T48" fmla="*/ 1633061396 w 1129"/>
              <a:gd name="T49" fmla="*/ 514111874 h 314"/>
              <a:gd name="T50" fmla="*/ 1650703281 w 1129"/>
              <a:gd name="T51" fmla="*/ 539313426 h 314"/>
              <a:gd name="T52" fmla="*/ 1665824613 w 1129"/>
              <a:gd name="T53" fmla="*/ 561994030 h 314"/>
              <a:gd name="T54" fmla="*/ 1680945548 w 1129"/>
              <a:gd name="T55" fmla="*/ 587195583 h 314"/>
              <a:gd name="T56" fmla="*/ 1696066483 w 1129"/>
              <a:gd name="T57" fmla="*/ 617437446 h 314"/>
              <a:gd name="T58" fmla="*/ 1721268042 w 1129"/>
              <a:gd name="T59" fmla="*/ 642638999 h 314"/>
              <a:gd name="T60" fmla="*/ 1736388977 w 1129"/>
              <a:gd name="T61" fmla="*/ 665321190 h 314"/>
              <a:gd name="T62" fmla="*/ 1769150210 w 1129"/>
              <a:gd name="T63" fmla="*/ 690522742 h 314"/>
              <a:gd name="T64" fmla="*/ 1791832406 w 1129"/>
              <a:gd name="T65" fmla="*/ 713204934 h 314"/>
              <a:gd name="T66" fmla="*/ 1832154900 w 1129"/>
              <a:gd name="T67" fmla="*/ 735885537 h 314"/>
              <a:gd name="T68" fmla="*/ 1862396770 w 1129"/>
              <a:gd name="T69" fmla="*/ 753527418 h 314"/>
              <a:gd name="T70" fmla="*/ 1902719264 w 1129"/>
              <a:gd name="T71" fmla="*/ 768648350 h 314"/>
              <a:gd name="T72" fmla="*/ 1943041758 w 1129"/>
              <a:gd name="T73" fmla="*/ 776208022 h 314"/>
              <a:gd name="T74" fmla="*/ 1975802990 w 1129"/>
              <a:gd name="T75" fmla="*/ 783769281 h 314"/>
              <a:gd name="T76" fmla="*/ 2006044861 w 1129"/>
              <a:gd name="T77" fmla="*/ 783769281 h 314"/>
              <a:gd name="T78" fmla="*/ 2021165796 w 1129"/>
              <a:gd name="T79" fmla="*/ 791328953 h 314"/>
              <a:gd name="T80" fmla="*/ 2038807681 w 1129"/>
              <a:gd name="T81" fmla="*/ 791328953 h 314"/>
              <a:gd name="T82" fmla="*/ 2046367355 w 1129"/>
              <a:gd name="T83" fmla="*/ 791328953 h 314"/>
              <a:gd name="T84" fmla="*/ 2147483647 w 1129"/>
              <a:gd name="T85" fmla="*/ 791328953 h 31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29"/>
              <a:gd name="T130" fmla="*/ 0 h 314"/>
              <a:gd name="T131" fmla="*/ 1129 w 1129"/>
              <a:gd name="T132" fmla="*/ 314 h 31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29" h="314">
                <a:moveTo>
                  <a:pt x="0" y="0"/>
                </a:moveTo>
                <a:lnTo>
                  <a:pt x="328" y="3"/>
                </a:lnTo>
                <a:lnTo>
                  <a:pt x="331" y="3"/>
                </a:lnTo>
                <a:lnTo>
                  <a:pt x="337" y="3"/>
                </a:lnTo>
                <a:lnTo>
                  <a:pt x="350" y="3"/>
                </a:lnTo>
                <a:lnTo>
                  <a:pt x="365" y="6"/>
                </a:lnTo>
                <a:lnTo>
                  <a:pt x="384" y="9"/>
                </a:lnTo>
                <a:lnTo>
                  <a:pt x="406" y="12"/>
                </a:lnTo>
                <a:lnTo>
                  <a:pt x="428" y="19"/>
                </a:lnTo>
                <a:lnTo>
                  <a:pt x="453" y="28"/>
                </a:lnTo>
                <a:lnTo>
                  <a:pt x="475" y="38"/>
                </a:lnTo>
                <a:lnTo>
                  <a:pt x="500" y="47"/>
                </a:lnTo>
                <a:lnTo>
                  <a:pt x="529" y="63"/>
                </a:lnTo>
                <a:lnTo>
                  <a:pt x="551" y="78"/>
                </a:lnTo>
                <a:lnTo>
                  <a:pt x="567" y="94"/>
                </a:lnTo>
                <a:lnTo>
                  <a:pt x="582" y="107"/>
                </a:lnTo>
                <a:lnTo>
                  <a:pt x="592" y="119"/>
                </a:lnTo>
                <a:lnTo>
                  <a:pt x="601" y="132"/>
                </a:lnTo>
                <a:lnTo>
                  <a:pt x="607" y="145"/>
                </a:lnTo>
                <a:lnTo>
                  <a:pt x="614" y="154"/>
                </a:lnTo>
                <a:lnTo>
                  <a:pt x="620" y="163"/>
                </a:lnTo>
                <a:lnTo>
                  <a:pt x="626" y="176"/>
                </a:lnTo>
                <a:lnTo>
                  <a:pt x="636" y="185"/>
                </a:lnTo>
                <a:lnTo>
                  <a:pt x="642" y="195"/>
                </a:lnTo>
                <a:lnTo>
                  <a:pt x="648" y="204"/>
                </a:lnTo>
                <a:lnTo>
                  <a:pt x="655" y="214"/>
                </a:lnTo>
                <a:lnTo>
                  <a:pt x="661" y="223"/>
                </a:lnTo>
                <a:lnTo>
                  <a:pt x="667" y="233"/>
                </a:lnTo>
                <a:lnTo>
                  <a:pt x="673" y="245"/>
                </a:lnTo>
                <a:lnTo>
                  <a:pt x="683" y="255"/>
                </a:lnTo>
                <a:lnTo>
                  <a:pt x="689" y="264"/>
                </a:lnTo>
                <a:lnTo>
                  <a:pt x="702" y="274"/>
                </a:lnTo>
                <a:lnTo>
                  <a:pt x="711" y="283"/>
                </a:lnTo>
                <a:lnTo>
                  <a:pt x="727" y="292"/>
                </a:lnTo>
                <a:lnTo>
                  <a:pt x="739" y="299"/>
                </a:lnTo>
                <a:lnTo>
                  <a:pt x="755" y="305"/>
                </a:lnTo>
                <a:lnTo>
                  <a:pt x="771" y="308"/>
                </a:lnTo>
                <a:lnTo>
                  <a:pt x="784" y="311"/>
                </a:lnTo>
                <a:lnTo>
                  <a:pt x="796" y="311"/>
                </a:lnTo>
                <a:lnTo>
                  <a:pt x="802" y="314"/>
                </a:lnTo>
                <a:lnTo>
                  <a:pt x="809" y="314"/>
                </a:lnTo>
                <a:lnTo>
                  <a:pt x="812" y="314"/>
                </a:lnTo>
                <a:lnTo>
                  <a:pt x="1129" y="31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Freeform 90"/>
          <p:cNvSpPr>
            <a:spLocks/>
          </p:cNvSpPr>
          <p:nvPr/>
        </p:nvSpPr>
        <p:spPr bwMode="auto">
          <a:xfrm>
            <a:off x="5286375" y="2809875"/>
            <a:ext cx="1636713" cy="384175"/>
          </a:xfrm>
          <a:custGeom>
            <a:avLst/>
            <a:gdLst>
              <a:gd name="T0" fmla="*/ 0 w 1031"/>
              <a:gd name="T1" fmla="*/ 602318184 h 242"/>
              <a:gd name="T2" fmla="*/ 824091947 w 1031"/>
              <a:gd name="T3" fmla="*/ 609877857 h 242"/>
              <a:gd name="T4" fmla="*/ 831651621 w 1031"/>
              <a:gd name="T5" fmla="*/ 609877857 h 242"/>
              <a:gd name="T6" fmla="*/ 846772755 w 1031"/>
              <a:gd name="T7" fmla="*/ 609877857 h 242"/>
              <a:gd name="T8" fmla="*/ 871974313 w 1031"/>
              <a:gd name="T9" fmla="*/ 602318184 h 242"/>
              <a:gd name="T10" fmla="*/ 902216183 w 1031"/>
              <a:gd name="T11" fmla="*/ 602318184 h 242"/>
              <a:gd name="T12" fmla="*/ 942538676 w 1031"/>
              <a:gd name="T13" fmla="*/ 594756923 h 242"/>
              <a:gd name="T14" fmla="*/ 982861169 w 1031"/>
              <a:gd name="T15" fmla="*/ 587197250 h 242"/>
              <a:gd name="T16" fmla="*/ 1023183662 w 1031"/>
              <a:gd name="T17" fmla="*/ 572076317 h 242"/>
              <a:gd name="T18" fmla="*/ 1060986794 w 1031"/>
              <a:gd name="T19" fmla="*/ 546874761 h 242"/>
              <a:gd name="T20" fmla="*/ 1101309287 w 1031"/>
              <a:gd name="T21" fmla="*/ 524192566 h 242"/>
              <a:gd name="T22" fmla="*/ 1141631780 w 1031"/>
              <a:gd name="T23" fmla="*/ 491431337 h 242"/>
              <a:gd name="T24" fmla="*/ 1164312389 w 1031"/>
              <a:gd name="T25" fmla="*/ 468749143 h 242"/>
              <a:gd name="T26" fmla="*/ 1179433324 w 1031"/>
              <a:gd name="T27" fmla="*/ 443547587 h 242"/>
              <a:gd name="T28" fmla="*/ 1204634882 w 1031"/>
              <a:gd name="T29" fmla="*/ 420866980 h 242"/>
              <a:gd name="T30" fmla="*/ 1227317078 w 1031"/>
              <a:gd name="T31" fmla="*/ 395665324 h 242"/>
              <a:gd name="T32" fmla="*/ 1252518636 w 1031"/>
              <a:gd name="T33" fmla="*/ 372983130 h 242"/>
              <a:gd name="T34" fmla="*/ 1267639571 w 1031"/>
              <a:gd name="T35" fmla="*/ 340221901 h 242"/>
              <a:gd name="T36" fmla="*/ 1290320180 w 1031"/>
              <a:gd name="T37" fmla="*/ 309978446 h 242"/>
              <a:gd name="T38" fmla="*/ 1315521738 w 1031"/>
              <a:gd name="T39" fmla="*/ 284778477 h 242"/>
              <a:gd name="T40" fmla="*/ 1338203934 w 1031"/>
              <a:gd name="T41" fmla="*/ 254536610 h 242"/>
              <a:gd name="T42" fmla="*/ 1355844231 w 1031"/>
              <a:gd name="T43" fmla="*/ 229335054 h 242"/>
              <a:gd name="T44" fmla="*/ 1386086101 w 1031"/>
              <a:gd name="T45" fmla="*/ 183972203 h 242"/>
              <a:gd name="T46" fmla="*/ 1418848921 w 1031"/>
              <a:gd name="T47" fmla="*/ 143649713 h 242"/>
              <a:gd name="T48" fmla="*/ 1459171414 w 1031"/>
              <a:gd name="T49" fmla="*/ 110886897 h 242"/>
              <a:gd name="T50" fmla="*/ 1489413284 w 1031"/>
              <a:gd name="T51" fmla="*/ 88206265 h 242"/>
              <a:gd name="T52" fmla="*/ 1522174516 w 1031"/>
              <a:gd name="T53" fmla="*/ 70564382 h 242"/>
              <a:gd name="T54" fmla="*/ 1552416386 w 1031"/>
              <a:gd name="T55" fmla="*/ 55443448 h 242"/>
              <a:gd name="T56" fmla="*/ 1577617944 w 1031"/>
              <a:gd name="T57" fmla="*/ 47883763 h 242"/>
              <a:gd name="T58" fmla="*/ 1607859814 w 1031"/>
              <a:gd name="T59" fmla="*/ 40322502 h 242"/>
              <a:gd name="T60" fmla="*/ 1633061372 w 1031"/>
              <a:gd name="T61" fmla="*/ 32762829 h 242"/>
              <a:gd name="T62" fmla="*/ 1663303242 w 1031"/>
              <a:gd name="T63" fmla="*/ 25201562 h 242"/>
              <a:gd name="T64" fmla="*/ 1688505197 w 1031"/>
              <a:gd name="T65" fmla="*/ 25201562 h 242"/>
              <a:gd name="T66" fmla="*/ 1711187394 w 1031"/>
              <a:gd name="T67" fmla="*/ 15120940 h 242"/>
              <a:gd name="T68" fmla="*/ 1736388952 w 1031"/>
              <a:gd name="T69" fmla="*/ 15120940 h 242"/>
              <a:gd name="T70" fmla="*/ 1766630822 w 1031"/>
              <a:gd name="T71" fmla="*/ 7561264 h 242"/>
              <a:gd name="T72" fmla="*/ 1781751757 w 1031"/>
              <a:gd name="T73" fmla="*/ 7561264 h 242"/>
              <a:gd name="T74" fmla="*/ 1806953315 w 1031"/>
              <a:gd name="T75" fmla="*/ 0 h 242"/>
              <a:gd name="T76" fmla="*/ 1822074250 w 1031"/>
              <a:gd name="T77" fmla="*/ 0 h 242"/>
              <a:gd name="T78" fmla="*/ 1837195185 w 1031"/>
              <a:gd name="T79" fmla="*/ 0 h 242"/>
              <a:gd name="T80" fmla="*/ 1847275808 w 1031"/>
              <a:gd name="T81" fmla="*/ 0 h 242"/>
              <a:gd name="T82" fmla="*/ 1854835482 w 1031"/>
              <a:gd name="T83" fmla="*/ 0 h 242"/>
              <a:gd name="T84" fmla="*/ 2147483647 w 1031"/>
              <a:gd name="T85" fmla="*/ 0 h 2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31"/>
              <a:gd name="T130" fmla="*/ 0 h 242"/>
              <a:gd name="T131" fmla="*/ 1031 w 1031"/>
              <a:gd name="T132" fmla="*/ 242 h 2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31" h="242">
                <a:moveTo>
                  <a:pt x="0" y="239"/>
                </a:moveTo>
                <a:lnTo>
                  <a:pt x="327" y="242"/>
                </a:lnTo>
                <a:lnTo>
                  <a:pt x="330" y="242"/>
                </a:lnTo>
                <a:lnTo>
                  <a:pt x="336" y="242"/>
                </a:lnTo>
                <a:lnTo>
                  <a:pt x="346" y="239"/>
                </a:lnTo>
                <a:lnTo>
                  <a:pt x="358" y="239"/>
                </a:lnTo>
                <a:lnTo>
                  <a:pt x="374" y="236"/>
                </a:lnTo>
                <a:lnTo>
                  <a:pt x="390" y="233"/>
                </a:lnTo>
                <a:lnTo>
                  <a:pt x="406" y="227"/>
                </a:lnTo>
                <a:lnTo>
                  <a:pt x="421" y="217"/>
                </a:lnTo>
                <a:lnTo>
                  <a:pt x="437" y="208"/>
                </a:lnTo>
                <a:lnTo>
                  <a:pt x="453" y="195"/>
                </a:lnTo>
                <a:lnTo>
                  <a:pt x="462" y="186"/>
                </a:lnTo>
                <a:lnTo>
                  <a:pt x="468" y="176"/>
                </a:lnTo>
                <a:lnTo>
                  <a:pt x="478" y="167"/>
                </a:lnTo>
                <a:lnTo>
                  <a:pt x="487" y="157"/>
                </a:lnTo>
                <a:lnTo>
                  <a:pt x="497" y="148"/>
                </a:lnTo>
                <a:lnTo>
                  <a:pt x="503" y="135"/>
                </a:lnTo>
                <a:lnTo>
                  <a:pt x="512" y="123"/>
                </a:lnTo>
                <a:lnTo>
                  <a:pt x="522" y="113"/>
                </a:lnTo>
                <a:lnTo>
                  <a:pt x="531" y="101"/>
                </a:lnTo>
                <a:lnTo>
                  <a:pt x="538" y="91"/>
                </a:lnTo>
                <a:lnTo>
                  <a:pt x="550" y="73"/>
                </a:lnTo>
                <a:lnTo>
                  <a:pt x="563" y="57"/>
                </a:lnTo>
                <a:lnTo>
                  <a:pt x="579" y="44"/>
                </a:lnTo>
                <a:lnTo>
                  <a:pt x="591" y="35"/>
                </a:lnTo>
                <a:lnTo>
                  <a:pt x="604" y="28"/>
                </a:lnTo>
                <a:lnTo>
                  <a:pt x="616" y="22"/>
                </a:lnTo>
                <a:lnTo>
                  <a:pt x="626" y="19"/>
                </a:lnTo>
                <a:lnTo>
                  <a:pt x="638" y="16"/>
                </a:lnTo>
                <a:lnTo>
                  <a:pt x="648" y="13"/>
                </a:lnTo>
                <a:lnTo>
                  <a:pt x="660" y="10"/>
                </a:lnTo>
                <a:lnTo>
                  <a:pt x="670" y="10"/>
                </a:lnTo>
                <a:lnTo>
                  <a:pt x="679" y="6"/>
                </a:lnTo>
                <a:lnTo>
                  <a:pt x="689" y="6"/>
                </a:lnTo>
                <a:lnTo>
                  <a:pt x="701" y="3"/>
                </a:lnTo>
                <a:lnTo>
                  <a:pt x="707" y="3"/>
                </a:lnTo>
                <a:lnTo>
                  <a:pt x="717" y="0"/>
                </a:lnTo>
                <a:lnTo>
                  <a:pt x="723" y="0"/>
                </a:lnTo>
                <a:lnTo>
                  <a:pt x="729" y="0"/>
                </a:lnTo>
                <a:lnTo>
                  <a:pt x="733" y="0"/>
                </a:lnTo>
                <a:lnTo>
                  <a:pt x="736" y="0"/>
                </a:lnTo>
                <a:lnTo>
                  <a:pt x="1031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Freeform 91"/>
          <p:cNvSpPr>
            <a:spLocks/>
          </p:cNvSpPr>
          <p:nvPr/>
        </p:nvSpPr>
        <p:spPr bwMode="auto">
          <a:xfrm>
            <a:off x="5086350" y="3389313"/>
            <a:ext cx="844550" cy="1752600"/>
          </a:xfrm>
          <a:custGeom>
            <a:avLst/>
            <a:gdLst>
              <a:gd name="T0" fmla="*/ 0 w 532"/>
              <a:gd name="T1" fmla="*/ 0 h 1104"/>
              <a:gd name="T2" fmla="*/ 7559675 w 532"/>
              <a:gd name="T3" fmla="*/ 594756810 h 1104"/>
              <a:gd name="T4" fmla="*/ 7559675 w 532"/>
              <a:gd name="T5" fmla="*/ 602316482 h 1104"/>
              <a:gd name="T6" fmla="*/ 7559675 w 532"/>
              <a:gd name="T7" fmla="*/ 617437413 h 1104"/>
              <a:gd name="T8" fmla="*/ 7559675 w 532"/>
              <a:gd name="T9" fmla="*/ 650200223 h 1104"/>
              <a:gd name="T10" fmla="*/ 15120937 w 532"/>
              <a:gd name="T11" fmla="*/ 682963034 h 1104"/>
              <a:gd name="T12" fmla="*/ 15120937 w 532"/>
              <a:gd name="T13" fmla="*/ 720764567 h 1104"/>
              <a:gd name="T14" fmla="*/ 25201557 w 532"/>
              <a:gd name="T15" fmla="*/ 761087049 h 1104"/>
              <a:gd name="T16" fmla="*/ 40322494 w 532"/>
              <a:gd name="T17" fmla="*/ 801409531 h 1104"/>
              <a:gd name="T18" fmla="*/ 55443437 w 532"/>
              <a:gd name="T19" fmla="*/ 841732212 h 1104"/>
              <a:gd name="T20" fmla="*/ 70564367 w 532"/>
              <a:gd name="T21" fmla="*/ 871974074 h 1104"/>
              <a:gd name="T22" fmla="*/ 95765918 w 532"/>
              <a:gd name="T23" fmla="*/ 904735297 h 1104"/>
              <a:gd name="T24" fmla="*/ 118446545 w 532"/>
              <a:gd name="T25" fmla="*/ 919856228 h 1104"/>
              <a:gd name="T26" fmla="*/ 136088425 w 532"/>
              <a:gd name="T27" fmla="*/ 942538418 h 1104"/>
              <a:gd name="T28" fmla="*/ 158769027 w 532"/>
              <a:gd name="T29" fmla="*/ 960178710 h 1104"/>
              <a:gd name="T30" fmla="*/ 173889957 w 532"/>
              <a:gd name="T31" fmla="*/ 975299641 h 1104"/>
              <a:gd name="T32" fmla="*/ 191531837 w 532"/>
              <a:gd name="T33" fmla="*/ 982860900 h 1104"/>
              <a:gd name="T34" fmla="*/ 214212488 w 532"/>
              <a:gd name="T35" fmla="*/ 1000501192 h 1104"/>
              <a:gd name="T36" fmla="*/ 229333419 w 532"/>
              <a:gd name="T37" fmla="*/ 1015622123 h 1104"/>
              <a:gd name="T38" fmla="*/ 246975298 w 532"/>
              <a:gd name="T39" fmla="*/ 1023183382 h 1104"/>
              <a:gd name="T40" fmla="*/ 269655900 w 532"/>
              <a:gd name="T41" fmla="*/ 1030743053 h 1104"/>
              <a:gd name="T42" fmla="*/ 284776831 w 532"/>
              <a:gd name="T43" fmla="*/ 1045863984 h 1104"/>
              <a:gd name="T44" fmla="*/ 317539641 w 532"/>
              <a:gd name="T45" fmla="*/ 1063505864 h 1104"/>
              <a:gd name="T46" fmla="*/ 380542725 w 532"/>
              <a:gd name="T47" fmla="*/ 1086186466 h 1104"/>
              <a:gd name="T48" fmla="*/ 451107166 w 532"/>
              <a:gd name="T49" fmla="*/ 1126508949 h 1104"/>
              <a:gd name="T50" fmla="*/ 539313388 w 532"/>
              <a:gd name="T51" fmla="*/ 1174392690 h 1104"/>
              <a:gd name="T52" fmla="*/ 635079282 w 532"/>
              <a:gd name="T53" fmla="*/ 1222274844 h 1104"/>
              <a:gd name="T54" fmla="*/ 738404847 w 532"/>
              <a:gd name="T55" fmla="*/ 1267637636 h 1104"/>
              <a:gd name="T56" fmla="*/ 824090120 w 532"/>
              <a:gd name="T57" fmla="*/ 1315521378 h 1104"/>
              <a:gd name="T58" fmla="*/ 912296541 w 532"/>
              <a:gd name="T59" fmla="*/ 1363405119 h 1104"/>
              <a:gd name="T60" fmla="*/ 975299624 w 532"/>
              <a:gd name="T61" fmla="*/ 1396166342 h 1104"/>
              <a:gd name="T62" fmla="*/ 1023183365 w 532"/>
              <a:gd name="T63" fmla="*/ 1426408203 h 1104"/>
              <a:gd name="T64" fmla="*/ 1071065518 w 532"/>
              <a:gd name="T65" fmla="*/ 1459169427 h 1104"/>
              <a:gd name="T66" fmla="*/ 1108868638 w 532"/>
              <a:gd name="T67" fmla="*/ 1491932237 h 1104"/>
              <a:gd name="T68" fmla="*/ 1149191119 w 532"/>
              <a:gd name="T69" fmla="*/ 1522174099 h 1104"/>
              <a:gd name="T70" fmla="*/ 1181952342 w 532"/>
              <a:gd name="T71" fmla="*/ 1554935322 h 1104"/>
              <a:gd name="T72" fmla="*/ 1212194203 w 532"/>
              <a:gd name="T73" fmla="*/ 1585177183 h 1104"/>
              <a:gd name="T74" fmla="*/ 1244957013 w 532"/>
              <a:gd name="T75" fmla="*/ 1617939994 h 1104"/>
              <a:gd name="T76" fmla="*/ 1267637615 w 532"/>
              <a:gd name="T77" fmla="*/ 1665822544 h 1104"/>
              <a:gd name="T78" fmla="*/ 1292840754 w 532"/>
              <a:gd name="T79" fmla="*/ 1703625665 h 1104"/>
              <a:gd name="T80" fmla="*/ 1307961684 w 532"/>
              <a:gd name="T81" fmla="*/ 1761588440 h 1104"/>
              <a:gd name="T82" fmla="*/ 1323082615 w 532"/>
              <a:gd name="T83" fmla="*/ 1824593112 h 1104"/>
              <a:gd name="T84" fmla="*/ 1330642286 w 532"/>
              <a:gd name="T85" fmla="*/ 1872475266 h 1104"/>
              <a:gd name="T86" fmla="*/ 1330642286 w 532"/>
              <a:gd name="T87" fmla="*/ 1958160540 h 1104"/>
              <a:gd name="T88" fmla="*/ 1340722907 w 532"/>
              <a:gd name="T89" fmla="*/ 2069047366 h 1104"/>
              <a:gd name="T90" fmla="*/ 1340722907 w 532"/>
              <a:gd name="T91" fmla="*/ 2147483647 h 1104"/>
              <a:gd name="T92" fmla="*/ 1340722907 w 532"/>
              <a:gd name="T93" fmla="*/ 2147483647 h 1104"/>
              <a:gd name="T94" fmla="*/ 1340722907 w 532"/>
              <a:gd name="T95" fmla="*/ 2147483647 h 1104"/>
              <a:gd name="T96" fmla="*/ 1330642286 w 532"/>
              <a:gd name="T97" fmla="*/ 2147483647 h 1104"/>
              <a:gd name="T98" fmla="*/ 1330642286 w 532"/>
              <a:gd name="T99" fmla="*/ 2147483647 h 1104"/>
              <a:gd name="T100" fmla="*/ 1330642286 w 532"/>
              <a:gd name="T101" fmla="*/ 2147483647 h 1104"/>
              <a:gd name="T102" fmla="*/ 1330642286 w 532"/>
              <a:gd name="T103" fmla="*/ 2147483647 h 110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2"/>
              <a:gd name="T157" fmla="*/ 0 h 1104"/>
              <a:gd name="T158" fmla="*/ 532 w 532"/>
              <a:gd name="T159" fmla="*/ 1104 h 110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2" h="1104">
                <a:moveTo>
                  <a:pt x="0" y="0"/>
                </a:moveTo>
                <a:lnTo>
                  <a:pt x="3" y="236"/>
                </a:lnTo>
                <a:lnTo>
                  <a:pt x="3" y="239"/>
                </a:lnTo>
                <a:lnTo>
                  <a:pt x="3" y="245"/>
                </a:lnTo>
                <a:lnTo>
                  <a:pt x="3" y="258"/>
                </a:lnTo>
                <a:lnTo>
                  <a:pt x="6" y="271"/>
                </a:lnTo>
                <a:lnTo>
                  <a:pt x="6" y="286"/>
                </a:lnTo>
                <a:lnTo>
                  <a:pt x="10" y="302"/>
                </a:lnTo>
                <a:lnTo>
                  <a:pt x="16" y="318"/>
                </a:lnTo>
                <a:lnTo>
                  <a:pt x="22" y="334"/>
                </a:lnTo>
                <a:lnTo>
                  <a:pt x="28" y="346"/>
                </a:lnTo>
                <a:lnTo>
                  <a:pt x="38" y="359"/>
                </a:lnTo>
                <a:lnTo>
                  <a:pt x="47" y="365"/>
                </a:lnTo>
                <a:lnTo>
                  <a:pt x="54" y="374"/>
                </a:lnTo>
                <a:lnTo>
                  <a:pt x="63" y="381"/>
                </a:lnTo>
                <a:lnTo>
                  <a:pt x="69" y="387"/>
                </a:lnTo>
                <a:lnTo>
                  <a:pt x="76" y="390"/>
                </a:lnTo>
                <a:lnTo>
                  <a:pt x="85" y="397"/>
                </a:lnTo>
                <a:lnTo>
                  <a:pt x="91" y="403"/>
                </a:lnTo>
                <a:lnTo>
                  <a:pt x="98" y="406"/>
                </a:lnTo>
                <a:lnTo>
                  <a:pt x="107" y="409"/>
                </a:lnTo>
                <a:lnTo>
                  <a:pt x="113" y="415"/>
                </a:lnTo>
                <a:lnTo>
                  <a:pt x="126" y="422"/>
                </a:lnTo>
                <a:lnTo>
                  <a:pt x="151" y="431"/>
                </a:lnTo>
                <a:lnTo>
                  <a:pt x="179" y="447"/>
                </a:lnTo>
                <a:lnTo>
                  <a:pt x="214" y="466"/>
                </a:lnTo>
                <a:lnTo>
                  <a:pt x="252" y="485"/>
                </a:lnTo>
                <a:lnTo>
                  <a:pt x="293" y="503"/>
                </a:lnTo>
                <a:lnTo>
                  <a:pt x="327" y="522"/>
                </a:lnTo>
                <a:lnTo>
                  <a:pt x="362" y="541"/>
                </a:lnTo>
                <a:lnTo>
                  <a:pt x="387" y="554"/>
                </a:lnTo>
                <a:lnTo>
                  <a:pt x="406" y="566"/>
                </a:lnTo>
                <a:lnTo>
                  <a:pt x="425" y="579"/>
                </a:lnTo>
                <a:lnTo>
                  <a:pt x="440" y="592"/>
                </a:lnTo>
                <a:lnTo>
                  <a:pt x="456" y="604"/>
                </a:lnTo>
                <a:lnTo>
                  <a:pt x="469" y="617"/>
                </a:lnTo>
                <a:lnTo>
                  <a:pt x="481" y="629"/>
                </a:lnTo>
                <a:lnTo>
                  <a:pt x="494" y="642"/>
                </a:lnTo>
                <a:lnTo>
                  <a:pt x="503" y="661"/>
                </a:lnTo>
                <a:lnTo>
                  <a:pt x="513" y="676"/>
                </a:lnTo>
                <a:lnTo>
                  <a:pt x="519" y="699"/>
                </a:lnTo>
                <a:lnTo>
                  <a:pt x="525" y="724"/>
                </a:lnTo>
                <a:lnTo>
                  <a:pt x="528" y="743"/>
                </a:lnTo>
                <a:lnTo>
                  <a:pt x="528" y="777"/>
                </a:lnTo>
                <a:lnTo>
                  <a:pt x="532" y="821"/>
                </a:lnTo>
                <a:lnTo>
                  <a:pt x="532" y="872"/>
                </a:lnTo>
                <a:lnTo>
                  <a:pt x="532" y="928"/>
                </a:lnTo>
                <a:lnTo>
                  <a:pt x="532" y="982"/>
                </a:lnTo>
                <a:lnTo>
                  <a:pt x="528" y="1029"/>
                </a:lnTo>
                <a:lnTo>
                  <a:pt x="528" y="1067"/>
                </a:lnTo>
                <a:lnTo>
                  <a:pt x="528" y="1095"/>
                </a:lnTo>
                <a:lnTo>
                  <a:pt x="528" y="110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Freeform 92"/>
          <p:cNvSpPr>
            <a:spLocks/>
          </p:cNvSpPr>
          <p:nvPr/>
        </p:nvSpPr>
        <p:spPr bwMode="auto">
          <a:xfrm>
            <a:off x="2705100" y="3514725"/>
            <a:ext cx="393700" cy="274638"/>
          </a:xfrm>
          <a:custGeom>
            <a:avLst/>
            <a:gdLst>
              <a:gd name="T0" fmla="*/ 624998795 w 248"/>
              <a:gd name="T1" fmla="*/ 428427390 h 173"/>
              <a:gd name="T2" fmla="*/ 624998795 w 248"/>
              <a:gd name="T3" fmla="*/ 0 h 173"/>
              <a:gd name="T4" fmla="*/ 0 w 248"/>
              <a:gd name="T5" fmla="*/ 0 h 173"/>
              <a:gd name="T6" fmla="*/ 0 w 248"/>
              <a:gd name="T7" fmla="*/ 435988663 h 173"/>
              <a:gd name="T8" fmla="*/ 624998795 w 248"/>
              <a:gd name="T9" fmla="*/ 435988663 h 173"/>
              <a:gd name="T10" fmla="*/ 624998795 w 248"/>
              <a:gd name="T11" fmla="*/ 435988663 h 1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3"/>
              <a:gd name="T20" fmla="*/ 248 w 248"/>
              <a:gd name="T21" fmla="*/ 173 h 1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3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3"/>
                </a:lnTo>
                <a:lnTo>
                  <a:pt x="248" y="17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93"/>
          <p:cNvSpPr>
            <a:spLocks noChangeShapeType="1"/>
          </p:cNvSpPr>
          <p:nvPr/>
        </p:nvSpPr>
        <p:spPr bwMode="auto">
          <a:xfrm>
            <a:off x="5411788" y="5316538"/>
            <a:ext cx="307975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94"/>
          <p:cNvSpPr>
            <a:spLocks noChangeShapeType="1"/>
          </p:cNvSpPr>
          <p:nvPr/>
        </p:nvSpPr>
        <p:spPr bwMode="auto">
          <a:xfrm>
            <a:off x="6115050" y="5316538"/>
            <a:ext cx="79375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Line 95"/>
          <p:cNvSpPr>
            <a:spLocks noChangeShapeType="1"/>
          </p:cNvSpPr>
          <p:nvPr/>
        </p:nvSpPr>
        <p:spPr bwMode="auto">
          <a:xfrm>
            <a:off x="5915025" y="5532438"/>
            <a:ext cx="1588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Rectangle 96"/>
          <p:cNvSpPr>
            <a:spLocks noChangeArrowheads="1"/>
          </p:cNvSpPr>
          <p:nvPr/>
        </p:nvSpPr>
        <p:spPr bwMode="auto">
          <a:xfrm>
            <a:off x="6175375" y="4886325"/>
            <a:ext cx="62388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3</a:t>
            </a:r>
            <a:endParaRPr lang="en-US" b="0"/>
          </a:p>
        </p:txBody>
      </p:sp>
      <p:sp>
        <p:nvSpPr>
          <p:cNvPr id="27681" name="Rectangle 97"/>
          <p:cNvSpPr>
            <a:spLocks noChangeArrowheads="1"/>
          </p:cNvSpPr>
          <p:nvPr/>
        </p:nvSpPr>
        <p:spPr bwMode="auto">
          <a:xfrm>
            <a:off x="6883400" y="4916488"/>
            <a:ext cx="4953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B</a:t>
            </a:r>
            <a:endParaRPr lang="en-US" b="0"/>
          </a:p>
        </p:txBody>
      </p:sp>
      <p:sp>
        <p:nvSpPr>
          <p:cNvPr id="27682" name="Line 98"/>
          <p:cNvSpPr>
            <a:spLocks noChangeShapeType="1"/>
          </p:cNvSpPr>
          <p:nvPr/>
        </p:nvSpPr>
        <p:spPr bwMode="auto">
          <a:xfrm>
            <a:off x="5076825" y="2730500"/>
            <a:ext cx="4763" cy="265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Line 99"/>
          <p:cNvSpPr>
            <a:spLocks noChangeShapeType="1"/>
          </p:cNvSpPr>
          <p:nvPr/>
        </p:nvSpPr>
        <p:spPr bwMode="auto">
          <a:xfrm>
            <a:off x="2895600" y="22098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4" name="Line 100"/>
          <p:cNvSpPr>
            <a:spLocks noChangeShapeType="1"/>
          </p:cNvSpPr>
          <p:nvPr/>
        </p:nvSpPr>
        <p:spPr bwMode="auto">
          <a:xfrm>
            <a:off x="2905125" y="2895600"/>
            <a:ext cx="1588" cy="619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5" name="Rectangle 101"/>
          <p:cNvSpPr>
            <a:spLocks noChangeArrowheads="1"/>
          </p:cNvSpPr>
          <p:nvPr/>
        </p:nvSpPr>
        <p:spPr bwMode="auto">
          <a:xfrm>
            <a:off x="5346700" y="2744788"/>
            <a:ext cx="62388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2</a:t>
            </a:r>
            <a:endParaRPr lang="en-US" b="0"/>
          </a:p>
        </p:txBody>
      </p:sp>
      <p:sp>
        <p:nvSpPr>
          <p:cNvPr id="27686" name="Rectangle 102"/>
          <p:cNvSpPr>
            <a:spLocks noChangeArrowheads="1"/>
          </p:cNvSpPr>
          <p:nvPr/>
        </p:nvSpPr>
        <p:spPr bwMode="auto">
          <a:xfrm>
            <a:off x="2670175" y="3843338"/>
            <a:ext cx="4953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A</a:t>
            </a:r>
            <a:endParaRPr lang="en-US" b="0"/>
          </a:p>
        </p:txBody>
      </p:sp>
      <p:sp>
        <p:nvSpPr>
          <p:cNvPr id="27687" name="Rectangle 103"/>
          <p:cNvSpPr>
            <a:spLocks noChangeArrowheads="1"/>
          </p:cNvSpPr>
          <p:nvPr/>
        </p:nvSpPr>
        <p:spPr bwMode="auto">
          <a:xfrm>
            <a:off x="3224213" y="2254250"/>
            <a:ext cx="6238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1</a:t>
            </a:r>
            <a:endParaRPr lang="en-US" b="0"/>
          </a:p>
        </p:txBody>
      </p:sp>
      <p:sp>
        <p:nvSpPr>
          <p:cNvPr id="27688" name="Freeform 104"/>
          <p:cNvSpPr>
            <a:spLocks/>
          </p:cNvSpPr>
          <p:nvPr/>
        </p:nvSpPr>
        <p:spPr bwMode="auto">
          <a:xfrm>
            <a:off x="2020888" y="2555875"/>
            <a:ext cx="395287" cy="269875"/>
          </a:xfrm>
          <a:custGeom>
            <a:avLst/>
            <a:gdLst>
              <a:gd name="T0" fmla="*/ 617436754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9" name="Rectangle 105"/>
          <p:cNvSpPr>
            <a:spLocks noChangeArrowheads="1"/>
          </p:cNvSpPr>
          <p:nvPr/>
        </p:nvSpPr>
        <p:spPr bwMode="auto">
          <a:xfrm>
            <a:off x="1985963" y="2879725"/>
            <a:ext cx="504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C</a:t>
            </a:r>
            <a:endParaRPr lang="en-US" b="0"/>
          </a:p>
        </p:txBody>
      </p:sp>
      <p:sp>
        <p:nvSpPr>
          <p:cNvPr id="27690" name="Freeform 106"/>
          <p:cNvSpPr>
            <a:spLocks/>
          </p:cNvSpPr>
          <p:nvPr/>
        </p:nvSpPr>
        <p:spPr bwMode="auto">
          <a:xfrm>
            <a:off x="4891088" y="2460625"/>
            <a:ext cx="395287" cy="269875"/>
          </a:xfrm>
          <a:custGeom>
            <a:avLst/>
            <a:gdLst>
              <a:gd name="T0" fmla="*/ 627517363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1" name="Rectangle 107"/>
          <p:cNvSpPr>
            <a:spLocks noChangeArrowheads="1"/>
          </p:cNvSpPr>
          <p:nvPr/>
        </p:nvSpPr>
        <p:spPr bwMode="auto">
          <a:xfrm>
            <a:off x="4862513" y="2200275"/>
            <a:ext cx="495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E</a:t>
            </a:r>
            <a:endParaRPr lang="en-US" b="0"/>
          </a:p>
        </p:txBody>
      </p:sp>
      <p:sp>
        <p:nvSpPr>
          <p:cNvPr id="27692" name="Freeform 108"/>
          <p:cNvSpPr>
            <a:spLocks/>
          </p:cNvSpPr>
          <p:nvPr/>
        </p:nvSpPr>
        <p:spPr bwMode="auto">
          <a:xfrm>
            <a:off x="6923088" y="2674938"/>
            <a:ext cx="395287" cy="269875"/>
          </a:xfrm>
          <a:custGeom>
            <a:avLst/>
            <a:gdLst>
              <a:gd name="T0" fmla="*/ 627517363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3" name="Rectangle 109"/>
          <p:cNvSpPr>
            <a:spLocks noChangeArrowheads="1"/>
          </p:cNvSpPr>
          <p:nvPr/>
        </p:nvSpPr>
        <p:spPr bwMode="auto">
          <a:xfrm>
            <a:off x="6888163" y="2414588"/>
            <a:ext cx="4873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F</a:t>
            </a:r>
            <a:endParaRPr lang="en-US" b="0"/>
          </a:p>
        </p:txBody>
      </p:sp>
      <p:sp>
        <p:nvSpPr>
          <p:cNvPr id="27694" name="Freeform 110"/>
          <p:cNvSpPr>
            <a:spLocks/>
          </p:cNvSpPr>
          <p:nvPr/>
        </p:nvSpPr>
        <p:spPr bwMode="auto">
          <a:xfrm>
            <a:off x="5011738" y="5187950"/>
            <a:ext cx="393700" cy="269875"/>
          </a:xfrm>
          <a:custGeom>
            <a:avLst/>
            <a:gdLst>
              <a:gd name="T0" fmla="*/ 624998795 w 248"/>
              <a:gd name="T1" fmla="*/ 428426607 h 170"/>
              <a:gd name="T2" fmla="*/ 624998795 w 248"/>
              <a:gd name="T3" fmla="*/ 0 h 170"/>
              <a:gd name="T4" fmla="*/ 0 w 248"/>
              <a:gd name="T5" fmla="*/ 0 h 170"/>
              <a:gd name="T6" fmla="*/ 0 w 248"/>
              <a:gd name="T7" fmla="*/ 428426607 h 170"/>
              <a:gd name="T8" fmla="*/ 624998795 w 248"/>
              <a:gd name="T9" fmla="*/ 428426607 h 170"/>
              <a:gd name="T10" fmla="*/ 624998795 w 248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5" name="Rectangle 111"/>
          <p:cNvSpPr>
            <a:spLocks noChangeArrowheads="1"/>
          </p:cNvSpPr>
          <p:nvPr/>
        </p:nvSpPr>
        <p:spPr bwMode="auto">
          <a:xfrm>
            <a:off x="4976813" y="4921250"/>
            <a:ext cx="5143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G</a:t>
            </a:r>
            <a:endParaRPr lang="en-US" b="0"/>
          </a:p>
        </p:txBody>
      </p:sp>
      <p:sp>
        <p:nvSpPr>
          <p:cNvPr id="27696" name="Freeform 112"/>
          <p:cNvSpPr>
            <a:spLocks/>
          </p:cNvSpPr>
          <p:nvPr/>
        </p:nvSpPr>
        <p:spPr bwMode="auto">
          <a:xfrm>
            <a:off x="5719763" y="5832475"/>
            <a:ext cx="452437" cy="263525"/>
          </a:xfrm>
          <a:custGeom>
            <a:avLst/>
            <a:gdLst>
              <a:gd name="T0" fmla="*/ 802628654 w 252"/>
              <a:gd name="T1" fmla="*/ 403625133 h 169"/>
              <a:gd name="T2" fmla="*/ 812298595 w 252"/>
              <a:gd name="T3" fmla="*/ 0 h 169"/>
              <a:gd name="T4" fmla="*/ 0 w 252"/>
              <a:gd name="T5" fmla="*/ 0 h 169"/>
              <a:gd name="T6" fmla="*/ 0 w 252"/>
              <a:gd name="T7" fmla="*/ 410919725 h 169"/>
              <a:gd name="T8" fmla="*/ 812298595 w 252"/>
              <a:gd name="T9" fmla="*/ 410919725 h 169"/>
              <a:gd name="T10" fmla="*/ 812298595 w 252"/>
              <a:gd name="T11" fmla="*/ 410919725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"/>
              <a:gd name="T19" fmla="*/ 0 h 169"/>
              <a:gd name="T20" fmla="*/ 252 w 252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" h="169">
                <a:moveTo>
                  <a:pt x="249" y="166"/>
                </a:moveTo>
                <a:lnTo>
                  <a:pt x="252" y="0"/>
                </a:lnTo>
                <a:lnTo>
                  <a:pt x="0" y="0"/>
                </a:lnTo>
                <a:lnTo>
                  <a:pt x="0" y="169"/>
                </a:lnTo>
                <a:lnTo>
                  <a:pt x="252" y="16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7" name="Rectangle 113"/>
          <p:cNvSpPr>
            <a:spLocks noChangeArrowheads="1"/>
          </p:cNvSpPr>
          <p:nvPr/>
        </p:nvSpPr>
        <p:spPr bwMode="auto">
          <a:xfrm>
            <a:off x="5684838" y="6156325"/>
            <a:ext cx="504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H</a:t>
            </a:r>
            <a:endParaRPr lang="en-US" b="0"/>
          </a:p>
        </p:txBody>
      </p:sp>
      <p:sp>
        <p:nvSpPr>
          <p:cNvPr id="27698" name="Freeform 114"/>
          <p:cNvSpPr>
            <a:spLocks/>
          </p:cNvSpPr>
          <p:nvPr/>
        </p:nvSpPr>
        <p:spPr bwMode="auto">
          <a:xfrm>
            <a:off x="4891088" y="2995613"/>
            <a:ext cx="395287" cy="393700"/>
          </a:xfrm>
          <a:custGeom>
            <a:avLst/>
            <a:gdLst>
              <a:gd name="T0" fmla="*/ 627517363 w 249"/>
              <a:gd name="T1" fmla="*/ 624998795 h 248"/>
              <a:gd name="T2" fmla="*/ 627517363 w 249"/>
              <a:gd name="T3" fmla="*/ 0 h 248"/>
              <a:gd name="T4" fmla="*/ 0 w 249"/>
              <a:gd name="T5" fmla="*/ 0 h 248"/>
              <a:gd name="T6" fmla="*/ 0 w 249"/>
              <a:gd name="T7" fmla="*/ 624998795 h 248"/>
              <a:gd name="T8" fmla="*/ 627517363 w 249"/>
              <a:gd name="T9" fmla="*/ 624998795 h 248"/>
              <a:gd name="T10" fmla="*/ 627517363 w 249"/>
              <a:gd name="T11" fmla="*/ 624998795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9" name="Freeform 115"/>
          <p:cNvSpPr>
            <a:spLocks/>
          </p:cNvSpPr>
          <p:nvPr/>
        </p:nvSpPr>
        <p:spPr bwMode="auto">
          <a:xfrm>
            <a:off x="5726113" y="5137150"/>
            <a:ext cx="393700" cy="400050"/>
          </a:xfrm>
          <a:custGeom>
            <a:avLst/>
            <a:gdLst>
              <a:gd name="T0" fmla="*/ 617439121 w 248"/>
              <a:gd name="T1" fmla="*/ 627519746 h 252"/>
              <a:gd name="T2" fmla="*/ 624998795 w 248"/>
              <a:gd name="T3" fmla="*/ 0 h 252"/>
              <a:gd name="T4" fmla="*/ 0 w 248"/>
              <a:gd name="T5" fmla="*/ 0 h 252"/>
              <a:gd name="T6" fmla="*/ 0 w 248"/>
              <a:gd name="T7" fmla="*/ 635079420 h 252"/>
              <a:gd name="T8" fmla="*/ 624998795 w 248"/>
              <a:gd name="T9" fmla="*/ 635079420 h 252"/>
              <a:gd name="T10" fmla="*/ 624998795 w 248"/>
              <a:gd name="T11" fmla="*/ 635079420 h 2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252"/>
              <a:gd name="T20" fmla="*/ 248 w 248"/>
              <a:gd name="T21" fmla="*/ 252 h 2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252">
                <a:moveTo>
                  <a:pt x="245" y="249"/>
                </a:moveTo>
                <a:lnTo>
                  <a:pt x="248" y="0"/>
                </a:lnTo>
                <a:lnTo>
                  <a:pt x="0" y="0"/>
                </a:lnTo>
                <a:lnTo>
                  <a:pt x="0" y="252"/>
                </a:lnTo>
                <a:lnTo>
                  <a:pt x="248" y="25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00" name="Freeform 116"/>
          <p:cNvSpPr>
            <a:spLocks/>
          </p:cNvSpPr>
          <p:nvPr/>
        </p:nvSpPr>
        <p:spPr bwMode="auto">
          <a:xfrm>
            <a:off x="2709863" y="2495550"/>
            <a:ext cx="395287" cy="393700"/>
          </a:xfrm>
          <a:custGeom>
            <a:avLst/>
            <a:gdLst>
              <a:gd name="T0" fmla="*/ 617436754 w 249"/>
              <a:gd name="T1" fmla="*/ 624998795 h 248"/>
              <a:gd name="T2" fmla="*/ 627517363 w 249"/>
              <a:gd name="T3" fmla="*/ 0 h 248"/>
              <a:gd name="T4" fmla="*/ 0 w 249"/>
              <a:gd name="T5" fmla="*/ 0 h 248"/>
              <a:gd name="T6" fmla="*/ 0 w 249"/>
              <a:gd name="T7" fmla="*/ 624998795 h 248"/>
              <a:gd name="T8" fmla="*/ 627517363 w 249"/>
              <a:gd name="T9" fmla="*/ 624998795 h 248"/>
              <a:gd name="T10" fmla="*/ 627517363 w 249"/>
              <a:gd name="T11" fmla="*/ 624998795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5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261" name="Group 117"/>
          <p:cNvGraphicFramePr>
            <a:graphicFrameLocks noGrp="1"/>
          </p:cNvGraphicFramePr>
          <p:nvPr/>
        </p:nvGraphicFramePr>
        <p:xfrm>
          <a:off x="1371600" y="3124200"/>
          <a:ext cx="990600" cy="3048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71" name="Group 127"/>
          <p:cNvGraphicFramePr>
            <a:graphicFrameLocks noGrp="1"/>
          </p:cNvGraphicFramePr>
          <p:nvPr/>
        </p:nvGraphicFramePr>
        <p:xfrm>
          <a:off x="3581400" y="2438400"/>
          <a:ext cx="990600" cy="304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81" name="Group 137"/>
          <p:cNvGraphicFramePr>
            <a:graphicFrameLocks noGrp="1"/>
          </p:cNvGraphicFramePr>
          <p:nvPr/>
        </p:nvGraphicFramePr>
        <p:xfrm>
          <a:off x="5638800" y="3733800"/>
          <a:ext cx="990600" cy="3048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91" name="Line 147"/>
          <p:cNvSpPr>
            <a:spLocks noChangeShapeType="1"/>
          </p:cNvSpPr>
          <p:nvPr/>
        </p:nvSpPr>
        <p:spPr bwMode="auto">
          <a:xfrm flipV="1">
            <a:off x="2743200" y="2895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92" name="Line 148"/>
          <p:cNvSpPr>
            <a:spLocks noChangeShapeType="1"/>
          </p:cNvSpPr>
          <p:nvPr/>
        </p:nvSpPr>
        <p:spPr bwMode="auto">
          <a:xfrm>
            <a:off x="3124200" y="2743200"/>
            <a:ext cx="1752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93" name="Line 149"/>
          <p:cNvSpPr>
            <a:spLocks noChangeShapeType="1"/>
          </p:cNvSpPr>
          <p:nvPr/>
        </p:nvSpPr>
        <p:spPr bwMode="auto">
          <a:xfrm>
            <a:off x="5105400" y="3429000"/>
            <a:ext cx="7620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94" name="Line 150"/>
          <p:cNvSpPr>
            <a:spLocks noChangeShapeType="1"/>
          </p:cNvSpPr>
          <p:nvPr/>
        </p:nvSpPr>
        <p:spPr bwMode="auto">
          <a:xfrm>
            <a:off x="6172200" y="5410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60" name="Group 137"/>
          <p:cNvGraphicFramePr>
            <a:graphicFrameLocks noGrp="1"/>
          </p:cNvGraphicFramePr>
          <p:nvPr/>
        </p:nvGraphicFramePr>
        <p:xfrm>
          <a:off x="6248400" y="5486400"/>
          <a:ext cx="990600" cy="3048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33CC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2" grpId="0" build="p"/>
      <p:bldP spid="6291" grpId="0" animBg="1"/>
      <p:bldP spid="6292" grpId="0" animBg="1"/>
      <p:bldP spid="6293" grpId="0" animBg="1"/>
      <p:bldP spid="62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6664E2-ABEA-477C-88F7-A6318888FEF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210904"/>
            <a:ext cx="7772400" cy="2133600"/>
          </a:xfrm>
        </p:spPr>
        <p:txBody>
          <a:bodyPr/>
          <a:lstStyle/>
          <a:p>
            <a:pPr eaLnBrk="1" hangingPunct="1"/>
            <a:r>
              <a:rPr lang="en-US" sz="2800" dirty="0"/>
              <a:t>Disadvantages:</a:t>
            </a:r>
          </a:p>
          <a:p>
            <a:pPr lvl="1" eaLnBrk="1" hangingPunct="1"/>
            <a:r>
              <a:rPr lang="en-US" sz="2400" dirty="0"/>
              <a:t>The source needs to know the network topology</a:t>
            </a:r>
          </a:p>
          <a:p>
            <a:pPr lvl="1" eaLnBrk="1" hangingPunct="1"/>
            <a:r>
              <a:rPr lang="en-US" sz="2400" dirty="0"/>
              <a:t>Headers can be very long (variable sized)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Three ways to handle header at each hop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19200" y="1524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 b="0" i="1" dirty="0">
                <a:solidFill>
                  <a:srgbClr val="FF0000"/>
                </a:solidFill>
              </a:rPr>
              <a:t>Final Comments 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533400" y="3919538"/>
            <a:ext cx="1820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Header entering</a:t>
            </a:r>
            <a:endParaRPr lang="en-US" b="0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533400" y="4132263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switch</a:t>
            </a:r>
            <a:endParaRPr lang="en-US" b="0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533400" y="4943475"/>
            <a:ext cx="1709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Header leaving</a:t>
            </a:r>
            <a:endParaRPr lang="en-US" b="0"/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533400" y="5154613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switch</a:t>
            </a:r>
            <a:endParaRPr lang="en-US" b="0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438400" y="401002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D</a:t>
            </a:r>
            <a:endParaRPr lang="en-US" b="0"/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2733675" y="401002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b="0"/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081338" y="4010025"/>
            <a:ext cx="169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b="0"/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3376613" y="4010025"/>
            <a:ext cx="169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b="0"/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5983288" y="4010025"/>
            <a:ext cx="323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Ptr</a:t>
            </a:r>
            <a:endParaRPr lang="en-US" b="0"/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2514600" y="5410200"/>
            <a:ext cx="846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rotation</a:t>
            </a:r>
            <a:endParaRPr lang="en-US" b="0"/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4114800" y="5410200"/>
            <a:ext cx="960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stripping</a:t>
            </a:r>
            <a:endParaRPr lang="en-US" b="0"/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6248400" y="5410200"/>
            <a:ext cx="776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pointer</a:t>
            </a:r>
            <a:endParaRPr lang="en-US" b="0"/>
          </a:p>
        </p:txBody>
      </p:sp>
      <p:sp>
        <p:nvSpPr>
          <p:cNvPr id="28689" name="Freeform 18"/>
          <p:cNvSpPr>
            <a:spLocks/>
          </p:cNvSpPr>
          <p:nvPr/>
        </p:nvSpPr>
        <p:spPr bwMode="auto">
          <a:xfrm>
            <a:off x="2344738" y="3951288"/>
            <a:ext cx="1255712" cy="334962"/>
          </a:xfrm>
          <a:custGeom>
            <a:avLst/>
            <a:gdLst>
              <a:gd name="T0" fmla="*/ 1736578008 w 908"/>
              <a:gd name="T1" fmla="*/ 375249289 h 299"/>
              <a:gd name="T2" fmla="*/ 1736578008 w 908"/>
              <a:gd name="T3" fmla="*/ 0 h 299"/>
              <a:gd name="T4" fmla="*/ 0 w 908"/>
              <a:gd name="T5" fmla="*/ 0 h 299"/>
              <a:gd name="T6" fmla="*/ 0 w 908"/>
              <a:gd name="T7" fmla="*/ 375249289 h 299"/>
              <a:gd name="T8" fmla="*/ 1736578008 w 908"/>
              <a:gd name="T9" fmla="*/ 375249289 h 299"/>
              <a:gd name="T10" fmla="*/ 1736578008 w 908"/>
              <a:gd name="T11" fmla="*/ 375249289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8"/>
              <a:gd name="T19" fmla="*/ 0 h 299"/>
              <a:gd name="T20" fmla="*/ 908 w 908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8" h="299">
                <a:moveTo>
                  <a:pt x="908" y="299"/>
                </a:moveTo>
                <a:lnTo>
                  <a:pt x="908" y="0"/>
                </a:lnTo>
                <a:lnTo>
                  <a:pt x="0" y="0"/>
                </a:lnTo>
                <a:lnTo>
                  <a:pt x="0" y="299"/>
                </a:lnTo>
                <a:lnTo>
                  <a:pt x="908" y="29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>
            <a:off x="2660650" y="3946525"/>
            <a:ext cx="1588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>
            <a:off x="2989263" y="3946525"/>
            <a:ext cx="6350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2" name="Line 21"/>
          <p:cNvSpPr>
            <a:spLocks noChangeShapeType="1"/>
          </p:cNvSpPr>
          <p:nvPr/>
        </p:nvSpPr>
        <p:spPr bwMode="auto">
          <a:xfrm>
            <a:off x="3311525" y="3946525"/>
            <a:ext cx="1588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Rectangle 22"/>
          <p:cNvSpPr>
            <a:spLocks noChangeArrowheads="1"/>
          </p:cNvSpPr>
          <p:nvPr/>
        </p:nvSpPr>
        <p:spPr bwMode="auto">
          <a:xfrm>
            <a:off x="4224338" y="401002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D</a:t>
            </a:r>
            <a:endParaRPr lang="en-US" b="0"/>
          </a:p>
        </p:txBody>
      </p:sp>
      <p:sp>
        <p:nvSpPr>
          <p:cNvPr id="28694" name="Rectangle 23"/>
          <p:cNvSpPr>
            <a:spLocks noChangeArrowheads="1"/>
          </p:cNvSpPr>
          <p:nvPr/>
        </p:nvSpPr>
        <p:spPr bwMode="auto">
          <a:xfrm>
            <a:off x="4532313" y="401002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b="0"/>
          </a:p>
        </p:txBody>
      </p:sp>
      <p:sp>
        <p:nvSpPr>
          <p:cNvPr id="28695" name="Rectangle 24"/>
          <p:cNvSpPr>
            <a:spLocks noChangeArrowheads="1"/>
          </p:cNvSpPr>
          <p:nvPr/>
        </p:nvSpPr>
        <p:spPr bwMode="auto">
          <a:xfrm>
            <a:off x="4867275" y="4010025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b="0"/>
          </a:p>
        </p:txBody>
      </p:sp>
      <p:sp>
        <p:nvSpPr>
          <p:cNvPr id="28696" name="Rectangle 25"/>
          <p:cNvSpPr>
            <a:spLocks noChangeArrowheads="1"/>
          </p:cNvSpPr>
          <p:nvPr/>
        </p:nvSpPr>
        <p:spPr bwMode="auto">
          <a:xfrm>
            <a:off x="5162550" y="4010025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b="0"/>
          </a:p>
        </p:txBody>
      </p:sp>
      <p:sp>
        <p:nvSpPr>
          <p:cNvPr id="28697" name="Freeform 26"/>
          <p:cNvSpPr>
            <a:spLocks/>
          </p:cNvSpPr>
          <p:nvPr/>
        </p:nvSpPr>
        <p:spPr bwMode="auto">
          <a:xfrm>
            <a:off x="4138613" y="3951288"/>
            <a:ext cx="1247775" cy="334962"/>
          </a:xfrm>
          <a:custGeom>
            <a:avLst/>
            <a:gdLst>
              <a:gd name="T0" fmla="*/ 1724188985 w 903"/>
              <a:gd name="T1" fmla="*/ 375249289 h 299"/>
              <a:gd name="T2" fmla="*/ 1724188985 w 903"/>
              <a:gd name="T3" fmla="*/ 0 h 299"/>
              <a:gd name="T4" fmla="*/ 0 w 903"/>
              <a:gd name="T5" fmla="*/ 0 h 299"/>
              <a:gd name="T6" fmla="*/ 0 w 903"/>
              <a:gd name="T7" fmla="*/ 375249289 h 299"/>
              <a:gd name="T8" fmla="*/ 1724188985 w 903"/>
              <a:gd name="T9" fmla="*/ 375249289 h 299"/>
              <a:gd name="T10" fmla="*/ 1724188985 w 903"/>
              <a:gd name="T11" fmla="*/ 375249289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3"/>
              <a:gd name="T19" fmla="*/ 0 h 299"/>
              <a:gd name="T20" fmla="*/ 903 w 903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3" h="299">
                <a:moveTo>
                  <a:pt x="903" y="299"/>
                </a:moveTo>
                <a:lnTo>
                  <a:pt x="903" y="0"/>
                </a:lnTo>
                <a:lnTo>
                  <a:pt x="0" y="0"/>
                </a:lnTo>
                <a:lnTo>
                  <a:pt x="0" y="299"/>
                </a:lnTo>
                <a:lnTo>
                  <a:pt x="903" y="29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8" name="Line 27"/>
          <p:cNvSpPr>
            <a:spLocks noChangeShapeType="1"/>
          </p:cNvSpPr>
          <p:nvPr/>
        </p:nvSpPr>
        <p:spPr bwMode="auto">
          <a:xfrm>
            <a:off x="4448175" y="3946525"/>
            <a:ext cx="1588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>
            <a:off x="4781550" y="3946525"/>
            <a:ext cx="1588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0" name="Line 29"/>
          <p:cNvSpPr>
            <a:spLocks noChangeShapeType="1"/>
          </p:cNvSpPr>
          <p:nvPr/>
        </p:nvSpPr>
        <p:spPr bwMode="auto">
          <a:xfrm>
            <a:off x="5097463" y="3946525"/>
            <a:ext cx="1587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Rectangle 30"/>
          <p:cNvSpPr>
            <a:spLocks noChangeArrowheads="1"/>
          </p:cNvSpPr>
          <p:nvPr/>
        </p:nvSpPr>
        <p:spPr bwMode="auto">
          <a:xfrm>
            <a:off x="6416675" y="401002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D</a:t>
            </a:r>
            <a:endParaRPr lang="en-US" b="0"/>
          </a:p>
        </p:txBody>
      </p:sp>
      <p:sp>
        <p:nvSpPr>
          <p:cNvPr id="28702" name="Rectangle 31"/>
          <p:cNvSpPr>
            <a:spLocks noChangeArrowheads="1"/>
          </p:cNvSpPr>
          <p:nvPr/>
        </p:nvSpPr>
        <p:spPr bwMode="auto">
          <a:xfrm>
            <a:off x="6732588" y="401002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b="0"/>
          </a:p>
        </p:txBody>
      </p:sp>
      <p:sp>
        <p:nvSpPr>
          <p:cNvPr id="28703" name="Rectangle 32"/>
          <p:cNvSpPr>
            <a:spLocks noChangeArrowheads="1"/>
          </p:cNvSpPr>
          <p:nvPr/>
        </p:nvSpPr>
        <p:spPr bwMode="auto">
          <a:xfrm>
            <a:off x="7067550" y="4010025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b="0"/>
          </a:p>
        </p:txBody>
      </p:sp>
      <p:sp>
        <p:nvSpPr>
          <p:cNvPr id="28704" name="Rectangle 33"/>
          <p:cNvSpPr>
            <a:spLocks noChangeArrowheads="1"/>
          </p:cNvSpPr>
          <p:nvPr/>
        </p:nvSpPr>
        <p:spPr bwMode="auto">
          <a:xfrm>
            <a:off x="7354888" y="4010025"/>
            <a:ext cx="169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b="0"/>
          </a:p>
        </p:txBody>
      </p:sp>
      <p:sp>
        <p:nvSpPr>
          <p:cNvPr id="28705" name="Freeform 34"/>
          <p:cNvSpPr>
            <a:spLocks/>
          </p:cNvSpPr>
          <p:nvPr/>
        </p:nvSpPr>
        <p:spPr bwMode="auto">
          <a:xfrm>
            <a:off x="5924550" y="3951288"/>
            <a:ext cx="1660525" cy="334962"/>
          </a:xfrm>
          <a:custGeom>
            <a:avLst/>
            <a:gdLst>
              <a:gd name="T0" fmla="*/ 2147483647 w 1201"/>
              <a:gd name="T1" fmla="*/ 375249289 h 299"/>
              <a:gd name="T2" fmla="*/ 2147483647 w 1201"/>
              <a:gd name="T3" fmla="*/ 0 h 299"/>
              <a:gd name="T4" fmla="*/ 0 w 1201"/>
              <a:gd name="T5" fmla="*/ 0 h 299"/>
              <a:gd name="T6" fmla="*/ 0 w 1201"/>
              <a:gd name="T7" fmla="*/ 375249289 h 299"/>
              <a:gd name="T8" fmla="*/ 2147483647 w 1201"/>
              <a:gd name="T9" fmla="*/ 375249289 h 299"/>
              <a:gd name="T10" fmla="*/ 2147483647 w 1201"/>
              <a:gd name="T11" fmla="*/ 375249289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1"/>
              <a:gd name="T19" fmla="*/ 0 h 299"/>
              <a:gd name="T20" fmla="*/ 1201 w 1201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1" h="299">
                <a:moveTo>
                  <a:pt x="1201" y="299"/>
                </a:moveTo>
                <a:lnTo>
                  <a:pt x="1201" y="0"/>
                </a:lnTo>
                <a:lnTo>
                  <a:pt x="0" y="0"/>
                </a:lnTo>
                <a:lnTo>
                  <a:pt x="0" y="299"/>
                </a:lnTo>
                <a:lnTo>
                  <a:pt x="1201" y="29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Line 35"/>
          <p:cNvSpPr>
            <a:spLocks noChangeShapeType="1"/>
          </p:cNvSpPr>
          <p:nvPr/>
        </p:nvSpPr>
        <p:spPr bwMode="auto">
          <a:xfrm>
            <a:off x="6646863" y="3946525"/>
            <a:ext cx="6350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6318250" y="3946525"/>
            <a:ext cx="6350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Line 37"/>
          <p:cNvSpPr>
            <a:spLocks noChangeShapeType="1"/>
          </p:cNvSpPr>
          <p:nvPr/>
        </p:nvSpPr>
        <p:spPr bwMode="auto">
          <a:xfrm>
            <a:off x="6981825" y="3946525"/>
            <a:ext cx="0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9" name="Line 38"/>
          <p:cNvSpPr>
            <a:spLocks noChangeShapeType="1"/>
          </p:cNvSpPr>
          <p:nvPr/>
        </p:nvSpPr>
        <p:spPr bwMode="auto">
          <a:xfrm>
            <a:off x="7296150" y="3946525"/>
            <a:ext cx="6350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0" name="Rectangle 39"/>
          <p:cNvSpPr>
            <a:spLocks noChangeArrowheads="1"/>
          </p:cNvSpPr>
          <p:nvPr/>
        </p:nvSpPr>
        <p:spPr bwMode="auto">
          <a:xfrm>
            <a:off x="2760663" y="50292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D</a:t>
            </a:r>
            <a:endParaRPr lang="en-US" b="0"/>
          </a:p>
        </p:txBody>
      </p:sp>
      <p:sp>
        <p:nvSpPr>
          <p:cNvPr id="28711" name="Rectangle 40"/>
          <p:cNvSpPr>
            <a:spLocks noChangeArrowheads="1"/>
          </p:cNvSpPr>
          <p:nvPr/>
        </p:nvSpPr>
        <p:spPr bwMode="auto">
          <a:xfrm>
            <a:off x="3060700" y="50292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b="0"/>
          </a:p>
        </p:txBody>
      </p:sp>
      <p:sp>
        <p:nvSpPr>
          <p:cNvPr id="28712" name="Rectangle 41"/>
          <p:cNvSpPr>
            <a:spLocks noChangeArrowheads="1"/>
          </p:cNvSpPr>
          <p:nvPr/>
        </p:nvSpPr>
        <p:spPr bwMode="auto">
          <a:xfrm>
            <a:off x="3402013" y="5029200"/>
            <a:ext cx="169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b="0"/>
          </a:p>
        </p:txBody>
      </p:sp>
      <p:sp>
        <p:nvSpPr>
          <p:cNvPr id="28713" name="Rectangle 42"/>
          <p:cNvSpPr>
            <a:spLocks noChangeArrowheads="1"/>
          </p:cNvSpPr>
          <p:nvPr/>
        </p:nvSpPr>
        <p:spPr bwMode="auto">
          <a:xfrm>
            <a:off x="2419350" y="5029200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b="0"/>
          </a:p>
        </p:txBody>
      </p:sp>
      <p:sp>
        <p:nvSpPr>
          <p:cNvPr id="28714" name="Rectangle 43"/>
          <p:cNvSpPr>
            <a:spLocks noChangeArrowheads="1"/>
          </p:cNvSpPr>
          <p:nvPr/>
        </p:nvSpPr>
        <p:spPr bwMode="auto">
          <a:xfrm>
            <a:off x="5976938" y="5029200"/>
            <a:ext cx="323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Ptr</a:t>
            </a:r>
            <a:endParaRPr lang="en-US" b="0"/>
          </a:p>
        </p:txBody>
      </p:sp>
      <p:sp>
        <p:nvSpPr>
          <p:cNvPr id="28715" name="Freeform 44"/>
          <p:cNvSpPr>
            <a:spLocks/>
          </p:cNvSpPr>
          <p:nvPr/>
        </p:nvSpPr>
        <p:spPr bwMode="auto">
          <a:xfrm>
            <a:off x="2344738" y="4959350"/>
            <a:ext cx="1255712" cy="334963"/>
          </a:xfrm>
          <a:custGeom>
            <a:avLst/>
            <a:gdLst>
              <a:gd name="T0" fmla="*/ 1736578008 w 908"/>
              <a:gd name="T1" fmla="*/ 375251530 h 299"/>
              <a:gd name="T2" fmla="*/ 1736578008 w 908"/>
              <a:gd name="T3" fmla="*/ 0 h 299"/>
              <a:gd name="T4" fmla="*/ 0 w 908"/>
              <a:gd name="T5" fmla="*/ 0 h 299"/>
              <a:gd name="T6" fmla="*/ 0 w 908"/>
              <a:gd name="T7" fmla="*/ 375251530 h 299"/>
              <a:gd name="T8" fmla="*/ 1736578008 w 908"/>
              <a:gd name="T9" fmla="*/ 375251530 h 299"/>
              <a:gd name="T10" fmla="*/ 1736578008 w 908"/>
              <a:gd name="T11" fmla="*/ 375251530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8"/>
              <a:gd name="T19" fmla="*/ 0 h 299"/>
              <a:gd name="T20" fmla="*/ 908 w 908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8" h="299">
                <a:moveTo>
                  <a:pt x="908" y="299"/>
                </a:moveTo>
                <a:lnTo>
                  <a:pt x="908" y="0"/>
                </a:lnTo>
                <a:lnTo>
                  <a:pt x="0" y="0"/>
                </a:lnTo>
                <a:lnTo>
                  <a:pt x="0" y="299"/>
                </a:lnTo>
                <a:lnTo>
                  <a:pt x="908" y="29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6" name="Line 45"/>
          <p:cNvSpPr>
            <a:spLocks noChangeShapeType="1"/>
          </p:cNvSpPr>
          <p:nvPr/>
        </p:nvSpPr>
        <p:spPr bwMode="auto">
          <a:xfrm>
            <a:off x="2660650" y="4954588"/>
            <a:ext cx="1588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7" name="Line 46"/>
          <p:cNvSpPr>
            <a:spLocks noChangeShapeType="1"/>
          </p:cNvSpPr>
          <p:nvPr/>
        </p:nvSpPr>
        <p:spPr bwMode="auto">
          <a:xfrm>
            <a:off x="2989263" y="4954588"/>
            <a:ext cx="6350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8" name="Line 47"/>
          <p:cNvSpPr>
            <a:spLocks noChangeShapeType="1"/>
          </p:cNvSpPr>
          <p:nvPr/>
        </p:nvSpPr>
        <p:spPr bwMode="auto">
          <a:xfrm>
            <a:off x="3311525" y="4954588"/>
            <a:ext cx="1588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9" name="Rectangle 48"/>
          <p:cNvSpPr>
            <a:spLocks noChangeArrowheads="1"/>
          </p:cNvSpPr>
          <p:nvPr/>
        </p:nvSpPr>
        <p:spPr bwMode="auto">
          <a:xfrm>
            <a:off x="4216400" y="50292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D</a:t>
            </a:r>
            <a:endParaRPr lang="en-US" b="0"/>
          </a:p>
        </p:txBody>
      </p:sp>
      <p:sp>
        <p:nvSpPr>
          <p:cNvPr id="28720" name="Rectangle 49"/>
          <p:cNvSpPr>
            <a:spLocks noChangeArrowheads="1"/>
          </p:cNvSpPr>
          <p:nvPr/>
        </p:nvSpPr>
        <p:spPr bwMode="auto">
          <a:xfrm>
            <a:off x="4532313" y="50292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b="0"/>
          </a:p>
        </p:txBody>
      </p:sp>
      <p:sp>
        <p:nvSpPr>
          <p:cNvPr id="28721" name="Rectangle 50"/>
          <p:cNvSpPr>
            <a:spLocks noChangeArrowheads="1"/>
          </p:cNvSpPr>
          <p:nvPr/>
        </p:nvSpPr>
        <p:spPr bwMode="auto">
          <a:xfrm>
            <a:off x="4873625" y="5029200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b="0"/>
          </a:p>
        </p:txBody>
      </p:sp>
      <p:sp>
        <p:nvSpPr>
          <p:cNvPr id="28722" name="Freeform 51"/>
          <p:cNvSpPr>
            <a:spLocks/>
          </p:cNvSpPr>
          <p:nvPr/>
        </p:nvSpPr>
        <p:spPr bwMode="auto">
          <a:xfrm>
            <a:off x="4138613" y="4959350"/>
            <a:ext cx="965200" cy="334963"/>
          </a:xfrm>
          <a:custGeom>
            <a:avLst/>
            <a:gdLst>
              <a:gd name="T0" fmla="*/ 1323243516 w 699"/>
              <a:gd name="T1" fmla="*/ 375251530 h 299"/>
              <a:gd name="T2" fmla="*/ 1332776761 w 699"/>
              <a:gd name="T3" fmla="*/ 0 h 299"/>
              <a:gd name="T4" fmla="*/ 0 w 699"/>
              <a:gd name="T5" fmla="*/ 0 h 299"/>
              <a:gd name="T6" fmla="*/ 0 w 699"/>
              <a:gd name="T7" fmla="*/ 375251530 h 299"/>
              <a:gd name="T8" fmla="*/ 1332776761 w 699"/>
              <a:gd name="T9" fmla="*/ 375251530 h 299"/>
              <a:gd name="T10" fmla="*/ 1332776761 w 699"/>
              <a:gd name="T11" fmla="*/ 375251530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9"/>
              <a:gd name="T19" fmla="*/ 0 h 299"/>
              <a:gd name="T20" fmla="*/ 699 w 699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9" h="299">
                <a:moveTo>
                  <a:pt x="694" y="299"/>
                </a:moveTo>
                <a:lnTo>
                  <a:pt x="699" y="0"/>
                </a:lnTo>
                <a:lnTo>
                  <a:pt x="0" y="0"/>
                </a:lnTo>
                <a:lnTo>
                  <a:pt x="0" y="299"/>
                </a:lnTo>
                <a:lnTo>
                  <a:pt x="699" y="29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3" name="Line 52"/>
          <p:cNvSpPr>
            <a:spLocks noChangeShapeType="1"/>
          </p:cNvSpPr>
          <p:nvPr/>
        </p:nvSpPr>
        <p:spPr bwMode="auto">
          <a:xfrm>
            <a:off x="4448175" y="4954588"/>
            <a:ext cx="1588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4" name="Line 53"/>
          <p:cNvSpPr>
            <a:spLocks noChangeShapeType="1"/>
          </p:cNvSpPr>
          <p:nvPr/>
        </p:nvSpPr>
        <p:spPr bwMode="auto">
          <a:xfrm>
            <a:off x="4781550" y="4954588"/>
            <a:ext cx="1588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5" name="Rectangle 54"/>
          <p:cNvSpPr>
            <a:spLocks noChangeArrowheads="1"/>
          </p:cNvSpPr>
          <p:nvPr/>
        </p:nvSpPr>
        <p:spPr bwMode="auto">
          <a:xfrm>
            <a:off x="6416675" y="50292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D</a:t>
            </a:r>
            <a:endParaRPr lang="en-US" b="0"/>
          </a:p>
        </p:txBody>
      </p:sp>
      <p:sp>
        <p:nvSpPr>
          <p:cNvPr id="28726" name="Rectangle 55"/>
          <p:cNvSpPr>
            <a:spLocks noChangeArrowheads="1"/>
          </p:cNvSpPr>
          <p:nvPr/>
        </p:nvSpPr>
        <p:spPr bwMode="auto">
          <a:xfrm>
            <a:off x="6745288" y="50292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b="0"/>
          </a:p>
        </p:txBody>
      </p:sp>
      <p:sp>
        <p:nvSpPr>
          <p:cNvPr id="28727" name="Rectangle 56"/>
          <p:cNvSpPr>
            <a:spLocks noChangeArrowheads="1"/>
          </p:cNvSpPr>
          <p:nvPr/>
        </p:nvSpPr>
        <p:spPr bwMode="auto">
          <a:xfrm>
            <a:off x="7080250" y="5029200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b="0"/>
          </a:p>
        </p:txBody>
      </p:sp>
      <p:sp>
        <p:nvSpPr>
          <p:cNvPr id="28728" name="Rectangle 57"/>
          <p:cNvSpPr>
            <a:spLocks noChangeArrowheads="1"/>
          </p:cNvSpPr>
          <p:nvPr/>
        </p:nvSpPr>
        <p:spPr bwMode="auto">
          <a:xfrm>
            <a:off x="7369175" y="5029200"/>
            <a:ext cx="168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b="0"/>
          </a:p>
        </p:txBody>
      </p:sp>
      <p:sp>
        <p:nvSpPr>
          <p:cNvPr id="28729" name="Freeform 58"/>
          <p:cNvSpPr>
            <a:spLocks/>
          </p:cNvSpPr>
          <p:nvPr/>
        </p:nvSpPr>
        <p:spPr bwMode="auto">
          <a:xfrm>
            <a:off x="5924550" y="4959350"/>
            <a:ext cx="1660525" cy="334963"/>
          </a:xfrm>
          <a:custGeom>
            <a:avLst/>
            <a:gdLst>
              <a:gd name="T0" fmla="*/ 2147483647 w 1201"/>
              <a:gd name="T1" fmla="*/ 375251530 h 299"/>
              <a:gd name="T2" fmla="*/ 2147483647 w 1201"/>
              <a:gd name="T3" fmla="*/ 0 h 299"/>
              <a:gd name="T4" fmla="*/ 0 w 1201"/>
              <a:gd name="T5" fmla="*/ 0 h 299"/>
              <a:gd name="T6" fmla="*/ 0 w 1201"/>
              <a:gd name="T7" fmla="*/ 375251530 h 299"/>
              <a:gd name="T8" fmla="*/ 2147483647 w 1201"/>
              <a:gd name="T9" fmla="*/ 375251530 h 299"/>
              <a:gd name="T10" fmla="*/ 2147483647 w 1201"/>
              <a:gd name="T11" fmla="*/ 375251530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1"/>
              <a:gd name="T19" fmla="*/ 0 h 299"/>
              <a:gd name="T20" fmla="*/ 1201 w 1201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1" h="299">
                <a:moveTo>
                  <a:pt x="1201" y="299"/>
                </a:moveTo>
                <a:lnTo>
                  <a:pt x="1201" y="0"/>
                </a:lnTo>
                <a:lnTo>
                  <a:pt x="0" y="0"/>
                </a:lnTo>
                <a:lnTo>
                  <a:pt x="0" y="299"/>
                </a:lnTo>
                <a:lnTo>
                  <a:pt x="1201" y="29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30" name="Line 59"/>
          <p:cNvSpPr>
            <a:spLocks noChangeShapeType="1"/>
          </p:cNvSpPr>
          <p:nvPr/>
        </p:nvSpPr>
        <p:spPr bwMode="auto">
          <a:xfrm>
            <a:off x="6646863" y="4954588"/>
            <a:ext cx="6350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31" name="Line 60"/>
          <p:cNvSpPr>
            <a:spLocks noChangeShapeType="1"/>
          </p:cNvSpPr>
          <p:nvPr/>
        </p:nvSpPr>
        <p:spPr bwMode="auto">
          <a:xfrm>
            <a:off x="6318250" y="4954588"/>
            <a:ext cx="6350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32" name="Line 61"/>
          <p:cNvSpPr>
            <a:spLocks noChangeShapeType="1"/>
          </p:cNvSpPr>
          <p:nvPr/>
        </p:nvSpPr>
        <p:spPr bwMode="auto">
          <a:xfrm>
            <a:off x="6981825" y="4954588"/>
            <a:ext cx="0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33" name="Line 62"/>
          <p:cNvSpPr>
            <a:spLocks noChangeShapeType="1"/>
          </p:cNvSpPr>
          <p:nvPr/>
        </p:nvSpPr>
        <p:spPr bwMode="auto">
          <a:xfrm>
            <a:off x="7296150" y="4954588"/>
            <a:ext cx="6350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34" name="Freeform 63"/>
          <p:cNvSpPr>
            <a:spLocks/>
          </p:cNvSpPr>
          <p:nvPr/>
        </p:nvSpPr>
        <p:spPr bwMode="auto">
          <a:xfrm>
            <a:off x="6127750" y="3686175"/>
            <a:ext cx="1287463" cy="254000"/>
          </a:xfrm>
          <a:custGeom>
            <a:avLst/>
            <a:gdLst>
              <a:gd name="T0" fmla="*/ 0 w 931"/>
              <a:gd name="T1" fmla="*/ 282964906 h 228"/>
              <a:gd name="T2" fmla="*/ 9561245 w 931"/>
              <a:gd name="T3" fmla="*/ 278000767 h 228"/>
              <a:gd name="T4" fmla="*/ 26772596 w 931"/>
              <a:gd name="T5" fmla="*/ 254419993 h 228"/>
              <a:gd name="T6" fmla="*/ 63107818 w 931"/>
              <a:gd name="T7" fmla="*/ 224634045 h 228"/>
              <a:gd name="T8" fmla="*/ 109004293 w 931"/>
              <a:gd name="T9" fmla="*/ 183678784 h 228"/>
              <a:gd name="T10" fmla="*/ 181674759 w 931"/>
              <a:gd name="T11" fmla="*/ 141482453 h 228"/>
              <a:gd name="T12" fmla="*/ 281117766 w 931"/>
              <a:gd name="T13" fmla="*/ 100527192 h 228"/>
              <a:gd name="T14" fmla="*/ 399683345 w 931"/>
              <a:gd name="T15" fmla="*/ 59571914 h 228"/>
              <a:gd name="T16" fmla="*/ 545022807 w 931"/>
              <a:gd name="T17" fmla="*/ 29785957 h 228"/>
              <a:gd name="T18" fmla="*/ 726697652 w 931"/>
              <a:gd name="T19" fmla="*/ 6205176 h 228"/>
              <a:gd name="T20" fmla="*/ 944707535 w 931"/>
              <a:gd name="T21" fmla="*/ 0 h 228"/>
              <a:gd name="T22" fmla="*/ 1116819582 w 931"/>
              <a:gd name="T23" fmla="*/ 6205176 h 228"/>
              <a:gd name="T24" fmla="*/ 1252597800 w 931"/>
              <a:gd name="T25" fmla="*/ 12410352 h 228"/>
              <a:gd name="T26" fmla="*/ 1371163293 w 931"/>
              <a:gd name="T27" fmla="*/ 29785957 h 228"/>
              <a:gd name="T28" fmla="*/ 1470606646 w 931"/>
              <a:gd name="T29" fmla="*/ 47160452 h 228"/>
              <a:gd name="T30" fmla="*/ 1543277068 w 931"/>
              <a:gd name="T31" fmla="*/ 70741227 h 228"/>
              <a:gd name="T32" fmla="*/ 1608297390 w 931"/>
              <a:gd name="T33" fmla="*/ 94322018 h 228"/>
              <a:gd name="T34" fmla="*/ 1644631218 w 931"/>
              <a:gd name="T35" fmla="*/ 112937540 h 228"/>
              <a:gd name="T36" fmla="*/ 1671405186 w 931"/>
              <a:gd name="T37" fmla="*/ 130313140 h 228"/>
              <a:gd name="T38" fmla="*/ 1688616529 w 931"/>
              <a:gd name="T39" fmla="*/ 136518314 h 228"/>
              <a:gd name="T40" fmla="*/ 1688616529 w 931"/>
              <a:gd name="T41" fmla="*/ 141482453 h 228"/>
              <a:gd name="T42" fmla="*/ 1780409437 w 931"/>
              <a:gd name="T43" fmla="*/ 201054384 h 2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31"/>
              <a:gd name="T67" fmla="*/ 0 h 228"/>
              <a:gd name="T68" fmla="*/ 931 w 931"/>
              <a:gd name="T69" fmla="*/ 228 h 22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31" h="228">
                <a:moveTo>
                  <a:pt x="0" y="228"/>
                </a:moveTo>
                <a:lnTo>
                  <a:pt x="5" y="224"/>
                </a:lnTo>
                <a:lnTo>
                  <a:pt x="14" y="205"/>
                </a:lnTo>
                <a:lnTo>
                  <a:pt x="33" y="181"/>
                </a:lnTo>
                <a:lnTo>
                  <a:pt x="57" y="148"/>
                </a:lnTo>
                <a:lnTo>
                  <a:pt x="95" y="114"/>
                </a:lnTo>
                <a:lnTo>
                  <a:pt x="147" y="81"/>
                </a:lnTo>
                <a:lnTo>
                  <a:pt x="209" y="48"/>
                </a:lnTo>
                <a:lnTo>
                  <a:pt x="285" y="24"/>
                </a:lnTo>
                <a:lnTo>
                  <a:pt x="380" y="5"/>
                </a:lnTo>
                <a:lnTo>
                  <a:pt x="494" y="0"/>
                </a:lnTo>
                <a:lnTo>
                  <a:pt x="584" y="5"/>
                </a:lnTo>
                <a:lnTo>
                  <a:pt x="655" y="10"/>
                </a:lnTo>
                <a:lnTo>
                  <a:pt x="717" y="24"/>
                </a:lnTo>
                <a:lnTo>
                  <a:pt x="769" y="38"/>
                </a:lnTo>
                <a:lnTo>
                  <a:pt x="807" y="57"/>
                </a:lnTo>
                <a:lnTo>
                  <a:pt x="841" y="76"/>
                </a:lnTo>
                <a:lnTo>
                  <a:pt x="860" y="91"/>
                </a:lnTo>
                <a:lnTo>
                  <a:pt x="874" y="105"/>
                </a:lnTo>
                <a:lnTo>
                  <a:pt x="883" y="110"/>
                </a:lnTo>
                <a:lnTo>
                  <a:pt x="883" y="114"/>
                </a:lnTo>
                <a:lnTo>
                  <a:pt x="931" y="162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35" name="Freeform 64"/>
          <p:cNvSpPr>
            <a:spLocks/>
          </p:cNvSpPr>
          <p:nvPr/>
        </p:nvSpPr>
        <p:spPr bwMode="auto">
          <a:xfrm>
            <a:off x="7381875" y="3856038"/>
            <a:ext cx="66675" cy="95250"/>
          </a:xfrm>
          <a:custGeom>
            <a:avLst/>
            <a:gdLst>
              <a:gd name="T0" fmla="*/ 0 w 48"/>
              <a:gd name="T1" fmla="*/ 12267314 h 86"/>
              <a:gd name="T2" fmla="*/ 92615756 w 48"/>
              <a:gd name="T3" fmla="*/ 105494910 h 86"/>
              <a:gd name="T4" fmla="*/ 92615756 w 48"/>
              <a:gd name="T5" fmla="*/ 0 h 86"/>
              <a:gd name="T6" fmla="*/ 9647039 w 48"/>
              <a:gd name="T7" fmla="*/ 12267314 h 86"/>
              <a:gd name="T8" fmla="*/ 9647039 w 48"/>
              <a:gd name="T9" fmla="*/ 12267314 h 86"/>
              <a:gd name="T10" fmla="*/ 0 w 48"/>
              <a:gd name="T11" fmla="*/ 12267314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86"/>
              <a:gd name="T20" fmla="*/ 48 w 48"/>
              <a:gd name="T21" fmla="*/ 86 h 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86">
                <a:moveTo>
                  <a:pt x="0" y="10"/>
                </a:moveTo>
                <a:lnTo>
                  <a:pt x="48" y="86"/>
                </a:lnTo>
                <a:lnTo>
                  <a:pt x="48" y="0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36" name="Freeform 65"/>
          <p:cNvSpPr>
            <a:spLocks/>
          </p:cNvSpPr>
          <p:nvPr/>
        </p:nvSpPr>
        <p:spPr bwMode="auto">
          <a:xfrm>
            <a:off x="6094413" y="4699000"/>
            <a:ext cx="1025525" cy="255588"/>
          </a:xfrm>
          <a:custGeom>
            <a:avLst/>
            <a:gdLst>
              <a:gd name="T0" fmla="*/ 0 w 741"/>
              <a:gd name="T1" fmla="*/ 286514141 h 228"/>
              <a:gd name="T2" fmla="*/ 9577102 w 741"/>
              <a:gd name="T3" fmla="*/ 280230938 h 228"/>
              <a:gd name="T4" fmla="*/ 26815889 w 741"/>
              <a:gd name="T5" fmla="*/ 256354765 h 228"/>
              <a:gd name="T6" fmla="*/ 63207494 w 741"/>
              <a:gd name="T7" fmla="*/ 226195390 h 228"/>
              <a:gd name="T8" fmla="*/ 118753308 w 741"/>
              <a:gd name="T9" fmla="*/ 184726248 h 228"/>
              <a:gd name="T10" fmla="*/ 181962207 w 741"/>
              <a:gd name="T11" fmla="*/ 143257071 h 228"/>
              <a:gd name="T12" fmla="*/ 264322494 w 741"/>
              <a:gd name="T13" fmla="*/ 101787929 h 228"/>
              <a:gd name="T14" fmla="*/ 363923031 w 741"/>
              <a:gd name="T15" fmla="*/ 65345332 h 228"/>
              <a:gd name="T16" fmla="*/ 473100580 w 741"/>
              <a:gd name="T17" fmla="*/ 30159385 h 228"/>
              <a:gd name="T18" fmla="*/ 601430944 w 741"/>
              <a:gd name="T19" fmla="*/ 6283206 h 228"/>
              <a:gd name="T20" fmla="*/ 737423161 w 741"/>
              <a:gd name="T21" fmla="*/ 0 h 228"/>
              <a:gd name="T22" fmla="*/ 873415204 w 741"/>
              <a:gd name="T23" fmla="*/ 0 h 228"/>
              <a:gd name="T24" fmla="*/ 982592754 w 741"/>
              <a:gd name="T25" fmla="*/ 12566411 h 228"/>
              <a:gd name="T26" fmla="*/ 1082193204 w 741"/>
              <a:gd name="T27" fmla="*/ 23876181 h 228"/>
              <a:gd name="T28" fmla="*/ 1164553491 w 741"/>
              <a:gd name="T29" fmla="*/ 41469159 h 228"/>
              <a:gd name="T30" fmla="*/ 1227762347 w 741"/>
              <a:gd name="T31" fmla="*/ 60318769 h 228"/>
              <a:gd name="T32" fmla="*/ 1273731040 w 741"/>
              <a:gd name="T33" fmla="*/ 77911756 h 228"/>
              <a:gd name="T34" fmla="*/ 1310122634 w 741"/>
              <a:gd name="T35" fmla="*/ 95504725 h 228"/>
              <a:gd name="T36" fmla="*/ 1336938512 w 741"/>
              <a:gd name="T37" fmla="*/ 108071132 h 228"/>
              <a:gd name="T38" fmla="*/ 1346515611 w 741"/>
              <a:gd name="T39" fmla="*/ 119380898 h 228"/>
              <a:gd name="T40" fmla="*/ 1356092711 w 741"/>
              <a:gd name="T41" fmla="*/ 125664101 h 228"/>
              <a:gd name="T42" fmla="*/ 1419300183 w 741"/>
              <a:gd name="T43" fmla="*/ 184726248 h 2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41"/>
              <a:gd name="T67" fmla="*/ 0 h 228"/>
              <a:gd name="T68" fmla="*/ 741 w 741"/>
              <a:gd name="T69" fmla="*/ 228 h 22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41" h="228">
                <a:moveTo>
                  <a:pt x="0" y="228"/>
                </a:moveTo>
                <a:lnTo>
                  <a:pt x="5" y="223"/>
                </a:lnTo>
                <a:lnTo>
                  <a:pt x="14" y="204"/>
                </a:lnTo>
                <a:lnTo>
                  <a:pt x="33" y="180"/>
                </a:lnTo>
                <a:lnTo>
                  <a:pt x="62" y="147"/>
                </a:lnTo>
                <a:lnTo>
                  <a:pt x="95" y="114"/>
                </a:lnTo>
                <a:lnTo>
                  <a:pt x="138" y="81"/>
                </a:lnTo>
                <a:lnTo>
                  <a:pt x="190" y="52"/>
                </a:lnTo>
                <a:lnTo>
                  <a:pt x="247" y="24"/>
                </a:lnTo>
                <a:lnTo>
                  <a:pt x="314" y="5"/>
                </a:lnTo>
                <a:lnTo>
                  <a:pt x="385" y="0"/>
                </a:lnTo>
                <a:lnTo>
                  <a:pt x="456" y="0"/>
                </a:lnTo>
                <a:lnTo>
                  <a:pt x="513" y="10"/>
                </a:lnTo>
                <a:lnTo>
                  <a:pt x="565" y="19"/>
                </a:lnTo>
                <a:lnTo>
                  <a:pt x="608" y="33"/>
                </a:lnTo>
                <a:lnTo>
                  <a:pt x="641" y="48"/>
                </a:lnTo>
                <a:lnTo>
                  <a:pt x="665" y="62"/>
                </a:lnTo>
                <a:lnTo>
                  <a:pt x="684" y="76"/>
                </a:lnTo>
                <a:lnTo>
                  <a:pt x="698" y="86"/>
                </a:lnTo>
                <a:lnTo>
                  <a:pt x="703" y="95"/>
                </a:lnTo>
                <a:lnTo>
                  <a:pt x="708" y="100"/>
                </a:lnTo>
                <a:lnTo>
                  <a:pt x="741" y="147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37" name="Freeform 66"/>
          <p:cNvSpPr>
            <a:spLocks/>
          </p:cNvSpPr>
          <p:nvPr/>
        </p:nvSpPr>
        <p:spPr bwMode="auto">
          <a:xfrm>
            <a:off x="7080250" y="4848225"/>
            <a:ext cx="65088" cy="100013"/>
          </a:xfrm>
          <a:custGeom>
            <a:avLst/>
            <a:gdLst>
              <a:gd name="T0" fmla="*/ 0 w 47"/>
              <a:gd name="T1" fmla="*/ 17288912 h 90"/>
              <a:gd name="T2" fmla="*/ 90137178 w 47"/>
              <a:gd name="T3" fmla="*/ 111139999 h 90"/>
              <a:gd name="T4" fmla="*/ 80548473 w 47"/>
              <a:gd name="T5" fmla="*/ 0 h 90"/>
              <a:gd name="T6" fmla="*/ 0 w 47"/>
              <a:gd name="T7" fmla="*/ 17288912 h 90"/>
              <a:gd name="T8" fmla="*/ 0 w 47"/>
              <a:gd name="T9" fmla="*/ 17288912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0"/>
              <a:gd name="T17" fmla="*/ 47 w 47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0">
                <a:moveTo>
                  <a:pt x="0" y="14"/>
                </a:moveTo>
                <a:lnTo>
                  <a:pt x="47" y="90"/>
                </a:lnTo>
                <a:lnTo>
                  <a:pt x="42" y="0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38" name="AutoShape 67"/>
          <p:cNvSpPr>
            <a:spLocks noChangeArrowheads="1"/>
          </p:cNvSpPr>
          <p:nvPr/>
        </p:nvSpPr>
        <p:spPr bwMode="auto">
          <a:xfrm>
            <a:off x="2743200" y="4419600"/>
            <a:ext cx="485775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AutoShape 68"/>
          <p:cNvSpPr>
            <a:spLocks noChangeArrowheads="1"/>
          </p:cNvSpPr>
          <p:nvPr/>
        </p:nvSpPr>
        <p:spPr bwMode="auto">
          <a:xfrm>
            <a:off x="4343400" y="4419600"/>
            <a:ext cx="485775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0" name="AutoShape 69"/>
          <p:cNvSpPr>
            <a:spLocks noChangeArrowheads="1"/>
          </p:cNvSpPr>
          <p:nvPr/>
        </p:nvSpPr>
        <p:spPr bwMode="auto">
          <a:xfrm>
            <a:off x="7162800" y="4419600"/>
            <a:ext cx="485775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1952F9-7630-4C75-A95D-BE264907C7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Flow Identification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876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/>
              <a:t>Assume you want to guarantee some type of quality of service (minimum bandwidth, maximum end-to-end delay) to a user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/>
              <a:t>We will call a </a:t>
            </a:r>
            <a:r>
              <a:rPr lang="en-US" sz="2000" i="1" u="sng" dirty="0"/>
              <a:t>flow</a:t>
            </a:r>
            <a:r>
              <a:rPr lang="en-US" sz="2000" dirty="0"/>
              <a:t> to be the sequence of packets generated by one user in one application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/>
              <a:t>Before you do that, you have to distinguish the packets of one “user” from another “user”, since they have different requirements (bandwidth, delay)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/>
              <a:t>Each output link would have a queue of packets per user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/>
              <a:t>How to </a:t>
            </a:r>
            <a:r>
              <a:rPr lang="en-US" sz="2400" u="sng" dirty="0"/>
              <a:t>efficiently</a:t>
            </a:r>
            <a:r>
              <a:rPr lang="en-US" sz="2400" dirty="0"/>
              <a:t> separate packets into all these queues?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B2C14-FB8B-4849-9155-7BC2579B98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Flow Identification Continued…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How to separate packets of one user and another?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Perhaps look at addresses: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Each packet has a source and destination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Separate packets according to (source,destination), i.e., one packet queue per pair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How to quickly do this separation?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I.e., if a packet is received, to which queue I should add it?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1205B3-B0A4-4E14-9892-422A170B80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Flow Identification, search tree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2895600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How about a search tree, indexed by (S,D)</a:t>
            </a:r>
          </a:p>
          <a:p>
            <a:pPr lvl="1" eaLnBrk="1" hangingPunct="1"/>
            <a:r>
              <a:rPr lang="en-US"/>
              <a:t>Searching takes multiple steps (O log N, N is the number of queues), too slow</a:t>
            </a:r>
          </a:p>
          <a:p>
            <a:pPr lvl="4" eaLnBrk="1" hangingPunct="1"/>
            <a:endParaRPr lang="en-US"/>
          </a:p>
        </p:txBody>
      </p:sp>
      <p:grpSp>
        <p:nvGrpSpPr>
          <p:cNvPr id="15365" name="Group 56"/>
          <p:cNvGrpSpPr>
            <a:grpSpLocks/>
          </p:cNvGrpSpPr>
          <p:nvPr/>
        </p:nvGrpSpPr>
        <p:grpSpPr bwMode="auto">
          <a:xfrm>
            <a:off x="2971800" y="5486400"/>
            <a:ext cx="2209800" cy="609600"/>
            <a:chOff x="1536" y="3792"/>
            <a:chExt cx="1392" cy="384"/>
          </a:xfrm>
        </p:grpSpPr>
        <p:grpSp>
          <p:nvGrpSpPr>
            <p:cNvPr id="15380" name="Group 20"/>
            <p:cNvGrpSpPr>
              <a:grpSpLocks/>
            </p:cNvGrpSpPr>
            <p:nvPr/>
          </p:nvGrpSpPr>
          <p:grpSpPr bwMode="auto">
            <a:xfrm>
              <a:off x="1536" y="3792"/>
              <a:ext cx="192" cy="384"/>
              <a:chOff x="1536" y="3792"/>
              <a:chExt cx="192" cy="384"/>
            </a:xfrm>
          </p:grpSpPr>
          <p:sp>
            <p:nvSpPr>
              <p:cNvPr id="15408" name="Line 12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Line 13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Line 14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Line 15"/>
              <p:cNvSpPr>
                <a:spLocks noChangeShapeType="1"/>
              </p:cNvSpPr>
              <p:nvPr/>
            </p:nvSpPr>
            <p:spPr bwMode="auto">
              <a:xfrm>
                <a:off x="1536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Line 16"/>
              <p:cNvSpPr>
                <a:spLocks noChangeShapeType="1"/>
              </p:cNvSpPr>
              <p:nvPr/>
            </p:nvSpPr>
            <p:spPr bwMode="auto">
              <a:xfrm>
                <a:off x="1536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Line 17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Line 18"/>
              <p:cNvSpPr>
                <a:spLocks noChangeShapeType="1"/>
              </p:cNvSpPr>
              <p:nvPr/>
            </p:nvSpPr>
            <p:spPr bwMode="auto">
              <a:xfrm>
                <a:off x="1536" y="39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5" name="Line 19"/>
              <p:cNvSpPr>
                <a:spLocks noChangeShapeType="1"/>
              </p:cNvSpPr>
              <p:nvPr/>
            </p:nvSpPr>
            <p:spPr bwMode="auto">
              <a:xfrm>
                <a:off x="1536" y="403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1" name="Group 22"/>
            <p:cNvGrpSpPr>
              <a:grpSpLocks/>
            </p:cNvGrpSpPr>
            <p:nvPr/>
          </p:nvGrpSpPr>
          <p:grpSpPr bwMode="auto">
            <a:xfrm>
              <a:off x="1920" y="3792"/>
              <a:ext cx="192" cy="384"/>
              <a:chOff x="1536" y="3792"/>
              <a:chExt cx="192" cy="384"/>
            </a:xfrm>
          </p:grpSpPr>
          <p:sp>
            <p:nvSpPr>
              <p:cNvPr id="15400" name="Line 23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24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25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26"/>
              <p:cNvSpPr>
                <a:spLocks noChangeShapeType="1"/>
              </p:cNvSpPr>
              <p:nvPr/>
            </p:nvSpPr>
            <p:spPr bwMode="auto">
              <a:xfrm>
                <a:off x="1536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Line 27"/>
              <p:cNvSpPr>
                <a:spLocks noChangeShapeType="1"/>
              </p:cNvSpPr>
              <p:nvPr/>
            </p:nvSpPr>
            <p:spPr bwMode="auto">
              <a:xfrm>
                <a:off x="1536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Line 28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Line 29"/>
              <p:cNvSpPr>
                <a:spLocks noChangeShapeType="1"/>
              </p:cNvSpPr>
              <p:nvPr/>
            </p:nvSpPr>
            <p:spPr bwMode="auto">
              <a:xfrm>
                <a:off x="1536" y="39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Line 30"/>
              <p:cNvSpPr>
                <a:spLocks noChangeShapeType="1"/>
              </p:cNvSpPr>
              <p:nvPr/>
            </p:nvSpPr>
            <p:spPr bwMode="auto">
              <a:xfrm>
                <a:off x="1536" y="403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2" name="Group 31"/>
            <p:cNvGrpSpPr>
              <a:grpSpLocks/>
            </p:cNvGrpSpPr>
            <p:nvPr/>
          </p:nvGrpSpPr>
          <p:grpSpPr bwMode="auto">
            <a:xfrm>
              <a:off x="2304" y="3792"/>
              <a:ext cx="192" cy="384"/>
              <a:chOff x="1536" y="3792"/>
              <a:chExt cx="192" cy="384"/>
            </a:xfrm>
          </p:grpSpPr>
          <p:sp>
            <p:nvSpPr>
              <p:cNvPr id="15392" name="Line 32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Line 33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Line 34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Line 35"/>
              <p:cNvSpPr>
                <a:spLocks noChangeShapeType="1"/>
              </p:cNvSpPr>
              <p:nvPr/>
            </p:nvSpPr>
            <p:spPr bwMode="auto">
              <a:xfrm>
                <a:off x="1536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Line 36"/>
              <p:cNvSpPr>
                <a:spLocks noChangeShapeType="1"/>
              </p:cNvSpPr>
              <p:nvPr/>
            </p:nvSpPr>
            <p:spPr bwMode="auto">
              <a:xfrm>
                <a:off x="1536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Line 37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Line 38"/>
              <p:cNvSpPr>
                <a:spLocks noChangeShapeType="1"/>
              </p:cNvSpPr>
              <p:nvPr/>
            </p:nvSpPr>
            <p:spPr bwMode="auto">
              <a:xfrm>
                <a:off x="1536" y="39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Line 39"/>
              <p:cNvSpPr>
                <a:spLocks noChangeShapeType="1"/>
              </p:cNvSpPr>
              <p:nvPr/>
            </p:nvSpPr>
            <p:spPr bwMode="auto">
              <a:xfrm>
                <a:off x="1536" y="403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3" name="Group 40"/>
            <p:cNvGrpSpPr>
              <a:grpSpLocks/>
            </p:cNvGrpSpPr>
            <p:nvPr/>
          </p:nvGrpSpPr>
          <p:grpSpPr bwMode="auto">
            <a:xfrm>
              <a:off x="2736" y="3792"/>
              <a:ext cx="192" cy="384"/>
              <a:chOff x="1536" y="3792"/>
              <a:chExt cx="192" cy="384"/>
            </a:xfrm>
          </p:grpSpPr>
          <p:sp>
            <p:nvSpPr>
              <p:cNvPr id="15384" name="Line 41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Line 42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43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44"/>
              <p:cNvSpPr>
                <a:spLocks noChangeShapeType="1"/>
              </p:cNvSpPr>
              <p:nvPr/>
            </p:nvSpPr>
            <p:spPr bwMode="auto">
              <a:xfrm>
                <a:off x="1536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Line 45"/>
              <p:cNvSpPr>
                <a:spLocks noChangeShapeType="1"/>
              </p:cNvSpPr>
              <p:nvPr/>
            </p:nvSpPr>
            <p:spPr bwMode="auto">
              <a:xfrm>
                <a:off x="1536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Line 46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47"/>
              <p:cNvSpPr>
                <a:spLocks noChangeShapeType="1"/>
              </p:cNvSpPr>
              <p:nvPr/>
            </p:nvSpPr>
            <p:spPr bwMode="auto">
              <a:xfrm>
                <a:off x="1536" y="39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Line 48"/>
              <p:cNvSpPr>
                <a:spLocks noChangeShapeType="1"/>
              </p:cNvSpPr>
              <p:nvPr/>
            </p:nvSpPr>
            <p:spPr bwMode="auto">
              <a:xfrm>
                <a:off x="1536" y="403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66" name="Group 55"/>
          <p:cNvGrpSpPr>
            <a:grpSpLocks/>
          </p:cNvGrpSpPr>
          <p:nvPr/>
        </p:nvGrpSpPr>
        <p:grpSpPr bwMode="auto">
          <a:xfrm>
            <a:off x="2971800" y="4038600"/>
            <a:ext cx="2286000" cy="1295400"/>
            <a:chOff x="1536" y="2784"/>
            <a:chExt cx="1440" cy="816"/>
          </a:xfrm>
        </p:grpSpPr>
        <p:sp>
          <p:nvSpPr>
            <p:cNvPr id="15367" name="Line 49"/>
            <p:cNvSpPr>
              <a:spLocks noChangeShapeType="1"/>
            </p:cNvSpPr>
            <p:nvPr/>
          </p:nvSpPr>
          <p:spPr bwMode="auto">
            <a:xfrm flipH="1">
              <a:off x="1872" y="2928"/>
              <a:ext cx="33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50"/>
            <p:cNvSpPr>
              <a:spLocks noChangeShapeType="1"/>
            </p:cNvSpPr>
            <p:nvPr/>
          </p:nvSpPr>
          <p:spPr bwMode="auto">
            <a:xfrm>
              <a:off x="2304" y="2880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51"/>
            <p:cNvSpPr>
              <a:spLocks noChangeShapeType="1"/>
            </p:cNvSpPr>
            <p:nvPr/>
          </p:nvSpPr>
          <p:spPr bwMode="auto">
            <a:xfrm flipV="1">
              <a:off x="1632" y="3120"/>
              <a:ext cx="14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52"/>
            <p:cNvSpPr>
              <a:spLocks noChangeShapeType="1"/>
            </p:cNvSpPr>
            <p:nvPr/>
          </p:nvSpPr>
          <p:spPr bwMode="auto">
            <a:xfrm flipH="1" flipV="1">
              <a:off x="1872" y="3168"/>
              <a:ext cx="14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53"/>
            <p:cNvSpPr>
              <a:spLocks noChangeShapeType="1"/>
            </p:cNvSpPr>
            <p:nvPr/>
          </p:nvSpPr>
          <p:spPr bwMode="auto">
            <a:xfrm flipV="1">
              <a:off x="2448" y="3120"/>
              <a:ext cx="14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54"/>
            <p:cNvSpPr>
              <a:spLocks noChangeShapeType="1"/>
            </p:cNvSpPr>
            <p:nvPr/>
          </p:nvSpPr>
          <p:spPr bwMode="auto">
            <a:xfrm flipH="1" flipV="1">
              <a:off x="2640" y="3168"/>
              <a:ext cx="24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Oval 4"/>
            <p:cNvSpPr>
              <a:spLocks noChangeArrowheads="1"/>
            </p:cNvSpPr>
            <p:nvPr/>
          </p:nvSpPr>
          <p:spPr bwMode="auto">
            <a:xfrm>
              <a:off x="2160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Oval 5"/>
            <p:cNvSpPr>
              <a:spLocks noChangeArrowheads="1"/>
            </p:cNvSpPr>
            <p:nvPr/>
          </p:nvSpPr>
          <p:spPr bwMode="auto">
            <a:xfrm>
              <a:off x="1728" y="30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Oval 7"/>
            <p:cNvSpPr>
              <a:spLocks noChangeArrowheads="1"/>
            </p:cNvSpPr>
            <p:nvPr/>
          </p:nvSpPr>
          <p:spPr bwMode="auto">
            <a:xfrm>
              <a:off x="2496" y="30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Oval 8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Oval 9"/>
            <p:cNvSpPr>
              <a:spLocks noChangeArrowheads="1"/>
            </p:cNvSpPr>
            <p:nvPr/>
          </p:nvSpPr>
          <p:spPr bwMode="auto">
            <a:xfrm>
              <a:off x="2352" y="34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Oval 10"/>
            <p:cNvSpPr>
              <a:spLocks noChangeArrowheads="1"/>
            </p:cNvSpPr>
            <p:nvPr/>
          </p:nvSpPr>
          <p:spPr bwMode="auto">
            <a:xfrm>
              <a:off x="1920" y="34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Oval 11"/>
            <p:cNvSpPr>
              <a:spLocks noChangeArrowheads="1"/>
            </p:cNvSpPr>
            <p:nvPr/>
          </p:nvSpPr>
          <p:spPr bwMode="auto">
            <a:xfrm>
              <a:off x="1536" y="34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116331-2E0B-4095-B6CF-DC630DD231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Flow Identification – (S,D) table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1905000"/>
          </a:xfrm>
        </p:spPr>
        <p:txBody>
          <a:bodyPr/>
          <a:lstStyle/>
          <a:p>
            <a:pPr eaLnBrk="1" hangingPunct="1"/>
            <a:r>
              <a:rPr lang="en-US" sz="2800" dirty="0"/>
              <a:t>We need fast access to the queues</a:t>
            </a:r>
          </a:p>
          <a:p>
            <a:pPr eaLnBrk="1" hangingPunct="1"/>
            <a:r>
              <a:rPr lang="en-US" sz="2800" dirty="0"/>
              <a:t>How about a table, (big array) indexed by (S,D)?</a:t>
            </a:r>
          </a:p>
          <a:p>
            <a:pPr lvl="1" eaLnBrk="1" hangingPunct="1"/>
            <a:r>
              <a:rPr lang="en-US" sz="2400" dirty="0"/>
              <a:t>It would require 2</a:t>
            </a:r>
            <a:r>
              <a:rPr lang="en-US" sz="2400" baseline="46000" dirty="0"/>
              <a:t>64</a:t>
            </a:r>
            <a:r>
              <a:rPr lang="en-US" sz="2400" dirty="0"/>
              <a:t> entries!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2514600" y="3352800"/>
            <a:ext cx="0" cy="297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3733800" y="3352800"/>
            <a:ext cx="0" cy="297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2514600" y="33528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2514600" y="3648075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2514600" y="394335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2514600" y="4238625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2514600" y="45339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2514600" y="4829175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41"/>
          <p:cNvSpPr>
            <a:spLocks noChangeShapeType="1"/>
          </p:cNvSpPr>
          <p:nvPr/>
        </p:nvSpPr>
        <p:spPr bwMode="auto">
          <a:xfrm>
            <a:off x="2514600" y="63246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2514600" y="60198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Oval 43"/>
          <p:cNvSpPr>
            <a:spLocks noChangeArrowheads="1"/>
          </p:cNvSpPr>
          <p:nvPr/>
        </p:nvSpPr>
        <p:spPr bwMode="auto">
          <a:xfrm>
            <a:off x="3048000" y="502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Oval 44"/>
          <p:cNvSpPr>
            <a:spLocks noChangeArrowheads="1"/>
          </p:cNvSpPr>
          <p:nvPr/>
        </p:nvSpPr>
        <p:spPr bwMode="auto">
          <a:xfrm>
            <a:off x="3048000" y="541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Oval 45"/>
          <p:cNvSpPr>
            <a:spLocks noChangeArrowheads="1"/>
          </p:cNvSpPr>
          <p:nvPr/>
        </p:nvSpPr>
        <p:spPr bwMode="auto">
          <a:xfrm>
            <a:off x="30480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AutoShape 46"/>
          <p:cNvSpPr>
            <a:spLocks/>
          </p:cNvSpPr>
          <p:nvPr/>
        </p:nvSpPr>
        <p:spPr bwMode="auto">
          <a:xfrm flipH="1">
            <a:off x="1752600" y="3352800"/>
            <a:ext cx="457200" cy="28956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47"/>
          <p:cNvSpPr>
            <a:spLocks noChangeArrowheads="1"/>
          </p:cNvSpPr>
          <p:nvPr/>
        </p:nvSpPr>
        <p:spPr bwMode="auto">
          <a:xfrm>
            <a:off x="889000" y="4267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2</a:t>
            </a:r>
            <a:r>
              <a:rPr lang="en-US" b="0" baseline="26000"/>
              <a:t>64</a:t>
            </a:r>
          </a:p>
        </p:txBody>
      </p:sp>
      <p:sp>
        <p:nvSpPr>
          <p:cNvPr id="16404" name="Line 48"/>
          <p:cNvSpPr>
            <a:spLocks noChangeShapeType="1"/>
          </p:cNvSpPr>
          <p:nvPr/>
        </p:nvSpPr>
        <p:spPr bwMode="auto">
          <a:xfrm>
            <a:off x="3810000" y="35052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Line 49"/>
          <p:cNvSpPr>
            <a:spLocks noChangeShapeType="1"/>
          </p:cNvSpPr>
          <p:nvPr/>
        </p:nvSpPr>
        <p:spPr bwMode="auto">
          <a:xfrm>
            <a:off x="3810000" y="38100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Line 50"/>
          <p:cNvSpPr>
            <a:spLocks noChangeShapeType="1"/>
          </p:cNvSpPr>
          <p:nvPr/>
        </p:nvSpPr>
        <p:spPr bwMode="auto">
          <a:xfrm>
            <a:off x="3810000" y="41148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51"/>
          <p:cNvSpPr>
            <a:spLocks noChangeShapeType="1"/>
          </p:cNvSpPr>
          <p:nvPr/>
        </p:nvSpPr>
        <p:spPr bwMode="auto">
          <a:xfrm>
            <a:off x="3810000" y="44196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52"/>
          <p:cNvSpPr>
            <a:spLocks noChangeShapeType="1"/>
          </p:cNvSpPr>
          <p:nvPr/>
        </p:nvSpPr>
        <p:spPr bwMode="auto">
          <a:xfrm>
            <a:off x="3810000" y="47244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Line 53"/>
          <p:cNvSpPr>
            <a:spLocks noChangeShapeType="1"/>
          </p:cNvSpPr>
          <p:nvPr/>
        </p:nvSpPr>
        <p:spPr bwMode="auto">
          <a:xfrm>
            <a:off x="3810000" y="61722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6410" name="Group 55"/>
          <p:cNvGrpSpPr>
            <a:grpSpLocks/>
          </p:cNvGrpSpPr>
          <p:nvPr/>
        </p:nvGrpSpPr>
        <p:grpSpPr bwMode="auto">
          <a:xfrm rot="-5400000">
            <a:off x="4886325" y="4105275"/>
            <a:ext cx="209550" cy="685800"/>
            <a:chOff x="1536" y="3792"/>
            <a:chExt cx="192" cy="384"/>
          </a:xfrm>
        </p:grpSpPr>
        <p:sp>
          <p:nvSpPr>
            <p:cNvPr id="16456" name="Line 56"/>
            <p:cNvSpPr>
              <a:spLocks noChangeShapeType="1"/>
            </p:cNvSpPr>
            <p:nvPr/>
          </p:nvSpPr>
          <p:spPr bwMode="auto">
            <a:xfrm>
              <a:off x="1536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57"/>
            <p:cNvSpPr>
              <a:spLocks noChangeShapeType="1"/>
            </p:cNvSpPr>
            <p:nvPr/>
          </p:nvSpPr>
          <p:spPr bwMode="auto">
            <a:xfrm>
              <a:off x="1728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Line 58"/>
            <p:cNvSpPr>
              <a:spLocks noChangeShapeType="1"/>
            </p:cNvSpPr>
            <p:nvPr/>
          </p:nvSpPr>
          <p:spPr bwMode="auto">
            <a:xfrm>
              <a:off x="1536" y="379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Line 59"/>
            <p:cNvSpPr>
              <a:spLocks noChangeShapeType="1"/>
            </p:cNvSpPr>
            <p:nvPr/>
          </p:nvSpPr>
          <p:spPr bwMode="auto">
            <a:xfrm>
              <a:off x="1536" y="384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0" name="Line 60"/>
            <p:cNvSpPr>
              <a:spLocks noChangeShapeType="1"/>
            </p:cNvSpPr>
            <p:nvPr/>
          </p:nvSpPr>
          <p:spPr bwMode="auto">
            <a:xfrm>
              <a:off x="1536" y="388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1" name="Line 61"/>
            <p:cNvSpPr>
              <a:spLocks noChangeShapeType="1"/>
            </p:cNvSpPr>
            <p:nvPr/>
          </p:nvSpPr>
          <p:spPr bwMode="auto">
            <a:xfrm>
              <a:off x="1536" y="393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2" name="Line 62"/>
            <p:cNvSpPr>
              <a:spLocks noChangeShapeType="1"/>
            </p:cNvSpPr>
            <p:nvPr/>
          </p:nvSpPr>
          <p:spPr bwMode="auto">
            <a:xfrm>
              <a:off x="1536" y="398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3" name="Line 63"/>
            <p:cNvSpPr>
              <a:spLocks noChangeShapeType="1"/>
            </p:cNvSpPr>
            <p:nvPr/>
          </p:nvSpPr>
          <p:spPr bwMode="auto">
            <a:xfrm>
              <a:off x="1536" y="403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1" name="Group 64"/>
          <p:cNvGrpSpPr>
            <a:grpSpLocks/>
          </p:cNvGrpSpPr>
          <p:nvPr/>
        </p:nvGrpSpPr>
        <p:grpSpPr bwMode="auto">
          <a:xfrm rot="-5400000">
            <a:off x="4886325" y="3800475"/>
            <a:ext cx="209550" cy="685800"/>
            <a:chOff x="1536" y="3792"/>
            <a:chExt cx="192" cy="384"/>
          </a:xfrm>
        </p:grpSpPr>
        <p:sp>
          <p:nvSpPr>
            <p:cNvPr id="16448" name="Line 65"/>
            <p:cNvSpPr>
              <a:spLocks noChangeShapeType="1"/>
            </p:cNvSpPr>
            <p:nvPr/>
          </p:nvSpPr>
          <p:spPr bwMode="auto">
            <a:xfrm>
              <a:off x="1536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Line 66"/>
            <p:cNvSpPr>
              <a:spLocks noChangeShapeType="1"/>
            </p:cNvSpPr>
            <p:nvPr/>
          </p:nvSpPr>
          <p:spPr bwMode="auto">
            <a:xfrm>
              <a:off x="1728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Line 67"/>
            <p:cNvSpPr>
              <a:spLocks noChangeShapeType="1"/>
            </p:cNvSpPr>
            <p:nvPr/>
          </p:nvSpPr>
          <p:spPr bwMode="auto">
            <a:xfrm>
              <a:off x="1536" y="379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1" name="Line 68"/>
            <p:cNvSpPr>
              <a:spLocks noChangeShapeType="1"/>
            </p:cNvSpPr>
            <p:nvPr/>
          </p:nvSpPr>
          <p:spPr bwMode="auto">
            <a:xfrm>
              <a:off x="1536" y="384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Line 69"/>
            <p:cNvSpPr>
              <a:spLocks noChangeShapeType="1"/>
            </p:cNvSpPr>
            <p:nvPr/>
          </p:nvSpPr>
          <p:spPr bwMode="auto">
            <a:xfrm>
              <a:off x="1536" y="388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3" name="Line 70"/>
            <p:cNvSpPr>
              <a:spLocks noChangeShapeType="1"/>
            </p:cNvSpPr>
            <p:nvPr/>
          </p:nvSpPr>
          <p:spPr bwMode="auto">
            <a:xfrm>
              <a:off x="1536" y="393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4" name="Line 71"/>
            <p:cNvSpPr>
              <a:spLocks noChangeShapeType="1"/>
            </p:cNvSpPr>
            <p:nvPr/>
          </p:nvSpPr>
          <p:spPr bwMode="auto">
            <a:xfrm>
              <a:off x="1536" y="398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Line 72"/>
            <p:cNvSpPr>
              <a:spLocks noChangeShapeType="1"/>
            </p:cNvSpPr>
            <p:nvPr/>
          </p:nvSpPr>
          <p:spPr bwMode="auto">
            <a:xfrm>
              <a:off x="1536" y="403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2" name="Group 73"/>
          <p:cNvGrpSpPr>
            <a:grpSpLocks/>
          </p:cNvGrpSpPr>
          <p:nvPr/>
        </p:nvGrpSpPr>
        <p:grpSpPr bwMode="auto">
          <a:xfrm rot="-5400000">
            <a:off x="4886325" y="3495675"/>
            <a:ext cx="209550" cy="685800"/>
            <a:chOff x="1536" y="3792"/>
            <a:chExt cx="192" cy="384"/>
          </a:xfrm>
        </p:grpSpPr>
        <p:sp>
          <p:nvSpPr>
            <p:cNvPr id="16440" name="Line 74"/>
            <p:cNvSpPr>
              <a:spLocks noChangeShapeType="1"/>
            </p:cNvSpPr>
            <p:nvPr/>
          </p:nvSpPr>
          <p:spPr bwMode="auto">
            <a:xfrm>
              <a:off x="1536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Line 75"/>
            <p:cNvSpPr>
              <a:spLocks noChangeShapeType="1"/>
            </p:cNvSpPr>
            <p:nvPr/>
          </p:nvSpPr>
          <p:spPr bwMode="auto">
            <a:xfrm>
              <a:off x="1728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2" name="Line 76"/>
            <p:cNvSpPr>
              <a:spLocks noChangeShapeType="1"/>
            </p:cNvSpPr>
            <p:nvPr/>
          </p:nvSpPr>
          <p:spPr bwMode="auto">
            <a:xfrm>
              <a:off x="1536" y="379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Line 77"/>
            <p:cNvSpPr>
              <a:spLocks noChangeShapeType="1"/>
            </p:cNvSpPr>
            <p:nvPr/>
          </p:nvSpPr>
          <p:spPr bwMode="auto">
            <a:xfrm>
              <a:off x="1536" y="384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Line 78"/>
            <p:cNvSpPr>
              <a:spLocks noChangeShapeType="1"/>
            </p:cNvSpPr>
            <p:nvPr/>
          </p:nvSpPr>
          <p:spPr bwMode="auto">
            <a:xfrm>
              <a:off x="1536" y="388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Line 79"/>
            <p:cNvSpPr>
              <a:spLocks noChangeShapeType="1"/>
            </p:cNvSpPr>
            <p:nvPr/>
          </p:nvSpPr>
          <p:spPr bwMode="auto">
            <a:xfrm>
              <a:off x="1536" y="393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80"/>
            <p:cNvSpPr>
              <a:spLocks noChangeShapeType="1"/>
            </p:cNvSpPr>
            <p:nvPr/>
          </p:nvSpPr>
          <p:spPr bwMode="auto">
            <a:xfrm>
              <a:off x="1536" y="398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81"/>
            <p:cNvSpPr>
              <a:spLocks noChangeShapeType="1"/>
            </p:cNvSpPr>
            <p:nvPr/>
          </p:nvSpPr>
          <p:spPr bwMode="auto">
            <a:xfrm>
              <a:off x="1536" y="403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3" name="Group 82"/>
          <p:cNvGrpSpPr>
            <a:grpSpLocks/>
          </p:cNvGrpSpPr>
          <p:nvPr/>
        </p:nvGrpSpPr>
        <p:grpSpPr bwMode="auto">
          <a:xfrm rot="-5400000">
            <a:off x="4886325" y="3114675"/>
            <a:ext cx="209550" cy="685800"/>
            <a:chOff x="1536" y="3792"/>
            <a:chExt cx="192" cy="384"/>
          </a:xfrm>
        </p:grpSpPr>
        <p:sp>
          <p:nvSpPr>
            <p:cNvPr id="16432" name="Line 83"/>
            <p:cNvSpPr>
              <a:spLocks noChangeShapeType="1"/>
            </p:cNvSpPr>
            <p:nvPr/>
          </p:nvSpPr>
          <p:spPr bwMode="auto">
            <a:xfrm>
              <a:off x="1536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Line 84"/>
            <p:cNvSpPr>
              <a:spLocks noChangeShapeType="1"/>
            </p:cNvSpPr>
            <p:nvPr/>
          </p:nvSpPr>
          <p:spPr bwMode="auto">
            <a:xfrm>
              <a:off x="1728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85"/>
            <p:cNvSpPr>
              <a:spLocks noChangeShapeType="1"/>
            </p:cNvSpPr>
            <p:nvPr/>
          </p:nvSpPr>
          <p:spPr bwMode="auto">
            <a:xfrm>
              <a:off x="1536" y="379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Line 86"/>
            <p:cNvSpPr>
              <a:spLocks noChangeShapeType="1"/>
            </p:cNvSpPr>
            <p:nvPr/>
          </p:nvSpPr>
          <p:spPr bwMode="auto">
            <a:xfrm>
              <a:off x="1536" y="384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87"/>
            <p:cNvSpPr>
              <a:spLocks noChangeShapeType="1"/>
            </p:cNvSpPr>
            <p:nvPr/>
          </p:nvSpPr>
          <p:spPr bwMode="auto">
            <a:xfrm>
              <a:off x="1536" y="388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Line 88"/>
            <p:cNvSpPr>
              <a:spLocks noChangeShapeType="1"/>
            </p:cNvSpPr>
            <p:nvPr/>
          </p:nvSpPr>
          <p:spPr bwMode="auto">
            <a:xfrm>
              <a:off x="1536" y="393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8" name="Line 89"/>
            <p:cNvSpPr>
              <a:spLocks noChangeShapeType="1"/>
            </p:cNvSpPr>
            <p:nvPr/>
          </p:nvSpPr>
          <p:spPr bwMode="auto">
            <a:xfrm>
              <a:off x="1536" y="398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Line 90"/>
            <p:cNvSpPr>
              <a:spLocks noChangeShapeType="1"/>
            </p:cNvSpPr>
            <p:nvPr/>
          </p:nvSpPr>
          <p:spPr bwMode="auto">
            <a:xfrm>
              <a:off x="1536" y="403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4" name="Group 91"/>
          <p:cNvGrpSpPr>
            <a:grpSpLocks/>
          </p:cNvGrpSpPr>
          <p:nvPr/>
        </p:nvGrpSpPr>
        <p:grpSpPr bwMode="auto">
          <a:xfrm rot="-5400000">
            <a:off x="4886325" y="4410075"/>
            <a:ext cx="209550" cy="685800"/>
            <a:chOff x="1536" y="3792"/>
            <a:chExt cx="192" cy="384"/>
          </a:xfrm>
        </p:grpSpPr>
        <p:sp>
          <p:nvSpPr>
            <p:cNvPr id="16424" name="Line 92"/>
            <p:cNvSpPr>
              <a:spLocks noChangeShapeType="1"/>
            </p:cNvSpPr>
            <p:nvPr/>
          </p:nvSpPr>
          <p:spPr bwMode="auto">
            <a:xfrm>
              <a:off x="1536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Line 93"/>
            <p:cNvSpPr>
              <a:spLocks noChangeShapeType="1"/>
            </p:cNvSpPr>
            <p:nvPr/>
          </p:nvSpPr>
          <p:spPr bwMode="auto">
            <a:xfrm>
              <a:off x="1728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Line 94"/>
            <p:cNvSpPr>
              <a:spLocks noChangeShapeType="1"/>
            </p:cNvSpPr>
            <p:nvPr/>
          </p:nvSpPr>
          <p:spPr bwMode="auto">
            <a:xfrm>
              <a:off x="1536" y="379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Line 95"/>
            <p:cNvSpPr>
              <a:spLocks noChangeShapeType="1"/>
            </p:cNvSpPr>
            <p:nvPr/>
          </p:nvSpPr>
          <p:spPr bwMode="auto">
            <a:xfrm>
              <a:off x="1536" y="384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Line 96"/>
            <p:cNvSpPr>
              <a:spLocks noChangeShapeType="1"/>
            </p:cNvSpPr>
            <p:nvPr/>
          </p:nvSpPr>
          <p:spPr bwMode="auto">
            <a:xfrm>
              <a:off x="1536" y="388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Line 97"/>
            <p:cNvSpPr>
              <a:spLocks noChangeShapeType="1"/>
            </p:cNvSpPr>
            <p:nvPr/>
          </p:nvSpPr>
          <p:spPr bwMode="auto">
            <a:xfrm>
              <a:off x="1536" y="393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Line 98"/>
            <p:cNvSpPr>
              <a:spLocks noChangeShapeType="1"/>
            </p:cNvSpPr>
            <p:nvPr/>
          </p:nvSpPr>
          <p:spPr bwMode="auto">
            <a:xfrm>
              <a:off x="1536" y="398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Line 99"/>
            <p:cNvSpPr>
              <a:spLocks noChangeShapeType="1"/>
            </p:cNvSpPr>
            <p:nvPr/>
          </p:nvSpPr>
          <p:spPr bwMode="auto">
            <a:xfrm>
              <a:off x="1536" y="403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" name="Group 100"/>
          <p:cNvGrpSpPr>
            <a:grpSpLocks/>
          </p:cNvGrpSpPr>
          <p:nvPr/>
        </p:nvGrpSpPr>
        <p:grpSpPr bwMode="auto">
          <a:xfrm rot="-5400000">
            <a:off x="4886325" y="5781675"/>
            <a:ext cx="209550" cy="685800"/>
            <a:chOff x="1536" y="3792"/>
            <a:chExt cx="192" cy="384"/>
          </a:xfrm>
        </p:grpSpPr>
        <p:sp>
          <p:nvSpPr>
            <p:cNvPr id="16416" name="Line 101"/>
            <p:cNvSpPr>
              <a:spLocks noChangeShapeType="1"/>
            </p:cNvSpPr>
            <p:nvPr/>
          </p:nvSpPr>
          <p:spPr bwMode="auto">
            <a:xfrm>
              <a:off x="1536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102"/>
            <p:cNvSpPr>
              <a:spLocks noChangeShapeType="1"/>
            </p:cNvSpPr>
            <p:nvPr/>
          </p:nvSpPr>
          <p:spPr bwMode="auto">
            <a:xfrm>
              <a:off x="1728" y="37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Line 103"/>
            <p:cNvSpPr>
              <a:spLocks noChangeShapeType="1"/>
            </p:cNvSpPr>
            <p:nvPr/>
          </p:nvSpPr>
          <p:spPr bwMode="auto">
            <a:xfrm>
              <a:off x="1536" y="379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Line 104"/>
            <p:cNvSpPr>
              <a:spLocks noChangeShapeType="1"/>
            </p:cNvSpPr>
            <p:nvPr/>
          </p:nvSpPr>
          <p:spPr bwMode="auto">
            <a:xfrm>
              <a:off x="1536" y="384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105"/>
            <p:cNvSpPr>
              <a:spLocks noChangeShapeType="1"/>
            </p:cNvSpPr>
            <p:nvPr/>
          </p:nvSpPr>
          <p:spPr bwMode="auto">
            <a:xfrm>
              <a:off x="1536" y="388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106"/>
            <p:cNvSpPr>
              <a:spLocks noChangeShapeType="1"/>
            </p:cNvSpPr>
            <p:nvPr/>
          </p:nvSpPr>
          <p:spPr bwMode="auto">
            <a:xfrm>
              <a:off x="1536" y="393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Line 107"/>
            <p:cNvSpPr>
              <a:spLocks noChangeShapeType="1"/>
            </p:cNvSpPr>
            <p:nvPr/>
          </p:nvSpPr>
          <p:spPr bwMode="auto">
            <a:xfrm>
              <a:off x="1536" y="398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Line 108"/>
            <p:cNvSpPr>
              <a:spLocks noChangeShapeType="1"/>
            </p:cNvSpPr>
            <p:nvPr/>
          </p:nvSpPr>
          <p:spPr bwMode="auto">
            <a:xfrm>
              <a:off x="1536" y="403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1E036A-C2DD-485C-97BC-D6788079388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Flow Identification – hash table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3276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We need a fast but small 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Perhaps a hash table (say, 1000 entries)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Hash(S,D) gives you the “bucket” or table entry where the queue of the packet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How to handle collisions?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You have to revert to search trees for each bucket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Slow!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grpSp>
        <p:nvGrpSpPr>
          <p:cNvPr id="17413" name="Group 122"/>
          <p:cNvGrpSpPr>
            <a:grpSpLocks/>
          </p:cNvGrpSpPr>
          <p:nvPr/>
        </p:nvGrpSpPr>
        <p:grpSpPr bwMode="auto">
          <a:xfrm>
            <a:off x="4800600" y="990600"/>
            <a:ext cx="3124200" cy="4953000"/>
            <a:chOff x="2928" y="528"/>
            <a:chExt cx="1968" cy="3120"/>
          </a:xfrm>
        </p:grpSpPr>
        <p:sp>
          <p:nvSpPr>
            <p:cNvPr id="17414" name="Line 4"/>
            <p:cNvSpPr>
              <a:spLocks noChangeShapeType="1"/>
            </p:cNvSpPr>
            <p:nvPr/>
          </p:nvSpPr>
          <p:spPr bwMode="auto">
            <a:xfrm rot="5400000">
              <a:off x="3864" y="184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Line 5"/>
            <p:cNvSpPr>
              <a:spLocks noChangeShapeType="1"/>
            </p:cNvSpPr>
            <p:nvPr/>
          </p:nvSpPr>
          <p:spPr bwMode="auto">
            <a:xfrm rot="5400000">
              <a:off x="3864" y="952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Line 6"/>
            <p:cNvSpPr>
              <a:spLocks noChangeShapeType="1"/>
            </p:cNvSpPr>
            <p:nvPr/>
          </p:nvSpPr>
          <p:spPr bwMode="auto">
            <a:xfrm rot="5400000">
              <a:off x="4416" y="150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7"/>
            <p:cNvSpPr>
              <a:spLocks noChangeShapeType="1"/>
            </p:cNvSpPr>
            <p:nvPr/>
          </p:nvSpPr>
          <p:spPr bwMode="auto">
            <a:xfrm rot="5400000">
              <a:off x="4230" y="150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 rot="5400000">
              <a:off x="4044" y="150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9"/>
            <p:cNvSpPr>
              <a:spLocks noChangeShapeType="1"/>
            </p:cNvSpPr>
            <p:nvPr/>
          </p:nvSpPr>
          <p:spPr bwMode="auto">
            <a:xfrm rot="5400000">
              <a:off x="3858" y="150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 rot="5400000">
              <a:off x="3672" y="150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 rot="5400000">
              <a:off x="3486" y="150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 rot="5400000">
              <a:off x="2544" y="150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 rot="5400000">
              <a:off x="2736" y="150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Oval 14"/>
            <p:cNvSpPr>
              <a:spLocks noChangeArrowheads="1"/>
            </p:cNvSpPr>
            <p:nvPr/>
          </p:nvSpPr>
          <p:spPr bwMode="auto">
            <a:xfrm rot="5400000">
              <a:off x="3696" y="1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Oval 15"/>
            <p:cNvSpPr>
              <a:spLocks noChangeArrowheads="1"/>
            </p:cNvSpPr>
            <p:nvPr/>
          </p:nvSpPr>
          <p:spPr bwMode="auto">
            <a:xfrm rot="5400000">
              <a:off x="3456" y="1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"/>
            <p:cNvSpPr>
              <a:spLocks noChangeArrowheads="1"/>
            </p:cNvSpPr>
            <p:nvPr/>
          </p:nvSpPr>
          <p:spPr bwMode="auto">
            <a:xfrm rot="5400000">
              <a:off x="3264" y="1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AutoShape 17"/>
            <p:cNvSpPr>
              <a:spLocks/>
            </p:cNvSpPr>
            <p:nvPr/>
          </p:nvSpPr>
          <p:spPr bwMode="auto">
            <a:xfrm rot="5400000" flipH="1">
              <a:off x="3744" y="48"/>
              <a:ext cx="288" cy="1824"/>
            </a:xfrm>
            <a:prstGeom prst="rightBrace">
              <a:avLst>
                <a:gd name="adj1" fmla="val 527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18"/>
            <p:cNvSpPr>
              <a:spLocks noChangeArrowheads="1"/>
            </p:cNvSpPr>
            <p:nvPr/>
          </p:nvSpPr>
          <p:spPr bwMode="auto">
            <a:xfrm>
              <a:off x="3264" y="528"/>
              <a:ext cx="1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0"/>
                <a:t>Hash Table (key: (S,D) )</a:t>
              </a:r>
              <a:endParaRPr lang="en-US" sz="1800" b="0" baseline="26000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 rot="5400000">
              <a:off x="4016" y="2080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30" name="Group 52"/>
            <p:cNvGrpSpPr>
              <a:grpSpLocks/>
            </p:cNvGrpSpPr>
            <p:nvPr/>
          </p:nvGrpSpPr>
          <p:grpSpPr bwMode="auto">
            <a:xfrm>
              <a:off x="3456" y="3216"/>
              <a:ext cx="132" cy="432"/>
              <a:chOff x="1536" y="3792"/>
              <a:chExt cx="192" cy="384"/>
            </a:xfrm>
          </p:grpSpPr>
          <p:sp>
            <p:nvSpPr>
              <p:cNvPr id="17472" name="Line 53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Line 54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4" name="Line 55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5" name="Line 56"/>
              <p:cNvSpPr>
                <a:spLocks noChangeShapeType="1"/>
              </p:cNvSpPr>
              <p:nvPr/>
            </p:nvSpPr>
            <p:spPr bwMode="auto">
              <a:xfrm>
                <a:off x="1536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6" name="Line 57"/>
              <p:cNvSpPr>
                <a:spLocks noChangeShapeType="1"/>
              </p:cNvSpPr>
              <p:nvPr/>
            </p:nvSpPr>
            <p:spPr bwMode="auto">
              <a:xfrm>
                <a:off x="1536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7" name="Line 58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8" name="Line 59"/>
              <p:cNvSpPr>
                <a:spLocks noChangeShapeType="1"/>
              </p:cNvSpPr>
              <p:nvPr/>
            </p:nvSpPr>
            <p:spPr bwMode="auto">
              <a:xfrm>
                <a:off x="1536" y="39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9" name="Line 60"/>
              <p:cNvSpPr>
                <a:spLocks noChangeShapeType="1"/>
              </p:cNvSpPr>
              <p:nvPr/>
            </p:nvSpPr>
            <p:spPr bwMode="auto">
              <a:xfrm>
                <a:off x="1536" y="403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31" name="Group 80"/>
            <p:cNvGrpSpPr>
              <a:grpSpLocks/>
            </p:cNvGrpSpPr>
            <p:nvPr/>
          </p:nvGrpSpPr>
          <p:grpSpPr bwMode="auto">
            <a:xfrm>
              <a:off x="3456" y="2352"/>
              <a:ext cx="1440" cy="816"/>
              <a:chOff x="1536" y="2784"/>
              <a:chExt cx="1440" cy="816"/>
            </a:xfrm>
          </p:grpSpPr>
          <p:sp>
            <p:nvSpPr>
              <p:cNvPr id="17459" name="Line 81"/>
              <p:cNvSpPr>
                <a:spLocks noChangeShapeType="1"/>
              </p:cNvSpPr>
              <p:nvPr/>
            </p:nvSpPr>
            <p:spPr bwMode="auto">
              <a:xfrm flipH="1">
                <a:off x="1872" y="292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0" name="Line 82"/>
              <p:cNvSpPr>
                <a:spLocks noChangeShapeType="1"/>
              </p:cNvSpPr>
              <p:nvPr/>
            </p:nvSpPr>
            <p:spPr bwMode="auto">
              <a:xfrm>
                <a:off x="2304" y="2880"/>
                <a:ext cx="24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1" name="Line 83"/>
              <p:cNvSpPr>
                <a:spLocks noChangeShapeType="1"/>
              </p:cNvSpPr>
              <p:nvPr/>
            </p:nvSpPr>
            <p:spPr bwMode="auto">
              <a:xfrm flipV="1">
                <a:off x="1632" y="3120"/>
                <a:ext cx="144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2" name="Line 84"/>
              <p:cNvSpPr>
                <a:spLocks noChangeShapeType="1"/>
              </p:cNvSpPr>
              <p:nvPr/>
            </p:nvSpPr>
            <p:spPr bwMode="auto">
              <a:xfrm flipH="1" flipV="1">
                <a:off x="1872" y="3168"/>
                <a:ext cx="144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3" name="Line 85"/>
              <p:cNvSpPr>
                <a:spLocks noChangeShapeType="1"/>
              </p:cNvSpPr>
              <p:nvPr/>
            </p:nvSpPr>
            <p:spPr bwMode="auto">
              <a:xfrm flipV="1">
                <a:off x="2448" y="3120"/>
                <a:ext cx="144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4" name="Line 86"/>
              <p:cNvSpPr>
                <a:spLocks noChangeShapeType="1"/>
              </p:cNvSpPr>
              <p:nvPr/>
            </p:nvSpPr>
            <p:spPr bwMode="auto">
              <a:xfrm flipH="1" flipV="1">
                <a:off x="2640" y="3168"/>
                <a:ext cx="24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5" name="Oval 87"/>
              <p:cNvSpPr>
                <a:spLocks noChangeArrowheads="1"/>
              </p:cNvSpPr>
              <p:nvPr/>
            </p:nvSpPr>
            <p:spPr bwMode="auto">
              <a:xfrm>
                <a:off x="2160" y="278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Oval 88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Oval 89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Oval 90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Oval 91"/>
              <p:cNvSpPr>
                <a:spLocks noChangeArrowheads="1"/>
              </p:cNvSpPr>
              <p:nvPr/>
            </p:nvSpPr>
            <p:spPr bwMode="auto">
              <a:xfrm>
                <a:off x="2352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Oval 92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Oval 93"/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32" name="Group 95"/>
            <p:cNvGrpSpPr>
              <a:grpSpLocks/>
            </p:cNvGrpSpPr>
            <p:nvPr/>
          </p:nvGrpSpPr>
          <p:grpSpPr bwMode="auto">
            <a:xfrm>
              <a:off x="3888" y="3216"/>
              <a:ext cx="132" cy="432"/>
              <a:chOff x="1536" y="3792"/>
              <a:chExt cx="192" cy="384"/>
            </a:xfrm>
          </p:grpSpPr>
          <p:sp>
            <p:nvSpPr>
              <p:cNvPr id="17451" name="Line 96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2" name="Line 97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3" name="Line 98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4" name="Line 99"/>
              <p:cNvSpPr>
                <a:spLocks noChangeShapeType="1"/>
              </p:cNvSpPr>
              <p:nvPr/>
            </p:nvSpPr>
            <p:spPr bwMode="auto">
              <a:xfrm>
                <a:off x="1536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5" name="Line 100"/>
              <p:cNvSpPr>
                <a:spLocks noChangeShapeType="1"/>
              </p:cNvSpPr>
              <p:nvPr/>
            </p:nvSpPr>
            <p:spPr bwMode="auto">
              <a:xfrm>
                <a:off x="1536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6" name="Line 101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7" name="Line 102"/>
              <p:cNvSpPr>
                <a:spLocks noChangeShapeType="1"/>
              </p:cNvSpPr>
              <p:nvPr/>
            </p:nvSpPr>
            <p:spPr bwMode="auto">
              <a:xfrm>
                <a:off x="1536" y="39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8" name="Line 103"/>
              <p:cNvSpPr>
                <a:spLocks noChangeShapeType="1"/>
              </p:cNvSpPr>
              <p:nvPr/>
            </p:nvSpPr>
            <p:spPr bwMode="auto">
              <a:xfrm>
                <a:off x="1536" y="403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33" name="Group 104"/>
            <p:cNvGrpSpPr>
              <a:grpSpLocks/>
            </p:cNvGrpSpPr>
            <p:nvPr/>
          </p:nvGrpSpPr>
          <p:grpSpPr bwMode="auto">
            <a:xfrm>
              <a:off x="4272" y="3216"/>
              <a:ext cx="132" cy="432"/>
              <a:chOff x="1536" y="3792"/>
              <a:chExt cx="192" cy="384"/>
            </a:xfrm>
          </p:grpSpPr>
          <p:sp>
            <p:nvSpPr>
              <p:cNvPr id="17443" name="Line 105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106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5" name="Line 107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6" name="Line 108"/>
              <p:cNvSpPr>
                <a:spLocks noChangeShapeType="1"/>
              </p:cNvSpPr>
              <p:nvPr/>
            </p:nvSpPr>
            <p:spPr bwMode="auto">
              <a:xfrm>
                <a:off x="1536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7" name="Line 109"/>
              <p:cNvSpPr>
                <a:spLocks noChangeShapeType="1"/>
              </p:cNvSpPr>
              <p:nvPr/>
            </p:nvSpPr>
            <p:spPr bwMode="auto">
              <a:xfrm>
                <a:off x="1536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8" name="Line 110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9" name="Line 111"/>
              <p:cNvSpPr>
                <a:spLocks noChangeShapeType="1"/>
              </p:cNvSpPr>
              <p:nvPr/>
            </p:nvSpPr>
            <p:spPr bwMode="auto">
              <a:xfrm>
                <a:off x="1536" y="39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0" name="Line 112"/>
              <p:cNvSpPr>
                <a:spLocks noChangeShapeType="1"/>
              </p:cNvSpPr>
              <p:nvPr/>
            </p:nvSpPr>
            <p:spPr bwMode="auto">
              <a:xfrm>
                <a:off x="1536" y="403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34" name="Group 113"/>
            <p:cNvGrpSpPr>
              <a:grpSpLocks/>
            </p:cNvGrpSpPr>
            <p:nvPr/>
          </p:nvGrpSpPr>
          <p:grpSpPr bwMode="auto">
            <a:xfrm>
              <a:off x="4752" y="3216"/>
              <a:ext cx="132" cy="432"/>
              <a:chOff x="1536" y="3792"/>
              <a:chExt cx="192" cy="384"/>
            </a:xfrm>
          </p:grpSpPr>
          <p:sp>
            <p:nvSpPr>
              <p:cNvPr id="17435" name="Line 114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6" name="Line 115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7" name="Line 116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8" name="Line 117"/>
              <p:cNvSpPr>
                <a:spLocks noChangeShapeType="1"/>
              </p:cNvSpPr>
              <p:nvPr/>
            </p:nvSpPr>
            <p:spPr bwMode="auto">
              <a:xfrm>
                <a:off x="1536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9" name="Line 118"/>
              <p:cNvSpPr>
                <a:spLocks noChangeShapeType="1"/>
              </p:cNvSpPr>
              <p:nvPr/>
            </p:nvSpPr>
            <p:spPr bwMode="auto">
              <a:xfrm>
                <a:off x="1536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0" name="Line 119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1" name="Line 120"/>
              <p:cNvSpPr>
                <a:spLocks noChangeShapeType="1"/>
              </p:cNvSpPr>
              <p:nvPr/>
            </p:nvSpPr>
            <p:spPr bwMode="auto">
              <a:xfrm>
                <a:off x="1536" y="39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121"/>
              <p:cNvSpPr>
                <a:spLocks noChangeShapeType="1"/>
              </p:cNvSpPr>
              <p:nvPr/>
            </p:nvSpPr>
            <p:spPr bwMode="auto">
              <a:xfrm>
                <a:off x="1536" y="403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F1C9EE-E61C-4B28-98D9-959E232756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Flow Identification – flow label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We still need a fast but small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Say, 1000 entries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Each flow can have a label that is used as an index into that table.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Note that there are more than 1000 flows in the world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a single switch may be involved in only about 1000 flows at a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Hence, flow labels could be </a:t>
            </a:r>
            <a:r>
              <a:rPr lang="en-US" sz="2800" b="1" i="1" u="sng" dirty="0"/>
              <a:t>local </a:t>
            </a:r>
            <a:r>
              <a:rPr lang="en-US" sz="2800" dirty="0"/>
              <a:t> to the router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These are known as “virtual circuits”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BTW, they are not used in the Internet (in general)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a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38688"/>
          </a:xfrm>
        </p:spPr>
        <p:txBody>
          <a:bodyPr/>
          <a:lstStyle/>
          <a:p>
            <a:r>
              <a:rPr lang="en-US" dirty="0"/>
              <a:t>Network: a collection of computers, each with its own unique ID (address), so that each computer can send a message to any other computer in the network.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BDB53-B093-4A01-8DAA-0E3B7C973E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57820A-FA89-4941-B85D-355B2B4BDA0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Virtual Circuit Switching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876800"/>
          </a:xfrm>
        </p:spPr>
        <p:txBody>
          <a:bodyPr/>
          <a:lstStyle/>
          <a:p>
            <a:pPr eaLnBrk="1" hangingPunct="1"/>
            <a:r>
              <a:rPr lang="en-US" sz="2400" dirty="0"/>
              <a:t>Also referred as connection-oriented model.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Explicit connection setup (and tear-down) phase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All packets follow same route as the setup message route.</a:t>
            </a:r>
          </a:p>
          <a:p>
            <a:pPr lvl="1" eaLnBrk="1" hangingPunct="1"/>
            <a:r>
              <a:rPr lang="en-US" sz="2000" dirty="0"/>
              <a:t>Resources may be reserved along this path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The telephone network performs something similar for voice calls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1905000" cy="457200"/>
          </a:xfrm>
          <a:noFill/>
        </p:spPr>
        <p:txBody>
          <a:bodyPr/>
          <a:lstStyle/>
          <a:p>
            <a:fld id="{C4699BE2-D228-47B6-983A-DC5D41F454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2819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sz="2000" dirty="0"/>
              <a:t>Each virtual circuit (VC) has a unique virtual circuit identifier (VID) in each </a:t>
            </a:r>
            <a:r>
              <a:rPr lang="en-US" sz="2000" b="1" i="1" u="sng" dirty="0"/>
              <a:t>link</a:t>
            </a:r>
            <a:r>
              <a:rPr lang="en-US" sz="2000" dirty="0"/>
              <a:t> along its path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sz="1600" dirty="0"/>
              <a:t>It is determined locally by the switch incident on that link (receiving side of link) and is chosen independently of other values along the path.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sz="1600" dirty="0"/>
              <a:t>No two VC’s on the same link (port, interface) can use the same VID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endParaRPr lang="en-US" sz="2000" dirty="0"/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endParaRPr lang="en-US" sz="2000" dirty="0"/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endParaRPr lang="en-US" sz="2000" dirty="0"/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endParaRPr lang="en-US" sz="2000" dirty="0"/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endParaRPr lang="en-US" sz="2000" dirty="0"/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endParaRPr lang="en-US" sz="2000" dirty="0"/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sz="2000" dirty="0"/>
              <a:t>Note: VID's are reused periodically, since they are bounded and small (they are the index into a table), VID : 0 .. v-1 for some constant v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271587" y="99219"/>
            <a:ext cx="7543800" cy="762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Virtual Circuit ID’s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86E88F-EE60-F243-A845-E5CF2B27431D}"/>
              </a:ext>
            </a:extLst>
          </p:cNvPr>
          <p:cNvGrpSpPr/>
          <p:nvPr/>
        </p:nvGrpSpPr>
        <p:grpSpPr>
          <a:xfrm>
            <a:off x="762000" y="2849562"/>
            <a:ext cx="7772400" cy="2027238"/>
            <a:chOff x="1219200" y="4038600"/>
            <a:chExt cx="7772400" cy="2027238"/>
          </a:xfrm>
        </p:grpSpPr>
        <p:sp>
          <p:nvSpPr>
            <p:cNvPr id="20485" name="Text Box 8"/>
            <p:cNvSpPr txBox="1">
              <a:spLocks noChangeArrowheads="1"/>
            </p:cNvSpPr>
            <p:nvPr/>
          </p:nvSpPr>
          <p:spPr bwMode="auto">
            <a:xfrm>
              <a:off x="7162800" y="4419600"/>
              <a:ext cx="18288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800" b="0">
                  <a:latin typeface="Arial" charset="0"/>
                </a:rPr>
                <a:t>Two circuits:</a:t>
              </a:r>
            </a:p>
            <a:p>
              <a:r>
                <a:rPr lang="en-US" sz="1800" b="0">
                  <a:latin typeface="Arial" charset="0"/>
                </a:rPr>
                <a:t>one from E to F</a:t>
              </a:r>
            </a:p>
            <a:p>
              <a:r>
                <a:rPr lang="en-US" sz="1800" b="0">
                  <a:latin typeface="Arial" charset="0"/>
                </a:rPr>
                <a:t>another from A to B</a:t>
              </a:r>
              <a:endParaRPr lang="en-US" b="0">
                <a:latin typeface="Arial" charset="0"/>
              </a:endParaRPr>
            </a:p>
          </p:txBody>
        </p:sp>
        <p:sp>
          <p:nvSpPr>
            <p:cNvPr id="20486" name="Line 13"/>
            <p:cNvSpPr>
              <a:spLocks noChangeShapeType="1"/>
            </p:cNvSpPr>
            <p:nvPr/>
          </p:nvSpPr>
          <p:spPr bwMode="auto">
            <a:xfrm>
              <a:off x="2286000" y="4495800"/>
              <a:ext cx="904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14"/>
            <p:cNvSpPr>
              <a:spLocks noChangeShapeType="1"/>
            </p:cNvSpPr>
            <p:nvPr/>
          </p:nvSpPr>
          <p:spPr bwMode="auto">
            <a:xfrm>
              <a:off x="5029200" y="4476750"/>
              <a:ext cx="904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15"/>
            <p:cNvSpPr>
              <a:spLocks noChangeShapeType="1"/>
            </p:cNvSpPr>
            <p:nvPr/>
          </p:nvSpPr>
          <p:spPr bwMode="auto">
            <a:xfrm>
              <a:off x="3667125" y="4476750"/>
              <a:ext cx="904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16"/>
            <p:cNvSpPr>
              <a:spLocks noChangeShapeType="1"/>
            </p:cNvSpPr>
            <p:nvPr/>
          </p:nvSpPr>
          <p:spPr bwMode="auto">
            <a:xfrm>
              <a:off x="2276475" y="4600575"/>
              <a:ext cx="1009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7"/>
            <p:cNvSpPr>
              <a:spLocks noChangeShapeType="1"/>
            </p:cNvSpPr>
            <p:nvPr/>
          </p:nvSpPr>
          <p:spPr bwMode="auto">
            <a:xfrm>
              <a:off x="3638550" y="4600575"/>
              <a:ext cx="1009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8"/>
            <p:cNvSpPr>
              <a:spLocks noChangeShapeType="1"/>
            </p:cNvSpPr>
            <p:nvPr/>
          </p:nvSpPr>
          <p:spPr bwMode="auto">
            <a:xfrm>
              <a:off x="4981575" y="4600575"/>
              <a:ext cx="1009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23"/>
            <p:cNvSpPr>
              <a:spLocks noChangeShapeType="1"/>
            </p:cNvSpPr>
            <p:nvPr/>
          </p:nvSpPr>
          <p:spPr bwMode="auto">
            <a:xfrm flipV="1">
              <a:off x="2390775" y="4695825"/>
              <a:ext cx="857250" cy="1143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24"/>
            <p:cNvSpPr>
              <a:spLocks noChangeShapeType="1"/>
            </p:cNvSpPr>
            <p:nvPr/>
          </p:nvSpPr>
          <p:spPr bwMode="auto">
            <a:xfrm>
              <a:off x="4924425" y="4686300"/>
              <a:ext cx="1009650" cy="11239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25"/>
            <p:cNvSpPr>
              <a:spLocks noChangeShapeType="1"/>
            </p:cNvSpPr>
            <p:nvPr/>
          </p:nvSpPr>
          <p:spPr bwMode="auto">
            <a:xfrm flipV="1">
              <a:off x="2333625" y="4648200"/>
              <a:ext cx="828675" cy="1047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5067300" y="4714875"/>
              <a:ext cx="866775" cy="933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3667125" y="4733925"/>
              <a:ext cx="904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Text Box 30"/>
            <p:cNvSpPr txBox="1">
              <a:spLocks noChangeArrowheads="1"/>
            </p:cNvSpPr>
            <p:nvPr/>
          </p:nvSpPr>
          <p:spPr bwMode="auto">
            <a:xfrm>
              <a:off x="2514600" y="5638800"/>
              <a:ext cx="8286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800" b="0"/>
                <a:t>vid = 9</a:t>
              </a:r>
              <a:endParaRPr lang="en-US" b="0"/>
            </a:p>
          </p:txBody>
        </p:sp>
        <p:sp>
          <p:nvSpPr>
            <p:cNvPr id="20498" name="Text Box 31"/>
            <p:cNvSpPr txBox="1">
              <a:spLocks noChangeArrowheads="1"/>
            </p:cNvSpPr>
            <p:nvPr/>
          </p:nvSpPr>
          <p:spPr bwMode="auto">
            <a:xfrm>
              <a:off x="2209800" y="4191000"/>
              <a:ext cx="8286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800" b="0"/>
                <a:t>vid = 10</a:t>
              </a:r>
              <a:endParaRPr lang="en-US" b="0"/>
            </a:p>
          </p:txBody>
        </p:sp>
        <p:sp>
          <p:nvSpPr>
            <p:cNvPr id="20499" name="Text Box 33"/>
            <p:cNvSpPr txBox="1">
              <a:spLocks noChangeArrowheads="1"/>
            </p:cNvSpPr>
            <p:nvPr/>
          </p:nvSpPr>
          <p:spPr bwMode="auto">
            <a:xfrm>
              <a:off x="3657600" y="4191000"/>
              <a:ext cx="8286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800" b="0"/>
                <a:t>vid = 2</a:t>
              </a:r>
              <a:endParaRPr lang="en-US" b="0"/>
            </a:p>
          </p:txBody>
        </p:sp>
        <p:sp>
          <p:nvSpPr>
            <p:cNvPr id="20500" name="Text Box 34"/>
            <p:cNvSpPr txBox="1">
              <a:spLocks noChangeArrowheads="1"/>
            </p:cNvSpPr>
            <p:nvPr/>
          </p:nvSpPr>
          <p:spPr bwMode="auto">
            <a:xfrm>
              <a:off x="3657600" y="4724400"/>
              <a:ext cx="8286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800" b="0"/>
                <a:t>vid = 11</a:t>
              </a:r>
              <a:endParaRPr lang="en-US" b="0"/>
            </a:p>
          </p:txBody>
        </p:sp>
        <p:sp>
          <p:nvSpPr>
            <p:cNvPr id="20501" name="Text Box 35"/>
            <p:cNvSpPr txBox="1">
              <a:spLocks noChangeArrowheads="1"/>
            </p:cNvSpPr>
            <p:nvPr/>
          </p:nvSpPr>
          <p:spPr bwMode="auto">
            <a:xfrm>
              <a:off x="5038725" y="4191000"/>
              <a:ext cx="8286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800" b="0"/>
                <a:t>vid = 29</a:t>
              </a:r>
              <a:endParaRPr lang="en-US" b="0"/>
            </a:p>
          </p:txBody>
        </p:sp>
        <p:sp>
          <p:nvSpPr>
            <p:cNvPr id="20502" name="Text Box 36"/>
            <p:cNvSpPr txBox="1">
              <a:spLocks noChangeArrowheads="1"/>
            </p:cNvSpPr>
            <p:nvPr/>
          </p:nvSpPr>
          <p:spPr bwMode="auto">
            <a:xfrm>
              <a:off x="4800600" y="4876800"/>
              <a:ext cx="1066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800" b="0"/>
                <a:t>vid = 100</a:t>
              </a:r>
              <a:endParaRPr lang="en-US" b="0"/>
            </a:p>
          </p:txBody>
        </p:sp>
        <p:sp>
          <p:nvSpPr>
            <p:cNvPr id="20503" name="Freeform 41"/>
            <p:cNvSpPr>
              <a:spLocks/>
            </p:cNvSpPr>
            <p:nvPr/>
          </p:nvSpPr>
          <p:spPr bwMode="auto">
            <a:xfrm>
              <a:off x="1905000" y="4495800"/>
              <a:ext cx="395288" cy="269875"/>
            </a:xfrm>
            <a:custGeom>
              <a:avLst/>
              <a:gdLst>
                <a:gd name="T0" fmla="*/ 627520538 w 249"/>
                <a:gd name="T1" fmla="*/ 428426607 h 170"/>
                <a:gd name="T2" fmla="*/ 627520538 w 249"/>
                <a:gd name="T3" fmla="*/ 0 h 170"/>
                <a:gd name="T4" fmla="*/ 0 w 249"/>
                <a:gd name="T5" fmla="*/ 0 h 170"/>
                <a:gd name="T6" fmla="*/ 0 w 249"/>
                <a:gd name="T7" fmla="*/ 428426607 h 170"/>
                <a:gd name="T8" fmla="*/ 627520538 w 249"/>
                <a:gd name="T9" fmla="*/ 428426607 h 170"/>
                <a:gd name="T10" fmla="*/ 627520538 w 249"/>
                <a:gd name="T11" fmla="*/ 428426607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170"/>
                <a:gd name="T20" fmla="*/ 249 w 249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170">
                  <a:moveTo>
                    <a:pt x="249" y="170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249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42"/>
            <p:cNvSpPr>
              <a:spLocks/>
            </p:cNvSpPr>
            <p:nvPr/>
          </p:nvSpPr>
          <p:spPr bwMode="auto">
            <a:xfrm>
              <a:off x="1981200" y="5791200"/>
              <a:ext cx="395288" cy="269875"/>
            </a:xfrm>
            <a:custGeom>
              <a:avLst/>
              <a:gdLst>
                <a:gd name="T0" fmla="*/ 627520538 w 249"/>
                <a:gd name="T1" fmla="*/ 428426607 h 170"/>
                <a:gd name="T2" fmla="*/ 627520538 w 249"/>
                <a:gd name="T3" fmla="*/ 0 h 170"/>
                <a:gd name="T4" fmla="*/ 0 w 249"/>
                <a:gd name="T5" fmla="*/ 0 h 170"/>
                <a:gd name="T6" fmla="*/ 0 w 249"/>
                <a:gd name="T7" fmla="*/ 428426607 h 170"/>
                <a:gd name="T8" fmla="*/ 627520538 w 249"/>
                <a:gd name="T9" fmla="*/ 428426607 h 170"/>
                <a:gd name="T10" fmla="*/ 627520538 w 249"/>
                <a:gd name="T11" fmla="*/ 428426607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170"/>
                <a:gd name="T20" fmla="*/ 249 w 249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170">
                  <a:moveTo>
                    <a:pt x="249" y="170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249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43"/>
            <p:cNvSpPr>
              <a:spLocks/>
            </p:cNvSpPr>
            <p:nvPr/>
          </p:nvSpPr>
          <p:spPr bwMode="auto">
            <a:xfrm>
              <a:off x="5943600" y="5791200"/>
              <a:ext cx="395288" cy="269875"/>
            </a:xfrm>
            <a:custGeom>
              <a:avLst/>
              <a:gdLst>
                <a:gd name="T0" fmla="*/ 627520538 w 249"/>
                <a:gd name="T1" fmla="*/ 428426607 h 170"/>
                <a:gd name="T2" fmla="*/ 627520538 w 249"/>
                <a:gd name="T3" fmla="*/ 0 h 170"/>
                <a:gd name="T4" fmla="*/ 0 w 249"/>
                <a:gd name="T5" fmla="*/ 0 h 170"/>
                <a:gd name="T6" fmla="*/ 0 w 249"/>
                <a:gd name="T7" fmla="*/ 428426607 h 170"/>
                <a:gd name="T8" fmla="*/ 627520538 w 249"/>
                <a:gd name="T9" fmla="*/ 428426607 h 170"/>
                <a:gd name="T10" fmla="*/ 627520538 w 249"/>
                <a:gd name="T11" fmla="*/ 428426607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170"/>
                <a:gd name="T20" fmla="*/ 249 w 249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170">
                  <a:moveTo>
                    <a:pt x="249" y="170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249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44"/>
            <p:cNvSpPr>
              <a:spLocks/>
            </p:cNvSpPr>
            <p:nvPr/>
          </p:nvSpPr>
          <p:spPr bwMode="auto">
            <a:xfrm>
              <a:off x="6019800" y="4419600"/>
              <a:ext cx="395288" cy="269875"/>
            </a:xfrm>
            <a:custGeom>
              <a:avLst/>
              <a:gdLst>
                <a:gd name="T0" fmla="*/ 627520538 w 249"/>
                <a:gd name="T1" fmla="*/ 428426607 h 170"/>
                <a:gd name="T2" fmla="*/ 627520538 w 249"/>
                <a:gd name="T3" fmla="*/ 0 h 170"/>
                <a:gd name="T4" fmla="*/ 0 w 249"/>
                <a:gd name="T5" fmla="*/ 0 h 170"/>
                <a:gd name="T6" fmla="*/ 0 w 249"/>
                <a:gd name="T7" fmla="*/ 428426607 h 170"/>
                <a:gd name="T8" fmla="*/ 627520538 w 249"/>
                <a:gd name="T9" fmla="*/ 428426607 h 170"/>
                <a:gd name="T10" fmla="*/ 627520538 w 249"/>
                <a:gd name="T11" fmla="*/ 428426607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170"/>
                <a:gd name="T20" fmla="*/ 249 w 249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170">
                  <a:moveTo>
                    <a:pt x="249" y="170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249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7" name="Group 56"/>
            <p:cNvGrpSpPr>
              <a:grpSpLocks/>
            </p:cNvGrpSpPr>
            <p:nvPr/>
          </p:nvGrpSpPr>
          <p:grpSpPr bwMode="auto">
            <a:xfrm>
              <a:off x="3252788" y="4419600"/>
              <a:ext cx="404812" cy="400050"/>
              <a:chOff x="2136" y="3056"/>
              <a:chExt cx="255" cy="252"/>
            </a:xfrm>
          </p:grpSpPr>
          <p:grpSp>
            <p:nvGrpSpPr>
              <p:cNvPr id="20519" name="Group 55"/>
              <p:cNvGrpSpPr>
                <a:grpSpLocks/>
              </p:cNvGrpSpPr>
              <p:nvPr/>
            </p:nvGrpSpPr>
            <p:grpSpPr bwMode="auto">
              <a:xfrm>
                <a:off x="2142" y="3056"/>
                <a:ext cx="249" cy="248"/>
                <a:chOff x="2142" y="3056"/>
                <a:chExt cx="249" cy="248"/>
              </a:xfrm>
            </p:grpSpPr>
            <p:sp>
              <p:nvSpPr>
                <p:cNvPr id="20521" name="Line 38"/>
                <p:cNvSpPr>
                  <a:spLocks noChangeShapeType="1"/>
                </p:cNvSpPr>
                <p:nvPr/>
              </p:nvSpPr>
              <p:spPr bwMode="auto">
                <a:xfrm>
                  <a:off x="2142" y="3056"/>
                  <a:ext cx="249" cy="248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2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142" y="3056"/>
                  <a:ext cx="249" cy="248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20" name="Freeform 40"/>
              <p:cNvSpPr>
                <a:spLocks/>
              </p:cNvSpPr>
              <p:nvPr/>
            </p:nvSpPr>
            <p:spPr bwMode="auto">
              <a:xfrm>
                <a:off x="2136" y="3060"/>
                <a:ext cx="249" cy="248"/>
              </a:xfrm>
              <a:custGeom>
                <a:avLst/>
                <a:gdLst>
                  <a:gd name="T0" fmla="*/ 249 w 249"/>
                  <a:gd name="T1" fmla="*/ 248 h 248"/>
                  <a:gd name="T2" fmla="*/ 249 w 249"/>
                  <a:gd name="T3" fmla="*/ 0 h 248"/>
                  <a:gd name="T4" fmla="*/ 0 w 249"/>
                  <a:gd name="T5" fmla="*/ 0 h 248"/>
                  <a:gd name="T6" fmla="*/ 0 w 249"/>
                  <a:gd name="T7" fmla="*/ 248 h 248"/>
                  <a:gd name="T8" fmla="*/ 249 w 249"/>
                  <a:gd name="T9" fmla="*/ 248 h 248"/>
                  <a:gd name="T10" fmla="*/ 249 w 249"/>
                  <a:gd name="T11" fmla="*/ 248 h 2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9"/>
                  <a:gd name="T19" fmla="*/ 0 h 248"/>
                  <a:gd name="T20" fmla="*/ 249 w 249"/>
                  <a:gd name="T21" fmla="*/ 248 h 2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9" h="248">
                    <a:moveTo>
                      <a:pt x="249" y="248"/>
                    </a:moveTo>
                    <a:lnTo>
                      <a:pt x="249" y="0"/>
                    </a:lnTo>
                    <a:lnTo>
                      <a:pt x="0" y="0"/>
                    </a:lnTo>
                    <a:lnTo>
                      <a:pt x="0" y="248"/>
                    </a:lnTo>
                    <a:lnTo>
                      <a:pt x="249" y="248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8" name="Rectangle 49"/>
            <p:cNvSpPr>
              <a:spLocks noChangeArrowheads="1"/>
            </p:cNvSpPr>
            <p:nvPr/>
          </p:nvSpPr>
          <p:spPr bwMode="auto">
            <a:xfrm>
              <a:off x="1219200" y="4495800"/>
              <a:ext cx="495300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 b="0">
                  <a:solidFill>
                    <a:srgbClr val="000000"/>
                  </a:solidFill>
                  <a:latin typeface="Arial" charset="0"/>
                </a:rPr>
                <a:t>Host A</a:t>
              </a:r>
              <a:endParaRPr lang="en-US" b="0"/>
            </a:p>
          </p:txBody>
        </p:sp>
        <p:sp>
          <p:nvSpPr>
            <p:cNvPr id="20509" name="Rectangle 50"/>
            <p:cNvSpPr>
              <a:spLocks noChangeArrowheads="1"/>
            </p:cNvSpPr>
            <p:nvPr/>
          </p:nvSpPr>
          <p:spPr bwMode="auto">
            <a:xfrm>
              <a:off x="1371600" y="5791200"/>
              <a:ext cx="495300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 b="0">
                  <a:solidFill>
                    <a:srgbClr val="000000"/>
                  </a:solidFill>
                  <a:latin typeface="Arial" charset="0"/>
                </a:rPr>
                <a:t>Host E</a:t>
              </a:r>
              <a:endParaRPr lang="en-US" b="0"/>
            </a:p>
          </p:txBody>
        </p:sp>
        <p:sp>
          <p:nvSpPr>
            <p:cNvPr id="20510" name="Rectangle 51"/>
            <p:cNvSpPr>
              <a:spLocks noChangeArrowheads="1"/>
            </p:cNvSpPr>
            <p:nvPr/>
          </p:nvSpPr>
          <p:spPr bwMode="auto">
            <a:xfrm>
              <a:off x="6400800" y="5867400"/>
              <a:ext cx="487363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 b="0">
                  <a:solidFill>
                    <a:srgbClr val="000000"/>
                  </a:solidFill>
                  <a:latin typeface="Arial" charset="0"/>
                </a:rPr>
                <a:t>Host F</a:t>
              </a:r>
              <a:endParaRPr lang="en-US" b="0"/>
            </a:p>
          </p:txBody>
        </p:sp>
        <p:sp>
          <p:nvSpPr>
            <p:cNvPr id="20511" name="Rectangle 52"/>
            <p:cNvSpPr>
              <a:spLocks noChangeArrowheads="1"/>
            </p:cNvSpPr>
            <p:nvPr/>
          </p:nvSpPr>
          <p:spPr bwMode="auto">
            <a:xfrm>
              <a:off x="6477000" y="4419600"/>
              <a:ext cx="495300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 b="0">
                  <a:solidFill>
                    <a:srgbClr val="000000"/>
                  </a:solidFill>
                  <a:latin typeface="Arial" charset="0"/>
                </a:rPr>
                <a:t>Host B</a:t>
              </a:r>
              <a:endParaRPr lang="en-US" b="0"/>
            </a:p>
          </p:txBody>
        </p:sp>
        <p:sp>
          <p:nvSpPr>
            <p:cNvPr id="20512" name="Rectangle 53"/>
            <p:cNvSpPr>
              <a:spLocks noChangeArrowheads="1"/>
            </p:cNvSpPr>
            <p:nvPr/>
          </p:nvSpPr>
          <p:spPr bwMode="auto">
            <a:xfrm>
              <a:off x="3200400" y="4038600"/>
              <a:ext cx="623888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 b="0">
                  <a:solidFill>
                    <a:srgbClr val="000000"/>
                  </a:solidFill>
                  <a:latin typeface="Arial" charset="0"/>
                </a:rPr>
                <a:t>Switch 1</a:t>
              </a:r>
              <a:endParaRPr lang="en-US" b="0"/>
            </a:p>
          </p:txBody>
        </p:sp>
        <p:sp>
          <p:nvSpPr>
            <p:cNvPr id="20513" name="Rectangle 54"/>
            <p:cNvSpPr>
              <a:spLocks noChangeArrowheads="1"/>
            </p:cNvSpPr>
            <p:nvPr/>
          </p:nvSpPr>
          <p:spPr bwMode="auto">
            <a:xfrm>
              <a:off x="4419600" y="4038600"/>
              <a:ext cx="623888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 b="0">
                  <a:solidFill>
                    <a:srgbClr val="000000"/>
                  </a:solidFill>
                  <a:latin typeface="Arial" charset="0"/>
                </a:rPr>
                <a:t>Switch 2</a:t>
              </a:r>
              <a:endParaRPr lang="en-US" b="0"/>
            </a:p>
          </p:txBody>
        </p:sp>
        <p:grpSp>
          <p:nvGrpSpPr>
            <p:cNvPr id="20514" name="Group 57"/>
            <p:cNvGrpSpPr>
              <a:grpSpLocks/>
            </p:cNvGrpSpPr>
            <p:nvPr/>
          </p:nvGrpSpPr>
          <p:grpSpPr bwMode="auto">
            <a:xfrm>
              <a:off x="4591050" y="4371975"/>
              <a:ext cx="404813" cy="400050"/>
              <a:chOff x="2136" y="3056"/>
              <a:chExt cx="255" cy="252"/>
            </a:xfrm>
          </p:grpSpPr>
          <p:grpSp>
            <p:nvGrpSpPr>
              <p:cNvPr id="20515" name="Group 58"/>
              <p:cNvGrpSpPr>
                <a:grpSpLocks/>
              </p:cNvGrpSpPr>
              <p:nvPr/>
            </p:nvGrpSpPr>
            <p:grpSpPr bwMode="auto">
              <a:xfrm>
                <a:off x="2142" y="3056"/>
                <a:ext cx="249" cy="248"/>
                <a:chOff x="2142" y="3056"/>
                <a:chExt cx="249" cy="248"/>
              </a:xfrm>
            </p:grpSpPr>
            <p:sp>
              <p:nvSpPr>
                <p:cNvPr id="20517" name="Line 59"/>
                <p:cNvSpPr>
                  <a:spLocks noChangeShapeType="1"/>
                </p:cNvSpPr>
                <p:nvPr/>
              </p:nvSpPr>
              <p:spPr bwMode="auto">
                <a:xfrm>
                  <a:off x="2142" y="3056"/>
                  <a:ext cx="249" cy="248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142" y="3056"/>
                  <a:ext cx="249" cy="248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6" name="Freeform 61"/>
              <p:cNvSpPr>
                <a:spLocks/>
              </p:cNvSpPr>
              <p:nvPr/>
            </p:nvSpPr>
            <p:spPr bwMode="auto">
              <a:xfrm>
                <a:off x="2136" y="3060"/>
                <a:ext cx="249" cy="248"/>
              </a:xfrm>
              <a:custGeom>
                <a:avLst/>
                <a:gdLst>
                  <a:gd name="T0" fmla="*/ 249 w 249"/>
                  <a:gd name="T1" fmla="*/ 248 h 248"/>
                  <a:gd name="T2" fmla="*/ 249 w 249"/>
                  <a:gd name="T3" fmla="*/ 0 h 248"/>
                  <a:gd name="T4" fmla="*/ 0 w 249"/>
                  <a:gd name="T5" fmla="*/ 0 h 248"/>
                  <a:gd name="T6" fmla="*/ 0 w 249"/>
                  <a:gd name="T7" fmla="*/ 248 h 248"/>
                  <a:gd name="T8" fmla="*/ 249 w 249"/>
                  <a:gd name="T9" fmla="*/ 248 h 248"/>
                  <a:gd name="T10" fmla="*/ 249 w 249"/>
                  <a:gd name="T11" fmla="*/ 248 h 2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9"/>
                  <a:gd name="T19" fmla="*/ 0 h 248"/>
                  <a:gd name="T20" fmla="*/ 249 w 249"/>
                  <a:gd name="T21" fmla="*/ 248 h 2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9" h="248">
                    <a:moveTo>
                      <a:pt x="249" y="248"/>
                    </a:moveTo>
                    <a:lnTo>
                      <a:pt x="249" y="0"/>
                    </a:lnTo>
                    <a:lnTo>
                      <a:pt x="0" y="0"/>
                    </a:lnTo>
                    <a:lnTo>
                      <a:pt x="0" y="248"/>
                    </a:lnTo>
                    <a:lnTo>
                      <a:pt x="249" y="248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DC4B16-A9FA-49AB-A667-52197BAB72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7" name="Line 8"/>
          <p:cNvSpPr>
            <a:spLocks noChangeShapeType="1"/>
          </p:cNvSpPr>
          <p:nvPr/>
        </p:nvSpPr>
        <p:spPr bwMode="auto">
          <a:xfrm>
            <a:off x="752475" y="4600575"/>
            <a:ext cx="12065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Line 9"/>
          <p:cNvSpPr>
            <a:spLocks noChangeShapeType="1"/>
          </p:cNvSpPr>
          <p:nvPr/>
        </p:nvSpPr>
        <p:spPr bwMode="auto">
          <a:xfrm>
            <a:off x="2114550" y="4600575"/>
            <a:ext cx="12065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Line 11"/>
          <p:cNvSpPr>
            <a:spLocks noChangeShapeType="1"/>
          </p:cNvSpPr>
          <p:nvPr/>
        </p:nvSpPr>
        <p:spPr bwMode="auto">
          <a:xfrm flipV="1">
            <a:off x="866775" y="4695825"/>
            <a:ext cx="1025525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Freeform 29"/>
          <p:cNvSpPr>
            <a:spLocks/>
          </p:cNvSpPr>
          <p:nvPr/>
        </p:nvSpPr>
        <p:spPr bwMode="auto">
          <a:xfrm>
            <a:off x="1770063" y="4437063"/>
            <a:ext cx="471487" cy="550862"/>
          </a:xfrm>
          <a:custGeom>
            <a:avLst/>
            <a:gdLst>
              <a:gd name="T0" fmla="*/ 892771067 w 249"/>
              <a:gd name="T1" fmla="*/ 1223584702 h 248"/>
              <a:gd name="T2" fmla="*/ 892771067 w 249"/>
              <a:gd name="T3" fmla="*/ 0 h 248"/>
              <a:gd name="T4" fmla="*/ 0 w 249"/>
              <a:gd name="T5" fmla="*/ 0 h 248"/>
              <a:gd name="T6" fmla="*/ 0 w 249"/>
              <a:gd name="T7" fmla="*/ 1223584702 h 248"/>
              <a:gd name="T8" fmla="*/ 892771067 w 249"/>
              <a:gd name="T9" fmla="*/ 1223584702 h 248"/>
              <a:gd name="T10" fmla="*/ 892771067 w 249"/>
              <a:gd name="T11" fmla="*/ 1223584702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391400" cy="2819400"/>
          </a:xfrm>
        </p:spPr>
        <p:txBody>
          <a:bodyPr/>
          <a:lstStyle/>
          <a:p>
            <a:pPr eaLnBrk="1" hangingPunct="1"/>
            <a:r>
              <a:rPr lang="en-US" sz="2000" dirty="0"/>
              <a:t>Each switch has a table </a:t>
            </a:r>
          </a:p>
          <a:p>
            <a:pPr eaLnBrk="1" hangingPunct="1"/>
            <a:r>
              <a:rPr lang="en-US" sz="2000" dirty="0"/>
              <a:t>Table has an entry for each virtual circuit going through it</a:t>
            </a:r>
          </a:p>
          <a:p>
            <a:pPr eaLnBrk="1" hangingPunct="1"/>
            <a:r>
              <a:rPr lang="en-US" sz="2000" dirty="0"/>
              <a:t>Contains</a:t>
            </a:r>
          </a:p>
          <a:p>
            <a:pPr lvl="2" eaLnBrk="1" hangingPunct="1"/>
            <a:r>
              <a:rPr lang="en-US" sz="1800" dirty="0"/>
              <a:t>Input port (interface or whatever you want to call it)</a:t>
            </a:r>
          </a:p>
          <a:p>
            <a:pPr lvl="2" eaLnBrk="1" hangingPunct="1"/>
            <a:r>
              <a:rPr lang="en-US" sz="1800" dirty="0"/>
              <a:t>Input VID</a:t>
            </a:r>
          </a:p>
          <a:p>
            <a:pPr lvl="2" eaLnBrk="1" hangingPunct="1"/>
            <a:r>
              <a:rPr lang="en-US" sz="1800" dirty="0"/>
              <a:t>Output port</a:t>
            </a:r>
          </a:p>
          <a:p>
            <a:pPr lvl="2" eaLnBrk="1" hangingPunct="1"/>
            <a:r>
              <a:rPr lang="en-US" sz="1800" dirty="0"/>
              <a:t>Output VID</a:t>
            </a:r>
          </a:p>
          <a:p>
            <a:pPr eaLnBrk="1" hangingPunct="1"/>
            <a:endParaRPr lang="en-US" dirty="0"/>
          </a:p>
        </p:txBody>
      </p:sp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1219200" y="152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 b="0" i="1">
                <a:solidFill>
                  <a:schemeClr val="tx2"/>
                </a:solidFill>
              </a:rPr>
              <a:t>Virtual Circuit Table</a:t>
            </a:r>
          </a:p>
        </p:txBody>
      </p:sp>
      <p:sp>
        <p:nvSpPr>
          <p:cNvPr id="21513" name="Line 5"/>
          <p:cNvSpPr>
            <a:spLocks noChangeShapeType="1"/>
          </p:cNvSpPr>
          <p:nvPr/>
        </p:nvSpPr>
        <p:spPr bwMode="auto">
          <a:xfrm>
            <a:off x="609600" y="4495800"/>
            <a:ext cx="10810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2143125" y="4476750"/>
            <a:ext cx="10810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 flipV="1">
            <a:off x="762000" y="4705350"/>
            <a:ext cx="990600" cy="14668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5"/>
          <p:cNvSpPr>
            <a:spLocks noChangeShapeType="1"/>
          </p:cNvSpPr>
          <p:nvPr/>
        </p:nvSpPr>
        <p:spPr bwMode="auto">
          <a:xfrm>
            <a:off x="2143125" y="4733925"/>
            <a:ext cx="1081088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Text Box 16"/>
          <p:cNvSpPr txBox="1">
            <a:spLocks noChangeArrowheads="1"/>
          </p:cNvSpPr>
          <p:nvPr/>
        </p:nvSpPr>
        <p:spPr bwMode="auto">
          <a:xfrm>
            <a:off x="990600" y="56388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800" b="0"/>
              <a:t>vid = 9</a:t>
            </a:r>
            <a:endParaRPr lang="en-US" b="0"/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685800" y="41910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800" b="0"/>
              <a:t>vid = 10</a:t>
            </a:r>
            <a:endParaRPr lang="en-US" b="0"/>
          </a:p>
        </p:txBody>
      </p:sp>
      <p:sp>
        <p:nvSpPr>
          <p:cNvPr id="21519" name="Text Box 18"/>
          <p:cNvSpPr txBox="1">
            <a:spLocks noChangeArrowheads="1"/>
          </p:cNvSpPr>
          <p:nvPr/>
        </p:nvSpPr>
        <p:spPr bwMode="auto">
          <a:xfrm>
            <a:off x="2209800" y="41910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800" b="0"/>
              <a:t>vid = 2</a:t>
            </a:r>
            <a:endParaRPr lang="en-US" b="0"/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auto">
          <a:xfrm>
            <a:off x="2286000" y="46482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800" b="0"/>
              <a:t>vid = 11</a:t>
            </a:r>
            <a:endParaRPr lang="en-US" b="0"/>
          </a:p>
        </p:txBody>
      </p:sp>
      <p:graphicFrame>
        <p:nvGraphicFramePr>
          <p:cNvPr id="107599" name="Group 79"/>
          <p:cNvGraphicFramePr>
            <a:graphicFrameLocks noGrp="1"/>
          </p:cNvGraphicFramePr>
          <p:nvPr>
            <p:ph sz="half" idx="2"/>
          </p:nvPr>
        </p:nvGraphicFramePr>
        <p:xfrm>
          <a:off x="4114800" y="3810000"/>
          <a:ext cx="4876800" cy="1447800"/>
        </p:xfrm>
        <a:graphic>
          <a:graphicData uri="http://schemas.openxmlformats.org/drawingml/2006/table">
            <a:tbl>
              <a:tblPr/>
              <a:tblGrid>
                <a:gridCol w="110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Input 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Input 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Output 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Output 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43" name="Line 27"/>
          <p:cNvSpPr>
            <a:spLocks noChangeShapeType="1"/>
          </p:cNvSpPr>
          <p:nvPr/>
        </p:nvSpPr>
        <p:spPr bwMode="auto">
          <a:xfrm>
            <a:off x="1752600" y="4419600"/>
            <a:ext cx="471488" cy="55086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4" name="Line 28"/>
          <p:cNvSpPr>
            <a:spLocks noChangeShapeType="1"/>
          </p:cNvSpPr>
          <p:nvPr/>
        </p:nvSpPr>
        <p:spPr bwMode="auto">
          <a:xfrm flipH="1">
            <a:off x="1752600" y="4419600"/>
            <a:ext cx="471488" cy="55086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5" name="Rectangle 80"/>
          <p:cNvSpPr>
            <a:spLocks noChangeArrowheads="1"/>
          </p:cNvSpPr>
          <p:nvPr/>
        </p:nvSpPr>
        <p:spPr bwMode="auto">
          <a:xfrm>
            <a:off x="533400" y="4724400"/>
            <a:ext cx="8556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Input Port 0</a:t>
            </a:r>
            <a:endParaRPr lang="en-US" b="0"/>
          </a:p>
        </p:txBody>
      </p:sp>
      <p:sp>
        <p:nvSpPr>
          <p:cNvPr id="21546" name="Rectangle 81"/>
          <p:cNvSpPr>
            <a:spLocks noChangeArrowheads="1"/>
          </p:cNvSpPr>
          <p:nvPr/>
        </p:nvSpPr>
        <p:spPr bwMode="auto">
          <a:xfrm>
            <a:off x="1676400" y="5105400"/>
            <a:ext cx="8556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Input Port 1</a:t>
            </a:r>
            <a:endParaRPr lang="en-US" b="0"/>
          </a:p>
        </p:txBody>
      </p:sp>
      <p:sp>
        <p:nvSpPr>
          <p:cNvPr id="21547" name="Rectangle 82"/>
          <p:cNvSpPr>
            <a:spLocks noChangeArrowheads="1"/>
          </p:cNvSpPr>
          <p:nvPr/>
        </p:nvSpPr>
        <p:spPr bwMode="auto">
          <a:xfrm>
            <a:off x="3352800" y="4495800"/>
            <a:ext cx="548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 dirty="0">
                <a:solidFill>
                  <a:srgbClr val="000000"/>
                </a:solidFill>
                <a:latin typeface="Arial" charset="0"/>
              </a:rPr>
              <a:t>Output </a:t>
            </a:r>
            <a:br>
              <a:rPr lang="en-US" sz="1300" b="0" dirty="0">
                <a:solidFill>
                  <a:srgbClr val="000000"/>
                </a:solidFill>
                <a:latin typeface="Arial" charset="0"/>
              </a:rPr>
            </a:br>
            <a:r>
              <a:rPr lang="en-US" sz="1300" b="0" dirty="0">
                <a:solidFill>
                  <a:srgbClr val="000000"/>
                </a:solidFill>
                <a:latin typeface="Arial" charset="0"/>
              </a:rPr>
              <a:t>Port 2</a:t>
            </a:r>
            <a:endParaRPr lang="en-US" b="0" dirty="0"/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5067300" y="2400300"/>
            <a:ext cx="304800" cy="2209800"/>
          </a:xfrm>
          <a:prstGeom prst="leftBrac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2895600"/>
            <a:ext cx="451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table index (input port, input VID)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Note on VC table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1F202-D2F2-4E01-8688-239162FEC2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VC table is organized for </a:t>
            </a:r>
            <a:r>
              <a:rPr kumimoji="0" lang="en-US" sz="2400" b="0" i="1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quick access</a:t>
            </a:r>
          </a:p>
          <a:p>
            <a:pPr marL="800100" lvl="1" indent="-342900">
              <a:spcAft>
                <a:spcPct val="40000"/>
              </a:spcAft>
              <a:buFontTx/>
              <a:buBlip>
                <a:blip r:embed="rId2"/>
              </a:buBlip>
              <a:defRPr/>
            </a:pPr>
            <a:r>
              <a:rPr lang="en-US" b="0" kern="0" dirty="0">
                <a:latin typeface="+mn-lt"/>
              </a:rPr>
              <a:t>I.e., it is a big two dimensional array, whose indices are [input port, input VID]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contents of each element in the array is a record with all the necessary information about the VC</a:t>
            </a:r>
          </a:p>
          <a:p>
            <a:pPr marL="800100" lvl="1" indent="-342900">
              <a:spcAft>
                <a:spcPct val="40000"/>
              </a:spcAft>
              <a:buFontTx/>
              <a:buBlip>
                <a:blip r:embed="rId2"/>
              </a:buBlip>
            </a:pPr>
            <a:r>
              <a:rPr lang="en-US" b="0" kern="0" baseline="0" dirty="0">
                <a:latin typeface="+mn-lt"/>
              </a:rPr>
              <a:t>Is this VC in use or </a:t>
            </a:r>
            <a:r>
              <a:rPr lang="en-US" b="0" kern="0" baseline="0">
                <a:latin typeface="+mn-lt"/>
              </a:rPr>
              <a:t>free?</a:t>
            </a:r>
          </a:p>
          <a:p>
            <a:pPr marL="800100" lvl="1" indent="-342900">
              <a:spcAft>
                <a:spcPct val="40000"/>
              </a:spcAft>
              <a:buFontTx/>
              <a:buBlip>
                <a:blip r:embed="rId2"/>
              </a:buBlip>
            </a:pPr>
            <a:r>
              <a:rPr lang="en-US" b="0" kern="0" baseline="0">
                <a:latin typeface="+mn-lt"/>
              </a:rPr>
              <a:t>Output</a:t>
            </a:r>
            <a:r>
              <a:rPr lang="en-US" b="0" kern="0">
                <a:latin typeface="+mn-lt"/>
              </a:rPr>
              <a:t> </a:t>
            </a:r>
            <a:r>
              <a:rPr lang="en-US" b="0" kern="0" dirty="0">
                <a:latin typeface="+mn-lt"/>
              </a:rPr>
              <a:t>port</a:t>
            </a:r>
          </a:p>
          <a:p>
            <a:pPr marL="800100" lvl="1" indent="-342900">
              <a:spcAft>
                <a:spcPct val="40000"/>
              </a:spcAft>
              <a:buFontTx/>
              <a:buBlip>
                <a:blip r:embed="rId2"/>
              </a:buBlip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Output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VCID</a:t>
            </a:r>
          </a:p>
          <a:p>
            <a:pPr marL="800100" lvl="1" indent="-342900">
              <a:spcAft>
                <a:spcPct val="40000"/>
              </a:spcAft>
              <a:buFontTx/>
              <a:buBlip>
                <a:blip r:embed="rId2"/>
              </a:buBlip>
            </a:pPr>
            <a:r>
              <a:rPr lang="en-US" b="0" kern="0" baseline="0" dirty="0">
                <a:latin typeface="+mn-lt"/>
              </a:rPr>
              <a:t>Credit</a:t>
            </a:r>
            <a:r>
              <a:rPr lang="en-US" b="0" kern="0" dirty="0">
                <a:latin typeface="+mn-lt"/>
              </a:rPr>
              <a:t> card information … </a:t>
            </a:r>
            <a:r>
              <a:rPr lang="en-US" b="0" kern="0" dirty="0">
                <a:latin typeface="+mn-lt"/>
                <a:sym typeface="Wingdings" pitchFamily="2" charset="2"/>
              </a:rPr>
              <a:t>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53BF7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53BF7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53BF7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53BF7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53BF7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53BF7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53BF7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VC Data Transfer Phase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Each Data Packet carries the VCID in its header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Data Transfer Phase:</a:t>
            </a:r>
          </a:p>
          <a:p>
            <a:pPr lvl="1"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Switches use Virtual Circuit Tables to forward data</a:t>
            </a:r>
            <a:r>
              <a:rPr lang="en-US" sz="2000" dirty="0"/>
              <a:t>.</a:t>
            </a:r>
          </a:p>
          <a:p>
            <a:pPr lvl="1"/>
            <a:r>
              <a:rPr lang="en-US" sz="2400" dirty="0"/>
              <a:t>The VCID in the header changes at every 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BDB53-B093-4A01-8DAA-0E3B7C973E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2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886448-450C-453B-946D-138693683FF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VC: Data Transfer Phase</a:t>
            </a:r>
            <a:r>
              <a:rPr lang="en-US" sz="2800" b="1" i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4814888" y="2233613"/>
            <a:ext cx="395287" cy="3937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 flipH="1">
            <a:off x="4814888" y="2233613"/>
            <a:ext cx="395287" cy="3937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5643563" y="4375150"/>
            <a:ext cx="400050" cy="39528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H="1">
            <a:off x="5649913" y="4379913"/>
            <a:ext cx="388937" cy="38576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2628900" y="1733550"/>
            <a:ext cx="393700" cy="3937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 flipH="1">
            <a:off x="2633663" y="1733550"/>
            <a:ext cx="388937" cy="3937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Freeform 9"/>
          <p:cNvSpPr>
            <a:spLocks/>
          </p:cNvSpPr>
          <p:nvPr/>
        </p:nvSpPr>
        <p:spPr bwMode="auto">
          <a:xfrm>
            <a:off x="6832600" y="4425950"/>
            <a:ext cx="393700" cy="269875"/>
          </a:xfrm>
          <a:custGeom>
            <a:avLst/>
            <a:gdLst>
              <a:gd name="T0" fmla="*/ 624998795 w 248"/>
              <a:gd name="T1" fmla="*/ 428426607 h 170"/>
              <a:gd name="T2" fmla="*/ 624998795 w 248"/>
              <a:gd name="T3" fmla="*/ 0 h 170"/>
              <a:gd name="T4" fmla="*/ 0 w 248"/>
              <a:gd name="T5" fmla="*/ 0 h 170"/>
              <a:gd name="T6" fmla="*/ 0 w 248"/>
              <a:gd name="T7" fmla="*/ 428426607 h 170"/>
              <a:gd name="T8" fmla="*/ 624998795 w 248"/>
              <a:gd name="T9" fmla="*/ 428426607 h 170"/>
              <a:gd name="T10" fmla="*/ 624998795 w 248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075238" y="2697163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99075" y="2241550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4630738" y="2241550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075238" y="1992313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913438" y="41100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480050" y="43640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6148388" y="43640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913438" y="48085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2894013" y="148748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122613" y="1743075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2444750" y="1743075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2971800" y="2209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 flipH="1">
            <a:off x="2344738" y="1933575"/>
            <a:ext cx="284162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Freeform 23"/>
          <p:cNvSpPr>
            <a:spLocks/>
          </p:cNvSpPr>
          <p:nvPr/>
        </p:nvSpPr>
        <p:spPr bwMode="auto">
          <a:xfrm>
            <a:off x="3022600" y="1933575"/>
            <a:ext cx="1792288" cy="498475"/>
          </a:xfrm>
          <a:custGeom>
            <a:avLst/>
            <a:gdLst>
              <a:gd name="T0" fmla="*/ 0 w 1129"/>
              <a:gd name="T1" fmla="*/ 0 h 314"/>
              <a:gd name="T2" fmla="*/ 826611322 w 1129"/>
              <a:gd name="T3" fmla="*/ 7559675 h 314"/>
              <a:gd name="T4" fmla="*/ 834172781 w 1129"/>
              <a:gd name="T5" fmla="*/ 7559675 h 314"/>
              <a:gd name="T6" fmla="*/ 849293716 w 1129"/>
              <a:gd name="T7" fmla="*/ 7559675 h 314"/>
              <a:gd name="T8" fmla="*/ 882054949 w 1129"/>
              <a:gd name="T9" fmla="*/ 7559675 h 314"/>
              <a:gd name="T10" fmla="*/ 919858081 w 1129"/>
              <a:gd name="T11" fmla="*/ 15120938 h 314"/>
              <a:gd name="T12" fmla="*/ 967740248 w 1129"/>
              <a:gd name="T13" fmla="*/ 22682197 h 314"/>
              <a:gd name="T14" fmla="*/ 1023183677 w 1129"/>
              <a:gd name="T15" fmla="*/ 30241876 h 314"/>
              <a:gd name="T16" fmla="*/ 1078627106 w 1129"/>
              <a:gd name="T17" fmla="*/ 47883756 h 314"/>
              <a:gd name="T18" fmla="*/ 1141631797 w 1129"/>
              <a:gd name="T19" fmla="*/ 70564372 h 314"/>
              <a:gd name="T20" fmla="*/ 1197075226 w 1129"/>
              <a:gd name="T21" fmla="*/ 95765925 h 314"/>
              <a:gd name="T22" fmla="*/ 1260078328 w 1129"/>
              <a:gd name="T23" fmla="*/ 118446554 h 314"/>
              <a:gd name="T24" fmla="*/ 1333163642 w 1129"/>
              <a:gd name="T25" fmla="*/ 158769038 h 314"/>
              <a:gd name="T26" fmla="*/ 1388607071 w 1129"/>
              <a:gd name="T27" fmla="*/ 196572161 h 314"/>
              <a:gd name="T28" fmla="*/ 1428929565 w 1129"/>
              <a:gd name="T29" fmla="*/ 236894695 h 314"/>
              <a:gd name="T30" fmla="*/ 1466731109 w 1129"/>
              <a:gd name="T31" fmla="*/ 269655919 h 314"/>
              <a:gd name="T32" fmla="*/ 1491932668 w 1129"/>
              <a:gd name="T33" fmla="*/ 299897783 h 314"/>
              <a:gd name="T34" fmla="*/ 1514614864 w 1129"/>
              <a:gd name="T35" fmla="*/ 332660595 h 314"/>
              <a:gd name="T36" fmla="*/ 1529735800 w 1129"/>
              <a:gd name="T37" fmla="*/ 365423407 h 314"/>
              <a:gd name="T38" fmla="*/ 1547376097 w 1129"/>
              <a:gd name="T39" fmla="*/ 388104011 h 314"/>
              <a:gd name="T40" fmla="*/ 1562497032 w 1129"/>
              <a:gd name="T41" fmla="*/ 410784615 h 314"/>
              <a:gd name="T42" fmla="*/ 1577617967 w 1129"/>
              <a:gd name="T43" fmla="*/ 443547526 h 314"/>
              <a:gd name="T44" fmla="*/ 1602819526 w 1129"/>
              <a:gd name="T45" fmla="*/ 466228130 h 314"/>
              <a:gd name="T46" fmla="*/ 1617940461 w 1129"/>
              <a:gd name="T47" fmla="*/ 491429682 h 314"/>
              <a:gd name="T48" fmla="*/ 1633061396 w 1129"/>
              <a:gd name="T49" fmla="*/ 514111874 h 314"/>
              <a:gd name="T50" fmla="*/ 1650703281 w 1129"/>
              <a:gd name="T51" fmla="*/ 539313426 h 314"/>
              <a:gd name="T52" fmla="*/ 1665824613 w 1129"/>
              <a:gd name="T53" fmla="*/ 561994030 h 314"/>
              <a:gd name="T54" fmla="*/ 1680945548 w 1129"/>
              <a:gd name="T55" fmla="*/ 587195583 h 314"/>
              <a:gd name="T56" fmla="*/ 1696066483 w 1129"/>
              <a:gd name="T57" fmla="*/ 617437446 h 314"/>
              <a:gd name="T58" fmla="*/ 1721268042 w 1129"/>
              <a:gd name="T59" fmla="*/ 642638999 h 314"/>
              <a:gd name="T60" fmla="*/ 1736388977 w 1129"/>
              <a:gd name="T61" fmla="*/ 665321190 h 314"/>
              <a:gd name="T62" fmla="*/ 1769150210 w 1129"/>
              <a:gd name="T63" fmla="*/ 690522742 h 314"/>
              <a:gd name="T64" fmla="*/ 1791832406 w 1129"/>
              <a:gd name="T65" fmla="*/ 713204934 h 314"/>
              <a:gd name="T66" fmla="*/ 1832154900 w 1129"/>
              <a:gd name="T67" fmla="*/ 735885537 h 314"/>
              <a:gd name="T68" fmla="*/ 1862396770 w 1129"/>
              <a:gd name="T69" fmla="*/ 753527418 h 314"/>
              <a:gd name="T70" fmla="*/ 1902719264 w 1129"/>
              <a:gd name="T71" fmla="*/ 768648350 h 314"/>
              <a:gd name="T72" fmla="*/ 1943041758 w 1129"/>
              <a:gd name="T73" fmla="*/ 776208022 h 314"/>
              <a:gd name="T74" fmla="*/ 1975802990 w 1129"/>
              <a:gd name="T75" fmla="*/ 783769281 h 314"/>
              <a:gd name="T76" fmla="*/ 2006044861 w 1129"/>
              <a:gd name="T77" fmla="*/ 783769281 h 314"/>
              <a:gd name="T78" fmla="*/ 2021165796 w 1129"/>
              <a:gd name="T79" fmla="*/ 791328953 h 314"/>
              <a:gd name="T80" fmla="*/ 2038807681 w 1129"/>
              <a:gd name="T81" fmla="*/ 791328953 h 314"/>
              <a:gd name="T82" fmla="*/ 2046367355 w 1129"/>
              <a:gd name="T83" fmla="*/ 791328953 h 314"/>
              <a:gd name="T84" fmla="*/ 2147483647 w 1129"/>
              <a:gd name="T85" fmla="*/ 791328953 h 31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29"/>
              <a:gd name="T130" fmla="*/ 0 h 314"/>
              <a:gd name="T131" fmla="*/ 1129 w 1129"/>
              <a:gd name="T132" fmla="*/ 314 h 31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29" h="314">
                <a:moveTo>
                  <a:pt x="0" y="0"/>
                </a:moveTo>
                <a:lnTo>
                  <a:pt x="328" y="3"/>
                </a:lnTo>
                <a:lnTo>
                  <a:pt x="331" y="3"/>
                </a:lnTo>
                <a:lnTo>
                  <a:pt x="337" y="3"/>
                </a:lnTo>
                <a:lnTo>
                  <a:pt x="350" y="3"/>
                </a:lnTo>
                <a:lnTo>
                  <a:pt x="365" y="6"/>
                </a:lnTo>
                <a:lnTo>
                  <a:pt x="384" y="9"/>
                </a:lnTo>
                <a:lnTo>
                  <a:pt x="406" y="12"/>
                </a:lnTo>
                <a:lnTo>
                  <a:pt x="428" y="19"/>
                </a:lnTo>
                <a:lnTo>
                  <a:pt x="453" y="28"/>
                </a:lnTo>
                <a:lnTo>
                  <a:pt x="475" y="38"/>
                </a:lnTo>
                <a:lnTo>
                  <a:pt x="500" y="47"/>
                </a:lnTo>
                <a:lnTo>
                  <a:pt x="529" y="63"/>
                </a:lnTo>
                <a:lnTo>
                  <a:pt x="551" y="78"/>
                </a:lnTo>
                <a:lnTo>
                  <a:pt x="567" y="94"/>
                </a:lnTo>
                <a:lnTo>
                  <a:pt x="582" y="107"/>
                </a:lnTo>
                <a:lnTo>
                  <a:pt x="592" y="119"/>
                </a:lnTo>
                <a:lnTo>
                  <a:pt x="601" y="132"/>
                </a:lnTo>
                <a:lnTo>
                  <a:pt x="607" y="145"/>
                </a:lnTo>
                <a:lnTo>
                  <a:pt x="614" y="154"/>
                </a:lnTo>
                <a:lnTo>
                  <a:pt x="620" y="163"/>
                </a:lnTo>
                <a:lnTo>
                  <a:pt x="626" y="176"/>
                </a:lnTo>
                <a:lnTo>
                  <a:pt x="636" y="185"/>
                </a:lnTo>
                <a:lnTo>
                  <a:pt x="642" y="195"/>
                </a:lnTo>
                <a:lnTo>
                  <a:pt x="648" y="204"/>
                </a:lnTo>
                <a:lnTo>
                  <a:pt x="655" y="214"/>
                </a:lnTo>
                <a:lnTo>
                  <a:pt x="661" y="223"/>
                </a:lnTo>
                <a:lnTo>
                  <a:pt x="667" y="233"/>
                </a:lnTo>
                <a:lnTo>
                  <a:pt x="673" y="245"/>
                </a:lnTo>
                <a:lnTo>
                  <a:pt x="683" y="255"/>
                </a:lnTo>
                <a:lnTo>
                  <a:pt x="689" y="264"/>
                </a:lnTo>
                <a:lnTo>
                  <a:pt x="702" y="274"/>
                </a:lnTo>
                <a:lnTo>
                  <a:pt x="711" y="283"/>
                </a:lnTo>
                <a:lnTo>
                  <a:pt x="727" y="292"/>
                </a:lnTo>
                <a:lnTo>
                  <a:pt x="739" y="299"/>
                </a:lnTo>
                <a:lnTo>
                  <a:pt x="755" y="305"/>
                </a:lnTo>
                <a:lnTo>
                  <a:pt x="771" y="308"/>
                </a:lnTo>
                <a:lnTo>
                  <a:pt x="784" y="311"/>
                </a:lnTo>
                <a:lnTo>
                  <a:pt x="796" y="311"/>
                </a:lnTo>
                <a:lnTo>
                  <a:pt x="802" y="314"/>
                </a:lnTo>
                <a:lnTo>
                  <a:pt x="809" y="314"/>
                </a:lnTo>
                <a:lnTo>
                  <a:pt x="812" y="314"/>
                </a:lnTo>
                <a:lnTo>
                  <a:pt x="1129" y="31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Freeform 24"/>
          <p:cNvSpPr>
            <a:spLocks/>
          </p:cNvSpPr>
          <p:nvPr/>
        </p:nvSpPr>
        <p:spPr bwMode="auto">
          <a:xfrm>
            <a:off x="5210175" y="2047875"/>
            <a:ext cx="1636713" cy="384175"/>
          </a:xfrm>
          <a:custGeom>
            <a:avLst/>
            <a:gdLst>
              <a:gd name="T0" fmla="*/ 0 w 1031"/>
              <a:gd name="T1" fmla="*/ 602318184 h 242"/>
              <a:gd name="T2" fmla="*/ 824091947 w 1031"/>
              <a:gd name="T3" fmla="*/ 609877857 h 242"/>
              <a:gd name="T4" fmla="*/ 831651621 w 1031"/>
              <a:gd name="T5" fmla="*/ 609877857 h 242"/>
              <a:gd name="T6" fmla="*/ 846772755 w 1031"/>
              <a:gd name="T7" fmla="*/ 609877857 h 242"/>
              <a:gd name="T8" fmla="*/ 871974313 w 1031"/>
              <a:gd name="T9" fmla="*/ 602318184 h 242"/>
              <a:gd name="T10" fmla="*/ 902216183 w 1031"/>
              <a:gd name="T11" fmla="*/ 602318184 h 242"/>
              <a:gd name="T12" fmla="*/ 942538676 w 1031"/>
              <a:gd name="T13" fmla="*/ 594756923 h 242"/>
              <a:gd name="T14" fmla="*/ 982861169 w 1031"/>
              <a:gd name="T15" fmla="*/ 587197250 h 242"/>
              <a:gd name="T16" fmla="*/ 1023183662 w 1031"/>
              <a:gd name="T17" fmla="*/ 572076317 h 242"/>
              <a:gd name="T18" fmla="*/ 1060986794 w 1031"/>
              <a:gd name="T19" fmla="*/ 546874761 h 242"/>
              <a:gd name="T20" fmla="*/ 1101309287 w 1031"/>
              <a:gd name="T21" fmla="*/ 524192566 h 242"/>
              <a:gd name="T22" fmla="*/ 1141631780 w 1031"/>
              <a:gd name="T23" fmla="*/ 491431337 h 242"/>
              <a:gd name="T24" fmla="*/ 1164312389 w 1031"/>
              <a:gd name="T25" fmla="*/ 468749143 h 242"/>
              <a:gd name="T26" fmla="*/ 1179433324 w 1031"/>
              <a:gd name="T27" fmla="*/ 443547587 h 242"/>
              <a:gd name="T28" fmla="*/ 1204634882 w 1031"/>
              <a:gd name="T29" fmla="*/ 420866980 h 242"/>
              <a:gd name="T30" fmla="*/ 1227317078 w 1031"/>
              <a:gd name="T31" fmla="*/ 395665324 h 242"/>
              <a:gd name="T32" fmla="*/ 1252518636 w 1031"/>
              <a:gd name="T33" fmla="*/ 372983130 h 242"/>
              <a:gd name="T34" fmla="*/ 1267639571 w 1031"/>
              <a:gd name="T35" fmla="*/ 340221901 h 242"/>
              <a:gd name="T36" fmla="*/ 1290320180 w 1031"/>
              <a:gd name="T37" fmla="*/ 309978446 h 242"/>
              <a:gd name="T38" fmla="*/ 1315521738 w 1031"/>
              <a:gd name="T39" fmla="*/ 284778477 h 242"/>
              <a:gd name="T40" fmla="*/ 1338203934 w 1031"/>
              <a:gd name="T41" fmla="*/ 254536610 h 242"/>
              <a:gd name="T42" fmla="*/ 1355844231 w 1031"/>
              <a:gd name="T43" fmla="*/ 229335054 h 242"/>
              <a:gd name="T44" fmla="*/ 1386086101 w 1031"/>
              <a:gd name="T45" fmla="*/ 183972203 h 242"/>
              <a:gd name="T46" fmla="*/ 1418848921 w 1031"/>
              <a:gd name="T47" fmla="*/ 143649713 h 242"/>
              <a:gd name="T48" fmla="*/ 1459171414 w 1031"/>
              <a:gd name="T49" fmla="*/ 110886897 h 242"/>
              <a:gd name="T50" fmla="*/ 1489413284 w 1031"/>
              <a:gd name="T51" fmla="*/ 88206265 h 242"/>
              <a:gd name="T52" fmla="*/ 1522174516 w 1031"/>
              <a:gd name="T53" fmla="*/ 70564382 h 242"/>
              <a:gd name="T54" fmla="*/ 1552416386 w 1031"/>
              <a:gd name="T55" fmla="*/ 55443448 h 242"/>
              <a:gd name="T56" fmla="*/ 1577617944 w 1031"/>
              <a:gd name="T57" fmla="*/ 47883763 h 242"/>
              <a:gd name="T58" fmla="*/ 1607859814 w 1031"/>
              <a:gd name="T59" fmla="*/ 40322502 h 242"/>
              <a:gd name="T60" fmla="*/ 1633061372 w 1031"/>
              <a:gd name="T61" fmla="*/ 32762829 h 242"/>
              <a:gd name="T62" fmla="*/ 1663303242 w 1031"/>
              <a:gd name="T63" fmla="*/ 25201562 h 242"/>
              <a:gd name="T64" fmla="*/ 1688505197 w 1031"/>
              <a:gd name="T65" fmla="*/ 25201562 h 242"/>
              <a:gd name="T66" fmla="*/ 1711187394 w 1031"/>
              <a:gd name="T67" fmla="*/ 15120940 h 242"/>
              <a:gd name="T68" fmla="*/ 1736388952 w 1031"/>
              <a:gd name="T69" fmla="*/ 15120940 h 242"/>
              <a:gd name="T70" fmla="*/ 1766630822 w 1031"/>
              <a:gd name="T71" fmla="*/ 7561264 h 242"/>
              <a:gd name="T72" fmla="*/ 1781751757 w 1031"/>
              <a:gd name="T73" fmla="*/ 7561264 h 242"/>
              <a:gd name="T74" fmla="*/ 1806953315 w 1031"/>
              <a:gd name="T75" fmla="*/ 0 h 242"/>
              <a:gd name="T76" fmla="*/ 1822074250 w 1031"/>
              <a:gd name="T77" fmla="*/ 0 h 242"/>
              <a:gd name="T78" fmla="*/ 1837195185 w 1031"/>
              <a:gd name="T79" fmla="*/ 0 h 242"/>
              <a:gd name="T80" fmla="*/ 1847275808 w 1031"/>
              <a:gd name="T81" fmla="*/ 0 h 242"/>
              <a:gd name="T82" fmla="*/ 1854835482 w 1031"/>
              <a:gd name="T83" fmla="*/ 0 h 242"/>
              <a:gd name="T84" fmla="*/ 2147483647 w 1031"/>
              <a:gd name="T85" fmla="*/ 0 h 2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31"/>
              <a:gd name="T130" fmla="*/ 0 h 242"/>
              <a:gd name="T131" fmla="*/ 1031 w 1031"/>
              <a:gd name="T132" fmla="*/ 242 h 2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31" h="242">
                <a:moveTo>
                  <a:pt x="0" y="239"/>
                </a:moveTo>
                <a:lnTo>
                  <a:pt x="327" y="242"/>
                </a:lnTo>
                <a:lnTo>
                  <a:pt x="330" y="242"/>
                </a:lnTo>
                <a:lnTo>
                  <a:pt x="336" y="242"/>
                </a:lnTo>
                <a:lnTo>
                  <a:pt x="346" y="239"/>
                </a:lnTo>
                <a:lnTo>
                  <a:pt x="358" y="239"/>
                </a:lnTo>
                <a:lnTo>
                  <a:pt x="374" y="236"/>
                </a:lnTo>
                <a:lnTo>
                  <a:pt x="390" y="233"/>
                </a:lnTo>
                <a:lnTo>
                  <a:pt x="406" y="227"/>
                </a:lnTo>
                <a:lnTo>
                  <a:pt x="421" y="217"/>
                </a:lnTo>
                <a:lnTo>
                  <a:pt x="437" y="208"/>
                </a:lnTo>
                <a:lnTo>
                  <a:pt x="453" y="195"/>
                </a:lnTo>
                <a:lnTo>
                  <a:pt x="462" y="186"/>
                </a:lnTo>
                <a:lnTo>
                  <a:pt x="468" y="176"/>
                </a:lnTo>
                <a:lnTo>
                  <a:pt x="478" y="167"/>
                </a:lnTo>
                <a:lnTo>
                  <a:pt x="487" y="157"/>
                </a:lnTo>
                <a:lnTo>
                  <a:pt x="497" y="148"/>
                </a:lnTo>
                <a:lnTo>
                  <a:pt x="503" y="135"/>
                </a:lnTo>
                <a:lnTo>
                  <a:pt x="512" y="123"/>
                </a:lnTo>
                <a:lnTo>
                  <a:pt x="522" y="113"/>
                </a:lnTo>
                <a:lnTo>
                  <a:pt x="531" y="101"/>
                </a:lnTo>
                <a:lnTo>
                  <a:pt x="538" y="91"/>
                </a:lnTo>
                <a:lnTo>
                  <a:pt x="550" y="73"/>
                </a:lnTo>
                <a:lnTo>
                  <a:pt x="563" y="57"/>
                </a:lnTo>
                <a:lnTo>
                  <a:pt x="579" y="44"/>
                </a:lnTo>
                <a:lnTo>
                  <a:pt x="591" y="35"/>
                </a:lnTo>
                <a:lnTo>
                  <a:pt x="604" y="28"/>
                </a:lnTo>
                <a:lnTo>
                  <a:pt x="616" y="22"/>
                </a:lnTo>
                <a:lnTo>
                  <a:pt x="626" y="19"/>
                </a:lnTo>
                <a:lnTo>
                  <a:pt x="638" y="16"/>
                </a:lnTo>
                <a:lnTo>
                  <a:pt x="648" y="13"/>
                </a:lnTo>
                <a:lnTo>
                  <a:pt x="660" y="10"/>
                </a:lnTo>
                <a:lnTo>
                  <a:pt x="670" y="10"/>
                </a:lnTo>
                <a:lnTo>
                  <a:pt x="679" y="6"/>
                </a:lnTo>
                <a:lnTo>
                  <a:pt x="689" y="6"/>
                </a:lnTo>
                <a:lnTo>
                  <a:pt x="701" y="3"/>
                </a:lnTo>
                <a:lnTo>
                  <a:pt x="707" y="3"/>
                </a:lnTo>
                <a:lnTo>
                  <a:pt x="717" y="0"/>
                </a:lnTo>
                <a:lnTo>
                  <a:pt x="723" y="0"/>
                </a:lnTo>
                <a:lnTo>
                  <a:pt x="729" y="0"/>
                </a:lnTo>
                <a:lnTo>
                  <a:pt x="733" y="0"/>
                </a:lnTo>
                <a:lnTo>
                  <a:pt x="736" y="0"/>
                </a:lnTo>
                <a:lnTo>
                  <a:pt x="1031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2" name="Freeform 25"/>
          <p:cNvSpPr>
            <a:spLocks/>
          </p:cNvSpPr>
          <p:nvPr/>
        </p:nvSpPr>
        <p:spPr bwMode="auto">
          <a:xfrm>
            <a:off x="5010150" y="2627313"/>
            <a:ext cx="844550" cy="1752600"/>
          </a:xfrm>
          <a:custGeom>
            <a:avLst/>
            <a:gdLst>
              <a:gd name="T0" fmla="*/ 0 w 532"/>
              <a:gd name="T1" fmla="*/ 0 h 1104"/>
              <a:gd name="T2" fmla="*/ 7559675 w 532"/>
              <a:gd name="T3" fmla="*/ 594756810 h 1104"/>
              <a:gd name="T4" fmla="*/ 7559675 w 532"/>
              <a:gd name="T5" fmla="*/ 602316482 h 1104"/>
              <a:gd name="T6" fmla="*/ 7559675 w 532"/>
              <a:gd name="T7" fmla="*/ 617437413 h 1104"/>
              <a:gd name="T8" fmla="*/ 7559675 w 532"/>
              <a:gd name="T9" fmla="*/ 650200223 h 1104"/>
              <a:gd name="T10" fmla="*/ 15120937 w 532"/>
              <a:gd name="T11" fmla="*/ 682963034 h 1104"/>
              <a:gd name="T12" fmla="*/ 15120937 w 532"/>
              <a:gd name="T13" fmla="*/ 720764567 h 1104"/>
              <a:gd name="T14" fmla="*/ 25201557 w 532"/>
              <a:gd name="T15" fmla="*/ 761087049 h 1104"/>
              <a:gd name="T16" fmla="*/ 40322494 w 532"/>
              <a:gd name="T17" fmla="*/ 801409531 h 1104"/>
              <a:gd name="T18" fmla="*/ 55443437 w 532"/>
              <a:gd name="T19" fmla="*/ 841732212 h 1104"/>
              <a:gd name="T20" fmla="*/ 70564367 w 532"/>
              <a:gd name="T21" fmla="*/ 871974074 h 1104"/>
              <a:gd name="T22" fmla="*/ 95765918 w 532"/>
              <a:gd name="T23" fmla="*/ 904735297 h 1104"/>
              <a:gd name="T24" fmla="*/ 118446545 w 532"/>
              <a:gd name="T25" fmla="*/ 919856228 h 1104"/>
              <a:gd name="T26" fmla="*/ 136088425 w 532"/>
              <a:gd name="T27" fmla="*/ 942538418 h 1104"/>
              <a:gd name="T28" fmla="*/ 158769027 w 532"/>
              <a:gd name="T29" fmla="*/ 960178710 h 1104"/>
              <a:gd name="T30" fmla="*/ 173889957 w 532"/>
              <a:gd name="T31" fmla="*/ 975299641 h 1104"/>
              <a:gd name="T32" fmla="*/ 191531837 w 532"/>
              <a:gd name="T33" fmla="*/ 982860900 h 1104"/>
              <a:gd name="T34" fmla="*/ 214212488 w 532"/>
              <a:gd name="T35" fmla="*/ 1000501192 h 1104"/>
              <a:gd name="T36" fmla="*/ 229333419 w 532"/>
              <a:gd name="T37" fmla="*/ 1015622123 h 1104"/>
              <a:gd name="T38" fmla="*/ 246975298 w 532"/>
              <a:gd name="T39" fmla="*/ 1023183382 h 1104"/>
              <a:gd name="T40" fmla="*/ 269655900 w 532"/>
              <a:gd name="T41" fmla="*/ 1030743053 h 1104"/>
              <a:gd name="T42" fmla="*/ 284776831 w 532"/>
              <a:gd name="T43" fmla="*/ 1045863984 h 1104"/>
              <a:gd name="T44" fmla="*/ 317539641 w 532"/>
              <a:gd name="T45" fmla="*/ 1063505864 h 1104"/>
              <a:gd name="T46" fmla="*/ 380542725 w 532"/>
              <a:gd name="T47" fmla="*/ 1086186466 h 1104"/>
              <a:gd name="T48" fmla="*/ 451107166 w 532"/>
              <a:gd name="T49" fmla="*/ 1126508949 h 1104"/>
              <a:gd name="T50" fmla="*/ 539313388 w 532"/>
              <a:gd name="T51" fmla="*/ 1174392690 h 1104"/>
              <a:gd name="T52" fmla="*/ 635079282 w 532"/>
              <a:gd name="T53" fmla="*/ 1222274844 h 1104"/>
              <a:gd name="T54" fmla="*/ 738404847 w 532"/>
              <a:gd name="T55" fmla="*/ 1267637636 h 1104"/>
              <a:gd name="T56" fmla="*/ 824090120 w 532"/>
              <a:gd name="T57" fmla="*/ 1315521378 h 1104"/>
              <a:gd name="T58" fmla="*/ 912296541 w 532"/>
              <a:gd name="T59" fmla="*/ 1363405119 h 1104"/>
              <a:gd name="T60" fmla="*/ 975299624 w 532"/>
              <a:gd name="T61" fmla="*/ 1396166342 h 1104"/>
              <a:gd name="T62" fmla="*/ 1023183365 w 532"/>
              <a:gd name="T63" fmla="*/ 1426408203 h 1104"/>
              <a:gd name="T64" fmla="*/ 1071065518 w 532"/>
              <a:gd name="T65" fmla="*/ 1459169427 h 1104"/>
              <a:gd name="T66" fmla="*/ 1108868638 w 532"/>
              <a:gd name="T67" fmla="*/ 1491932237 h 1104"/>
              <a:gd name="T68" fmla="*/ 1149191119 w 532"/>
              <a:gd name="T69" fmla="*/ 1522174099 h 1104"/>
              <a:gd name="T70" fmla="*/ 1181952342 w 532"/>
              <a:gd name="T71" fmla="*/ 1554935322 h 1104"/>
              <a:gd name="T72" fmla="*/ 1212194203 w 532"/>
              <a:gd name="T73" fmla="*/ 1585177183 h 1104"/>
              <a:gd name="T74" fmla="*/ 1244957013 w 532"/>
              <a:gd name="T75" fmla="*/ 1617939994 h 1104"/>
              <a:gd name="T76" fmla="*/ 1267637615 w 532"/>
              <a:gd name="T77" fmla="*/ 1665822544 h 1104"/>
              <a:gd name="T78" fmla="*/ 1292840754 w 532"/>
              <a:gd name="T79" fmla="*/ 1703625665 h 1104"/>
              <a:gd name="T80" fmla="*/ 1307961684 w 532"/>
              <a:gd name="T81" fmla="*/ 1761588440 h 1104"/>
              <a:gd name="T82" fmla="*/ 1323082615 w 532"/>
              <a:gd name="T83" fmla="*/ 1824593112 h 1104"/>
              <a:gd name="T84" fmla="*/ 1330642286 w 532"/>
              <a:gd name="T85" fmla="*/ 1872475266 h 1104"/>
              <a:gd name="T86" fmla="*/ 1330642286 w 532"/>
              <a:gd name="T87" fmla="*/ 1958160540 h 1104"/>
              <a:gd name="T88" fmla="*/ 1340722907 w 532"/>
              <a:gd name="T89" fmla="*/ 2069047366 h 1104"/>
              <a:gd name="T90" fmla="*/ 1340722907 w 532"/>
              <a:gd name="T91" fmla="*/ 2147483647 h 1104"/>
              <a:gd name="T92" fmla="*/ 1340722907 w 532"/>
              <a:gd name="T93" fmla="*/ 2147483647 h 1104"/>
              <a:gd name="T94" fmla="*/ 1340722907 w 532"/>
              <a:gd name="T95" fmla="*/ 2147483647 h 1104"/>
              <a:gd name="T96" fmla="*/ 1330642286 w 532"/>
              <a:gd name="T97" fmla="*/ 2147483647 h 1104"/>
              <a:gd name="T98" fmla="*/ 1330642286 w 532"/>
              <a:gd name="T99" fmla="*/ 2147483647 h 1104"/>
              <a:gd name="T100" fmla="*/ 1330642286 w 532"/>
              <a:gd name="T101" fmla="*/ 2147483647 h 1104"/>
              <a:gd name="T102" fmla="*/ 1330642286 w 532"/>
              <a:gd name="T103" fmla="*/ 2147483647 h 110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2"/>
              <a:gd name="T157" fmla="*/ 0 h 1104"/>
              <a:gd name="T158" fmla="*/ 532 w 532"/>
              <a:gd name="T159" fmla="*/ 1104 h 110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2" h="1104">
                <a:moveTo>
                  <a:pt x="0" y="0"/>
                </a:moveTo>
                <a:lnTo>
                  <a:pt x="3" y="236"/>
                </a:lnTo>
                <a:lnTo>
                  <a:pt x="3" y="239"/>
                </a:lnTo>
                <a:lnTo>
                  <a:pt x="3" y="245"/>
                </a:lnTo>
                <a:lnTo>
                  <a:pt x="3" y="258"/>
                </a:lnTo>
                <a:lnTo>
                  <a:pt x="6" y="271"/>
                </a:lnTo>
                <a:lnTo>
                  <a:pt x="6" y="286"/>
                </a:lnTo>
                <a:lnTo>
                  <a:pt x="10" y="302"/>
                </a:lnTo>
                <a:lnTo>
                  <a:pt x="16" y="318"/>
                </a:lnTo>
                <a:lnTo>
                  <a:pt x="22" y="334"/>
                </a:lnTo>
                <a:lnTo>
                  <a:pt x="28" y="346"/>
                </a:lnTo>
                <a:lnTo>
                  <a:pt x="38" y="359"/>
                </a:lnTo>
                <a:lnTo>
                  <a:pt x="47" y="365"/>
                </a:lnTo>
                <a:lnTo>
                  <a:pt x="54" y="374"/>
                </a:lnTo>
                <a:lnTo>
                  <a:pt x="63" y="381"/>
                </a:lnTo>
                <a:lnTo>
                  <a:pt x="69" y="387"/>
                </a:lnTo>
                <a:lnTo>
                  <a:pt x="76" y="390"/>
                </a:lnTo>
                <a:lnTo>
                  <a:pt x="85" y="397"/>
                </a:lnTo>
                <a:lnTo>
                  <a:pt x="91" y="403"/>
                </a:lnTo>
                <a:lnTo>
                  <a:pt x="98" y="406"/>
                </a:lnTo>
                <a:lnTo>
                  <a:pt x="107" y="409"/>
                </a:lnTo>
                <a:lnTo>
                  <a:pt x="113" y="415"/>
                </a:lnTo>
                <a:lnTo>
                  <a:pt x="126" y="422"/>
                </a:lnTo>
                <a:lnTo>
                  <a:pt x="151" y="431"/>
                </a:lnTo>
                <a:lnTo>
                  <a:pt x="179" y="447"/>
                </a:lnTo>
                <a:lnTo>
                  <a:pt x="214" y="466"/>
                </a:lnTo>
                <a:lnTo>
                  <a:pt x="252" y="485"/>
                </a:lnTo>
                <a:lnTo>
                  <a:pt x="293" y="503"/>
                </a:lnTo>
                <a:lnTo>
                  <a:pt x="327" y="522"/>
                </a:lnTo>
                <a:lnTo>
                  <a:pt x="362" y="541"/>
                </a:lnTo>
                <a:lnTo>
                  <a:pt x="387" y="554"/>
                </a:lnTo>
                <a:lnTo>
                  <a:pt x="406" y="566"/>
                </a:lnTo>
                <a:lnTo>
                  <a:pt x="425" y="579"/>
                </a:lnTo>
                <a:lnTo>
                  <a:pt x="440" y="592"/>
                </a:lnTo>
                <a:lnTo>
                  <a:pt x="456" y="604"/>
                </a:lnTo>
                <a:lnTo>
                  <a:pt x="469" y="617"/>
                </a:lnTo>
                <a:lnTo>
                  <a:pt x="481" y="629"/>
                </a:lnTo>
                <a:lnTo>
                  <a:pt x="494" y="642"/>
                </a:lnTo>
                <a:lnTo>
                  <a:pt x="503" y="661"/>
                </a:lnTo>
                <a:lnTo>
                  <a:pt x="513" y="676"/>
                </a:lnTo>
                <a:lnTo>
                  <a:pt x="519" y="699"/>
                </a:lnTo>
                <a:lnTo>
                  <a:pt x="525" y="724"/>
                </a:lnTo>
                <a:lnTo>
                  <a:pt x="528" y="743"/>
                </a:lnTo>
                <a:lnTo>
                  <a:pt x="528" y="777"/>
                </a:lnTo>
                <a:lnTo>
                  <a:pt x="532" y="821"/>
                </a:lnTo>
                <a:lnTo>
                  <a:pt x="532" y="872"/>
                </a:lnTo>
                <a:lnTo>
                  <a:pt x="532" y="928"/>
                </a:lnTo>
                <a:lnTo>
                  <a:pt x="532" y="982"/>
                </a:lnTo>
                <a:lnTo>
                  <a:pt x="528" y="1029"/>
                </a:lnTo>
                <a:lnTo>
                  <a:pt x="528" y="1067"/>
                </a:lnTo>
                <a:lnTo>
                  <a:pt x="528" y="1095"/>
                </a:lnTo>
                <a:lnTo>
                  <a:pt x="528" y="110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Freeform 26"/>
          <p:cNvSpPr>
            <a:spLocks/>
          </p:cNvSpPr>
          <p:nvPr/>
        </p:nvSpPr>
        <p:spPr bwMode="auto">
          <a:xfrm>
            <a:off x="2628900" y="2752725"/>
            <a:ext cx="393700" cy="274638"/>
          </a:xfrm>
          <a:custGeom>
            <a:avLst/>
            <a:gdLst>
              <a:gd name="T0" fmla="*/ 624998795 w 248"/>
              <a:gd name="T1" fmla="*/ 428427390 h 173"/>
              <a:gd name="T2" fmla="*/ 624998795 w 248"/>
              <a:gd name="T3" fmla="*/ 0 h 173"/>
              <a:gd name="T4" fmla="*/ 0 w 248"/>
              <a:gd name="T5" fmla="*/ 0 h 173"/>
              <a:gd name="T6" fmla="*/ 0 w 248"/>
              <a:gd name="T7" fmla="*/ 435988663 h 173"/>
              <a:gd name="T8" fmla="*/ 624998795 w 248"/>
              <a:gd name="T9" fmla="*/ 435988663 h 173"/>
              <a:gd name="T10" fmla="*/ 624998795 w 248"/>
              <a:gd name="T11" fmla="*/ 435988663 h 1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3"/>
              <a:gd name="T20" fmla="*/ 248 w 248"/>
              <a:gd name="T21" fmla="*/ 173 h 1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3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3"/>
                </a:lnTo>
                <a:lnTo>
                  <a:pt x="248" y="17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Line 27"/>
          <p:cNvSpPr>
            <a:spLocks noChangeShapeType="1"/>
          </p:cNvSpPr>
          <p:nvPr/>
        </p:nvSpPr>
        <p:spPr bwMode="auto">
          <a:xfrm>
            <a:off x="5335588" y="4554538"/>
            <a:ext cx="307975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Line 28"/>
          <p:cNvSpPr>
            <a:spLocks noChangeShapeType="1"/>
          </p:cNvSpPr>
          <p:nvPr/>
        </p:nvSpPr>
        <p:spPr bwMode="auto">
          <a:xfrm>
            <a:off x="6038850" y="4554538"/>
            <a:ext cx="79375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Line 29"/>
          <p:cNvSpPr>
            <a:spLocks noChangeShapeType="1"/>
          </p:cNvSpPr>
          <p:nvPr/>
        </p:nvSpPr>
        <p:spPr bwMode="auto">
          <a:xfrm>
            <a:off x="5838825" y="4770438"/>
            <a:ext cx="1588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6099175" y="4124325"/>
            <a:ext cx="6889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3</a:t>
            </a:r>
            <a:endParaRPr lang="en-US" b="0"/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6807200" y="4154488"/>
            <a:ext cx="56356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B</a:t>
            </a:r>
            <a:endParaRPr lang="en-US" b="0"/>
          </a:p>
        </p:txBody>
      </p:sp>
      <p:sp>
        <p:nvSpPr>
          <p:cNvPr id="24609" name="Line 32"/>
          <p:cNvSpPr>
            <a:spLocks noChangeShapeType="1"/>
          </p:cNvSpPr>
          <p:nvPr/>
        </p:nvSpPr>
        <p:spPr bwMode="auto">
          <a:xfrm>
            <a:off x="5000625" y="1968500"/>
            <a:ext cx="4763" cy="265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Line 33"/>
          <p:cNvSpPr>
            <a:spLocks noChangeShapeType="1"/>
          </p:cNvSpPr>
          <p:nvPr/>
        </p:nvSpPr>
        <p:spPr bwMode="auto">
          <a:xfrm>
            <a:off x="2819400" y="14478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34"/>
          <p:cNvSpPr>
            <a:spLocks noChangeShapeType="1"/>
          </p:cNvSpPr>
          <p:nvPr/>
        </p:nvSpPr>
        <p:spPr bwMode="auto">
          <a:xfrm>
            <a:off x="2828925" y="2133600"/>
            <a:ext cx="1588" cy="619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5270500" y="1982788"/>
            <a:ext cx="6889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2</a:t>
            </a:r>
            <a:endParaRPr lang="en-US" b="0"/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2593975" y="3081338"/>
            <a:ext cx="56356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A</a:t>
            </a:r>
            <a:endParaRPr lang="en-US" b="0"/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3148013" y="1492250"/>
            <a:ext cx="6889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1</a:t>
            </a:r>
            <a:endParaRPr lang="en-US" b="0"/>
          </a:p>
        </p:txBody>
      </p:sp>
      <p:sp>
        <p:nvSpPr>
          <p:cNvPr id="24615" name="Freeform 38"/>
          <p:cNvSpPr>
            <a:spLocks/>
          </p:cNvSpPr>
          <p:nvPr/>
        </p:nvSpPr>
        <p:spPr bwMode="auto">
          <a:xfrm>
            <a:off x="1944688" y="1793875"/>
            <a:ext cx="395287" cy="269875"/>
          </a:xfrm>
          <a:custGeom>
            <a:avLst/>
            <a:gdLst>
              <a:gd name="T0" fmla="*/ 617436754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1909763" y="2117725"/>
            <a:ext cx="5746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C</a:t>
            </a:r>
            <a:endParaRPr lang="en-US" b="0"/>
          </a:p>
        </p:txBody>
      </p:sp>
      <p:sp>
        <p:nvSpPr>
          <p:cNvPr id="24617" name="Freeform 40"/>
          <p:cNvSpPr>
            <a:spLocks/>
          </p:cNvSpPr>
          <p:nvPr/>
        </p:nvSpPr>
        <p:spPr bwMode="auto">
          <a:xfrm>
            <a:off x="4814888" y="1698625"/>
            <a:ext cx="395287" cy="269875"/>
          </a:xfrm>
          <a:custGeom>
            <a:avLst/>
            <a:gdLst>
              <a:gd name="T0" fmla="*/ 627517363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4786313" y="1438275"/>
            <a:ext cx="5635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E</a:t>
            </a:r>
            <a:endParaRPr lang="en-US" b="0"/>
          </a:p>
        </p:txBody>
      </p:sp>
      <p:sp>
        <p:nvSpPr>
          <p:cNvPr id="24619" name="Freeform 42"/>
          <p:cNvSpPr>
            <a:spLocks/>
          </p:cNvSpPr>
          <p:nvPr/>
        </p:nvSpPr>
        <p:spPr bwMode="auto">
          <a:xfrm>
            <a:off x="6846888" y="1912938"/>
            <a:ext cx="395287" cy="269875"/>
          </a:xfrm>
          <a:custGeom>
            <a:avLst/>
            <a:gdLst>
              <a:gd name="T0" fmla="*/ 627517363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11963" y="1652588"/>
            <a:ext cx="554037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F</a:t>
            </a:r>
            <a:endParaRPr lang="en-US" b="0"/>
          </a:p>
        </p:txBody>
      </p:sp>
      <p:sp>
        <p:nvSpPr>
          <p:cNvPr id="24621" name="Freeform 44"/>
          <p:cNvSpPr>
            <a:spLocks/>
          </p:cNvSpPr>
          <p:nvPr/>
        </p:nvSpPr>
        <p:spPr bwMode="auto">
          <a:xfrm>
            <a:off x="4935538" y="4425950"/>
            <a:ext cx="393700" cy="269875"/>
          </a:xfrm>
          <a:custGeom>
            <a:avLst/>
            <a:gdLst>
              <a:gd name="T0" fmla="*/ 624998795 w 248"/>
              <a:gd name="T1" fmla="*/ 428426607 h 170"/>
              <a:gd name="T2" fmla="*/ 624998795 w 248"/>
              <a:gd name="T3" fmla="*/ 0 h 170"/>
              <a:gd name="T4" fmla="*/ 0 w 248"/>
              <a:gd name="T5" fmla="*/ 0 h 170"/>
              <a:gd name="T6" fmla="*/ 0 w 248"/>
              <a:gd name="T7" fmla="*/ 428426607 h 170"/>
              <a:gd name="T8" fmla="*/ 624998795 w 248"/>
              <a:gd name="T9" fmla="*/ 428426607 h 170"/>
              <a:gd name="T10" fmla="*/ 624998795 w 248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00613" y="4159250"/>
            <a:ext cx="5842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G</a:t>
            </a:r>
            <a:endParaRPr lang="en-US" b="0"/>
          </a:p>
        </p:txBody>
      </p:sp>
      <p:sp>
        <p:nvSpPr>
          <p:cNvPr id="24623" name="Freeform 46"/>
          <p:cNvSpPr>
            <a:spLocks/>
          </p:cNvSpPr>
          <p:nvPr/>
        </p:nvSpPr>
        <p:spPr bwMode="auto">
          <a:xfrm>
            <a:off x="5643563" y="5070475"/>
            <a:ext cx="452437" cy="263525"/>
          </a:xfrm>
          <a:custGeom>
            <a:avLst/>
            <a:gdLst>
              <a:gd name="T0" fmla="*/ 802628654 w 252"/>
              <a:gd name="T1" fmla="*/ 403625133 h 169"/>
              <a:gd name="T2" fmla="*/ 812298595 w 252"/>
              <a:gd name="T3" fmla="*/ 0 h 169"/>
              <a:gd name="T4" fmla="*/ 0 w 252"/>
              <a:gd name="T5" fmla="*/ 0 h 169"/>
              <a:gd name="T6" fmla="*/ 0 w 252"/>
              <a:gd name="T7" fmla="*/ 410919725 h 169"/>
              <a:gd name="T8" fmla="*/ 812298595 w 252"/>
              <a:gd name="T9" fmla="*/ 410919725 h 169"/>
              <a:gd name="T10" fmla="*/ 812298595 w 252"/>
              <a:gd name="T11" fmla="*/ 410919725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"/>
              <a:gd name="T19" fmla="*/ 0 h 169"/>
              <a:gd name="T20" fmla="*/ 252 w 252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" h="169">
                <a:moveTo>
                  <a:pt x="249" y="166"/>
                </a:moveTo>
                <a:lnTo>
                  <a:pt x="252" y="0"/>
                </a:lnTo>
                <a:lnTo>
                  <a:pt x="0" y="0"/>
                </a:lnTo>
                <a:lnTo>
                  <a:pt x="0" y="169"/>
                </a:lnTo>
                <a:lnTo>
                  <a:pt x="252" y="16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5608638" y="5394325"/>
            <a:ext cx="5746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H</a:t>
            </a:r>
            <a:endParaRPr lang="en-US" b="0"/>
          </a:p>
        </p:txBody>
      </p:sp>
      <p:sp>
        <p:nvSpPr>
          <p:cNvPr id="24625" name="Freeform 48"/>
          <p:cNvSpPr>
            <a:spLocks/>
          </p:cNvSpPr>
          <p:nvPr/>
        </p:nvSpPr>
        <p:spPr bwMode="auto">
          <a:xfrm>
            <a:off x="4814888" y="2233613"/>
            <a:ext cx="395287" cy="393700"/>
          </a:xfrm>
          <a:custGeom>
            <a:avLst/>
            <a:gdLst>
              <a:gd name="T0" fmla="*/ 627517363 w 249"/>
              <a:gd name="T1" fmla="*/ 624998795 h 248"/>
              <a:gd name="T2" fmla="*/ 627517363 w 249"/>
              <a:gd name="T3" fmla="*/ 0 h 248"/>
              <a:gd name="T4" fmla="*/ 0 w 249"/>
              <a:gd name="T5" fmla="*/ 0 h 248"/>
              <a:gd name="T6" fmla="*/ 0 w 249"/>
              <a:gd name="T7" fmla="*/ 624998795 h 248"/>
              <a:gd name="T8" fmla="*/ 627517363 w 249"/>
              <a:gd name="T9" fmla="*/ 624998795 h 248"/>
              <a:gd name="T10" fmla="*/ 627517363 w 249"/>
              <a:gd name="T11" fmla="*/ 624998795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6" name="Freeform 49"/>
          <p:cNvSpPr>
            <a:spLocks/>
          </p:cNvSpPr>
          <p:nvPr/>
        </p:nvSpPr>
        <p:spPr bwMode="auto">
          <a:xfrm>
            <a:off x="5649913" y="4375150"/>
            <a:ext cx="393700" cy="400050"/>
          </a:xfrm>
          <a:custGeom>
            <a:avLst/>
            <a:gdLst>
              <a:gd name="T0" fmla="*/ 617439121 w 248"/>
              <a:gd name="T1" fmla="*/ 627519746 h 252"/>
              <a:gd name="T2" fmla="*/ 624998795 w 248"/>
              <a:gd name="T3" fmla="*/ 0 h 252"/>
              <a:gd name="T4" fmla="*/ 0 w 248"/>
              <a:gd name="T5" fmla="*/ 0 h 252"/>
              <a:gd name="T6" fmla="*/ 0 w 248"/>
              <a:gd name="T7" fmla="*/ 635079420 h 252"/>
              <a:gd name="T8" fmla="*/ 624998795 w 248"/>
              <a:gd name="T9" fmla="*/ 635079420 h 252"/>
              <a:gd name="T10" fmla="*/ 624998795 w 248"/>
              <a:gd name="T11" fmla="*/ 635079420 h 2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252"/>
              <a:gd name="T20" fmla="*/ 248 w 248"/>
              <a:gd name="T21" fmla="*/ 252 h 2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252">
                <a:moveTo>
                  <a:pt x="245" y="249"/>
                </a:moveTo>
                <a:lnTo>
                  <a:pt x="248" y="0"/>
                </a:lnTo>
                <a:lnTo>
                  <a:pt x="0" y="0"/>
                </a:lnTo>
                <a:lnTo>
                  <a:pt x="0" y="252"/>
                </a:lnTo>
                <a:lnTo>
                  <a:pt x="248" y="25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7" name="Freeform 50"/>
          <p:cNvSpPr>
            <a:spLocks/>
          </p:cNvSpPr>
          <p:nvPr/>
        </p:nvSpPr>
        <p:spPr bwMode="auto">
          <a:xfrm>
            <a:off x="2633663" y="1733550"/>
            <a:ext cx="395287" cy="393700"/>
          </a:xfrm>
          <a:custGeom>
            <a:avLst/>
            <a:gdLst>
              <a:gd name="T0" fmla="*/ 617436754 w 249"/>
              <a:gd name="T1" fmla="*/ 624998795 h 248"/>
              <a:gd name="T2" fmla="*/ 627517363 w 249"/>
              <a:gd name="T3" fmla="*/ 0 h 248"/>
              <a:gd name="T4" fmla="*/ 0 w 249"/>
              <a:gd name="T5" fmla="*/ 0 h 248"/>
              <a:gd name="T6" fmla="*/ 0 w 249"/>
              <a:gd name="T7" fmla="*/ 624998795 h 248"/>
              <a:gd name="T8" fmla="*/ 627517363 w 249"/>
              <a:gd name="T9" fmla="*/ 624998795 h 248"/>
              <a:gd name="T10" fmla="*/ 627517363 w 249"/>
              <a:gd name="T11" fmla="*/ 624998795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5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8" name="Freeform 51"/>
          <p:cNvSpPr>
            <a:spLocks/>
          </p:cNvSpPr>
          <p:nvPr/>
        </p:nvSpPr>
        <p:spPr bwMode="auto">
          <a:xfrm>
            <a:off x="2667000" y="1219200"/>
            <a:ext cx="395288" cy="269875"/>
          </a:xfrm>
          <a:custGeom>
            <a:avLst/>
            <a:gdLst>
              <a:gd name="T0" fmla="*/ 617439903 w 249"/>
              <a:gd name="T1" fmla="*/ 428426607 h 170"/>
              <a:gd name="T2" fmla="*/ 627520538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20538 w 249"/>
              <a:gd name="T9" fmla="*/ 428426607 h 170"/>
              <a:gd name="T10" fmla="*/ 627520538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3540" name="Group 52"/>
          <p:cNvGraphicFramePr>
            <a:graphicFrameLocks noGrp="1"/>
          </p:cNvGraphicFramePr>
          <p:nvPr/>
        </p:nvGraphicFramePr>
        <p:xfrm>
          <a:off x="457200" y="3505200"/>
          <a:ext cx="4267200" cy="5486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VCI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 VCI.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557" name="Group 69"/>
          <p:cNvGraphicFramePr>
            <a:graphicFrameLocks noGrp="1"/>
          </p:cNvGraphicFramePr>
          <p:nvPr/>
        </p:nvGraphicFramePr>
        <p:xfrm>
          <a:off x="457200" y="4419600"/>
          <a:ext cx="4267200" cy="5486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VCI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 VCI.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574" name="Group 86"/>
          <p:cNvGraphicFramePr>
            <a:graphicFrameLocks noGrp="1"/>
          </p:cNvGraphicFramePr>
          <p:nvPr/>
        </p:nvGraphicFramePr>
        <p:xfrm>
          <a:off x="457200" y="5410200"/>
          <a:ext cx="4267200" cy="5486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VCI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 VCI.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680" name="Text Box 103"/>
          <p:cNvSpPr txBox="1">
            <a:spLocks noChangeArrowheads="1"/>
          </p:cNvSpPr>
          <p:nvPr/>
        </p:nvSpPr>
        <p:spPr bwMode="auto">
          <a:xfrm>
            <a:off x="457200" y="4038600"/>
            <a:ext cx="186531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Switch 2 VC Table</a:t>
            </a:r>
          </a:p>
        </p:txBody>
      </p:sp>
      <p:sp>
        <p:nvSpPr>
          <p:cNvPr id="24681" name="Text Box 104"/>
          <p:cNvSpPr txBox="1">
            <a:spLocks noChangeArrowheads="1"/>
          </p:cNvSpPr>
          <p:nvPr/>
        </p:nvSpPr>
        <p:spPr bwMode="auto">
          <a:xfrm>
            <a:off x="457200" y="50292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Switch 3 VC Table</a:t>
            </a:r>
          </a:p>
        </p:txBody>
      </p:sp>
      <p:sp>
        <p:nvSpPr>
          <p:cNvPr id="24682" name="Line 113"/>
          <p:cNvSpPr>
            <a:spLocks noChangeShapeType="1"/>
          </p:cNvSpPr>
          <p:nvPr/>
        </p:nvSpPr>
        <p:spPr bwMode="auto">
          <a:xfrm>
            <a:off x="2743200" y="6324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83" name="Text Box 115"/>
          <p:cNvSpPr txBox="1">
            <a:spLocks noChangeArrowheads="1"/>
          </p:cNvSpPr>
          <p:nvPr/>
        </p:nvSpPr>
        <p:spPr bwMode="auto">
          <a:xfrm>
            <a:off x="4267200" y="6096000"/>
            <a:ext cx="22193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Data( ) message</a:t>
            </a:r>
          </a:p>
        </p:txBody>
      </p:sp>
      <p:graphicFrame>
        <p:nvGraphicFramePr>
          <p:cNvPr id="63692" name="Group 204"/>
          <p:cNvGraphicFramePr>
            <a:graphicFrameLocks noGrp="1"/>
          </p:cNvGraphicFramePr>
          <p:nvPr/>
        </p:nvGraphicFramePr>
        <p:xfrm>
          <a:off x="1295400" y="2362200"/>
          <a:ext cx="990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92" name="Text Box 189"/>
          <p:cNvSpPr txBox="1">
            <a:spLocks noChangeArrowheads="1"/>
          </p:cNvSpPr>
          <p:nvPr/>
        </p:nvSpPr>
        <p:spPr bwMode="auto">
          <a:xfrm>
            <a:off x="457200" y="3124200"/>
            <a:ext cx="186531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Switch 1 VC Table</a:t>
            </a:r>
          </a:p>
        </p:txBody>
      </p:sp>
      <p:graphicFrame>
        <p:nvGraphicFramePr>
          <p:cNvPr id="63722" name="Group 234"/>
          <p:cNvGraphicFramePr>
            <a:graphicFrameLocks noGrp="1"/>
          </p:cNvGraphicFramePr>
          <p:nvPr/>
        </p:nvGraphicFramePr>
        <p:xfrm>
          <a:off x="3505200" y="1676400"/>
          <a:ext cx="990600" cy="396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701" name="Group 213"/>
          <p:cNvGraphicFramePr>
            <a:graphicFrameLocks noGrp="1"/>
          </p:cNvGraphicFramePr>
          <p:nvPr/>
        </p:nvGraphicFramePr>
        <p:xfrm>
          <a:off x="5562600" y="2971800"/>
          <a:ext cx="990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709" name="Group 221"/>
          <p:cNvGraphicFramePr>
            <a:graphicFrameLocks noGrp="1"/>
          </p:cNvGraphicFramePr>
          <p:nvPr/>
        </p:nvGraphicFramePr>
        <p:xfrm>
          <a:off x="6019800" y="3657600"/>
          <a:ext cx="990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717" name="Line 229"/>
          <p:cNvSpPr>
            <a:spLocks noChangeShapeType="1"/>
          </p:cNvSpPr>
          <p:nvPr/>
        </p:nvSpPr>
        <p:spPr bwMode="auto">
          <a:xfrm flipV="1">
            <a:off x="2667000" y="2133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718" name="Line 230"/>
          <p:cNvSpPr>
            <a:spLocks noChangeShapeType="1"/>
          </p:cNvSpPr>
          <p:nvPr/>
        </p:nvSpPr>
        <p:spPr bwMode="auto">
          <a:xfrm>
            <a:off x="3048000" y="1981200"/>
            <a:ext cx="1752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719" name="Line 231"/>
          <p:cNvSpPr>
            <a:spLocks noChangeShapeType="1"/>
          </p:cNvSpPr>
          <p:nvPr/>
        </p:nvSpPr>
        <p:spPr bwMode="auto">
          <a:xfrm>
            <a:off x="5029200" y="2667000"/>
            <a:ext cx="7620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720" name="Line 232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3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37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17" grpId="0" animBg="1"/>
      <p:bldP spid="63718" grpId="0" animBg="1"/>
      <p:bldP spid="63719" grpId="0" animBg="1"/>
      <p:bldP spid="637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B04753-F587-4137-AB17-C787825C5CA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Virtual Circuit (VC) Set up or signaling phase:</a:t>
            </a:r>
          </a:p>
          <a:p>
            <a:pPr lvl="1"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Source (i.e. host A) sends </a:t>
            </a:r>
            <a:r>
              <a:rPr lang="en-US" sz="2400" dirty="0">
                <a:solidFill>
                  <a:srgbClr val="FF0000"/>
                </a:solidFill>
              </a:rPr>
              <a:t>setup()</a:t>
            </a:r>
            <a:r>
              <a:rPr lang="en-US" sz="2400" dirty="0"/>
              <a:t> message towards destination (i.e. host B).</a:t>
            </a:r>
          </a:p>
          <a:p>
            <a:pPr lvl="1"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Destination replies back with </a:t>
            </a:r>
            <a:r>
              <a:rPr lang="en-US" sz="2400" dirty="0" err="1">
                <a:solidFill>
                  <a:srgbClr val="FF0000"/>
                </a:solidFill>
              </a:rPr>
              <a:t>ack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.</a:t>
            </a:r>
          </a:p>
          <a:p>
            <a:pPr lvl="1"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All the switches along the path between source and destination create Virtual Circuit Tables at the end of this phase.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endParaRPr lang="en-US" dirty="0"/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Note that forwarding tables are necessary for the setup message, just like in datagram routing !!!!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19200" y="152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 b="0" i="1">
                <a:solidFill>
                  <a:srgbClr val="FF0000"/>
                </a:solidFill>
              </a:rPr>
              <a:t>Virtual Circuit Switching (steps)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DAA4B-6CF4-43FE-ABFA-2BDEC00704D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VC: Setup or signaling Phase</a:t>
            </a:r>
            <a:r>
              <a:rPr lang="en-US" sz="2800" b="1" i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4814888" y="2233613"/>
            <a:ext cx="395287" cy="3937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 flipH="1">
            <a:off x="4814888" y="2233613"/>
            <a:ext cx="395287" cy="3937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5643563" y="4375150"/>
            <a:ext cx="400050" cy="395288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 flipH="1">
            <a:off x="5649913" y="4379913"/>
            <a:ext cx="388937" cy="385762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>
            <a:off x="2628900" y="1733550"/>
            <a:ext cx="393700" cy="3937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>
            <a:off x="2633663" y="1733550"/>
            <a:ext cx="388937" cy="3937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Freeform 11"/>
          <p:cNvSpPr>
            <a:spLocks/>
          </p:cNvSpPr>
          <p:nvPr/>
        </p:nvSpPr>
        <p:spPr bwMode="auto">
          <a:xfrm>
            <a:off x="6832600" y="4425950"/>
            <a:ext cx="393700" cy="269875"/>
          </a:xfrm>
          <a:custGeom>
            <a:avLst/>
            <a:gdLst>
              <a:gd name="T0" fmla="*/ 624998795 w 248"/>
              <a:gd name="T1" fmla="*/ 428426607 h 170"/>
              <a:gd name="T2" fmla="*/ 624998795 w 248"/>
              <a:gd name="T3" fmla="*/ 0 h 170"/>
              <a:gd name="T4" fmla="*/ 0 w 248"/>
              <a:gd name="T5" fmla="*/ 0 h 170"/>
              <a:gd name="T6" fmla="*/ 0 w 248"/>
              <a:gd name="T7" fmla="*/ 428426607 h 170"/>
              <a:gd name="T8" fmla="*/ 624998795 w 248"/>
              <a:gd name="T9" fmla="*/ 428426607 h 170"/>
              <a:gd name="T10" fmla="*/ 624998795 w 248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5075238" y="2697163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5299075" y="2241550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4630738" y="2241550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5075238" y="1992313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23567" name="Rectangle 16"/>
          <p:cNvSpPr>
            <a:spLocks noChangeArrowheads="1"/>
          </p:cNvSpPr>
          <p:nvPr/>
        </p:nvSpPr>
        <p:spPr bwMode="auto">
          <a:xfrm>
            <a:off x="5913438" y="41100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23568" name="Rectangle 17"/>
          <p:cNvSpPr>
            <a:spLocks noChangeArrowheads="1"/>
          </p:cNvSpPr>
          <p:nvPr/>
        </p:nvSpPr>
        <p:spPr bwMode="auto">
          <a:xfrm>
            <a:off x="5480050" y="43640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23569" name="Rectangle 18"/>
          <p:cNvSpPr>
            <a:spLocks noChangeArrowheads="1"/>
          </p:cNvSpPr>
          <p:nvPr/>
        </p:nvSpPr>
        <p:spPr bwMode="auto">
          <a:xfrm>
            <a:off x="6148388" y="43640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5913438" y="480853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23571" name="Rectangle 20"/>
          <p:cNvSpPr>
            <a:spLocks noChangeArrowheads="1"/>
          </p:cNvSpPr>
          <p:nvPr/>
        </p:nvSpPr>
        <p:spPr bwMode="auto">
          <a:xfrm>
            <a:off x="2894013" y="1487488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b="0"/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3122613" y="1743075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b="0"/>
          </a:p>
        </p:txBody>
      </p:sp>
      <p:sp>
        <p:nvSpPr>
          <p:cNvPr id="23573" name="Rectangle 22"/>
          <p:cNvSpPr>
            <a:spLocks noChangeArrowheads="1"/>
          </p:cNvSpPr>
          <p:nvPr/>
        </p:nvSpPr>
        <p:spPr bwMode="auto">
          <a:xfrm>
            <a:off x="2444750" y="1743075"/>
            <a:ext cx="165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b="0"/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2971800" y="2209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b="0"/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 flipH="1">
            <a:off x="2344738" y="1933575"/>
            <a:ext cx="284162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Freeform 25"/>
          <p:cNvSpPr>
            <a:spLocks/>
          </p:cNvSpPr>
          <p:nvPr/>
        </p:nvSpPr>
        <p:spPr bwMode="auto">
          <a:xfrm>
            <a:off x="3022600" y="1933575"/>
            <a:ext cx="1792288" cy="498475"/>
          </a:xfrm>
          <a:custGeom>
            <a:avLst/>
            <a:gdLst>
              <a:gd name="T0" fmla="*/ 0 w 1129"/>
              <a:gd name="T1" fmla="*/ 0 h 314"/>
              <a:gd name="T2" fmla="*/ 826611322 w 1129"/>
              <a:gd name="T3" fmla="*/ 7559675 h 314"/>
              <a:gd name="T4" fmla="*/ 834172781 w 1129"/>
              <a:gd name="T5" fmla="*/ 7559675 h 314"/>
              <a:gd name="T6" fmla="*/ 849293716 w 1129"/>
              <a:gd name="T7" fmla="*/ 7559675 h 314"/>
              <a:gd name="T8" fmla="*/ 882054949 w 1129"/>
              <a:gd name="T9" fmla="*/ 7559675 h 314"/>
              <a:gd name="T10" fmla="*/ 919858081 w 1129"/>
              <a:gd name="T11" fmla="*/ 15120938 h 314"/>
              <a:gd name="T12" fmla="*/ 967740248 w 1129"/>
              <a:gd name="T13" fmla="*/ 22682197 h 314"/>
              <a:gd name="T14" fmla="*/ 1023183677 w 1129"/>
              <a:gd name="T15" fmla="*/ 30241876 h 314"/>
              <a:gd name="T16" fmla="*/ 1078627106 w 1129"/>
              <a:gd name="T17" fmla="*/ 47883756 h 314"/>
              <a:gd name="T18" fmla="*/ 1141631797 w 1129"/>
              <a:gd name="T19" fmla="*/ 70564372 h 314"/>
              <a:gd name="T20" fmla="*/ 1197075226 w 1129"/>
              <a:gd name="T21" fmla="*/ 95765925 h 314"/>
              <a:gd name="T22" fmla="*/ 1260078328 w 1129"/>
              <a:gd name="T23" fmla="*/ 118446554 h 314"/>
              <a:gd name="T24" fmla="*/ 1333163642 w 1129"/>
              <a:gd name="T25" fmla="*/ 158769038 h 314"/>
              <a:gd name="T26" fmla="*/ 1388607071 w 1129"/>
              <a:gd name="T27" fmla="*/ 196572161 h 314"/>
              <a:gd name="T28" fmla="*/ 1428929565 w 1129"/>
              <a:gd name="T29" fmla="*/ 236894695 h 314"/>
              <a:gd name="T30" fmla="*/ 1466731109 w 1129"/>
              <a:gd name="T31" fmla="*/ 269655919 h 314"/>
              <a:gd name="T32" fmla="*/ 1491932668 w 1129"/>
              <a:gd name="T33" fmla="*/ 299897783 h 314"/>
              <a:gd name="T34" fmla="*/ 1514614864 w 1129"/>
              <a:gd name="T35" fmla="*/ 332660595 h 314"/>
              <a:gd name="T36" fmla="*/ 1529735800 w 1129"/>
              <a:gd name="T37" fmla="*/ 365423407 h 314"/>
              <a:gd name="T38" fmla="*/ 1547376097 w 1129"/>
              <a:gd name="T39" fmla="*/ 388104011 h 314"/>
              <a:gd name="T40" fmla="*/ 1562497032 w 1129"/>
              <a:gd name="T41" fmla="*/ 410784615 h 314"/>
              <a:gd name="T42" fmla="*/ 1577617967 w 1129"/>
              <a:gd name="T43" fmla="*/ 443547526 h 314"/>
              <a:gd name="T44" fmla="*/ 1602819526 w 1129"/>
              <a:gd name="T45" fmla="*/ 466228130 h 314"/>
              <a:gd name="T46" fmla="*/ 1617940461 w 1129"/>
              <a:gd name="T47" fmla="*/ 491429682 h 314"/>
              <a:gd name="T48" fmla="*/ 1633061396 w 1129"/>
              <a:gd name="T49" fmla="*/ 514111874 h 314"/>
              <a:gd name="T50" fmla="*/ 1650703281 w 1129"/>
              <a:gd name="T51" fmla="*/ 539313426 h 314"/>
              <a:gd name="T52" fmla="*/ 1665824613 w 1129"/>
              <a:gd name="T53" fmla="*/ 561994030 h 314"/>
              <a:gd name="T54" fmla="*/ 1680945548 w 1129"/>
              <a:gd name="T55" fmla="*/ 587195583 h 314"/>
              <a:gd name="T56" fmla="*/ 1696066483 w 1129"/>
              <a:gd name="T57" fmla="*/ 617437446 h 314"/>
              <a:gd name="T58" fmla="*/ 1721268042 w 1129"/>
              <a:gd name="T59" fmla="*/ 642638999 h 314"/>
              <a:gd name="T60" fmla="*/ 1736388977 w 1129"/>
              <a:gd name="T61" fmla="*/ 665321190 h 314"/>
              <a:gd name="T62" fmla="*/ 1769150210 w 1129"/>
              <a:gd name="T63" fmla="*/ 690522742 h 314"/>
              <a:gd name="T64" fmla="*/ 1791832406 w 1129"/>
              <a:gd name="T65" fmla="*/ 713204934 h 314"/>
              <a:gd name="T66" fmla="*/ 1832154900 w 1129"/>
              <a:gd name="T67" fmla="*/ 735885537 h 314"/>
              <a:gd name="T68" fmla="*/ 1862396770 w 1129"/>
              <a:gd name="T69" fmla="*/ 753527418 h 314"/>
              <a:gd name="T70" fmla="*/ 1902719264 w 1129"/>
              <a:gd name="T71" fmla="*/ 768648350 h 314"/>
              <a:gd name="T72" fmla="*/ 1943041758 w 1129"/>
              <a:gd name="T73" fmla="*/ 776208022 h 314"/>
              <a:gd name="T74" fmla="*/ 1975802990 w 1129"/>
              <a:gd name="T75" fmla="*/ 783769281 h 314"/>
              <a:gd name="T76" fmla="*/ 2006044861 w 1129"/>
              <a:gd name="T77" fmla="*/ 783769281 h 314"/>
              <a:gd name="T78" fmla="*/ 2021165796 w 1129"/>
              <a:gd name="T79" fmla="*/ 791328953 h 314"/>
              <a:gd name="T80" fmla="*/ 2038807681 w 1129"/>
              <a:gd name="T81" fmla="*/ 791328953 h 314"/>
              <a:gd name="T82" fmla="*/ 2046367355 w 1129"/>
              <a:gd name="T83" fmla="*/ 791328953 h 314"/>
              <a:gd name="T84" fmla="*/ 2147483647 w 1129"/>
              <a:gd name="T85" fmla="*/ 791328953 h 31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29"/>
              <a:gd name="T130" fmla="*/ 0 h 314"/>
              <a:gd name="T131" fmla="*/ 1129 w 1129"/>
              <a:gd name="T132" fmla="*/ 314 h 31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29" h="314">
                <a:moveTo>
                  <a:pt x="0" y="0"/>
                </a:moveTo>
                <a:lnTo>
                  <a:pt x="328" y="3"/>
                </a:lnTo>
                <a:lnTo>
                  <a:pt x="331" y="3"/>
                </a:lnTo>
                <a:lnTo>
                  <a:pt x="337" y="3"/>
                </a:lnTo>
                <a:lnTo>
                  <a:pt x="350" y="3"/>
                </a:lnTo>
                <a:lnTo>
                  <a:pt x="365" y="6"/>
                </a:lnTo>
                <a:lnTo>
                  <a:pt x="384" y="9"/>
                </a:lnTo>
                <a:lnTo>
                  <a:pt x="406" y="12"/>
                </a:lnTo>
                <a:lnTo>
                  <a:pt x="428" y="19"/>
                </a:lnTo>
                <a:lnTo>
                  <a:pt x="453" y="28"/>
                </a:lnTo>
                <a:lnTo>
                  <a:pt x="475" y="38"/>
                </a:lnTo>
                <a:lnTo>
                  <a:pt x="500" y="47"/>
                </a:lnTo>
                <a:lnTo>
                  <a:pt x="529" y="63"/>
                </a:lnTo>
                <a:lnTo>
                  <a:pt x="551" y="78"/>
                </a:lnTo>
                <a:lnTo>
                  <a:pt x="567" y="94"/>
                </a:lnTo>
                <a:lnTo>
                  <a:pt x="582" y="107"/>
                </a:lnTo>
                <a:lnTo>
                  <a:pt x="592" y="119"/>
                </a:lnTo>
                <a:lnTo>
                  <a:pt x="601" y="132"/>
                </a:lnTo>
                <a:lnTo>
                  <a:pt x="607" y="145"/>
                </a:lnTo>
                <a:lnTo>
                  <a:pt x="614" y="154"/>
                </a:lnTo>
                <a:lnTo>
                  <a:pt x="620" y="163"/>
                </a:lnTo>
                <a:lnTo>
                  <a:pt x="626" y="176"/>
                </a:lnTo>
                <a:lnTo>
                  <a:pt x="636" y="185"/>
                </a:lnTo>
                <a:lnTo>
                  <a:pt x="642" y="195"/>
                </a:lnTo>
                <a:lnTo>
                  <a:pt x="648" y="204"/>
                </a:lnTo>
                <a:lnTo>
                  <a:pt x="655" y="214"/>
                </a:lnTo>
                <a:lnTo>
                  <a:pt x="661" y="223"/>
                </a:lnTo>
                <a:lnTo>
                  <a:pt x="667" y="233"/>
                </a:lnTo>
                <a:lnTo>
                  <a:pt x="673" y="245"/>
                </a:lnTo>
                <a:lnTo>
                  <a:pt x="683" y="255"/>
                </a:lnTo>
                <a:lnTo>
                  <a:pt x="689" y="264"/>
                </a:lnTo>
                <a:lnTo>
                  <a:pt x="702" y="274"/>
                </a:lnTo>
                <a:lnTo>
                  <a:pt x="711" y="283"/>
                </a:lnTo>
                <a:lnTo>
                  <a:pt x="727" y="292"/>
                </a:lnTo>
                <a:lnTo>
                  <a:pt x="739" y="299"/>
                </a:lnTo>
                <a:lnTo>
                  <a:pt x="755" y="305"/>
                </a:lnTo>
                <a:lnTo>
                  <a:pt x="771" y="308"/>
                </a:lnTo>
                <a:lnTo>
                  <a:pt x="784" y="311"/>
                </a:lnTo>
                <a:lnTo>
                  <a:pt x="796" y="311"/>
                </a:lnTo>
                <a:lnTo>
                  <a:pt x="802" y="314"/>
                </a:lnTo>
                <a:lnTo>
                  <a:pt x="809" y="314"/>
                </a:lnTo>
                <a:lnTo>
                  <a:pt x="812" y="314"/>
                </a:lnTo>
                <a:lnTo>
                  <a:pt x="1129" y="31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Freeform 26"/>
          <p:cNvSpPr>
            <a:spLocks/>
          </p:cNvSpPr>
          <p:nvPr/>
        </p:nvSpPr>
        <p:spPr bwMode="auto">
          <a:xfrm>
            <a:off x="5210175" y="2047875"/>
            <a:ext cx="1636713" cy="384175"/>
          </a:xfrm>
          <a:custGeom>
            <a:avLst/>
            <a:gdLst>
              <a:gd name="T0" fmla="*/ 0 w 1031"/>
              <a:gd name="T1" fmla="*/ 602318184 h 242"/>
              <a:gd name="T2" fmla="*/ 824091947 w 1031"/>
              <a:gd name="T3" fmla="*/ 609877857 h 242"/>
              <a:gd name="T4" fmla="*/ 831651621 w 1031"/>
              <a:gd name="T5" fmla="*/ 609877857 h 242"/>
              <a:gd name="T6" fmla="*/ 846772755 w 1031"/>
              <a:gd name="T7" fmla="*/ 609877857 h 242"/>
              <a:gd name="T8" fmla="*/ 871974313 w 1031"/>
              <a:gd name="T9" fmla="*/ 602318184 h 242"/>
              <a:gd name="T10" fmla="*/ 902216183 w 1031"/>
              <a:gd name="T11" fmla="*/ 602318184 h 242"/>
              <a:gd name="T12" fmla="*/ 942538676 w 1031"/>
              <a:gd name="T13" fmla="*/ 594756923 h 242"/>
              <a:gd name="T14" fmla="*/ 982861169 w 1031"/>
              <a:gd name="T15" fmla="*/ 587197250 h 242"/>
              <a:gd name="T16" fmla="*/ 1023183662 w 1031"/>
              <a:gd name="T17" fmla="*/ 572076317 h 242"/>
              <a:gd name="T18" fmla="*/ 1060986794 w 1031"/>
              <a:gd name="T19" fmla="*/ 546874761 h 242"/>
              <a:gd name="T20" fmla="*/ 1101309287 w 1031"/>
              <a:gd name="T21" fmla="*/ 524192566 h 242"/>
              <a:gd name="T22" fmla="*/ 1141631780 w 1031"/>
              <a:gd name="T23" fmla="*/ 491431337 h 242"/>
              <a:gd name="T24" fmla="*/ 1164312389 w 1031"/>
              <a:gd name="T25" fmla="*/ 468749143 h 242"/>
              <a:gd name="T26" fmla="*/ 1179433324 w 1031"/>
              <a:gd name="T27" fmla="*/ 443547587 h 242"/>
              <a:gd name="T28" fmla="*/ 1204634882 w 1031"/>
              <a:gd name="T29" fmla="*/ 420866980 h 242"/>
              <a:gd name="T30" fmla="*/ 1227317078 w 1031"/>
              <a:gd name="T31" fmla="*/ 395665324 h 242"/>
              <a:gd name="T32" fmla="*/ 1252518636 w 1031"/>
              <a:gd name="T33" fmla="*/ 372983130 h 242"/>
              <a:gd name="T34" fmla="*/ 1267639571 w 1031"/>
              <a:gd name="T35" fmla="*/ 340221901 h 242"/>
              <a:gd name="T36" fmla="*/ 1290320180 w 1031"/>
              <a:gd name="T37" fmla="*/ 309978446 h 242"/>
              <a:gd name="T38" fmla="*/ 1315521738 w 1031"/>
              <a:gd name="T39" fmla="*/ 284778477 h 242"/>
              <a:gd name="T40" fmla="*/ 1338203934 w 1031"/>
              <a:gd name="T41" fmla="*/ 254536610 h 242"/>
              <a:gd name="T42" fmla="*/ 1355844231 w 1031"/>
              <a:gd name="T43" fmla="*/ 229335054 h 242"/>
              <a:gd name="T44" fmla="*/ 1386086101 w 1031"/>
              <a:gd name="T45" fmla="*/ 183972203 h 242"/>
              <a:gd name="T46" fmla="*/ 1418848921 w 1031"/>
              <a:gd name="T47" fmla="*/ 143649713 h 242"/>
              <a:gd name="T48" fmla="*/ 1459171414 w 1031"/>
              <a:gd name="T49" fmla="*/ 110886897 h 242"/>
              <a:gd name="T50" fmla="*/ 1489413284 w 1031"/>
              <a:gd name="T51" fmla="*/ 88206265 h 242"/>
              <a:gd name="T52" fmla="*/ 1522174516 w 1031"/>
              <a:gd name="T53" fmla="*/ 70564382 h 242"/>
              <a:gd name="T54" fmla="*/ 1552416386 w 1031"/>
              <a:gd name="T55" fmla="*/ 55443448 h 242"/>
              <a:gd name="T56" fmla="*/ 1577617944 w 1031"/>
              <a:gd name="T57" fmla="*/ 47883763 h 242"/>
              <a:gd name="T58" fmla="*/ 1607859814 w 1031"/>
              <a:gd name="T59" fmla="*/ 40322502 h 242"/>
              <a:gd name="T60" fmla="*/ 1633061372 w 1031"/>
              <a:gd name="T61" fmla="*/ 32762829 h 242"/>
              <a:gd name="T62" fmla="*/ 1663303242 w 1031"/>
              <a:gd name="T63" fmla="*/ 25201562 h 242"/>
              <a:gd name="T64" fmla="*/ 1688505197 w 1031"/>
              <a:gd name="T65" fmla="*/ 25201562 h 242"/>
              <a:gd name="T66" fmla="*/ 1711187394 w 1031"/>
              <a:gd name="T67" fmla="*/ 15120940 h 242"/>
              <a:gd name="T68" fmla="*/ 1736388952 w 1031"/>
              <a:gd name="T69" fmla="*/ 15120940 h 242"/>
              <a:gd name="T70" fmla="*/ 1766630822 w 1031"/>
              <a:gd name="T71" fmla="*/ 7561264 h 242"/>
              <a:gd name="T72" fmla="*/ 1781751757 w 1031"/>
              <a:gd name="T73" fmla="*/ 7561264 h 242"/>
              <a:gd name="T74" fmla="*/ 1806953315 w 1031"/>
              <a:gd name="T75" fmla="*/ 0 h 242"/>
              <a:gd name="T76" fmla="*/ 1822074250 w 1031"/>
              <a:gd name="T77" fmla="*/ 0 h 242"/>
              <a:gd name="T78" fmla="*/ 1837195185 w 1031"/>
              <a:gd name="T79" fmla="*/ 0 h 242"/>
              <a:gd name="T80" fmla="*/ 1847275808 w 1031"/>
              <a:gd name="T81" fmla="*/ 0 h 242"/>
              <a:gd name="T82" fmla="*/ 1854835482 w 1031"/>
              <a:gd name="T83" fmla="*/ 0 h 242"/>
              <a:gd name="T84" fmla="*/ 2147483647 w 1031"/>
              <a:gd name="T85" fmla="*/ 0 h 2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31"/>
              <a:gd name="T130" fmla="*/ 0 h 242"/>
              <a:gd name="T131" fmla="*/ 1031 w 1031"/>
              <a:gd name="T132" fmla="*/ 242 h 2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31" h="242">
                <a:moveTo>
                  <a:pt x="0" y="239"/>
                </a:moveTo>
                <a:lnTo>
                  <a:pt x="327" y="242"/>
                </a:lnTo>
                <a:lnTo>
                  <a:pt x="330" y="242"/>
                </a:lnTo>
                <a:lnTo>
                  <a:pt x="336" y="242"/>
                </a:lnTo>
                <a:lnTo>
                  <a:pt x="346" y="239"/>
                </a:lnTo>
                <a:lnTo>
                  <a:pt x="358" y="239"/>
                </a:lnTo>
                <a:lnTo>
                  <a:pt x="374" y="236"/>
                </a:lnTo>
                <a:lnTo>
                  <a:pt x="390" y="233"/>
                </a:lnTo>
                <a:lnTo>
                  <a:pt x="406" y="227"/>
                </a:lnTo>
                <a:lnTo>
                  <a:pt x="421" y="217"/>
                </a:lnTo>
                <a:lnTo>
                  <a:pt x="437" y="208"/>
                </a:lnTo>
                <a:lnTo>
                  <a:pt x="453" y="195"/>
                </a:lnTo>
                <a:lnTo>
                  <a:pt x="462" y="186"/>
                </a:lnTo>
                <a:lnTo>
                  <a:pt x="468" y="176"/>
                </a:lnTo>
                <a:lnTo>
                  <a:pt x="478" y="167"/>
                </a:lnTo>
                <a:lnTo>
                  <a:pt x="487" y="157"/>
                </a:lnTo>
                <a:lnTo>
                  <a:pt x="497" y="148"/>
                </a:lnTo>
                <a:lnTo>
                  <a:pt x="503" y="135"/>
                </a:lnTo>
                <a:lnTo>
                  <a:pt x="512" y="123"/>
                </a:lnTo>
                <a:lnTo>
                  <a:pt x="522" y="113"/>
                </a:lnTo>
                <a:lnTo>
                  <a:pt x="531" y="101"/>
                </a:lnTo>
                <a:lnTo>
                  <a:pt x="538" y="91"/>
                </a:lnTo>
                <a:lnTo>
                  <a:pt x="550" y="73"/>
                </a:lnTo>
                <a:lnTo>
                  <a:pt x="563" y="57"/>
                </a:lnTo>
                <a:lnTo>
                  <a:pt x="579" y="44"/>
                </a:lnTo>
                <a:lnTo>
                  <a:pt x="591" y="35"/>
                </a:lnTo>
                <a:lnTo>
                  <a:pt x="604" y="28"/>
                </a:lnTo>
                <a:lnTo>
                  <a:pt x="616" y="22"/>
                </a:lnTo>
                <a:lnTo>
                  <a:pt x="626" y="19"/>
                </a:lnTo>
                <a:lnTo>
                  <a:pt x="638" y="16"/>
                </a:lnTo>
                <a:lnTo>
                  <a:pt x="648" y="13"/>
                </a:lnTo>
                <a:lnTo>
                  <a:pt x="660" y="10"/>
                </a:lnTo>
                <a:lnTo>
                  <a:pt x="670" y="10"/>
                </a:lnTo>
                <a:lnTo>
                  <a:pt x="679" y="6"/>
                </a:lnTo>
                <a:lnTo>
                  <a:pt x="689" y="6"/>
                </a:lnTo>
                <a:lnTo>
                  <a:pt x="701" y="3"/>
                </a:lnTo>
                <a:lnTo>
                  <a:pt x="707" y="3"/>
                </a:lnTo>
                <a:lnTo>
                  <a:pt x="717" y="0"/>
                </a:lnTo>
                <a:lnTo>
                  <a:pt x="723" y="0"/>
                </a:lnTo>
                <a:lnTo>
                  <a:pt x="729" y="0"/>
                </a:lnTo>
                <a:lnTo>
                  <a:pt x="733" y="0"/>
                </a:lnTo>
                <a:lnTo>
                  <a:pt x="736" y="0"/>
                </a:lnTo>
                <a:lnTo>
                  <a:pt x="1031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Freeform 27"/>
          <p:cNvSpPr>
            <a:spLocks/>
          </p:cNvSpPr>
          <p:nvPr/>
        </p:nvSpPr>
        <p:spPr bwMode="auto">
          <a:xfrm>
            <a:off x="5010150" y="2627313"/>
            <a:ext cx="844550" cy="1752600"/>
          </a:xfrm>
          <a:custGeom>
            <a:avLst/>
            <a:gdLst>
              <a:gd name="T0" fmla="*/ 0 w 532"/>
              <a:gd name="T1" fmla="*/ 0 h 1104"/>
              <a:gd name="T2" fmla="*/ 7559675 w 532"/>
              <a:gd name="T3" fmla="*/ 594756810 h 1104"/>
              <a:gd name="T4" fmla="*/ 7559675 w 532"/>
              <a:gd name="T5" fmla="*/ 602316482 h 1104"/>
              <a:gd name="T6" fmla="*/ 7559675 w 532"/>
              <a:gd name="T7" fmla="*/ 617437413 h 1104"/>
              <a:gd name="T8" fmla="*/ 7559675 w 532"/>
              <a:gd name="T9" fmla="*/ 650200223 h 1104"/>
              <a:gd name="T10" fmla="*/ 15120937 w 532"/>
              <a:gd name="T11" fmla="*/ 682963034 h 1104"/>
              <a:gd name="T12" fmla="*/ 15120937 w 532"/>
              <a:gd name="T13" fmla="*/ 720764567 h 1104"/>
              <a:gd name="T14" fmla="*/ 25201557 w 532"/>
              <a:gd name="T15" fmla="*/ 761087049 h 1104"/>
              <a:gd name="T16" fmla="*/ 40322494 w 532"/>
              <a:gd name="T17" fmla="*/ 801409531 h 1104"/>
              <a:gd name="T18" fmla="*/ 55443437 w 532"/>
              <a:gd name="T19" fmla="*/ 841732212 h 1104"/>
              <a:gd name="T20" fmla="*/ 70564367 w 532"/>
              <a:gd name="T21" fmla="*/ 871974074 h 1104"/>
              <a:gd name="T22" fmla="*/ 95765918 w 532"/>
              <a:gd name="T23" fmla="*/ 904735297 h 1104"/>
              <a:gd name="T24" fmla="*/ 118446545 w 532"/>
              <a:gd name="T25" fmla="*/ 919856228 h 1104"/>
              <a:gd name="T26" fmla="*/ 136088425 w 532"/>
              <a:gd name="T27" fmla="*/ 942538418 h 1104"/>
              <a:gd name="T28" fmla="*/ 158769027 w 532"/>
              <a:gd name="T29" fmla="*/ 960178710 h 1104"/>
              <a:gd name="T30" fmla="*/ 173889957 w 532"/>
              <a:gd name="T31" fmla="*/ 975299641 h 1104"/>
              <a:gd name="T32" fmla="*/ 191531837 w 532"/>
              <a:gd name="T33" fmla="*/ 982860900 h 1104"/>
              <a:gd name="T34" fmla="*/ 214212488 w 532"/>
              <a:gd name="T35" fmla="*/ 1000501192 h 1104"/>
              <a:gd name="T36" fmla="*/ 229333419 w 532"/>
              <a:gd name="T37" fmla="*/ 1015622123 h 1104"/>
              <a:gd name="T38" fmla="*/ 246975298 w 532"/>
              <a:gd name="T39" fmla="*/ 1023183382 h 1104"/>
              <a:gd name="T40" fmla="*/ 269655900 w 532"/>
              <a:gd name="T41" fmla="*/ 1030743053 h 1104"/>
              <a:gd name="T42" fmla="*/ 284776831 w 532"/>
              <a:gd name="T43" fmla="*/ 1045863984 h 1104"/>
              <a:gd name="T44" fmla="*/ 317539641 w 532"/>
              <a:gd name="T45" fmla="*/ 1063505864 h 1104"/>
              <a:gd name="T46" fmla="*/ 380542725 w 532"/>
              <a:gd name="T47" fmla="*/ 1086186466 h 1104"/>
              <a:gd name="T48" fmla="*/ 451107166 w 532"/>
              <a:gd name="T49" fmla="*/ 1126508949 h 1104"/>
              <a:gd name="T50" fmla="*/ 539313388 w 532"/>
              <a:gd name="T51" fmla="*/ 1174392690 h 1104"/>
              <a:gd name="T52" fmla="*/ 635079282 w 532"/>
              <a:gd name="T53" fmla="*/ 1222274844 h 1104"/>
              <a:gd name="T54" fmla="*/ 738404847 w 532"/>
              <a:gd name="T55" fmla="*/ 1267637636 h 1104"/>
              <a:gd name="T56" fmla="*/ 824090120 w 532"/>
              <a:gd name="T57" fmla="*/ 1315521378 h 1104"/>
              <a:gd name="T58" fmla="*/ 912296541 w 532"/>
              <a:gd name="T59" fmla="*/ 1363405119 h 1104"/>
              <a:gd name="T60" fmla="*/ 975299624 w 532"/>
              <a:gd name="T61" fmla="*/ 1396166342 h 1104"/>
              <a:gd name="T62" fmla="*/ 1023183365 w 532"/>
              <a:gd name="T63" fmla="*/ 1426408203 h 1104"/>
              <a:gd name="T64" fmla="*/ 1071065518 w 532"/>
              <a:gd name="T65" fmla="*/ 1459169427 h 1104"/>
              <a:gd name="T66" fmla="*/ 1108868638 w 532"/>
              <a:gd name="T67" fmla="*/ 1491932237 h 1104"/>
              <a:gd name="T68" fmla="*/ 1149191119 w 532"/>
              <a:gd name="T69" fmla="*/ 1522174099 h 1104"/>
              <a:gd name="T70" fmla="*/ 1181952342 w 532"/>
              <a:gd name="T71" fmla="*/ 1554935322 h 1104"/>
              <a:gd name="T72" fmla="*/ 1212194203 w 532"/>
              <a:gd name="T73" fmla="*/ 1585177183 h 1104"/>
              <a:gd name="T74" fmla="*/ 1244957013 w 532"/>
              <a:gd name="T75" fmla="*/ 1617939994 h 1104"/>
              <a:gd name="T76" fmla="*/ 1267637615 w 532"/>
              <a:gd name="T77" fmla="*/ 1665822544 h 1104"/>
              <a:gd name="T78" fmla="*/ 1292840754 w 532"/>
              <a:gd name="T79" fmla="*/ 1703625665 h 1104"/>
              <a:gd name="T80" fmla="*/ 1307961684 w 532"/>
              <a:gd name="T81" fmla="*/ 1761588440 h 1104"/>
              <a:gd name="T82" fmla="*/ 1323082615 w 532"/>
              <a:gd name="T83" fmla="*/ 1824593112 h 1104"/>
              <a:gd name="T84" fmla="*/ 1330642286 w 532"/>
              <a:gd name="T85" fmla="*/ 1872475266 h 1104"/>
              <a:gd name="T86" fmla="*/ 1330642286 w 532"/>
              <a:gd name="T87" fmla="*/ 1958160540 h 1104"/>
              <a:gd name="T88" fmla="*/ 1340722907 w 532"/>
              <a:gd name="T89" fmla="*/ 2069047366 h 1104"/>
              <a:gd name="T90" fmla="*/ 1340722907 w 532"/>
              <a:gd name="T91" fmla="*/ 2147483647 h 1104"/>
              <a:gd name="T92" fmla="*/ 1340722907 w 532"/>
              <a:gd name="T93" fmla="*/ 2147483647 h 1104"/>
              <a:gd name="T94" fmla="*/ 1340722907 w 532"/>
              <a:gd name="T95" fmla="*/ 2147483647 h 1104"/>
              <a:gd name="T96" fmla="*/ 1330642286 w 532"/>
              <a:gd name="T97" fmla="*/ 2147483647 h 1104"/>
              <a:gd name="T98" fmla="*/ 1330642286 w 532"/>
              <a:gd name="T99" fmla="*/ 2147483647 h 1104"/>
              <a:gd name="T100" fmla="*/ 1330642286 w 532"/>
              <a:gd name="T101" fmla="*/ 2147483647 h 1104"/>
              <a:gd name="T102" fmla="*/ 1330642286 w 532"/>
              <a:gd name="T103" fmla="*/ 2147483647 h 110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2"/>
              <a:gd name="T157" fmla="*/ 0 h 1104"/>
              <a:gd name="T158" fmla="*/ 532 w 532"/>
              <a:gd name="T159" fmla="*/ 1104 h 110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2" h="1104">
                <a:moveTo>
                  <a:pt x="0" y="0"/>
                </a:moveTo>
                <a:lnTo>
                  <a:pt x="3" y="236"/>
                </a:lnTo>
                <a:lnTo>
                  <a:pt x="3" y="239"/>
                </a:lnTo>
                <a:lnTo>
                  <a:pt x="3" y="245"/>
                </a:lnTo>
                <a:lnTo>
                  <a:pt x="3" y="258"/>
                </a:lnTo>
                <a:lnTo>
                  <a:pt x="6" y="271"/>
                </a:lnTo>
                <a:lnTo>
                  <a:pt x="6" y="286"/>
                </a:lnTo>
                <a:lnTo>
                  <a:pt x="10" y="302"/>
                </a:lnTo>
                <a:lnTo>
                  <a:pt x="16" y="318"/>
                </a:lnTo>
                <a:lnTo>
                  <a:pt x="22" y="334"/>
                </a:lnTo>
                <a:lnTo>
                  <a:pt x="28" y="346"/>
                </a:lnTo>
                <a:lnTo>
                  <a:pt x="38" y="359"/>
                </a:lnTo>
                <a:lnTo>
                  <a:pt x="47" y="365"/>
                </a:lnTo>
                <a:lnTo>
                  <a:pt x="54" y="374"/>
                </a:lnTo>
                <a:lnTo>
                  <a:pt x="63" y="381"/>
                </a:lnTo>
                <a:lnTo>
                  <a:pt x="69" y="387"/>
                </a:lnTo>
                <a:lnTo>
                  <a:pt x="76" y="390"/>
                </a:lnTo>
                <a:lnTo>
                  <a:pt x="85" y="397"/>
                </a:lnTo>
                <a:lnTo>
                  <a:pt x="91" y="403"/>
                </a:lnTo>
                <a:lnTo>
                  <a:pt x="98" y="406"/>
                </a:lnTo>
                <a:lnTo>
                  <a:pt x="107" y="409"/>
                </a:lnTo>
                <a:lnTo>
                  <a:pt x="113" y="415"/>
                </a:lnTo>
                <a:lnTo>
                  <a:pt x="126" y="422"/>
                </a:lnTo>
                <a:lnTo>
                  <a:pt x="151" y="431"/>
                </a:lnTo>
                <a:lnTo>
                  <a:pt x="179" y="447"/>
                </a:lnTo>
                <a:lnTo>
                  <a:pt x="214" y="466"/>
                </a:lnTo>
                <a:lnTo>
                  <a:pt x="252" y="485"/>
                </a:lnTo>
                <a:lnTo>
                  <a:pt x="293" y="503"/>
                </a:lnTo>
                <a:lnTo>
                  <a:pt x="327" y="522"/>
                </a:lnTo>
                <a:lnTo>
                  <a:pt x="362" y="541"/>
                </a:lnTo>
                <a:lnTo>
                  <a:pt x="387" y="554"/>
                </a:lnTo>
                <a:lnTo>
                  <a:pt x="406" y="566"/>
                </a:lnTo>
                <a:lnTo>
                  <a:pt x="425" y="579"/>
                </a:lnTo>
                <a:lnTo>
                  <a:pt x="440" y="592"/>
                </a:lnTo>
                <a:lnTo>
                  <a:pt x="456" y="604"/>
                </a:lnTo>
                <a:lnTo>
                  <a:pt x="469" y="617"/>
                </a:lnTo>
                <a:lnTo>
                  <a:pt x="481" y="629"/>
                </a:lnTo>
                <a:lnTo>
                  <a:pt x="494" y="642"/>
                </a:lnTo>
                <a:lnTo>
                  <a:pt x="503" y="661"/>
                </a:lnTo>
                <a:lnTo>
                  <a:pt x="513" y="676"/>
                </a:lnTo>
                <a:lnTo>
                  <a:pt x="519" y="699"/>
                </a:lnTo>
                <a:lnTo>
                  <a:pt x="525" y="724"/>
                </a:lnTo>
                <a:lnTo>
                  <a:pt x="528" y="743"/>
                </a:lnTo>
                <a:lnTo>
                  <a:pt x="528" y="777"/>
                </a:lnTo>
                <a:lnTo>
                  <a:pt x="532" y="821"/>
                </a:lnTo>
                <a:lnTo>
                  <a:pt x="532" y="872"/>
                </a:lnTo>
                <a:lnTo>
                  <a:pt x="532" y="928"/>
                </a:lnTo>
                <a:lnTo>
                  <a:pt x="532" y="982"/>
                </a:lnTo>
                <a:lnTo>
                  <a:pt x="528" y="1029"/>
                </a:lnTo>
                <a:lnTo>
                  <a:pt x="528" y="1067"/>
                </a:lnTo>
                <a:lnTo>
                  <a:pt x="528" y="1095"/>
                </a:lnTo>
                <a:lnTo>
                  <a:pt x="528" y="110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Freeform 28"/>
          <p:cNvSpPr>
            <a:spLocks/>
          </p:cNvSpPr>
          <p:nvPr/>
        </p:nvSpPr>
        <p:spPr bwMode="auto">
          <a:xfrm>
            <a:off x="2628900" y="2752725"/>
            <a:ext cx="393700" cy="274638"/>
          </a:xfrm>
          <a:custGeom>
            <a:avLst/>
            <a:gdLst>
              <a:gd name="T0" fmla="*/ 624998795 w 248"/>
              <a:gd name="T1" fmla="*/ 428427390 h 173"/>
              <a:gd name="T2" fmla="*/ 624998795 w 248"/>
              <a:gd name="T3" fmla="*/ 0 h 173"/>
              <a:gd name="T4" fmla="*/ 0 w 248"/>
              <a:gd name="T5" fmla="*/ 0 h 173"/>
              <a:gd name="T6" fmla="*/ 0 w 248"/>
              <a:gd name="T7" fmla="*/ 435988663 h 173"/>
              <a:gd name="T8" fmla="*/ 624998795 w 248"/>
              <a:gd name="T9" fmla="*/ 435988663 h 173"/>
              <a:gd name="T10" fmla="*/ 624998795 w 248"/>
              <a:gd name="T11" fmla="*/ 435988663 h 1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3"/>
              <a:gd name="T20" fmla="*/ 248 w 248"/>
              <a:gd name="T21" fmla="*/ 173 h 1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3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3"/>
                </a:lnTo>
                <a:lnTo>
                  <a:pt x="248" y="17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Line 29"/>
          <p:cNvSpPr>
            <a:spLocks noChangeShapeType="1"/>
          </p:cNvSpPr>
          <p:nvPr/>
        </p:nvSpPr>
        <p:spPr bwMode="auto">
          <a:xfrm>
            <a:off x="5335588" y="4554538"/>
            <a:ext cx="307975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Line 30"/>
          <p:cNvSpPr>
            <a:spLocks noChangeShapeType="1"/>
          </p:cNvSpPr>
          <p:nvPr/>
        </p:nvSpPr>
        <p:spPr bwMode="auto">
          <a:xfrm>
            <a:off x="6038850" y="4554538"/>
            <a:ext cx="79375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2" name="Line 31"/>
          <p:cNvSpPr>
            <a:spLocks noChangeShapeType="1"/>
          </p:cNvSpPr>
          <p:nvPr/>
        </p:nvSpPr>
        <p:spPr bwMode="auto">
          <a:xfrm>
            <a:off x="5838825" y="4770438"/>
            <a:ext cx="1588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Rectangle 32"/>
          <p:cNvSpPr>
            <a:spLocks noChangeArrowheads="1"/>
          </p:cNvSpPr>
          <p:nvPr/>
        </p:nvSpPr>
        <p:spPr bwMode="auto">
          <a:xfrm>
            <a:off x="6099175" y="4124325"/>
            <a:ext cx="6889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3</a:t>
            </a:r>
            <a:endParaRPr lang="en-US" b="0"/>
          </a:p>
        </p:txBody>
      </p:sp>
      <p:sp>
        <p:nvSpPr>
          <p:cNvPr id="23584" name="Rectangle 33"/>
          <p:cNvSpPr>
            <a:spLocks noChangeArrowheads="1"/>
          </p:cNvSpPr>
          <p:nvPr/>
        </p:nvSpPr>
        <p:spPr bwMode="auto">
          <a:xfrm>
            <a:off x="6807200" y="4154488"/>
            <a:ext cx="56356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B</a:t>
            </a:r>
            <a:endParaRPr lang="en-US" b="0"/>
          </a:p>
        </p:txBody>
      </p:sp>
      <p:sp>
        <p:nvSpPr>
          <p:cNvPr id="23585" name="Line 34"/>
          <p:cNvSpPr>
            <a:spLocks noChangeShapeType="1"/>
          </p:cNvSpPr>
          <p:nvPr/>
        </p:nvSpPr>
        <p:spPr bwMode="auto">
          <a:xfrm>
            <a:off x="5000625" y="1968500"/>
            <a:ext cx="4763" cy="265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6" name="Line 35"/>
          <p:cNvSpPr>
            <a:spLocks noChangeShapeType="1"/>
          </p:cNvSpPr>
          <p:nvPr/>
        </p:nvSpPr>
        <p:spPr bwMode="auto">
          <a:xfrm>
            <a:off x="2819400" y="14478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7" name="Line 36"/>
          <p:cNvSpPr>
            <a:spLocks noChangeShapeType="1"/>
          </p:cNvSpPr>
          <p:nvPr/>
        </p:nvSpPr>
        <p:spPr bwMode="auto">
          <a:xfrm>
            <a:off x="2828925" y="2133600"/>
            <a:ext cx="1588" cy="619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8" name="Rectangle 37"/>
          <p:cNvSpPr>
            <a:spLocks noChangeArrowheads="1"/>
          </p:cNvSpPr>
          <p:nvPr/>
        </p:nvSpPr>
        <p:spPr bwMode="auto">
          <a:xfrm>
            <a:off x="5270500" y="1982788"/>
            <a:ext cx="6889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2</a:t>
            </a:r>
            <a:endParaRPr lang="en-US" b="0"/>
          </a:p>
        </p:txBody>
      </p:sp>
      <p:sp>
        <p:nvSpPr>
          <p:cNvPr id="23589" name="Rectangle 38"/>
          <p:cNvSpPr>
            <a:spLocks noChangeArrowheads="1"/>
          </p:cNvSpPr>
          <p:nvPr/>
        </p:nvSpPr>
        <p:spPr bwMode="auto">
          <a:xfrm>
            <a:off x="2593975" y="3081338"/>
            <a:ext cx="56356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A</a:t>
            </a:r>
            <a:endParaRPr lang="en-US" b="0"/>
          </a:p>
        </p:txBody>
      </p:sp>
      <p:sp>
        <p:nvSpPr>
          <p:cNvPr id="23590" name="Rectangle 39"/>
          <p:cNvSpPr>
            <a:spLocks noChangeArrowheads="1"/>
          </p:cNvSpPr>
          <p:nvPr/>
        </p:nvSpPr>
        <p:spPr bwMode="auto">
          <a:xfrm>
            <a:off x="3148013" y="1492250"/>
            <a:ext cx="6889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Switch 1</a:t>
            </a:r>
            <a:endParaRPr lang="en-US" b="0"/>
          </a:p>
        </p:txBody>
      </p:sp>
      <p:sp>
        <p:nvSpPr>
          <p:cNvPr id="23591" name="Freeform 40"/>
          <p:cNvSpPr>
            <a:spLocks/>
          </p:cNvSpPr>
          <p:nvPr/>
        </p:nvSpPr>
        <p:spPr bwMode="auto">
          <a:xfrm>
            <a:off x="1944688" y="1793875"/>
            <a:ext cx="395287" cy="269875"/>
          </a:xfrm>
          <a:custGeom>
            <a:avLst/>
            <a:gdLst>
              <a:gd name="T0" fmla="*/ 617436754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2" name="Rectangle 41"/>
          <p:cNvSpPr>
            <a:spLocks noChangeArrowheads="1"/>
          </p:cNvSpPr>
          <p:nvPr/>
        </p:nvSpPr>
        <p:spPr bwMode="auto">
          <a:xfrm>
            <a:off x="1909763" y="2117725"/>
            <a:ext cx="5746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C</a:t>
            </a:r>
            <a:endParaRPr lang="en-US" b="0"/>
          </a:p>
        </p:txBody>
      </p:sp>
      <p:sp>
        <p:nvSpPr>
          <p:cNvPr id="23593" name="Freeform 42"/>
          <p:cNvSpPr>
            <a:spLocks/>
          </p:cNvSpPr>
          <p:nvPr/>
        </p:nvSpPr>
        <p:spPr bwMode="auto">
          <a:xfrm>
            <a:off x="4814888" y="1698625"/>
            <a:ext cx="395287" cy="269875"/>
          </a:xfrm>
          <a:custGeom>
            <a:avLst/>
            <a:gdLst>
              <a:gd name="T0" fmla="*/ 627517363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4" name="Rectangle 43"/>
          <p:cNvSpPr>
            <a:spLocks noChangeArrowheads="1"/>
          </p:cNvSpPr>
          <p:nvPr/>
        </p:nvSpPr>
        <p:spPr bwMode="auto">
          <a:xfrm>
            <a:off x="4786313" y="1438275"/>
            <a:ext cx="5635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E</a:t>
            </a:r>
            <a:endParaRPr lang="en-US" b="0"/>
          </a:p>
        </p:txBody>
      </p:sp>
      <p:sp>
        <p:nvSpPr>
          <p:cNvPr id="23595" name="Freeform 44"/>
          <p:cNvSpPr>
            <a:spLocks/>
          </p:cNvSpPr>
          <p:nvPr/>
        </p:nvSpPr>
        <p:spPr bwMode="auto">
          <a:xfrm>
            <a:off x="6846888" y="1912938"/>
            <a:ext cx="395287" cy="269875"/>
          </a:xfrm>
          <a:custGeom>
            <a:avLst/>
            <a:gdLst>
              <a:gd name="T0" fmla="*/ 627517363 w 249"/>
              <a:gd name="T1" fmla="*/ 428426607 h 170"/>
              <a:gd name="T2" fmla="*/ 627517363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17363 w 249"/>
              <a:gd name="T9" fmla="*/ 428426607 h 170"/>
              <a:gd name="T10" fmla="*/ 627517363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6" name="Rectangle 45"/>
          <p:cNvSpPr>
            <a:spLocks noChangeArrowheads="1"/>
          </p:cNvSpPr>
          <p:nvPr/>
        </p:nvSpPr>
        <p:spPr bwMode="auto">
          <a:xfrm>
            <a:off x="6811963" y="1652588"/>
            <a:ext cx="554037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F</a:t>
            </a:r>
            <a:endParaRPr lang="en-US" b="0"/>
          </a:p>
        </p:txBody>
      </p:sp>
      <p:sp>
        <p:nvSpPr>
          <p:cNvPr id="23597" name="Freeform 46"/>
          <p:cNvSpPr>
            <a:spLocks/>
          </p:cNvSpPr>
          <p:nvPr/>
        </p:nvSpPr>
        <p:spPr bwMode="auto">
          <a:xfrm>
            <a:off x="4935538" y="4425950"/>
            <a:ext cx="393700" cy="269875"/>
          </a:xfrm>
          <a:custGeom>
            <a:avLst/>
            <a:gdLst>
              <a:gd name="T0" fmla="*/ 624998795 w 248"/>
              <a:gd name="T1" fmla="*/ 428426607 h 170"/>
              <a:gd name="T2" fmla="*/ 624998795 w 248"/>
              <a:gd name="T3" fmla="*/ 0 h 170"/>
              <a:gd name="T4" fmla="*/ 0 w 248"/>
              <a:gd name="T5" fmla="*/ 0 h 170"/>
              <a:gd name="T6" fmla="*/ 0 w 248"/>
              <a:gd name="T7" fmla="*/ 428426607 h 170"/>
              <a:gd name="T8" fmla="*/ 624998795 w 248"/>
              <a:gd name="T9" fmla="*/ 428426607 h 170"/>
              <a:gd name="T10" fmla="*/ 624998795 w 248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8" name="Rectangle 47"/>
          <p:cNvSpPr>
            <a:spLocks noChangeArrowheads="1"/>
          </p:cNvSpPr>
          <p:nvPr/>
        </p:nvSpPr>
        <p:spPr bwMode="auto">
          <a:xfrm>
            <a:off x="4900613" y="4159250"/>
            <a:ext cx="5842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G</a:t>
            </a:r>
            <a:endParaRPr lang="en-US" b="0"/>
          </a:p>
        </p:txBody>
      </p:sp>
      <p:sp>
        <p:nvSpPr>
          <p:cNvPr id="23599" name="Freeform 48"/>
          <p:cNvSpPr>
            <a:spLocks/>
          </p:cNvSpPr>
          <p:nvPr/>
        </p:nvSpPr>
        <p:spPr bwMode="auto">
          <a:xfrm>
            <a:off x="5643563" y="5070475"/>
            <a:ext cx="452437" cy="263525"/>
          </a:xfrm>
          <a:custGeom>
            <a:avLst/>
            <a:gdLst>
              <a:gd name="T0" fmla="*/ 802628654 w 252"/>
              <a:gd name="T1" fmla="*/ 403625133 h 169"/>
              <a:gd name="T2" fmla="*/ 812298595 w 252"/>
              <a:gd name="T3" fmla="*/ 0 h 169"/>
              <a:gd name="T4" fmla="*/ 0 w 252"/>
              <a:gd name="T5" fmla="*/ 0 h 169"/>
              <a:gd name="T6" fmla="*/ 0 w 252"/>
              <a:gd name="T7" fmla="*/ 410919725 h 169"/>
              <a:gd name="T8" fmla="*/ 812298595 w 252"/>
              <a:gd name="T9" fmla="*/ 410919725 h 169"/>
              <a:gd name="T10" fmla="*/ 812298595 w 252"/>
              <a:gd name="T11" fmla="*/ 410919725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"/>
              <a:gd name="T19" fmla="*/ 0 h 169"/>
              <a:gd name="T20" fmla="*/ 252 w 252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" h="169">
                <a:moveTo>
                  <a:pt x="249" y="166"/>
                </a:moveTo>
                <a:lnTo>
                  <a:pt x="252" y="0"/>
                </a:lnTo>
                <a:lnTo>
                  <a:pt x="0" y="0"/>
                </a:lnTo>
                <a:lnTo>
                  <a:pt x="0" y="169"/>
                </a:lnTo>
                <a:lnTo>
                  <a:pt x="252" y="16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0" name="Rectangle 49"/>
          <p:cNvSpPr>
            <a:spLocks noChangeArrowheads="1"/>
          </p:cNvSpPr>
          <p:nvPr/>
        </p:nvSpPr>
        <p:spPr bwMode="auto">
          <a:xfrm>
            <a:off x="5608638" y="5394325"/>
            <a:ext cx="5746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300" b="0">
                <a:solidFill>
                  <a:srgbClr val="000000"/>
                </a:solidFill>
                <a:latin typeface="Arial" charset="0"/>
              </a:rPr>
              <a:t>Host H</a:t>
            </a:r>
            <a:endParaRPr lang="en-US" b="0"/>
          </a:p>
        </p:txBody>
      </p:sp>
      <p:sp>
        <p:nvSpPr>
          <p:cNvPr id="23601" name="Freeform 50"/>
          <p:cNvSpPr>
            <a:spLocks/>
          </p:cNvSpPr>
          <p:nvPr/>
        </p:nvSpPr>
        <p:spPr bwMode="auto">
          <a:xfrm>
            <a:off x="4814888" y="2233613"/>
            <a:ext cx="395287" cy="393700"/>
          </a:xfrm>
          <a:custGeom>
            <a:avLst/>
            <a:gdLst>
              <a:gd name="T0" fmla="*/ 627517363 w 249"/>
              <a:gd name="T1" fmla="*/ 624998795 h 248"/>
              <a:gd name="T2" fmla="*/ 627517363 w 249"/>
              <a:gd name="T3" fmla="*/ 0 h 248"/>
              <a:gd name="T4" fmla="*/ 0 w 249"/>
              <a:gd name="T5" fmla="*/ 0 h 248"/>
              <a:gd name="T6" fmla="*/ 0 w 249"/>
              <a:gd name="T7" fmla="*/ 624998795 h 248"/>
              <a:gd name="T8" fmla="*/ 627517363 w 249"/>
              <a:gd name="T9" fmla="*/ 624998795 h 248"/>
              <a:gd name="T10" fmla="*/ 627517363 w 249"/>
              <a:gd name="T11" fmla="*/ 624998795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2" name="Freeform 51"/>
          <p:cNvSpPr>
            <a:spLocks/>
          </p:cNvSpPr>
          <p:nvPr/>
        </p:nvSpPr>
        <p:spPr bwMode="auto">
          <a:xfrm>
            <a:off x="5649913" y="4375150"/>
            <a:ext cx="393700" cy="400050"/>
          </a:xfrm>
          <a:custGeom>
            <a:avLst/>
            <a:gdLst>
              <a:gd name="T0" fmla="*/ 617439121 w 248"/>
              <a:gd name="T1" fmla="*/ 627519746 h 252"/>
              <a:gd name="T2" fmla="*/ 624998795 w 248"/>
              <a:gd name="T3" fmla="*/ 0 h 252"/>
              <a:gd name="T4" fmla="*/ 0 w 248"/>
              <a:gd name="T5" fmla="*/ 0 h 252"/>
              <a:gd name="T6" fmla="*/ 0 w 248"/>
              <a:gd name="T7" fmla="*/ 635079420 h 252"/>
              <a:gd name="T8" fmla="*/ 624998795 w 248"/>
              <a:gd name="T9" fmla="*/ 635079420 h 252"/>
              <a:gd name="T10" fmla="*/ 624998795 w 248"/>
              <a:gd name="T11" fmla="*/ 635079420 h 2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252"/>
              <a:gd name="T20" fmla="*/ 248 w 248"/>
              <a:gd name="T21" fmla="*/ 252 h 2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252">
                <a:moveTo>
                  <a:pt x="245" y="249"/>
                </a:moveTo>
                <a:lnTo>
                  <a:pt x="248" y="0"/>
                </a:lnTo>
                <a:lnTo>
                  <a:pt x="0" y="0"/>
                </a:lnTo>
                <a:lnTo>
                  <a:pt x="0" y="252"/>
                </a:lnTo>
                <a:lnTo>
                  <a:pt x="248" y="25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3" name="Freeform 52"/>
          <p:cNvSpPr>
            <a:spLocks/>
          </p:cNvSpPr>
          <p:nvPr/>
        </p:nvSpPr>
        <p:spPr bwMode="auto">
          <a:xfrm>
            <a:off x="2633663" y="1733550"/>
            <a:ext cx="395287" cy="393700"/>
          </a:xfrm>
          <a:custGeom>
            <a:avLst/>
            <a:gdLst>
              <a:gd name="T0" fmla="*/ 617436754 w 249"/>
              <a:gd name="T1" fmla="*/ 624998795 h 248"/>
              <a:gd name="T2" fmla="*/ 627517363 w 249"/>
              <a:gd name="T3" fmla="*/ 0 h 248"/>
              <a:gd name="T4" fmla="*/ 0 w 249"/>
              <a:gd name="T5" fmla="*/ 0 h 248"/>
              <a:gd name="T6" fmla="*/ 0 w 249"/>
              <a:gd name="T7" fmla="*/ 624998795 h 248"/>
              <a:gd name="T8" fmla="*/ 627517363 w 249"/>
              <a:gd name="T9" fmla="*/ 624998795 h 248"/>
              <a:gd name="T10" fmla="*/ 627517363 w 249"/>
              <a:gd name="T11" fmla="*/ 624998795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5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4" name="Freeform 53"/>
          <p:cNvSpPr>
            <a:spLocks/>
          </p:cNvSpPr>
          <p:nvPr/>
        </p:nvSpPr>
        <p:spPr bwMode="auto">
          <a:xfrm>
            <a:off x="2667000" y="1219200"/>
            <a:ext cx="395288" cy="269875"/>
          </a:xfrm>
          <a:custGeom>
            <a:avLst/>
            <a:gdLst>
              <a:gd name="T0" fmla="*/ 617439903 w 249"/>
              <a:gd name="T1" fmla="*/ 428426607 h 170"/>
              <a:gd name="T2" fmla="*/ 627520538 w 249"/>
              <a:gd name="T3" fmla="*/ 0 h 170"/>
              <a:gd name="T4" fmla="*/ 0 w 249"/>
              <a:gd name="T5" fmla="*/ 0 h 170"/>
              <a:gd name="T6" fmla="*/ 0 w 249"/>
              <a:gd name="T7" fmla="*/ 428426607 h 170"/>
              <a:gd name="T8" fmla="*/ 627520538 w 249"/>
              <a:gd name="T9" fmla="*/ 428426607 h 170"/>
              <a:gd name="T10" fmla="*/ 627520538 w 249"/>
              <a:gd name="T11" fmla="*/ 428426607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2692" name="Group 228"/>
          <p:cNvGraphicFramePr>
            <a:graphicFrameLocks noGrp="1"/>
          </p:cNvGraphicFramePr>
          <p:nvPr/>
        </p:nvGraphicFramePr>
        <p:xfrm>
          <a:off x="457200" y="3505200"/>
          <a:ext cx="4267200" cy="5486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VCI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 VCI.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710" name="Group 246"/>
          <p:cNvGraphicFramePr>
            <a:graphicFrameLocks noGrp="1"/>
          </p:cNvGraphicFramePr>
          <p:nvPr/>
        </p:nvGraphicFramePr>
        <p:xfrm>
          <a:off x="457200" y="4419600"/>
          <a:ext cx="4267200" cy="5486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VCI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 VCI.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727" name="Group 263"/>
          <p:cNvGraphicFramePr>
            <a:graphicFrameLocks noGrp="1"/>
          </p:cNvGraphicFramePr>
          <p:nvPr/>
        </p:nvGraphicFramePr>
        <p:xfrm>
          <a:off x="457200" y="5410200"/>
          <a:ext cx="4267200" cy="5486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In. VCI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Out. Int.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Out VCI.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656" name="Text Box 264"/>
          <p:cNvSpPr txBox="1">
            <a:spLocks noChangeArrowheads="1"/>
          </p:cNvSpPr>
          <p:nvPr/>
        </p:nvSpPr>
        <p:spPr bwMode="auto">
          <a:xfrm>
            <a:off x="457200" y="4038600"/>
            <a:ext cx="186531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Switch 2 VC Table</a:t>
            </a:r>
          </a:p>
        </p:txBody>
      </p:sp>
      <p:sp>
        <p:nvSpPr>
          <p:cNvPr id="23657" name="Text Box 265"/>
          <p:cNvSpPr txBox="1">
            <a:spLocks noChangeArrowheads="1"/>
          </p:cNvSpPr>
          <p:nvPr/>
        </p:nvSpPr>
        <p:spPr bwMode="auto">
          <a:xfrm>
            <a:off x="457200" y="50292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Switch 3 VC Table</a:t>
            </a:r>
          </a:p>
        </p:txBody>
      </p:sp>
      <p:sp>
        <p:nvSpPr>
          <p:cNvPr id="62730" name="Line 266"/>
          <p:cNvSpPr>
            <a:spLocks noChangeShapeType="1"/>
          </p:cNvSpPr>
          <p:nvPr/>
        </p:nvSpPr>
        <p:spPr bwMode="auto">
          <a:xfrm flipV="1">
            <a:off x="2743200" y="21336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731" name="Line 267"/>
          <p:cNvSpPr>
            <a:spLocks noChangeShapeType="1"/>
          </p:cNvSpPr>
          <p:nvPr/>
        </p:nvSpPr>
        <p:spPr bwMode="auto">
          <a:xfrm>
            <a:off x="3048000" y="1981200"/>
            <a:ext cx="1752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732" name="Line 268"/>
          <p:cNvSpPr>
            <a:spLocks noChangeShapeType="1"/>
          </p:cNvSpPr>
          <p:nvPr/>
        </p:nvSpPr>
        <p:spPr bwMode="auto">
          <a:xfrm>
            <a:off x="5029200" y="2590800"/>
            <a:ext cx="838200" cy="175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733" name="Line 269"/>
          <p:cNvSpPr>
            <a:spLocks noChangeShapeType="1"/>
          </p:cNvSpPr>
          <p:nvPr/>
        </p:nvSpPr>
        <p:spPr bwMode="auto">
          <a:xfrm flipH="1" flipV="1">
            <a:off x="4876800" y="2590800"/>
            <a:ext cx="838200" cy="1752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735" name="Line 271"/>
          <p:cNvSpPr>
            <a:spLocks noChangeShapeType="1"/>
          </p:cNvSpPr>
          <p:nvPr/>
        </p:nvSpPr>
        <p:spPr bwMode="auto">
          <a:xfrm flipH="1" flipV="1">
            <a:off x="3048000" y="2057400"/>
            <a:ext cx="17526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736" name="Line 272"/>
          <p:cNvSpPr>
            <a:spLocks noChangeShapeType="1"/>
          </p:cNvSpPr>
          <p:nvPr/>
        </p:nvSpPr>
        <p:spPr bwMode="auto">
          <a:xfrm>
            <a:off x="2895600" y="2133600"/>
            <a:ext cx="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737" name="Line 273"/>
          <p:cNvSpPr>
            <a:spLocks noChangeShapeType="1"/>
          </p:cNvSpPr>
          <p:nvPr/>
        </p:nvSpPr>
        <p:spPr bwMode="auto">
          <a:xfrm flipH="1">
            <a:off x="6096000" y="4648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739" name="Line 275"/>
          <p:cNvSpPr>
            <a:spLocks noChangeShapeType="1"/>
          </p:cNvSpPr>
          <p:nvPr/>
        </p:nvSpPr>
        <p:spPr bwMode="auto">
          <a:xfrm>
            <a:off x="6019800" y="44958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66" name="Line 276"/>
          <p:cNvSpPr>
            <a:spLocks noChangeShapeType="1"/>
          </p:cNvSpPr>
          <p:nvPr/>
        </p:nvSpPr>
        <p:spPr bwMode="auto">
          <a:xfrm>
            <a:off x="838200" y="63246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67" name="Line 277"/>
          <p:cNvSpPr>
            <a:spLocks noChangeShapeType="1"/>
          </p:cNvSpPr>
          <p:nvPr/>
        </p:nvSpPr>
        <p:spPr bwMode="auto">
          <a:xfrm>
            <a:off x="4724400" y="6324600"/>
            <a:ext cx="14478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68" name="Text Box 278"/>
          <p:cNvSpPr txBox="1">
            <a:spLocks noChangeArrowheads="1"/>
          </p:cNvSpPr>
          <p:nvPr/>
        </p:nvSpPr>
        <p:spPr bwMode="auto">
          <a:xfrm>
            <a:off x="2209800" y="6096000"/>
            <a:ext cx="22193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Setup( ) message</a:t>
            </a:r>
          </a:p>
        </p:txBody>
      </p:sp>
      <p:sp>
        <p:nvSpPr>
          <p:cNvPr id="23669" name="Text Box 279"/>
          <p:cNvSpPr txBox="1">
            <a:spLocks noChangeArrowheads="1"/>
          </p:cNvSpPr>
          <p:nvPr/>
        </p:nvSpPr>
        <p:spPr bwMode="auto">
          <a:xfrm>
            <a:off x="6324600" y="6096000"/>
            <a:ext cx="19145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3333CC"/>
                </a:solidFill>
              </a:rPr>
              <a:t>Ack() Message</a:t>
            </a:r>
          </a:p>
        </p:txBody>
      </p:sp>
      <p:graphicFrame>
        <p:nvGraphicFramePr>
          <p:cNvPr id="62783" name="Group 319"/>
          <p:cNvGraphicFramePr>
            <a:graphicFrameLocks noGrp="1"/>
          </p:cNvGraphicFramePr>
          <p:nvPr/>
        </p:nvGraphicFramePr>
        <p:xfrm>
          <a:off x="1524000" y="2362200"/>
          <a:ext cx="7620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784" name="Group 320"/>
          <p:cNvGraphicFramePr>
            <a:graphicFrameLocks noGrp="1"/>
          </p:cNvGraphicFramePr>
          <p:nvPr/>
        </p:nvGraphicFramePr>
        <p:xfrm>
          <a:off x="3810000" y="1752600"/>
          <a:ext cx="7620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792" name="Group 328"/>
          <p:cNvGraphicFramePr>
            <a:graphicFrameLocks noGrp="1"/>
          </p:cNvGraphicFramePr>
          <p:nvPr/>
        </p:nvGraphicFramePr>
        <p:xfrm>
          <a:off x="5410200" y="2819400"/>
          <a:ext cx="7620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800" name="Group 336"/>
          <p:cNvGraphicFramePr>
            <a:graphicFrameLocks noGrp="1"/>
          </p:cNvGraphicFramePr>
          <p:nvPr/>
        </p:nvGraphicFramePr>
        <p:xfrm>
          <a:off x="6096000" y="3657600"/>
          <a:ext cx="7620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860" name="Group 396"/>
          <p:cNvGraphicFramePr>
            <a:graphicFrameLocks noGrp="1"/>
          </p:cNvGraphicFramePr>
          <p:nvPr/>
        </p:nvGraphicFramePr>
        <p:xfrm>
          <a:off x="6172200" y="4724400"/>
          <a:ext cx="838200" cy="396240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861" name="Group 397"/>
          <p:cNvGraphicFramePr>
            <a:graphicFrameLocks noGrp="1"/>
          </p:cNvGraphicFramePr>
          <p:nvPr/>
        </p:nvGraphicFramePr>
        <p:xfrm>
          <a:off x="4038600" y="2971800"/>
          <a:ext cx="990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859" name="Group 395"/>
          <p:cNvGraphicFramePr>
            <a:graphicFrameLocks noGrp="1"/>
          </p:cNvGraphicFramePr>
          <p:nvPr/>
        </p:nvGraphicFramePr>
        <p:xfrm>
          <a:off x="3276600" y="2362200"/>
          <a:ext cx="990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858" name="Group 394"/>
          <p:cNvGraphicFramePr>
            <a:graphicFrameLocks noGrp="1"/>
          </p:cNvGraphicFramePr>
          <p:nvPr/>
        </p:nvGraphicFramePr>
        <p:xfrm>
          <a:off x="533400" y="1828800"/>
          <a:ext cx="990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742" name="Text Box 393"/>
          <p:cNvSpPr txBox="1">
            <a:spLocks noChangeArrowheads="1"/>
          </p:cNvSpPr>
          <p:nvPr/>
        </p:nvSpPr>
        <p:spPr bwMode="auto">
          <a:xfrm>
            <a:off x="457200" y="3124200"/>
            <a:ext cx="186531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Switch 1 VC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293" y="2765753"/>
            <a:ext cx="1978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The VC tables are empty</a:t>
            </a:r>
            <a:br>
              <a:rPr lang="en-US" sz="1400" b="0" dirty="0"/>
            </a:br>
            <a:r>
              <a:rPr lang="en-US" sz="1400" b="0" dirty="0"/>
              <a:t>initially.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30" grpId="0" animBg="1"/>
      <p:bldP spid="62731" grpId="0" animBg="1"/>
      <p:bldP spid="62732" grpId="0" animBg="1"/>
      <p:bldP spid="62733" grpId="0" animBg="1"/>
      <p:bldP spid="62735" grpId="0" animBg="1"/>
      <p:bldP spid="62736" grpId="0" animBg="1"/>
      <p:bldP spid="62737" grpId="0" animBg="1"/>
      <p:bldP spid="627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C2ECE-6FA3-4D60-A741-6924F29B7BE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VC Vs Datagram switching</a:t>
            </a:r>
            <a:r>
              <a:rPr lang="en-US" sz="2800" b="1" i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5604" name="Text Box 144"/>
          <p:cNvSpPr txBox="1">
            <a:spLocks noChangeArrowheads="1"/>
          </p:cNvSpPr>
          <p:nvPr/>
        </p:nvSpPr>
        <p:spPr bwMode="auto">
          <a:xfrm>
            <a:off x="762000" y="1143000"/>
            <a:ext cx="7696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b="0"/>
          </a:p>
        </p:txBody>
      </p:sp>
      <p:graphicFrame>
        <p:nvGraphicFramePr>
          <p:cNvPr id="64739" name="Group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25212"/>
              </p:ext>
            </p:extLst>
          </p:nvPr>
        </p:nvGraphicFramePr>
        <p:xfrm>
          <a:off x="457200" y="914400"/>
          <a:ext cx="8229600" cy="5902833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Virtual Circuit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Datagram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Sender typically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wait full Round Trip Time (RTT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) for connection setup before sending first data packet.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fr-B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There is no round trip time delay waiting for connection setup; a host can send data as soon as it is ready.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connection request contains the full address for destination, each data packet contains only a small identifier, making the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per-packet header overhead small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fr-B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Since every packet must carry the full address of the destination, the overhead per packet is higher than for the connection.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If a switch or a link in a connection fails, the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connection is broken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and a new one needs to be established.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fr-B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Since packets are treated independently, it is possible to route around link and node failures.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Connection setup provides an opportunity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 reserve resources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, which avoids congestion.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fr-B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Source host has no way of knowing if the network is capable of delivering a packet or if the destination host is even up.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Facilitates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quality of service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fr-B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Difficult to provide QoS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8A7F4-ED1B-4635-A89C-EC2D3360385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sz="2800" dirty="0"/>
              <a:t>Easier to guarantee throughput to each connection in VC’s than using datagrams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sz="2400" dirty="0"/>
              <a:t>E.g., serve each VC on an output line using round-robin (or weighted round robin)</a:t>
            </a:r>
          </a:p>
          <a:p>
            <a:pPr eaLnBrk="1" hangingPunct="1">
              <a:spcAft>
                <a:spcPct val="30000"/>
              </a:spcAft>
            </a:pPr>
            <a:r>
              <a:rPr lang="en-US" sz="2800" dirty="0"/>
              <a:t>In datagram, there is no way to determine which “connection” a datagram belongs to</a:t>
            </a:r>
          </a:p>
          <a:p>
            <a:pPr eaLnBrk="1" hangingPunct="1">
              <a:spcAft>
                <a:spcPct val="30000"/>
              </a:spcAft>
            </a:pPr>
            <a:r>
              <a:rPr lang="en-US" sz="2800" dirty="0"/>
              <a:t>In datagram, there is no mechanism to inform the switch of the </a:t>
            </a:r>
            <a:r>
              <a:rPr lang="en-US" sz="2800" dirty="0" err="1"/>
              <a:t>QoS</a:t>
            </a:r>
            <a:r>
              <a:rPr lang="en-US" sz="2800" dirty="0"/>
              <a:t> desired.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219200" y="1524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 b="0" i="1">
                <a:solidFill>
                  <a:srgbClr val="FF0000"/>
                </a:solidFill>
              </a:rPr>
              <a:t>Quality of Service Summary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8ABAD8-B6F4-4D4C-9529-2F4D8209B8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543800" cy="685800"/>
          </a:xfrm>
        </p:spPr>
        <p:txBody>
          <a:bodyPr/>
          <a:lstStyle/>
          <a:p>
            <a:pPr eaLnBrk="1" hangingPunct="1"/>
            <a:r>
              <a:rPr lang="en-US" sz="480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553200" cy="4343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/>
              <a:t>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dirty="0"/>
              <a:t>Why we need switching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dirty="0"/>
              <a:t>Store-and-Forward Switches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/>
              <a:t>Datagram Switching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/>
              <a:t>Virtual Circuit Switching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/>
              <a:t>Source Routing Switching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ATM (Asynchronous Transfer Mode)</a:t>
            </a:r>
          </a:p>
          <a:p>
            <a:pPr lvl="1" eaLnBrk="1" hangingPunct="1"/>
            <a:r>
              <a:rPr lang="en-US" sz="2000" dirty="0"/>
              <a:t>Standard for a “world-wide” network (never did grow much, but isolated “islands” of ATM exist)</a:t>
            </a:r>
          </a:p>
          <a:p>
            <a:pPr lvl="1" eaLnBrk="1" hangingPunct="1"/>
            <a:r>
              <a:rPr lang="en-US" sz="2000" dirty="0"/>
              <a:t>Supports various forms of quality of service</a:t>
            </a:r>
          </a:p>
          <a:p>
            <a:pPr lvl="1" eaLnBrk="1" hangingPunct="1"/>
            <a:r>
              <a:rPr lang="en-US" sz="2000" dirty="0"/>
              <a:t>Uses VC to reserve resources</a:t>
            </a:r>
          </a:p>
          <a:p>
            <a:pPr lvl="1" eaLnBrk="1" hangingPunct="1"/>
            <a:r>
              <a:rPr lang="en-US" sz="2000" dirty="0"/>
              <a:t>For switching efficiency, uses small fixed size packets (53 bytes)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BDB53-B093-4A01-8DAA-0E3B7C973E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34F5BE-B310-44F1-BBC4-DAA05EEE52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696200" cy="6096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rgbClr val="FF0000"/>
                </a:solidFill>
              </a:rPr>
              <a:t>Directly connected networks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276600" y="2133600"/>
            <a:ext cx="1905000" cy="2057400"/>
            <a:chOff x="528" y="1392"/>
            <a:chExt cx="1200" cy="1296"/>
          </a:xfrm>
        </p:grpSpPr>
        <p:grpSp>
          <p:nvGrpSpPr>
            <p:cNvPr id="5147" name="Group 36"/>
            <p:cNvGrpSpPr>
              <a:grpSpLocks/>
            </p:cNvGrpSpPr>
            <p:nvPr/>
          </p:nvGrpSpPr>
          <p:grpSpPr bwMode="auto">
            <a:xfrm>
              <a:off x="528" y="1392"/>
              <a:ext cx="1200" cy="816"/>
              <a:chOff x="528" y="1392"/>
              <a:chExt cx="1200" cy="816"/>
            </a:xfrm>
          </p:grpSpPr>
          <p:sp>
            <p:nvSpPr>
              <p:cNvPr id="5149" name="Rectangle 4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" name="Rectangle 5"/>
              <p:cNvSpPr>
                <a:spLocks noChangeArrowheads="1"/>
              </p:cNvSpPr>
              <p:nvPr/>
            </p:nvSpPr>
            <p:spPr bwMode="auto">
              <a:xfrm>
                <a:off x="1392" y="1968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" name="Rectangle 6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" name="Rectangle 7"/>
              <p:cNvSpPr>
                <a:spLocks noChangeArrowheads="1"/>
              </p:cNvSpPr>
              <p:nvPr/>
            </p:nvSpPr>
            <p:spPr bwMode="auto">
              <a:xfrm>
                <a:off x="576" y="1968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3" name="Line 8"/>
              <p:cNvSpPr>
                <a:spLocks noChangeShapeType="1"/>
              </p:cNvSpPr>
              <p:nvPr/>
            </p:nvSpPr>
            <p:spPr bwMode="auto">
              <a:xfrm>
                <a:off x="816" y="1632"/>
                <a:ext cx="576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4" name="Line 9"/>
              <p:cNvSpPr>
                <a:spLocks noChangeShapeType="1"/>
              </p:cNvSpPr>
              <p:nvPr/>
            </p:nvSpPr>
            <p:spPr bwMode="auto">
              <a:xfrm>
                <a:off x="672" y="1632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5" name="Line 10"/>
              <p:cNvSpPr>
                <a:spLocks noChangeShapeType="1"/>
              </p:cNvSpPr>
              <p:nvPr/>
            </p:nvSpPr>
            <p:spPr bwMode="auto">
              <a:xfrm flipH="1">
                <a:off x="816" y="1632"/>
                <a:ext cx="624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6" name="Line 11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6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" name="Line 12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" name="Line 13"/>
              <p:cNvSpPr>
                <a:spLocks noChangeShapeType="1"/>
              </p:cNvSpPr>
              <p:nvPr/>
            </p:nvSpPr>
            <p:spPr bwMode="auto">
              <a:xfrm>
                <a:off x="864" y="2112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48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Tahoma" charset="0"/>
                </a:rPr>
                <a:t>Full-mesh </a:t>
              </a:r>
            </a:p>
          </p:txBody>
        </p:sp>
      </p:grp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762000" y="48006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0">
                <a:solidFill>
                  <a:srgbClr val="FF0000"/>
                </a:solidFill>
                <a:latin typeface="Tahoma" charset="0"/>
              </a:rPr>
              <a:t>Problems with these networks!</a:t>
            </a:r>
            <a:r>
              <a:rPr lang="en-US" b="0">
                <a:latin typeface="Tahoma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701A7-271D-414B-995A-869F4CE9C7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696200" cy="6096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rgbClr val="FF0000"/>
                </a:solidFill>
              </a:rPr>
              <a:t>Why We need switching/forwarding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5720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Tx/>
              <a:buNone/>
            </a:pPr>
            <a:r>
              <a:rPr lang="en-US" sz="2400" dirty="0"/>
              <a:t>We can’t connect all the computers in a network by using directed links.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dirty="0"/>
              <a:t>Scalability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dirty="0"/>
              <a:t>E.g., Ethernet can have 1024 hosts.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dirty="0"/>
              <a:t>That would be 1023 cables per host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dirty="0"/>
              <a:t>Commercially not viable.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dirty="0"/>
              <a:t>Not required.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dirty="0"/>
              <a:t>Not every computer talks to every other computer.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dirty="0"/>
              <a:t>Small directly connected networks are connected by intelligent devices known as </a:t>
            </a:r>
            <a:r>
              <a:rPr lang="en-US" sz="2400" dirty="0">
                <a:solidFill>
                  <a:srgbClr val="FF0000"/>
                </a:solidFill>
              </a:rPr>
              <a:t>switches</a:t>
            </a:r>
            <a:r>
              <a:rPr lang="en-US" sz="2400" dirty="0"/>
              <a:t>, which do </a:t>
            </a:r>
            <a:r>
              <a:rPr lang="en-US" sz="2400" dirty="0">
                <a:solidFill>
                  <a:srgbClr val="FF0000"/>
                </a:solidFill>
              </a:rPr>
              <a:t>switching/forwarding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C38AB7-5575-4324-8653-1C64866CD34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239000" cy="6096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FF0000"/>
                </a:solidFill>
              </a:rPr>
              <a:t>What is switch?</a:t>
            </a:r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458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forwards packets from input port to output port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cover large geographic area (with latency though) support large numbers of hosts (scalable bandwidth)</a:t>
            </a:r>
          </a:p>
        </p:txBody>
      </p:sp>
      <p:grpSp>
        <p:nvGrpSpPr>
          <p:cNvPr id="7173" name="Group 28"/>
          <p:cNvGrpSpPr>
            <a:grpSpLocks/>
          </p:cNvGrpSpPr>
          <p:nvPr/>
        </p:nvGrpSpPr>
        <p:grpSpPr bwMode="auto">
          <a:xfrm>
            <a:off x="1752600" y="2057400"/>
            <a:ext cx="5675313" cy="1665288"/>
            <a:chOff x="528" y="1358"/>
            <a:chExt cx="4786" cy="1807"/>
          </a:xfrm>
        </p:grpSpPr>
        <p:sp>
          <p:nvSpPr>
            <p:cNvPr id="7181" name="Rectangle 4"/>
            <p:cNvSpPr>
              <a:spLocks noChangeArrowheads="1"/>
            </p:cNvSpPr>
            <p:nvPr/>
          </p:nvSpPr>
          <p:spPr bwMode="auto">
            <a:xfrm>
              <a:off x="555" y="2553"/>
              <a:ext cx="475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Input</a:t>
              </a:r>
              <a:endParaRPr lang="en-US" sz="2000" b="0"/>
            </a:p>
          </p:txBody>
        </p:sp>
        <p:sp>
          <p:nvSpPr>
            <p:cNvPr id="7182" name="Rectangle 5"/>
            <p:cNvSpPr>
              <a:spLocks noChangeArrowheads="1"/>
            </p:cNvSpPr>
            <p:nvPr/>
          </p:nvSpPr>
          <p:spPr bwMode="auto">
            <a:xfrm>
              <a:off x="555" y="2829"/>
              <a:ext cx="47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ports</a:t>
              </a:r>
              <a:endParaRPr lang="en-US" sz="2000" b="0"/>
            </a:p>
          </p:txBody>
        </p:sp>
        <p:sp>
          <p:nvSpPr>
            <p:cNvPr id="7183" name="Rectangle 6"/>
            <p:cNvSpPr>
              <a:spLocks noChangeArrowheads="1"/>
            </p:cNvSpPr>
            <p:nvPr/>
          </p:nvSpPr>
          <p:spPr bwMode="auto">
            <a:xfrm>
              <a:off x="836" y="1541"/>
              <a:ext cx="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 sz="2000" b="0"/>
            </a:p>
          </p:txBody>
        </p:sp>
        <p:sp>
          <p:nvSpPr>
            <p:cNvPr id="7184" name="Rectangle 7"/>
            <p:cNvSpPr>
              <a:spLocks noChangeArrowheads="1"/>
            </p:cNvSpPr>
            <p:nvPr/>
          </p:nvSpPr>
          <p:spPr bwMode="auto">
            <a:xfrm>
              <a:off x="836" y="1870"/>
              <a:ext cx="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 sz="2000" b="0"/>
            </a:p>
          </p:txBody>
        </p:sp>
        <p:sp>
          <p:nvSpPr>
            <p:cNvPr id="7185" name="Rectangle 8"/>
            <p:cNvSpPr>
              <a:spLocks noChangeArrowheads="1"/>
            </p:cNvSpPr>
            <p:nvPr/>
          </p:nvSpPr>
          <p:spPr bwMode="auto">
            <a:xfrm>
              <a:off x="528" y="2199"/>
              <a:ext cx="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 sz="2000" b="0"/>
            </a:p>
          </p:txBody>
        </p:sp>
        <p:sp>
          <p:nvSpPr>
            <p:cNvPr id="7186" name="Rectangle 9"/>
            <p:cNvSpPr>
              <a:spLocks noChangeArrowheads="1"/>
            </p:cNvSpPr>
            <p:nvPr/>
          </p:nvSpPr>
          <p:spPr bwMode="auto">
            <a:xfrm>
              <a:off x="4673" y="1541"/>
              <a:ext cx="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 sz="2000" b="0"/>
            </a:p>
          </p:txBody>
        </p:sp>
        <p:sp>
          <p:nvSpPr>
            <p:cNvPr id="7187" name="Rectangle 10"/>
            <p:cNvSpPr>
              <a:spLocks noChangeArrowheads="1"/>
            </p:cNvSpPr>
            <p:nvPr/>
          </p:nvSpPr>
          <p:spPr bwMode="auto">
            <a:xfrm>
              <a:off x="4673" y="1870"/>
              <a:ext cx="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 sz="2000" b="0"/>
            </a:p>
          </p:txBody>
        </p:sp>
        <p:sp>
          <p:nvSpPr>
            <p:cNvPr id="7188" name="Rectangle 11"/>
            <p:cNvSpPr>
              <a:spLocks noChangeArrowheads="1"/>
            </p:cNvSpPr>
            <p:nvPr/>
          </p:nvSpPr>
          <p:spPr bwMode="auto">
            <a:xfrm>
              <a:off x="4675" y="2199"/>
              <a:ext cx="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 sz="2000" b="0"/>
            </a:p>
          </p:txBody>
        </p:sp>
        <p:sp>
          <p:nvSpPr>
            <p:cNvPr id="7189" name="Rectangle 12"/>
            <p:cNvSpPr>
              <a:spLocks noChangeArrowheads="1"/>
            </p:cNvSpPr>
            <p:nvPr/>
          </p:nvSpPr>
          <p:spPr bwMode="auto">
            <a:xfrm>
              <a:off x="2587" y="1825"/>
              <a:ext cx="63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Switch</a:t>
              </a:r>
              <a:endParaRPr lang="en-US" sz="2000" b="0"/>
            </a:p>
          </p:txBody>
        </p:sp>
        <p:sp>
          <p:nvSpPr>
            <p:cNvPr id="7190" name="Freeform 13"/>
            <p:cNvSpPr>
              <a:spLocks/>
            </p:cNvSpPr>
            <p:nvPr/>
          </p:nvSpPr>
          <p:spPr bwMode="auto">
            <a:xfrm>
              <a:off x="2033" y="1358"/>
              <a:ext cx="1744" cy="1313"/>
            </a:xfrm>
            <a:custGeom>
              <a:avLst/>
              <a:gdLst>
                <a:gd name="T0" fmla="*/ 1737 w 1744"/>
                <a:gd name="T1" fmla="*/ 1313 h 1313"/>
                <a:gd name="T2" fmla="*/ 1744 w 1744"/>
                <a:gd name="T3" fmla="*/ 0 h 1313"/>
                <a:gd name="T4" fmla="*/ 0 w 1744"/>
                <a:gd name="T5" fmla="*/ 0 h 1313"/>
                <a:gd name="T6" fmla="*/ 0 w 1744"/>
                <a:gd name="T7" fmla="*/ 1313 h 1313"/>
                <a:gd name="T8" fmla="*/ 1744 w 1744"/>
                <a:gd name="T9" fmla="*/ 1313 h 1313"/>
                <a:gd name="T10" fmla="*/ 1744 w 1744"/>
                <a:gd name="T11" fmla="*/ 1313 h 13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44"/>
                <a:gd name="T19" fmla="*/ 0 h 1313"/>
                <a:gd name="T20" fmla="*/ 1744 w 1744"/>
                <a:gd name="T21" fmla="*/ 1313 h 13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44" h="1313">
                  <a:moveTo>
                    <a:pt x="1737" y="1313"/>
                  </a:moveTo>
                  <a:lnTo>
                    <a:pt x="1744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1744" y="131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Rectangle 14"/>
            <p:cNvSpPr>
              <a:spLocks noChangeArrowheads="1"/>
            </p:cNvSpPr>
            <p:nvPr/>
          </p:nvSpPr>
          <p:spPr bwMode="auto">
            <a:xfrm>
              <a:off x="4673" y="2562"/>
              <a:ext cx="64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Output</a:t>
              </a:r>
              <a:endParaRPr lang="en-US" sz="2000" b="0"/>
            </a:p>
          </p:txBody>
        </p:sp>
        <p:sp>
          <p:nvSpPr>
            <p:cNvPr id="7192" name="Rectangle 15"/>
            <p:cNvSpPr>
              <a:spLocks noChangeArrowheads="1"/>
            </p:cNvSpPr>
            <p:nvPr/>
          </p:nvSpPr>
          <p:spPr bwMode="auto">
            <a:xfrm>
              <a:off x="4671" y="2834"/>
              <a:ext cx="47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ports</a:t>
              </a:r>
              <a:endParaRPr lang="en-US" sz="2000" b="0"/>
            </a:p>
          </p:txBody>
        </p:sp>
        <p:sp>
          <p:nvSpPr>
            <p:cNvPr id="7193" name="Line 16"/>
            <p:cNvSpPr>
              <a:spLocks noChangeShapeType="1"/>
            </p:cNvSpPr>
            <p:nvPr/>
          </p:nvSpPr>
          <p:spPr bwMode="auto">
            <a:xfrm>
              <a:off x="1260" y="1693"/>
              <a:ext cx="6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17"/>
            <p:cNvSpPr>
              <a:spLocks/>
            </p:cNvSpPr>
            <p:nvPr/>
          </p:nvSpPr>
          <p:spPr bwMode="auto">
            <a:xfrm>
              <a:off x="1869" y="1652"/>
              <a:ext cx="157" cy="82"/>
            </a:xfrm>
            <a:custGeom>
              <a:avLst/>
              <a:gdLst>
                <a:gd name="T0" fmla="*/ 0 w 157"/>
                <a:gd name="T1" fmla="*/ 82 h 82"/>
                <a:gd name="T2" fmla="*/ 157 w 157"/>
                <a:gd name="T3" fmla="*/ 41 h 82"/>
                <a:gd name="T4" fmla="*/ 7 w 157"/>
                <a:gd name="T5" fmla="*/ 0 h 82"/>
                <a:gd name="T6" fmla="*/ 7 w 157"/>
                <a:gd name="T7" fmla="*/ 82 h 82"/>
                <a:gd name="T8" fmla="*/ 7 w 157"/>
                <a:gd name="T9" fmla="*/ 82 h 82"/>
                <a:gd name="T10" fmla="*/ 0 w 157"/>
                <a:gd name="T11" fmla="*/ 82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"/>
                <a:gd name="T19" fmla="*/ 0 h 82"/>
                <a:gd name="T20" fmla="*/ 157 w 157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" h="82">
                  <a:moveTo>
                    <a:pt x="0" y="82"/>
                  </a:moveTo>
                  <a:lnTo>
                    <a:pt x="157" y="41"/>
                  </a:lnTo>
                  <a:lnTo>
                    <a:pt x="7" y="0"/>
                  </a:lnTo>
                  <a:lnTo>
                    <a:pt x="7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18"/>
            <p:cNvSpPr>
              <a:spLocks noChangeShapeType="1"/>
            </p:cNvSpPr>
            <p:nvPr/>
          </p:nvSpPr>
          <p:spPr bwMode="auto">
            <a:xfrm>
              <a:off x="1260" y="2014"/>
              <a:ext cx="6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19"/>
            <p:cNvSpPr>
              <a:spLocks/>
            </p:cNvSpPr>
            <p:nvPr/>
          </p:nvSpPr>
          <p:spPr bwMode="auto">
            <a:xfrm>
              <a:off x="1869" y="1973"/>
              <a:ext cx="157" cy="82"/>
            </a:xfrm>
            <a:custGeom>
              <a:avLst/>
              <a:gdLst>
                <a:gd name="T0" fmla="*/ 0 w 157"/>
                <a:gd name="T1" fmla="*/ 82 h 82"/>
                <a:gd name="T2" fmla="*/ 157 w 157"/>
                <a:gd name="T3" fmla="*/ 41 h 82"/>
                <a:gd name="T4" fmla="*/ 7 w 157"/>
                <a:gd name="T5" fmla="*/ 0 h 82"/>
                <a:gd name="T6" fmla="*/ 7 w 157"/>
                <a:gd name="T7" fmla="*/ 82 h 82"/>
                <a:gd name="T8" fmla="*/ 7 w 157"/>
                <a:gd name="T9" fmla="*/ 82 h 82"/>
                <a:gd name="T10" fmla="*/ 0 w 157"/>
                <a:gd name="T11" fmla="*/ 82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"/>
                <a:gd name="T19" fmla="*/ 0 h 82"/>
                <a:gd name="T20" fmla="*/ 157 w 157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" h="82">
                  <a:moveTo>
                    <a:pt x="0" y="82"/>
                  </a:moveTo>
                  <a:lnTo>
                    <a:pt x="157" y="41"/>
                  </a:lnTo>
                  <a:lnTo>
                    <a:pt x="7" y="0"/>
                  </a:lnTo>
                  <a:lnTo>
                    <a:pt x="7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0"/>
            <p:cNvSpPr>
              <a:spLocks noChangeShapeType="1"/>
            </p:cNvSpPr>
            <p:nvPr/>
          </p:nvSpPr>
          <p:spPr bwMode="auto">
            <a:xfrm>
              <a:off x="1260" y="2349"/>
              <a:ext cx="6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Freeform 21"/>
            <p:cNvSpPr>
              <a:spLocks/>
            </p:cNvSpPr>
            <p:nvPr/>
          </p:nvSpPr>
          <p:spPr bwMode="auto">
            <a:xfrm>
              <a:off x="1869" y="2308"/>
              <a:ext cx="157" cy="82"/>
            </a:xfrm>
            <a:custGeom>
              <a:avLst/>
              <a:gdLst>
                <a:gd name="T0" fmla="*/ 0 w 157"/>
                <a:gd name="T1" fmla="*/ 75 h 82"/>
                <a:gd name="T2" fmla="*/ 157 w 157"/>
                <a:gd name="T3" fmla="*/ 41 h 82"/>
                <a:gd name="T4" fmla="*/ 7 w 157"/>
                <a:gd name="T5" fmla="*/ 0 h 82"/>
                <a:gd name="T6" fmla="*/ 7 w 157"/>
                <a:gd name="T7" fmla="*/ 82 h 82"/>
                <a:gd name="T8" fmla="*/ 7 w 157"/>
                <a:gd name="T9" fmla="*/ 82 h 82"/>
                <a:gd name="T10" fmla="*/ 0 w 157"/>
                <a:gd name="T11" fmla="*/ 75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"/>
                <a:gd name="T19" fmla="*/ 0 h 82"/>
                <a:gd name="T20" fmla="*/ 157 w 157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" h="82">
                  <a:moveTo>
                    <a:pt x="0" y="75"/>
                  </a:moveTo>
                  <a:lnTo>
                    <a:pt x="157" y="41"/>
                  </a:lnTo>
                  <a:lnTo>
                    <a:pt x="7" y="0"/>
                  </a:lnTo>
                  <a:lnTo>
                    <a:pt x="7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Line 22"/>
            <p:cNvSpPr>
              <a:spLocks noChangeShapeType="1"/>
            </p:cNvSpPr>
            <p:nvPr/>
          </p:nvSpPr>
          <p:spPr bwMode="auto">
            <a:xfrm>
              <a:off x="3784" y="1693"/>
              <a:ext cx="63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23"/>
            <p:cNvSpPr>
              <a:spLocks/>
            </p:cNvSpPr>
            <p:nvPr/>
          </p:nvSpPr>
          <p:spPr bwMode="auto">
            <a:xfrm>
              <a:off x="4393" y="1652"/>
              <a:ext cx="157" cy="82"/>
            </a:xfrm>
            <a:custGeom>
              <a:avLst/>
              <a:gdLst>
                <a:gd name="T0" fmla="*/ 0 w 157"/>
                <a:gd name="T1" fmla="*/ 82 h 82"/>
                <a:gd name="T2" fmla="*/ 157 w 157"/>
                <a:gd name="T3" fmla="*/ 41 h 82"/>
                <a:gd name="T4" fmla="*/ 0 w 157"/>
                <a:gd name="T5" fmla="*/ 0 h 82"/>
                <a:gd name="T6" fmla="*/ 0 w 157"/>
                <a:gd name="T7" fmla="*/ 82 h 82"/>
                <a:gd name="T8" fmla="*/ 0 w 157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82"/>
                <a:gd name="T17" fmla="*/ 157 w 15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82">
                  <a:moveTo>
                    <a:pt x="0" y="82"/>
                  </a:moveTo>
                  <a:lnTo>
                    <a:pt x="157" y="41"/>
                  </a:lnTo>
                  <a:lnTo>
                    <a:pt x="0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24"/>
            <p:cNvSpPr>
              <a:spLocks noChangeShapeType="1"/>
            </p:cNvSpPr>
            <p:nvPr/>
          </p:nvSpPr>
          <p:spPr bwMode="auto">
            <a:xfrm>
              <a:off x="3784" y="2014"/>
              <a:ext cx="63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25"/>
            <p:cNvSpPr>
              <a:spLocks/>
            </p:cNvSpPr>
            <p:nvPr/>
          </p:nvSpPr>
          <p:spPr bwMode="auto">
            <a:xfrm>
              <a:off x="4393" y="1973"/>
              <a:ext cx="157" cy="82"/>
            </a:xfrm>
            <a:custGeom>
              <a:avLst/>
              <a:gdLst>
                <a:gd name="T0" fmla="*/ 0 w 157"/>
                <a:gd name="T1" fmla="*/ 82 h 82"/>
                <a:gd name="T2" fmla="*/ 157 w 157"/>
                <a:gd name="T3" fmla="*/ 41 h 82"/>
                <a:gd name="T4" fmla="*/ 0 w 157"/>
                <a:gd name="T5" fmla="*/ 0 h 82"/>
                <a:gd name="T6" fmla="*/ 0 w 157"/>
                <a:gd name="T7" fmla="*/ 82 h 82"/>
                <a:gd name="T8" fmla="*/ 0 w 157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82"/>
                <a:gd name="T17" fmla="*/ 157 w 15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82">
                  <a:moveTo>
                    <a:pt x="0" y="82"/>
                  </a:moveTo>
                  <a:lnTo>
                    <a:pt x="157" y="41"/>
                  </a:lnTo>
                  <a:lnTo>
                    <a:pt x="0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Line 26"/>
            <p:cNvSpPr>
              <a:spLocks noChangeShapeType="1"/>
            </p:cNvSpPr>
            <p:nvPr/>
          </p:nvSpPr>
          <p:spPr bwMode="auto">
            <a:xfrm>
              <a:off x="3784" y="2349"/>
              <a:ext cx="63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Freeform 27"/>
            <p:cNvSpPr>
              <a:spLocks/>
            </p:cNvSpPr>
            <p:nvPr/>
          </p:nvSpPr>
          <p:spPr bwMode="auto">
            <a:xfrm>
              <a:off x="4393" y="2308"/>
              <a:ext cx="157" cy="82"/>
            </a:xfrm>
            <a:custGeom>
              <a:avLst/>
              <a:gdLst>
                <a:gd name="T0" fmla="*/ 0 w 157"/>
                <a:gd name="T1" fmla="*/ 75 h 82"/>
                <a:gd name="T2" fmla="*/ 157 w 157"/>
                <a:gd name="T3" fmla="*/ 41 h 82"/>
                <a:gd name="T4" fmla="*/ 0 w 157"/>
                <a:gd name="T5" fmla="*/ 0 h 82"/>
                <a:gd name="T6" fmla="*/ 0 w 157"/>
                <a:gd name="T7" fmla="*/ 82 h 82"/>
                <a:gd name="T8" fmla="*/ 0 w 157"/>
                <a:gd name="T9" fmla="*/ 82 h 82"/>
                <a:gd name="T10" fmla="*/ 0 w 157"/>
                <a:gd name="T11" fmla="*/ 75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"/>
                <a:gd name="T19" fmla="*/ 0 h 82"/>
                <a:gd name="T20" fmla="*/ 157 w 157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" h="82">
                  <a:moveTo>
                    <a:pt x="0" y="75"/>
                  </a:moveTo>
                  <a:lnTo>
                    <a:pt x="157" y="41"/>
                  </a:lnTo>
                  <a:lnTo>
                    <a:pt x="0" y="0"/>
                  </a:lnTo>
                  <a:lnTo>
                    <a:pt x="0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" name="Text Box 54"/>
          <p:cNvSpPr txBox="1">
            <a:spLocks noChangeArrowheads="1"/>
          </p:cNvSpPr>
          <p:nvPr/>
        </p:nvSpPr>
        <p:spPr bwMode="auto">
          <a:xfrm>
            <a:off x="1600200" y="198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b="0"/>
          </a:p>
        </p:txBody>
      </p:sp>
      <p:sp>
        <p:nvSpPr>
          <p:cNvPr id="7175" name="Text Box 55"/>
          <p:cNvSpPr txBox="1">
            <a:spLocks noChangeArrowheads="1"/>
          </p:cNvSpPr>
          <p:nvPr/>
        </p:nvSpPr>
        <p:spPr bwMode="auto">
          <a:xfrm>
            <a:off x="2057400" y="205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1</a:t>
            </a:r>
          </a:p>
        </p:txBody>
      </p:sp>
      <p:sp>
        <p:nvSpPr>
          <p:cNvPr id="7176" name="Text Box 56"/>
          <p:cNvSpPr txBox="1">
            <a:spLocks noChangeArrowheads="1"/>
          </p:cNvSpPr>
          <p:nvPr/>
        </p:nvSpPr>
        <p:spPr bwMode="auto">
          <a:xfrm>
            <a:off x="2057400" y="236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2</a:t>
            </a:r>
          </a:p>
        </p:txBody>
      </p:sp>
      <p:sp>
        <p:nvSpPr>
          <p:cNvPr id="7177" name="Text Box 57"/>
          <p:cNvSpPr txBox="1">
            <a:spLocks noChangeArrowheads="1"/>
          </p:cNvSpPr>
          <p:nvPr/>
        </p:nvSpPr>
        <p:spPr bwMode="auto">
          <a:xfrm>
            <a:off x="2057400" y="2743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3</a:t>
            </a:r>
          </a:p>
        </p:txBody>
      </p:sp>
      <p:sp>
        <p:nvSpPr>
          <p:cNvPr id="7178" name="Text Box 58"/>
          <p:cNvSpPr txBox="1">
            <a:spLocks noChangeArrowheads="1"/>
          </p:cNvSpPr>
          <p:nvPr/>
        </p:nvSpPr>
        <p:spPr bwMode="auto">
          <a:xfrm>
            <a:off x="6553200" y="205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1</a:t>
            </a:r>
          </a:p>
        </p:txBody>
      </p:sp>
      <p:sp>
        <p:nvSpPr>
          <p:cNvPr id="7179" name="Text Box 59"/>
          <p:cNvSpPr txBox="1"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2</a:t>
            </a:r>
          </a:p>
        </p:txBody>
      </p:sp>
      <p:sp>
        <p:nvSpPr>
          <p:cNvPr id="7180" name="Text Box 60"/>
          <p:cNvSpPr txBox="1">
            <a:spLocks noChangeArrowheads="1"/>
          </p:cNvSpPr>
          <p:nvPr/>
        </p:nvSpPr>
        <p:spPr bwMode="auto">
          <a:xfrm>
            <a:off x="6553200" y="2743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C8CAE-71FD-467F-BA32-2860361B36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Different types of switches</a:t>
            </a:r>
          </a:p>
        </p:txBody>
      </p:sp>
      <p:sp>
        <p:nvSpPr>
          <p:cNvPr id="8196" name="Rectangle 26"/>
          <p:cNvSpPr>
            <a:spLocks noChangeArrowheads="1"/>
          </p:cNvSpPr>
          <p:nvPr/>
        </p:nvSpPr>
        <p:spPr bwMode="auto">
          <a:xfrm>
            <a:off x="609600" y="3429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28"/>
          <p:cNvSpPr>
            <a:spLocks noChangeArrowheads="1"/>
          </p:cNvSpPr>
          <p:nvPr/>
        </p:nvSpPr>
        <p:spPr bwMode="auto">
          <a:xfrm>
            <a:off x="609600" y="40386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29"/>
          <p:cNvSpPr>
            <a:spLocks noChangeArrowheads="1"/>
          </p:cNvSpPr>
          <p:nvPr/>
        </p:nvSpPr>
        <p:spPr bwMode="auto">
          <a:xfrm>
            <a:off x="609600" y="4572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36"/>
          <p:cNvSpPr txBox="1">
            <a:spLocks noChangeArrowheads="1"/>
          </p:cNvSpPr>
          <p:nvPr/>
        </p:nvSpPr>
        <p:spPr bwMode="auto">
          <a:xfrm>
            <a:off x="685800" y="5257800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latin typeface="Tahoma" charset="0"/>
              </a:rPr>
              <a:t>Full-mesh with switch</a:t>
            </a:r>
          </a:p>
        </p:txBody>
      </p:sp>
      <p:sp>
        <p:nvSpPr>
          <p:cNvPr id="8200" name="Rectangle 50"/>
          <p:cNvSpPr>
            <a:spLocks noChangeArrowheads="1"/>
          </p:cNvSpPr>
          <p:nvPr/>
        </p:nvSpPr>
        <p:spPr bwMode="auto">
          <a:xfrm>
            <a:off x="1524000" y="4038600"/>
            <a:ext cx="609600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51"/>
          <p:cNvSpPr>
            <a:spLocks noChangeShapeType="1"/>
          </p:cNvSpPr>
          <p:nvPr/>
        </p:nvSpPr>
        <p:spPr bwMode="auto">
          <a:xfrm>
            <a:off x="1524000" y="4038600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52"/>
          <p:cNvSpPr>
            <a:spLocks noChangeShapeType="1"/>
          </p:cNvSpPr>
          <p:nvPr/>
        </p:nvSpPr>
        <p:spPr bwMode="auto">
          <a:xfrm flipH="1">
            <a:off x="1524000" y="4038600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53"/>
          <p:cNvSpPr>
            <a:spLocks noChangeShapeType="1"/>
          </p:cNvSpPr>
          <p:nvPr/>
        </p:nvSpPr>
        <p:spPr bwMode="auto">
          <a:xfrm flipH="1">
            <a:off x="1066800" y="4495800"/>
            <a:ext cx="4572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54"/>
          <p:cNvSpPr>
            <a:spLocks noChangeShapeType="1"/>
          </p:cNvSpPr>
          <p:nvPr/>
        </p:nvSpPr>
        <p:spPr bwMode="auto">
          <a:xfrm>
            <a:off x="1066800" y="3810000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55"/>
          <p:cNvSpPr>
            <a:spLocks noChangeShapeType="1"/>
          </p:cNvSpPr>
          <p:nvPr/>
        </p:nvSpPr>
        <p:spPr bwMode="auto">
          <a:xfrm flipH="1">
            <a:off x="2971800" y="3810000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56"/>
          <p:cNvSpPr>
            <a:spLocks noChangeShapeType="1"/>
          </p:cNvSpPr>
          <p:nvPr/>
        </p:nvSpPr>
        <p:spPr bwMode="auto">
          <a:xfrm flipV="1">
            <a:off x="2133600" y="42672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Rectangle 81"/>
          <p:cNvSpPr>
            <a:spLocks noChangeArrowheads="1"/>
          </p:cNvSpPr>
          <p:nvPr/>
        </p:nvSpPr>
        <p:spPr bwMode="auto">
          <a:xfrm>
            <a:off x="762000" y="13716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Rectangle 82"/>
          <p:cNvSpPr>
            <a:spLocks noChangeArrowheads="1"/>
          </p:cNvSpPr>
          <p:nvPr/>
        </p:nvSpPr>
        <p:spPr bwMode="auto">
          <a:xfrm>
            <a:off x="2590800" y="2590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83"/>
          <p:cNvSpPr>
            <a:spLocks noChangeArrowheads="1"/>
          </p:cNvSpPr>
          <p:nvPr/>
        </p:nvSpPr>
        <p:spPr bwMode="auto">
          <a:xfrm>
            <a:off x="2514600" y="13716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Rectangle 84"/>
          <p:cNvSpPr>
            <a:spLocks noChangeArrowheads="1"/>
          </p:cNvSpPr>
          <p:nvPr/>
        </p:nvSpPr>
        <p:spPr bwMode="auto">
          <a:xfrm>
            <a:off x="762000" y="25146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86"/>
          <p:cNvSpPr>
            <a:spLocks noChangeArrowheads="1"/>
          </p:cNvSpPr>
          <p:nvPr/>
        </p:nvSpPr>
        <p:spPr bwMode="auto">
          <a:xfrm>
            <a:off x="1676400" y="1981200"/>
            <a:ext cx="609600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87"/>
          <p:cNvSpPr>
            <a:spLocks noChangeShapeType="1"/>
          </p:cNvSpPr>
          <p:nvPr/>
        </p:nvSpPr>
        <p:spPr bwMode="auto">
          <a:xfrm>
            <a:off x="1676400" y="1981200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88"/>
          <p:cNvSpPr>
            <a:spLocks noChangeShapeType="1"/>
          </p:cNvSpPr>
          <p:nvPr/>
        </p:nvSpPr>
        <p:spPr bwMode="auto">
          <a:xfrm flipH="1">
            <a:off x="1676400" y="1981200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Line 89"/>
          <p:cNvSpPr>
            <a:spLocks noChangeShapeType="1"/>
          </p:cNvSpPr>
          <p:nvPr/>
        </p:nvSpPr>
        <p:spPr bwMode="auto">
          <a:xfrm flipH="1">
            <a:off x="1219200" y="2438400"/>
            <a:ext cx="4572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90"/>
          <p:cNvSpPr>
            <a:spLocks noChangeShapeType="1"/>
          </p:cNvSpPr>
          <p:nvPr/>
        </p:nvSpPr>
        <p:spPr bwMode="auto">
          <a:xfrm>
            <a:off x="1219200" y="1752600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7" name="Line 91"/>
          <p:cNvSpPr>
            <a:spLocks noChangeShapeType="1"/>
          </p:cNvSpPr>
          <p:nvPr/>
        </p:nvSpPr>
        <p:spPr bwMode="auto">
          <a:xfrm flipH="1">
            <a:off x="2286000" y="1752600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8" name="Line 92"/>
          <p:cNvSpPr>
            <a:spLocks noChangeShapeType="1"/>
          </p:cNvSpPr>
          <p:nvPr/>
        </p:nvSpPr>
        <p:spPr bwMode="auto">
          <a:xfrm>
            <a:off x="2286000" y="2438400"/>
            <a:ext cx="3048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9" name="Rectangle 93"/>
          <p:cNvSpPr>
            <a:spLocks noChangeArrowheads="1"/>
          </p:cNvSpPr>
          <p:nvPr/>
        </p:nvSpPr>
        <p:spPr bwMode="auto">
          <a:xfrm>
            <a:off x="3200400" y="4648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Rectangle 94"/>
          <p:cNvSpPr>
            <a:spLocks noChangeArrowheads="1"/>
          </p:cNvSpPr>
          <p:nvPr/>
        </p:nvSpPr>
        <p:spPr bwMode="auto">
          <a:xfrm>
            <a:off x="3200400" y="40386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Rectangle 95"/>
          <p:cNvSpPr>
            <a:spLocks noChangeArrowheads="1"/>
          </p:cNvSpPr>
          <p:nvPr/>
        </p:nvSpPr>
        <p:spPr bwMode="auto">
          <a:xfrm>
            <a:off x="3200400" y="3429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Rectangle 96"/>
          <p:cNvSpPr>
            <a:spLocks noChangeArrowheads="1"/>
          </p:cNvSpPr>
          <p:nvPr/>
        </p:nvSpPr>
        <p:spPr bwMode="auto">
          <a:xfrm>
            <a:off x="2362200" y="4038600"/>
            <a:ext cx="609600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97"/>
          <p:cNvSpPr>
            <a:spLocks noChangeShapeType="1"/>
          </p:cNvSpPr>
          <p:nvPr/>
        </p:nvSpPr>
        <p:spPr bwMode="auto">
          <a:xfrm>
            <a:off x="2362200" y="4038600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4" name="Line 98"/>
          <p:cNvSpPr>
            <a:spLocks noChangeShapeType="1"/>
          </p:cNvSpPr>
          <p:nvPr/>
        </p:nvSpPr>
        <p:spPr bwMode="auto">
          <a:xfrm flipH="1">
            <a:off x="2362200" y="4038600"/>
            <a:ext cx="609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5" name="Line 99"/>
          <p:cNvSpPr>
            <a:spLocks noChangeShapeType="1"/>
          </p:cNvSpPr>
          <p:nvPr/>
        </p:nvSpPr>
        <p:spPr bwMode="auto">
          <a:xfrm flipH="1" flipV="1">
            <a:off x="2971800" y="4495800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100"/>
          <p:cNvSpPr>
            <a:spLocks noChangeShapeType="1"/>
          </p:cNvSpPr>
          <p:nvPr/>
        </p:nvSpPr>
        <p:spPr bwMode="auto">
          <a:xfrm flipV="1">
            <a:off x="2971800" y="42672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7" name="Line 101"/>
          <p:cNvSpPr>
            <a:spLocks noChangeShapeType="1"/>
          </p:cNvSpPr>
          <p:nvPr/>
        </p:nvSpPr>
        <p:spPr bwMode="auto">
          <a:xfrm flipV="1">
            <a:off x="1066800" y="4267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00600" y="1066800"/>
            <a:ext cx="3200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consider anything that stores and forward traffic a “switch”</a:t>
            </a:r>
          </a:p>
          <a:p>
            <a:endParaRPr lang="en-US" dirty="0"/>
          </a:p>
          <a:p>
            <a:r>
              <a:rPr lang="en-US" dirty="0"/>
              <a:t>In an Ethernet, a switch is called, well, a switch</a:t>
            </a:r>
          </a:p>
          <a:p>
            <a:endParaRPr lang="en-US" dirty="0"/>
          </a:p>
          <a:p>
            <a:r>
              <a:rPr lang="en-US" dirty="0"/>
              <a:t>In the Internet, a switch is called a router</a:t>
            </a:r>
          </a:p>
          <a:p>
            <a:endParaRPr lang="en-US" dirty="0"/>
          </a:p>
          <a:p>
            <a:r>
              <a:rPr lang="en-US" dirty="0"/>
              <a:t>More on that later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371600" y="-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Our focus (for the moment)	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9BB222-1808-4AFB-B475-7EEEF2E76FC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609601" y="1371600"/>
            <a:ext cx="7848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Consider point-to-point links for now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 We will come back to multi-access networks later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 So, what IS switching?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Basically, what method do I use to move packets from one switch to another until the destination is reached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Most Common: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Datagram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Source routing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Virtual circuits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8E7C8-675D-4FD6-BC5A-32097D7DDED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4676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Datagram Switching</a:t>
            </a:r>
          </a:p>
        </p:txBody>
      </p:sp>
      <p:sp>
        <p:nvSpPr>
          <p:cNvPr id="60837" name="Rectangle 421"/>
          <p:cNvSpPr>
            <a:spLocks noChangeArrowheads="1"/>
          </p:cNvSpPr>
          <p:nvPr/>
        </p:nvSpPr>
        <p:spPr bwMode="auto">
          <a:xfrm>
            <a:off x="685800" y="12192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30000"/>
              </a:spcAft>
              <a:buFontTx/>
              <a:buBlip>
                <a:blip r:embed="rId3"/>
              </a:buBlip>
            </a:pPr>
            <a:r>
              <a:rPr lang="en-US" sz="2800" b="0">
                <a:latin typeface="Arial" charset="0"/>
              </a:rPr>
              <a:t>Internet uses this model.</a:t>
            </a:r>
          </a:p>
          <a:p>
            <a:pPr marL="342900" indent="-342900">
              <a:spcBef>
                <a:spcPct val="20000"/>
              </a:spcBef>
              <a:spcAft>
                <a:spcPct val="30000"/>
              </a:spcAft>
              <a:buFontTx/>
              <a:buBlip>
                <a:blip r:embed="rId3"/>
              </a:buBlip>
            </a:pPr>
            <a:r>
              <a:rPr lang="en-US" b="0">
                <a:latin typeface="Tahoma" charset="0"/>
              </a:rPr>
              <a:t>Very simple model.</a:t>
            </a:r>
          </a:p>
          <a:p>
            <a:pPr marL="342900" indent="-342900">
              <a:spcBef>
                <a:spcPct val="20000"/>
              </a:spcBef>
              <a:spcAft>
                <a:spcPct val="30000"/>
              </a:spcAft>
              <a:buFontTx/>
              <a:buBlip>
                <a:blip r:embed="rId3"/>
              </a:buBlip>
            </a:pPr>
            <a:r>
              <a:rPr lang="en-US" b="0">
                <a:latin typeface="Tahoma" charset="0"/>
              </a:rPr>
              <a:t>Also referred as connectionless model, hence no connection setup phase.</a:t>
            </a:r>
          </a:p>
          <a:p>
            <a:pPr marL="342900" indent="-342900">
              <a:spcBef>
                <a:spcPct val="20000"/>
              </a:spcBef>
              <a:spcAft>
                <a:spcPct val="30000"/>
              </a:spcAft>
              <a:buFontTx/>
              <a:buBlip>
                <a:blip r:embed="rId3"/>
              </a:buBlip>
            </a:pPr>
            <a:r>
              <a:rPr lang="en-US" b="0">
                <a:latin typeface="Arial" charset="0"/>
              </a:rPr>
              <a:t>Every switch maintains forwarding table or routing table.</a:t>
            </a:r>
          </a:p>
          <a:p>
            <a:pPr marL="342900" indent="-342900">
              <a:spcBef>
                <a:spcPct val="20000"/>
              </a:spcBef>
              <a:spcAft>
                <a:spcPct val="30000"/>
              </a:spcAft>
              <a:buFontTx/>
              <a:buBlip>
                <a:blip r:embed="rId3"/>
              </a:buBlip>
            </a:pPr>
            <a:r>
              <a:rPr lang="en-US" b="0">
                <a:latin typeface="Tahoma" charset="0"/>
              </a:rPr>
              <a:t>Between the same source &amp; destination pair, different packets might take different routes.</a:t>
            </a:r>
          </a:p>
          <a:p>
            <a:pPr marL="742950" lvl="1" indent="-285750">
              <a:spcBef>
                <a:spcPct val="20000"/>
              </a:spcBef>
              <a:spcAft>
                <a:spcPct val="30000"/>
              </a:spcAft>
              <a:buFontTx/>
              <a:buBlip>
                <a:blip r:embed="rId3"/>
              </a:buBlip>
            </a:pPr>
            <a:r>
              <a:rPr lang="en-US" b="0">
                <a:latin typeface="Tahoma" charset="0"/>
              </a:rPr>
              <a:t>Usually when forwarding tables change.</a:t>
            </a:r>
          </a:p>
        </p:txBody>
      </p:sp>
      <p:sp>
        <p:nvSpPr>
          <p:cNvPr id="10245" name="Rectangle 422"/>
          <p:cNvSpPr>
            <a:spLocks noChangeArrowheads="1"/>
          </p:cNvSpPr>
          <p:nvPr/>
        </p:nvSpPr>
        <p:spPr bwMode="auto">
          <a:xfrm>
            <a:off x="533400" y="3886200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6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6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6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60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37" grpId="0" build="p"/>
    </p:bld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Designs\Global.pot</Template>
  <TotalTime>3240</TotalTime>
  <Words>2080</Words>
  <Application>Microsoft Macintosh PowerPoint</Application>
  <PresentationFormat>On-screen Show (4:3)</PresentationFormat>
  <Paragraphs>526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Tahoma</vt:lpstr>
      <vt:lpstr>Times New Roman</vt:lpstr>
      <vt:lpstr>Wingdings</vt:lpstr>
      <vt:lpstr>Global</vt:lpstr>
      <vt:lpstr>Packet Switching</vt:lpstr>
      <vt:lpstr>What is a network?</vt:lpstr>
      <vt:lpstr>Outline</vt:lpstr>
      <vt:lpstr>Directly connected networks</vt:lpstr>
      <vt:lpstr>Why We need switching/forwarding</vt:lpstr>
      <vt:lpstr>What is switch?</vt:lpstr>
      <vt:lpstr>Different types of switches</vt:lpstr>
      <vt:lpstr>Our focus (for the moment) </vt:lpstr>
      <vt:lpstr>Datagram Switching</vt:lpstr>
      <vt:lpstr>Datagram Switching(cont..)</vt:lpstr>
      <vt:lpstr>PowerPoint Presentation</vt:lpstr>
      <vt:lpstr>Source Routing</vt:lpstr>
      <vt:lpstr>PowerPoint Presentation</vt:lpstr>
      <vt:lpstr>Flow Identification</vt:lpstr>
      <vt:lpstr>Flow Identification Continued…</vt:lpstr>
      <vt:lpstr>Flow Identification, search tree</vt:lpstr>
      <vt:lpstr>Flow Identification – (S,D) table</vt:lpstr>
      <vt:lpstr>Flow Identification – hash table</vt:lpstr>
      <vt:lpstr>Flow Identification – flow label</vt:lpstr>
      <vt:lpstr>Virtual Circuit Switching</vt:lpstr>
      <vt:lpstr>Virtual Circuit ID’s</vt:lpstr>
      <vt:lpstr>PowerPoint Presentation</vt:lpstr>
      <vt:lpstr>Note on VC table organization</vt:lpstr>
      <vt:lpstr>VC Data Transfer Phase </vt:lpstr>
      <vt:lpstr>VC: Data Transfer Phase </vt:lpstr>
      <vt:lpstr>PowerPoint Presentation</vt:lpstr>
      <vt:lpstr>VC: Setup or signaling Phase </vt:lpstr>
      <vt:lpstr>VC Vs Datagram switching </vt:lpstr>
      <vt:lpstr>PowerPoint Presentation</vt:lpstr>
      <vt:lpstr>ATM</vt:lpstr>
    </vt:vector>
  </TitlesOfParts>
  <Company>Princeton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and Forwarding</dc:title>
  <dc:creator>klp</dc:creator>
  <cp:lastModifiedBy>Microsoft Office User</cp:lastModifiedBy>
  <cp:revision>319</cp:revision>
  <cp:lastPrinted>2013-03-20T12:41:39Z</cp:lastPrinted>
  <dcterms:created xsi:type="dcterms:W3CDTF">2000-02-01T02:32:43Z</dcterms:created>
  <dcterms:modified xsi:type="dcterms:W3CDTF">2018-02-12T18:24:49Z</dcterms:modified>
</cp:coreProperties>
</file>