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9"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80"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81"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82"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83" name="PlaceHolder 5"/>
          <p:cNvSpPr>
            <a:spLocks noGrp="1"/>
          </p:cNvSpPr>
          <p:nvPr>
            <p:ph type="sldNum"/>
          </p:nvPr>
        </p:nvSpPr>
        <p:spPr>
          <a:xfrm>
            <a:off x="4399200" y="9555480"/>
            <a:ext cx="3372840" cy="502560"/>
          </a:xfrm>
          <a:prstGeom prst="rect">
            <a:avLst/>
          </a:prstGeom>
        </p:spPr>
        <p:txBody>
          <a:bodyPr lIns="0" tIns="0" rIns="0" bIns="0" anchor="b"/>
          <a:lstStyle/>
          <a:p>
            <a:pPr algn="r"/>
            <a:fld id="{2E878657-E06E-4165-BE7E-30CD77762956}"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5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BD411C7A-AA69-4F03-823F-C53E2C60D006}" type="slidenum">
              <a:rPr lang="en-US" sz="1200" b="0" strike="noStrike" spc="-1">
                <a:solidFill>
                  <a:srgbClr val="000000"/>
                </a:solidFill>
                <a:uFill>
                  <a:solidFill>
                    <a:srgbClr val="FFFFFF"/>
                  </a:solidFill>
                </a:uFill>
                <a:latin typeface="Times New Roman"/>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7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4F612F46-A8F9-42A8-AD29-DC58AB275451}" type="slidenum">
              <a:rPr lang="en-US" sz="1200" b="0" strike="noStrike" spc="-1">
                <a:solidFill>
                  <a:srgbClr val="000000"/>
                </a:solidFill>
                <a:uFill>
                  <a:solidFill>
                    <a:srgbClr val="FFFFFF"/>
                  </a:solidFill>
                </a:uFill>
                <a:latin typeface="Times New Roman"/>
              </a:rPr>
              <a:t>10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7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0DA3F64-D76A-456F-A45D-191006300D32}" type="slidenum">
              <a:rPr lang="en-US" sz="1200" b="0" strike="noStrike" spc="-1">
                <a:solidFill>
                  <a:srgbClr val="000000"/>
                </a:solidFill>
                <a:uFill>
                  <a:solidFill>
                    <a:srgbClr val="FFFFFF"/>
                  </a:solidFill>
                </a:uFill>
                <a:latin typeface="Times New Roman"/>
              </a:rPr>
              <a:t>12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7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E81C794-A5F0-487C-BE5E-FE4C1E01A35C}" type="slidenum">
              <a:rPr lang="en-US" sz="1200" b="0" strike="noStrike" spc="-1">
                <a:solidFill>
                  <a:srgbClr val="000000"/>
                </a:solidFill>
                <a:uFill>
                  <a:solidFill>
                    <a:srgbClr val="FFFFFF"/>
                  </a:solidFill>
                </a:uFill>
                <a:latin typeface="Times New Roman"/>
              </a:rPr>
              <a:t>13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7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DAC6C68F-FDC6-4D8A-B6C0-3D7C67EF67B1}" type="slidenum">
              <a:rPr lang="en-US" sz="1200" b="0" strike="noStrike" spc="-1">
                <a:solidFill>
                  <a:srgbClr val="000000"/>
                </a:solidFill>
                <a:uFill>
                  <a:solidFill>
                    <a:srgbClr val="FFFFFF"/>
                  </a:solidFill>
                </a:uFill>
                <a:latin typeface="Times New Roman"/>
              </a:rPr>
              <a:t>14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8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E76766D4-917F-4AFC-8D9E-BFE26C8A7B85}" type="slidenum">
              <a:rPr lang="en-US" sz="1200" b="0" strike="noStrike" spc="-1">
                <a:solidFill>
                  <a:srgbClr val="000000"/>
                </a:solidFill>
                <a:uFill>
                  <a:solidFill>
                    <a:srgbClr val="FFFFFF"/>
                  </a:solidFill>
                </a:uFill>
                <a:latin typeface="Times New Roman"/>
              </a:rPr>
              <a:t>15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8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9072ADBF-BA1F-4C12-9FAC-A95B8CD3AEC2}" type="slidenum">
              <a:rPr lang="en-US" sz="1200" b="0" strike="noStrike" spc="-1">
                <a:solidFill>
                  <a:srgbClr val="000000"/>
                </a:solidFill>
                <a:uFill>
                  <a:solidFill>
                    <a:srgbClr val="FFFFFF"/>
                  </a:solidFill>
                </a:uFill>
                <a:latin typeface="Times New Roman"/>
              </a:rPr>
              <a:t>16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8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CD5D5F2F-B626-4C8A-936B-F4B284890B07}" type="slidenum">
              <a:rPr lang="en-US" sz="1200" b="0" strike="noStrike" spc="-1">
                <a:solidFill>
                  <a:srgbClr val="000000"/>
                </a:solidFill>
                <a:uFill>
                  <a:solidFill>
                    <a:srgbClr val="FFFFFF"/>
                  </a:solidFill>
                </a:uFill>
                <a:latin typeface="Times New Roman"/>
              </a:rPr>
              <a:t>17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8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76F9F11A-7A6A-4301-894E-145E6DD70CD9}" type="slidenum">
              <a:rPr lang="en-US" sz="1200" b="0" strike="noStrike" spc="-1">
                <a:solidFill>
                  <a:srgbClr val="000000"/>
                </a:solidFill>
                <a:uFill>
                  <a:solidFill>
                    <a:srgbClr val="FFFFFF"/>
                  </a:solidFill>
                </a:uFill>
                <a:latin typeface="Times New Roman"/>
              </a:rPr>
              <a:t>18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8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F3DB4C9E-4584-479B-846C-740A6AD0E643}" type="slidenum">
              <a:rPr lang="en-US" sz="1200" b="0" strike="noStrike" spc="-1">
                <a:solidFill>
                  <a:srgbClr val="000000"/>
                </a:solidFill>
                <a:uFill>
                  <a:solidFill>
                    <a:srgbClr val="FFFFFF"/>
                  </a:solidFill>
                </a:uFill>
                <a:latin typeface="Times New Roman"/>
                <a:ea typeface="ＭＳ Ｐゴシック"/>
              </a:rPr>
              <a:t>21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9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9A960A52-3C79-4869-A8F3-AFEFFBE3F63D}" type="slidenum">
              <a:rPr lang="en-US" sz="1200" b="0" strike="noStrike" spc="-1">
                <a:solidFill>
                  <a:srgbClr val="000000"/>
                </a:solidFill>
                <a:uFill>
                  <a:solidFill>
                    <a:srgbClr val="FFFFFF"/>
                  </a:solidFill>
                </a:uFill>
                <a:latin typeface="Times New Roman"/>
                <a:ea typeface="ＭＳ Ｐゴシック"/>
              </a:rPr>
              <a:t>22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5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8E07FFA2-F3B3-4BC1-A562-F29671541F9C}" type="slidenum">
              <a:rPr lang="en-US" sz="1200" b="0" strike="noStrike" spc="-1">
                <a:solidFill>
                  <a:srgbClr val="000000"/>
                </a:solidFill>
                <a:uFill>
                  <a:solidFill>
                    <a:srgbClr val="FFFFFF"/>
                  </a:solidFill>
                </a:uFill>
                <a:latin typeface="Times New Roman"/>
              </a:rPr>
              <a:t>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9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5F7CBAC1-3701-4A06-826A-51173CFFD857}" type="slidenum">
              <a:rPr lang="en-US" sz="1200" b="0" strike="noStrike" spc="-1">
                <a:solidFill>
                  <a:srgbClr val="000000"/>
                </a:solidFill>
                <a:uFill>
                  <a:solidFill>
                    <a:srgbClr val="FFFFFF"/>
                  </a:solidFill>
                </a:uFill>
                <a:latin typeface="Times New Roman"/>
                <a:ea typeface="ＭＳ Ｐゴシック"/>
              </a:rPr>
              <a:t>24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9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B73AC5FC-B26A-44C3-BA6F-00ABE6FF69CB}" type="slidenum">
              <a:rPr lang="en-US" sz="1200" b="0" strike="noStrike" spc="-1">
                <a:solidFill>
                  <a:srgbClr val="000000"/>
                </a:solidFill>
                <a:uFill>
                  <a:solidFill>
                    <a:srgbClr val="FFFFFF"/>
                  </a:solidFill>
                </a:uFill>
                <a:latin typeface="Times New Roman"/>
                <a:ea typeface="ＭＳ Ｐゴシック"/>
              </a:rPr>
              <a:t>30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9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483B98C8-D76E-47C5-9F9F-BACA00DB9534}" type="slidenum">
              <a:rPr lang="en-US" sz="1200" b="0" strike="noStrike" spc="-1">
                <a:solidFill>
                  <a:srgbClr val="000000"/>
                </a:solidFill>
                <a:uFill>
                  <a:solidFill>
                    <a:srgbClr val="FFFFFF"/>
                  </a:solidFill>
                </a:uFill>
                <a:latin typeface="Times New Roman"/>
                <a:ea typeface="ＭＳ Ｐゴシック"/>
              </a:rPr>
              <a:t>32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9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903628B7-CD20-49E1-BA9D-7A3A565BF9EC}" type="slidenum">
              <a:rPr lang="en-US" sz="1200" b="0" strike="noStrike" spc="-1">
                <a:solidFill>
                  <a:srgbClr val="000000"/>
                </a:solidFill>
                <a:uFill>
                  <a:solidFill>
                    <a:srgbClr val="FFFFFF"/>
                  </a:solidFill>
                </a:uFill>
                <a:latin typeface="Times New Roman"/>
                <a:ea typeface="ＭＳ Ｐゴシック"/>
              </a:rPr>
              <a:t>33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0" name="TextShape 1"/>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8B22F3B5-D9D1-45DE-91AB-BED912513BD0}" type="slidenum">
              <a:rPr lang="en-US" sz="1200" b="0" strike="noStrike" spc="-1">
                <a:solidFill>
                  <a:srgbClr val="000000"/>
                </a:solidFill>
                <a:uFill>
                  <a:solidFill>
                    <a:srgbClr val="FFFFFF"/>
                  </a:solidFill>
                </a:uFill>
                <a:latin typeface="Times New Roman"/>
                <a:ea typeface="ＭＳ Ｐゴシック"/>
              </a:rPr>
              <a:t>34</a:t>
            </a:fld>
            <a:endParaRPr lang="en-US" sz="1400" b="0" strike="noStrike" spc="-1">
              <a:solidFill>
                <a:srgbClr val="000000"/>
              </a:solidFill>
              <a:uFill>
                <a:solidFill>
                  <a:srgbClr val="FFFFFF"/>
                </a:solidFill>
              </a:uFill>
              <a:latin typeface="Times New Roman"/>
            </a:endParaRPr>
          </a:p>
        </p:txBody>
      </p:sp>
      <p:sp>
        <p:nvSpPr>
          <p:cNvPr id="1901" name="PlaceHolder 2"/>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0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0EBB20E-08A4-482A-8E27-55A735061CD3}" type="slidenum">
              <a:rPr lang="en-US" sz="1200" b="0" strike="noStrike" spc="-1">
                <a:solidFill>
                  <a:srgbClr val="000000"/>
                </a:solidFill>
                <a:uFill>
                  <a:solidFill>
                    <a:srgbClr val="FFFFFF"/>
                  </a:solidFill>
                </a:uFill>
                <a:latin typeface="Times New Roman"/>
                <a:ea typeface="ＭＳ Ｐゴシック"/>
              </a:rPr>
              <a:t>35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0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FF3548E-3CA5-441F-9665-98900FFAD3F7}" type="slidenum">
              <a:rPr lang="en-US" sz="1200" b="0" strike="noStrike" spc="-1">
                <a:solidFill>
                  <a:srgbClr val="000000"/>
                </a:solidFill>
                <a:uFill>
                  <a:solidFill>
                    <a:srgbClr val="FFFFFF"/>
                  </a:solidFill>
                </a:uFill>
                <a:latin typeface="Times New Roman"/>
                <a:ea typeface="ＭＳ Ｐゴシック"/>
              </a:rPr>
              <a:t>42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0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4A463695-D212-442C-8F55-164C386A7360}" type="slidenum">
              <a:rPr lang="en-US" sz="1200" b="0" strike="noStrike" spc="-1">
                <a:solidFill>
                  <a:srgbClr val="000000"/>
                </a:solidFill>
                <a:uFill>
                  <a:solidFill>
                    <a:srgbClr val="FFFFFF"/>
                  </a:solidFill>
                </a:uFill>
                <a:latin typeface="Times New Roman"/>
                <a:ea typeface="ＭＳ Ｐゴシック"/>
              </a:rPr>
              <a:t>43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0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4D63DED9-1F7D-4F7A-B7F0-61A6A4A487D6}" type="slidenum">
              <a:rPr lang="en-US" sz="1200" b="0" strike="noStrike" spc="-1">
                <a:solidFill>
                  <a:srgbClr val="000000"/>
                </a:solidFill>
                <a:uFill>
                  <a:solidFill>
                    <a:srgbClr val="FFFFFF"/>
                  </a:solidFill>
                </a:uFill>
                <a:latin typeface="Times New Roman"/>
                <a:ea typeface="ＭＳ Ｐゴシック"/>
              </a:rPr>
              <a:t>44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1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5E250272-F53D-4304-9235-BE471954793F}" type="slidenum">
              <a:rPr lang="en-US" sz="1200" b="0" strike="noStrike" spc="-1">
                <a:solidFill>
                  <a:srgbClr val="000000"/>
                </a:solidFill>
                <a:uFill>
                  <a:solidFill>
                    <a:srgbClr val="FFFFFF"/>
                  </a:solidFill>
                </a:uFill>
                <a:latin typeface="Times New Roman"/>
                <a:ea typeface="ＭＳ Ｐゴシック"/>
              </a:rPr>
              <a:t>45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5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9579C59B-03C8-45C1-B729-98E00570382E}" type="slidenum">
              <a:rPr lang="en-US" sz="1200" b="0" strike="noStrike" spc="-1">
                <a:solidFill>
                  <a:srgbClr val="000000"/>
                </a:solidFill>
                <a:uFill>
                  <a:solidFill>
                    <a:srgbClr val="FFFFFF"/>
                  </a:solidFill>
                </a:uFill>
                <a:latin typeface="Times New Roman"/>
              </a:r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1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02623A38-7C57-445C-9124-11CB509F3E62}" type="slidenum">
              <a:rPr lang="en-US" sz="1200" b="0" strike="noStrike" spc="-1">
                <a:solidFill>
                  <a:srgbClr val="000000"/>
                </a:solidFill>
                <a:uFill>
                  <a:solidFill>
                    <a:srgbClr val="FFFFFF"/>
                  </a:solidFill>
                </a:uFill>
                <a:latin typeface="Times New Roman"/>
                <a:ea typeface="ＭＳ Ｐゴシック"/>
              </a:rPr>
              <a:t>46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1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C38776BB-FD44-46A2-9EB9-2953941E74BA}" type="slidenum">
              <a:rPr lang="en-US" sz="1200" b="0" strike="noStrike" spc="-1">
                <a:solidFill>
                  <a:srgbClr val="000000"/>
                </a:solidFill>
                <a:uFill>
                  <a:solidFill>
                    <a:srgbClr val="FFFFFF"/>
                  </a:solidFill>
                </a:uFill>
                <a:latin typeface="Times New Roman"/>
                <a:ea typeface="ＭＳ Ｐゴシック"/>
              </a:rPr>
              <a:t>47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1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27FFDC12-B346-4B54-B466-EFDC243EFA80}" type="slidenum">
              <a:rPr lang="en-US" sz="1200" b="0" strike="noStrike" spc="-1">
                <a:solidFill>
                  <a:srgbClr val="000000"/>
                </a:solidFill>
                <a:uFill>
                  <a:solidFill>
                    <a:srgbClr val="FFFFFF"/>
                  </a:solidFill>
                </a:uFill>
                <a:latin typeface="Times New Roman"/>
                <a:ea typeface="ＭＳ Ｐゴシック"/>
              </a:rPr>
              <a:t>48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 name="TextShape 1"/>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C2390CB0-89DF-4CE3-A4EA-CEAAD1A8382B}" type="slidenum">
              <a:rPr lang="en-US" sz="1200" b="0" strike="noStrike" spc="-1">
                <a:solidFill>
                  <a:srgbClr val="000000"/>
                </a:solidFill>
                <a:uFill>
                  <a:solidFill>
                    <a:srgbClr val="FFFFFF"/>
                  </a:solidFill>
                </a:uFill>
                <a:latin typeface="Times New Roman"/>
                <a:ea typeface="ＭＳ Ｐゴシック"/>
              </a:rPr>
              <a:t>49</a:t>
            </a:fld>
            <a:endParaRPr lang="en-US" sz="1400" b="0" strike="noStrike" spc="-1">
              <a:solidFill>
                <a:srgbClr val="000000"/>
              </a:solidFill>
              <a:uFill>
                <a:solidFill>
                  <a:srgbClr val="FFFFFF"/>
                </a:solidFill>
              </a:uFill>
              <a:latin typeface="Times New Roman"/>
            </a:endParaRPr>
          </a:p>
        </p:txBody>
      </p:sp>
      <p:sp>
        <p:nvSpPr>
          <p:cNvPr id="1919" name="PlaceHolder 2"/>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2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06C4B18A-BB4E-42FD-823E-911649229FC9}" type="slidenum">
              <a:rPr lang="en-US" sz="1200" b="0" strike="noStrike" spc="-1">
                <a:solidFill>
                  <a:srgbClr val="000000"/>
                </a:solidFill>
                <a:uFill>
                  <a:solidFill>
                    <a:srgbClr val="FFFFFF"/>
                  </a:solidFill>
                </a:uFill>
                <a:latin typeface="Times New Roman"/>
              </a:rPr>
              <a:t>50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2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1DFE6BA5-CAF3-469F-B48B-E686E50D920A}" type="slidenum">
              <a:rPr lang="en-US" sz="1200" b="0" strike="noStrike" spc="-1">
                <a:solidFill>
                  <a:srgbClr val="000000"/>
                </a:solidFill>
                <a:uFill>
                  <a:solidFill>
                    <a:srgbClr val="FFFFFF"/>
                  </a:solidFill>
                </a:uFill>
                <a:latin typeface="Times New Roman"/>
              </a:rPr>
              <a:t>51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2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2470F58E-4351-4159-A6E9-8E5A36AB4CC9}" type="slidenum">
              <a:rPr lang="en-US" sz="1200" b="0" strike="noStrike" spc="-1">
                <a:solidFill>
                  <a:srgbClr val="000000"/>
                </a:solidFill>
                <a:uFill>
                  <a:solidFill>
                    <a:srgbClr val="FFFFFF"/>
                  </a:solidFill>
                </a:uFill>
                <a:latin typeface="Times New Roman"/>
              </a:rPr>
              <a:t>52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2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0E1A67E-448A-4598-806E-5C34A5805C9E}" type="slidenum">
              <a:rPr lang="en-US" sz="1200" b="0" strike="noStrike" spc="-1">
                <a:solidFill>
                  <a:srgbClr val="000000"/>
                </a:solidFill>
                <a:uFill>
                  <a:solidFill>
                    <a:srgbClr val="FFFFFF"/>
                  </a:solidFill>
                </a:uFill>
                <a:latin typeface="Times New Roman"/>
              </a:rPr>
              <a:t>53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2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F773522-A8EC-41F8-A73F-73B127DC91E2}" type="slidenum">
              <a:rPr lang="en-US" sz="1200" b="0" strike="noStrike" spc="-1">
                <a:solidFill>
                  <a:srgbClr val="000000"/>
                </a:solidFill>
                <a:uFill>
                  <a:solidFill>
                    <a:srgbClr val="FFFFFF"/>
                  </a:solidFill>
                </a:uFill>
                <a:latin typeface="Times New Roman"/>
              </a:rPr>
              <a:t>54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3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2E9A1789-C56F-497B-869A-3015D80CEDEE}" type="slidenum">
              <a:rPr lang="en-US" sz="1200" b="0" strike="noStrike" spc="-1">
                <a:solidFill>
                  <a:srgbClr val="000000"/>
                </a:solidFill>
                <a:uFill>
                  <a:solidFill>
                    <a:srgbClr val="FFFFFF"/>
                  </a:solidFill>
                </a:uFill>
                <a:latin typeface="Times New Roman"/>
              </a:rPr>
              <a:t>55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6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56BA94A0-6A0E-4089-8FE6-BF74E9E9773A}" type="slidenum">
              <a:rPr lang="en-US" sz="1200" b="0" strike="noStrike" spc="-1">
                <a:solidFill>
                  <a:srgbClr val="000000"/>
                </a:solidFill>
                <a:uFill>
                  <a:solidFill>
                    <a:srgbClr val="FFFFFF"/>
                  </a:solidFill>
                </a:uFill>
                <a:latin typeface="Times New Roman"/>
              </a:rPr>
              <a:t>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3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7D67D5CD-7C33-4E39-9EDB-AF10D634EEDD}" type="slidenum">
              <a:rPr lang="en-US" sz="1200" b="0" strike="noStrike" spc="-1">
                <a:solidFill>
                  <a:srgbClr val="000000"/>
                </a:solidFill>
                <a:uFill>
                  <a:solidFill>
                    <a:srgbClr val="FFFFFF"/>
                  </a:solidFill>
                </a:uFill>
                <a:latin typeface="Times New Roman"/>
              </a:rPr>
              <a:t>56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3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D935EA9F-8BF0-41CE-B587-BE9D9DF8B528}" type="slidenum">
              <a:rPr lang="en-US" sz="1200" b="0" strike="noStrike" spc="-1">
                <a:solidFill>
                  <a:srgbClr val="000000"/>
                </a:solidFill>
                <a:uFill>
                  <a:solidFill>
                    <a:srgbClr val="FFFFFF"/>
                  </a:solidFill>
                </a:uFill>
                <a:latin typeface="Times New Roman"/>
              </a:rPr>
              <a:t>57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3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F1B7C9EF-280D-44AA-8C12-EF85AE7CC410}" type="slidenum">
              <a:rPr lang="en-US" sz="1200" b="0" strike="noStrike" spc="-1">
                <a:solidFill>
                  <a:srgbClr val="000000"/>
                </a:solidFill>
                <a:uFill>
                  <a:solidFill>
                    <a:srgbClr val="FFFFFF"/>
                  </a:solidFill>
                </a:uFill>
                <a:latin typeface="Times New Roman"/>
              </a:rPr>
              <a:t>58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3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A7703ABD-4EF2-4E4C-AA80-AF81952E5DA0}" type="slidenum">
              <a:rPr lang="en-US" sz="1200" b="0" strike="noStrike" spc="-1">
                <a:solidFill>
                  <a:srgbClr val="000000"/>
                </a:solidFill>
                <a:uFill>
                  <a:solidFill>
                    <a:srgbClr val="FFFFFF"/>
                  </a:solidFill>
                </a:uFill>
                <a:latin typeface="Times New Roman"/>
              </a:rPr>
              <a:t>59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4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7B1F93FD-A7B4-42E8-926F-C32055500430}" type="slidenum">
              <a:rPr lang="en-US" sz="1200" b="0" strike="noStrike" spc="-1">
                <a:solidFill>
                  <a:srgbClr val="000000"/>
                </a:solidFill>
                <a:uFill>
                  <a:solidFill>
                    <a:srgbClr val="FFFFFF"/>
                  </a:solidFill>
                </a:uFill>
                <a:latin typeface="Times New Roman"/>
              </a:rPr>
              <a:t>60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4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71702A92-C28D-4234-BC37-BFCCFA03C2AF}" type="slidenum">
              <a:rPr lang="en-US" sz="1200" b="0" strike="noStrike" spc="-1">
                <a:solidFill>
                  <a:srgbClr val="000000"/>
                </a:solidFill>
                <a:uFill>
                  <a:solidFill>
                    <a:srgbClr val="FFFFFF"/>
                  </a:solidFill>
                </a:uFill>
                <a:latin typeface="Times New Roman"/>
              </a:rPr>
              <a:t>61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4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50562325-DFFF-4B01-BEDC-5945C03D7067}" type="slidenum">
              <a:rPr lang="en-US" sz="1200" b="0" strike="noStrike" spc="-1">
                <a:solidFill>
                  <a:srgbClr val="000000"/>
                </a:solidFill>
                <a:uFill>
                  <a:solidFill>
                    <a:srgbClr val="FFFFFF"/>
                  </a:solidFill>
                </a:uFill>
                <a:latin typeface="Times New Roman"/>
              </a:rPr>
              <a:t>62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4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42A3A7AB-241F-49E1-A628-FCE53369EE74}" type="slidenum">
              <a:rPr lang="en-US" sz="1200" b="0" strike="noStrike" spc="-1">
                <a:solidFill>
                  <a:srgbClr val="000000"/>
                </a:solidFill>
                <a:uFill>
                  <a:solidFill>
                    <a:srgbClr val="FFFFFF"/>
                  </a:solidFill>
                </a:uFill>
                <a:latin typeface="Times New Roman"/>
              </a:rPr>
              <a:t>63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4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2D94A6EB-6BE5-46FE-A447-BD136D1CAB55}" type="slidenum">
              <a:rPr lang="en-US" sz="1200" b="0" strike="noStrike" spc="-1">
                <a:solidFill>
                  <a:srgbClr val="000000"/>
                </a:solidFill>
                <a:uFill>
                  <a:solidFill>
                    <a:srgbClr val="FFFFFF"/>
                  </a:solidFill>
                </a:uFill>
                <a:latin typeface="Times New Roman"/>
              </a:rPr>
              <a:t>64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5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A00EF18-AEDD-4240-A248-4695C2A54B0B}" type="slidenum">
              <a:rPr lang="en-US" sz="1200" b="0" strike="noStrike" spc="-1">
                <a:solidFill>
                  <a:srgbClr val="000000"/>
                </a:solidFill>
                <a:uFill>
                  <a:solidFill>
                    <a:srgbClr val="FFFFFF"/>
                  </a:solidFill>
                </a:uFill>
                <a:latin typeface="Times New Roman"/>
              </a:rPr>
              <a:t>65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6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260D0473-5FAD-4A54-BCA8-4E7E64B723D3}" type="slidenum">
              <a:rPr lang="en-US" sz="1200" b="0" strike="noStrike" spc="-1">
                <a:solidFill>
                  <a:srgbClr val="000000"/>
                </a:solidFill>
                <a:uFill>
                  <a:solidFill>
                    <a:srgbClr val="FFFFFF"/>
                  </a:solidFill>
                </a:uFill>
                <a:latin typeface="Times New Roman"/>
              </a:r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5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88BC3719-351C-4877-8FE1-1D5DDA2E5150}" type="slidenum">
              <a:rPr lang="en-US" sz="1200" b="0" strike="noStrike" spc="-1">
                <a:solidFill>
                  <a:srgbClr val="000000"/>
                </a:solidFill>
                <a:uFill>
                  <a:solidFill>
                    <a:srgbClr val="FFFFFF"/>
                  </a:solidFill>
                </a:uFill>
                <a:latin typeface="Times New Roman"/>
              </a:rPr>
              <a:t>66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5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CD8D5088-8827-4938-A688-41B11087C8DF}" type="slidenum">
              <a:rPr lang="en-US" sz="1200" b="0" strike="noStrike" spc="-1">
                <a:solidFill>
                  <a:srgbClr val="000000"/>
                </a:solidFill>
                <a:uFill>
                  <a:solidFill>
                    <a:srgbClr val="FFFFFF"/>
                  </a:solidFill>
                </a:uFill>
                <a:latin typeface="Times New Roman"/>
              </a:rPr>
              <a:t>67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5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4CCEBCA9-FA51-4DDA-95E4-68BC673AF75F}" type="slidenum">
              <a:rPr lang="en-US" sz="1200" b="0" strike="noStrike" spc="-1">
                <a:solidFill>
                  <a:srgbClr val="000000"/>
                </a:solidFill>
                <a:uFill>
                  <a:solidFill>
                    <a:srgbClr val="FFFFFF"/>
                  </a:solidFill>
                </a:uFill>
                <a:latin typeface="Times New Roman"/>
              </a:rPr>
              <a:t>68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5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E5CED128-97AA-4DB8-A440-81996E14DAAA}" type="slidenum">
              <a:rPr lang="en-US" sz="1200" b="0" strike="noStrike" spc="-1">
                <a:solidFill>
                  <a:srgbClr val="000000"/>
                </a:solidFill>
                <a:uFill>
                  <a:solidFill>
                    <a:srgbClr val="FFFFFF"/>
                  </a:solidFill>
                </a:uFill>
                <a:latin typeface="Times New Roman"/>
              </a:rPr>
              <a:t>69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6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30B2EC3E-7958-4605-94CA-BBC854E0609E}" type="slidenum">
              <a:rPr lang="en-US" sz="1200" b="0" strike="noStrike" spc="-1">
                <a:solidFill>
                  <a:srgbClr val="000000"/>
                </a:solidFill>
                <a:uFill>
                  <a:solidFill>
                    <a:srgbClr val="FFFFFF"/>
                  </a:solidFill>
                </a:uFill>
                <a:latin typeface="Times New Roman"/>
              </a:rPr>
              <a:t>70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6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05B42623-1B84-4914-A189-938F8A79947C}" type="slidenum">
              <a:rPr lang="en-US" sz="1200" b="0" strike="noStrike" spc="-1">
                <a:solidFill>
                  <a:srgbClr val="000000"/>
                </a:solidFill>
                <a:uFill>
                  <a:solidFill>
                    <a:srgbClr val="FFFFFF"/>
                  </a:solidFill>
                </a:uFill>
                <a:latin typeface="Times New Roman"/>
                <a:ea typeface="ＭＳ Ｐゴシック"/>
              </a:rPr>
              <a:t>71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6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9BD81779-03EB-4DA4-B0D0-D6D00A57AB1C}" type="slidenum">
              <a:rPr lang="en-US" sz="1200" b="0" strike="noStrike" spc="-1">
                <a:solidFill>
                  <a:srgbClr val="000000"/>
                </a:solidFill>
                <a:uFill>
                  <a:solidFill>
                    <a:srgbClr val="FFFFFF"/>
                  </a:solidFill>
                </a:uFill>
                <a:latin typeface="Times New Roman"/>
                <a:ea typeface="ＭＳ Ｐゴシック"/>
              </a:rPr>
              <a:t>72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6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CCBA663D-79EB-4DBF-B946-ABF94C2067CF}" type="slidenum">
              <a:rPr lang="en-US" sz="1200" b="0" strike="noStrike" spc="-1">
                <a:solidFill>
                  <a:srgbClr val="000000"/>
                </a:solidFill>
                <a:uFill>
                  <a:solidFill>
                    <a:srgbClr val="FFFFFF"/>
                  </a:solidFill>
                </a:uFill>
                <a:latin typeface="Times New Roman"/>
                <a:ea typeface="ＭＳ Ｐゴシック"/>
              </a:rPr>
              <a:t>73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6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1503826A-5176-4ED9-A90B-DC8AF166A487}" type="slidenum">
              <a:rPr lang="en-US" sz="1200" b="0" strike="noStrike" spc="-1">
                <a:solidFill>
                  <a:srgbClr val="000000"/>
                </a:solidFill>
                <a:uFill>
                  <a:solidFill>
                    <a:srgbClr val="FFFFFF"/>
                  </a:solidFill>
                </a:uFill>
                <a:latin typeface="Times New Roman"/>
                <a:ea typeface="ＭＳ Ｐゴシック"/>
              </a:rPr>
              <a:t>75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7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1A3B57A-018F-426C-B813-3C5F078B1FEC}" type="slidenum">
              <a:rPr lang="en-US" sz="1200" b="0" strike="noStrike" spc="-1">
                <a:solidFill>
                  <a:srgbClr val="000000"/>
                </a:solidFill>
                <a:uFill>
                  <a:solidFill>
                    <a:srgbClr val="FFFFFF"/>
                  </a:solidFill>
                </a:uFill>
                <a:latin typeface="Times New Roman"/>
                <a:ea typeface="ＭＳ Ｐゴシック"/>
              </a:rPr>
              <a:t>76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6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534F032-F441-46A3-8881-2A6524463324}" type="slidenum">
              <a:rPr lang="en-US" sz="1200" b="0" strike="noStrike" spc="-1">
                <a:solidFill>
                  <a:srgbClr val="000000"/>
                </a:solidFill>
                <a:uFill>
                  <a:solidFill>
                    <a:srgbClr val="FFFFFF"/>
                  </a:solidFill>
                </a:uFill>
                <a:latin typeface="Times New Roman"/>
              </a:rPr>
              <a:t>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2"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73"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AFB8D9FF-0ACB-4177-A9B3-0752F8211030}" type="slidenum">
              <a:rPr lang="en-US" sz="1200" b="0" strike="noStrike" spc="-1">
                <a:solidFill>
                  <a:srgbClr val="000000"/>
                </a:solidFill>
                <a:uFill>
                  <a:solidFill>
                    <a:srgbClr val="FFFFFF"/>
                  </a:solidFill>
                </a:uFill>
                <a:latin typeface="Times New Roman"/>
                <a:ea typeface="ＭＳ Ｐゴシック"/>
              </a:rPr>
              <a:t>77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4"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75"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C27640BC-56D6-4656-9E0A-E15A71A04676}" type="slidenum">
              <a:rPr lang="en-US" sz="1200" b="0" strike="noStrike" spc="-1">
                <a:solidFill>
                  <a:srgbClr val="000000"/>
                </a:solidFill>
                <a:uFill>
                  <a:solidFill>
                    <a:srgbClr val="FFFFFF"/>
                  </a:solidFill>
                </a:uFill>
                <a:latin typeface="Times New Roman"/>
                <a:ea typeface="ＭＳ Ｐゴシック"/>
              </a:rPr>
              <a:t>78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977"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3AC5862C-60D0-44FB-896C-711F219C8228}" type="slidenum">
              <a:rPr lang="en-US" sz="1200" b="0" strike="noStrike" spc="-1">
                <a:solidFill>
                  <a:srgbClr val="000000"/>
                </a:solidFill>
                <a:uFill>
                  <a:solidFill>
                    <a:srgbClr val="FFFFFF"/>
                  </a:solidFill>
                </a:uFill>
                <a:latin typeface="Times New Roman"/>
                <a:ea typeface="ＭＳ Ｐゴシック"/>
              </a:rPr>
              <a:t>80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6" name="TextShape 1"/>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C421556-B87D-42D7-B89B-3C7FEEBF1F37}" type="slidenum">
              <a:rPr lang="en-US" sz="1200" b="0" strike="noStrike" spc="-1">
                <a:solidFill>
                  <a:srgbClr val="000000"/>
                </a:solidFill>
                <a:uFill>
                  <a:solidFill>
                    <a:srgbClr val="FFFFFF"/>
                  </a:solidFill>
                </a:uFill>
                <a:latin typeface="Times New Roman"/>
              </a:rPr>
              <a:t>7</a:t>
            </a:fld>
            <a:endParaRPr lang="en-US" sz="1400" b="0" strike="noStrike" spc="-1">
              <a:solidFill>
                <a:srgbClr val="000000"/>
              </a:solidFill>
              <a:uFill>
                <a:solidFill>
                  <a:srgbClr val="FFFFFF"/>
                </a:solidFill>
              </a:uFill>
              <a:latin typeface="Times New Roman"/>
            </a:endParaRPr>
          </a:p>
        </p:txBody>
      </p:sp>
      <p:sp>
        <p:nvSpPr>
          <p:cNvPr id="1867" name="PlaceHolder 2"/>
          <p:cNvSpPr>
            <a:spLocks noGrp="1"/>
          </p:cNvSpPr>
          <p:nvPr>
            <p:ph type="body"/>
          </p:nvPr>
        </p:nvSpPr>
        <p:spPr>
          <a:xfrm>
            <a:off x="976320" y="4560840"/>
            <a:ext cx="5362200" cy="4320720"/>
          </a:xfrm>
          <a:prstGeom prst="rect">
            <a:avLst/>
          </a:prstGeom>
        </p:spPr>
        <p:txBody>
          <a:bodyPr lIns="96480" tIns="48240" rIns="96480" bIns="48240"/>
          <a:lstStyle/>
          <a:p>
            <a:pPr marL="216000" indent="-216000">
              <a:lnSpc>
                <a:spcPct val="100000"/>
              </a:lnSpc>
              <a:buClr>
                <a:srgbClr val="000000"/>
              </a:buClr>
              <a:buSzPct val="75000"/>
              <a:buFont typeface="Monotype Sorts" charset="2"/>
              <a:buChar char=""/>
            </a:pPr>
            <a:r>
              <a:rPr lang="en-US" sz="2000" b="0" strike="noStrike" spc="-1">
                <a:solidFill>
                  <a:srgbClr val="000000"/>
                </a:solidFill>
                <a:uFill>
                  <a:solidFill>
                    <a:srgbClr val="FFFFFF"/>
                  </a:solidFill>
                </a:uFill>
                <a:latin typeface="Arial"/>
              </a:rPr>
              <a:t>Implications of ack-clocking:</a:t>
            </a:r>
          </a:p>
          <a:p>
            <a:pPr marL="216000" lvl="1" indent="-216000">
              <a:lnSpc>
                <a:spcPct val="100000"/>
              </a:lnSpc>
              <a:buClr>
                <a:srgbClr val="000000"/>
              </a:buClr>
              <a:buSzPct val="75000"/>
              <a:buFont typeface="Monotype Sorts" charset="2"/>
              <a:buChar char=""/>
            </a:pPr>
            <a:r>
              <a:rPr lang="en-US" sz="2000" b="0" strike="noStrike" spc="-1">
                <a:solidFill>
                  <a:srgbClr val="000000"/>
                </a:solidFill>
                <a:uFill>
                  <a:solidFill>
                    <a:srgbClr val="FFFFFF"/>
                  </a:solidFill>
                </a:uFill>
                <a:latin typeface="Arial"/>
              </a:rPr>
              <a:t> More batching of acks =&gt; bursty traffic </a:t>
            </a:r>
          </a:p>
          <a:p>
            <a:pPr marL="216000" lvl="1" indent="-216000">
              <a:lnSpc>
                <a:spcPct val="100000"/>
              </a:lnSpc>
              <a:buClr>
                <a:srgbClr val="000000"/>
              </a:buClr>
              <a:buSzPct val="75000"/>
              <a:buFont typeface="Monotype Sorts" charset="2"/>
              <a:buChar char=""/>
            </a:pPr>
            <a:r>
              <a:rPr lang="en-US" sz="2000" b="0" strike="noStrike" spc="-1">
                <a:solidFill>
                  <a:srgbClr val="000000"/>
                </a:solidFill>
                <a:uFill>
                  <a:solidFill>
                    <a:srgbClr val="FFFFFF"/>
                  </a:solidFill>
                </a:uFill>
                <a:latin typeface="Arial"/>
              </a:rPr>
              <a:t> Less batching leads to a large fraction of Internet traffic being just acks (overhead)</a:t>
            </a:r>
          </a:p>
          <a:p>
            <a:pPr marL="216000" indent="-216000">
              <a:lnSpc>
                <a:spcPct val="100000"/>
              </a:lnSpc>
            </a:pPr>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69"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6CCADC0D-A7A4-4C0E-888E-97302D3A6DC0}" type="slidenum">
              <a:rPr lang="en-US" sz="1200" b="0" strike="noStrike" spc="-1">
                <a:solidFill>
                  <a:srgbClr val="000000"/>
                </a:solidFill>
                <a:uFill>
                  <a:solidFill>
                    <a:srgbClr val="FFFFFF"/>
                  </a:solidFill>
                </a:uFill>
                <a:latin typeface="Times New Roman"/>
              </a:rPr>
              <a:t>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 name="PlaceHolder 1"/>
          <p:cNvSpPr>
            <a:spLocks noGrp="1"/>
          </p:cNvSpPr>
          <p:nvPr>
            <p:ph type="body"/>
          </p:nvPr>
        </p:nvSpPr>
        <p:spPr>
          <a:xfrm>
            <a:off x="976320" y="4560840"/>
            <a:ext cx="5362200" cy="4320720"/>
          </a:xfrm>
          <a:prstGeom prst="rect">
            <a:avLst/>
          </a:prstGeom>
        </p:spPr>
        <p:txBody>
          <a:bodyPr lIns="96480" tIns="48240" rIns="96480" bIns="48240"/>
          <a:lstStyle/>
          <a:p>
            <a:endParaRPr lang="en-US" sz="2000" b="0" strike="noStrike" spc="-1">
              <a:solidFill>
                <a:srgbClr val="000000"/>
              </a:solidFill>
              <a:uFill>
                <a:solidFill>
                  <a:srgbClr val="FFFFFF"/>
                </a:solidFill>
              </a:uFill>
              <a:latin typeface="Arial"/>
            </a:endParaRPr>
          </a:p>
        </p:txBody>
      </p:sp>
      <p:sp>
        <p:nvSpPr>
          <p:cNvPr id="1871" name="TextShape 2"/>
          <p:cNvSpPr txBox="1"/>
          <p:nvPr/>
        </p:nvSpPr>
        <p:spPr>
          <a:xfrm>
            <a:off x="4145040" y="9120240"/>
            <a:ext cx="3169800" cy="480600"/>
          </a:xfrm>
          <a:prstGeom prst="rect">
            <a:avLst/>
          </a:prstGeom>
          <a:noFill/>
          <a:ln w="9360">
            <a:noFill/>
          </a:ln>
        </p:spPr>
        <p:txBody>
          <a:bodyPr lIns="96480" tIns="48240" rIns="96480" bIns="48240" anchor="b"/>
          <a:lstStyle/>
          <a:p>
            <a:pPr algn="r">
              <a:lnSpc>
                <a:spcPct val="100000"/>
              </a:lnSpc>
            </a:pPr>
            <a:fld id="{A60699FB-38BB-45AC-91CA-6709CA9A670F}" type="slidenum">
              <a:rPr lang="en-US" sz="1200" b="0" strike="noStrike" spc="-1">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762120" y="152388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762120" y="383220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43" name="PlaceHolder 4"/>
          <p:cNvSpPr>
            <a:spLocks noGrp="1"/>
          </p:cNvSpPr>
          <p:nvPr>
            <p:ph type="body"/>
          </p:nvPr>
        </p:nvSpPr>
        <p:spPr>
          <a:xfrm>
            <a:off x="470556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44" name="PlaceHolder 5"/>
          <p:cNvSpPr>
            <a:spLocks noGrp="1"/>
          </p:cNvSpPr>
          <p:nvPr>
            <p:ph type="body"/>
          </p:nvPr>
        </p:nvSpPr>
        <p:spPr>
          <a:xfrm>
            <a:off x="76212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pic>
        <p:nvPicPr>
          <p:cNvPr id="48" name="Picture 47"/>
          <p:cNvPicPr/>
          <p:nvPr/>
        </p:nvPicPr>
        <p:blipFill>
          <a:blip r:embed="rId2"/>
          <a:stretch/>
        </p:blipFill>
        <p:spPr>
          <a:xfrm>
            <a:off x="1840320" y="1523880"/>
            <a:ext cx="5538960" cy="4419360"/>
          </a:xfrm>
          <a:prstGeom prst="rect">
            <a:avLst/>
          </a:prstGeom>
          <a:ln>
            <a:noFill/>
          </a:ln>
        </p:spPr>
      </p:pic>
      <p:pic>
        <p:nvPicPr>
          <p:cNvPr id="49" name="Picture 48"/>
          <p:cNvPicPr/>
          <p:nvPr/>
        </p:nvPicPr>
        <p:blipFill>
          <a:blip r:embed="rId2"/>
          <a:stretch/>
        </p:blipFill>
        <p:spPr>
          <a:xfrm>
            <a:off x="1840320" y="1523880"/>
            <a:ext cx="5538960" cy="44193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60" name="PlaceHolder 2"/>
          <p:cNvSpPr>
            <a:spLocks noGrp="1"/>
          </p:cNvSpPr>
          <p:nvPr>
            <p:ph type="subTitle"/>
          </p:nvPr>
        </p:nvSpPr>
        <p:spPr>
          <a:xfrm>
            <a:off x="762120" y="1523880"/>
            <a:ext cx="7695720" cy="4419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76212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70556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762120" y="533520"/>
            <a:ext cx="7695720" cy="3178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76212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470556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7" name="PlaceHolder 2"/>
          <p:cNvSpPr>
            <a:spLocks noGrp="1"/>
          </p:cNvSpPr>
          <p:nvPr>
            <p:ph type="subTitle"/>
          </p:nvPr>
        </p:nvSpPr>
        <p:spPr>
          <a:xfrm>
            <a:off x="762120" y="1523880"/>
            <a:ext cx="7695720" cy="4419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76212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75" name="PlaceHolder 4"/>
          <p:cNvSpPr>
            <a:spLocks noGrp="1"/>
          </p:cNvSpPr>
          <p:nvPr>
            <p:ph type="body"/>
          </p:nvPr>
        </p:nvSpPr>
        <p:spPr>
          <a:xfrm>
            <a:off x="470556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79" name="PlaceHolder 4"/>
          <p:cNvSpPr>
            <a:spLocks noGrp="1"/>
          </p:cNvSpPr>
          <p:nvPr>
            <p:ph type="body"/>
          </p:nvPr>
        </p:nvSpPr>
        <p:spPr>
          <a:xfrm>
            <a:off x="762120" y="383220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762120" y="152388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762120" y="383220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470556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87" name="PlaceHolder 5"/>
          <p:cNvSpPr>
            <a:spLocks noGrp="1"/>
          </p:cNvSpPr>
          <p:nvPr>
            <p:ph type="body"/>
          </p:nvPr>
        </p:nvSpPr>
        <p:spPr>
          <a:xfrm>
            <a:off x="76212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pic>
        <p:nvPicPr>
          <p:cNvPr id="91" name="Picture 90"/>
          <p:cNvPicPr/>
          <p:nvPr/>
        </p:nvPicPr>
        <p:blipFill>
          <a:blip r:embed="rId2"/>
          <a:stretch/>
        </p:blipFill>
        <p:spPr>
          <a:xfrm>
            <a:off x="1840320" y="1523880"/>
            <a:ext cx="5538960" cy="4419360"/>
          </a:xfrm>
          <a:prstGeom prst="rect">
            <a:avLst/>
          </a:prstGeom>
          <a:ln>
            <a:noFill/>
          </a:ln>
        </p:spPr>
      </p:pic>
      <p:pic>
        <p:nvPicPr>
          <p:cNvPr id="92" name="Picture 91"/>
          <p:cNvPicPr/>
          <p:nvPr/>
        </p:nvPicPr>
        <p:blipFill>
          <a:blip r:embed="rId2"/>
          <a:stretch/>
        </p:blipFill>
        <p:spPr>
          <a:xfrm>
            <a:off x="1840320" y="1523880"/>
            <a:ext cx="5538960" cy="44193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03" name="PlaceHolder 2"/>
          <p:cNvSpPr>
            <a:spLocks noGrp="1"/>
          </p:cNvSpPr>
          <p:nvPr>
            <p:ph type="subTitle"/>
          </p:nvPr>
        </p:nvSpPr>
        <p:spPr>
          <a:xfrm>
            <a:off x="762120" y="1523880"/>
            <a:ext cx="7695720" cy="4419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76212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470556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762120" y="533520"/>
            <a:ext cx="7695720" cy="3178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76212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14" name="PlaceHolder 4"/>
          <p:cNvSpPr>
            <a:spLocks noGrp="1"/>
          </p:cNvSpPr>
          <p:nvPr>
            <p:ph type="body"/>
          </p:nvPr>
        </p:nvSpPr>
        <p:spPr>
          <a:xfrm>
            <a:off x="470556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76212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18" name="PlaceHolder 4"/>
          <p:cNvSpPr>
            <a:spLocks noGrp="1"/>
          </p:cNvSpPr>
          <p:nvPr>
            <p:ph type="body"/>
          </p:nvPr>
        </p:nvSpPr>
        <p:spPr>
          <a:xfrm>
            <a:off x="470556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22" name="PlaceHolder 4"/>
          <p:cNvSpPr>
            <a:spLocks noGrp="1"/>
          </p:cNvSpPr>
          <p:nvPr>
            <p:ph type="body"/>
          </p:nvPr>
        </p:nvSpPr>
        <p:spPr>
          <a:xfrm>
            <a:off x="762120" y="383220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762120" y="152388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762120" y="383220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28"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29" name="PlaceHolder 4"/>
          <p:cNvSpPr>
            <a:spLocks noGrp="1"/>
          </p:cNvSpPr>
          <p:nvPr>
            <p:ph type="body"/>
          </p:nvPr>
        </p:nvSpPr>
        <p:spPr>
          <a:xfrm>
            <a:off x="470556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30" name="PlaceHolder 5"/>
          <p:cNvSpPr>
            <a:spLocks noGrp="1"/>
          </p:cNvSpPr>
          <p:nvPr>
            <p:ph type="body"/>
          </p:nvPr>
        </p:nvSpPr>
        <p:spPr>
          <a:xfrm>
            <a:off x="76212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pic>
        <p:nvPicPr>
          <p:cNvPr id="134" name="Picture 133"/>
          <p:cNvPicPr/>
          <p:nvPr/>
        </p:nvPicPr>
        <p:blipFill>
          <a:blip r:embed="rId2"/>
          <a:stretch/>
        </p:blipFill>
        <p:spPr>
          <a:xfrm>
            <a:off x="1840320" y="1523880"/>
            <a:ext cx="5538960" cy="4419360"/>
          </a:xfrm>
          <a:prstGeom prst="rect">
            <a:avLst/>
          </a:prstGeom>
          <a:ln>
            <a:noFill/>
          </a:ln>
        </p:spPr>
      </p:pic>
      <p:pic>
        <p:nvPicPr>
          <p:cNvPr id="135" name="Picture 134"/>
          <p:cNvPicPr/>
          <p:nvPr/>
        </p:nvPicPr>
        <p:blipFill>
          <a:blip r:embed="rId2"/>
          <a:stretch/>
        </p:blipFill>
        <p:spPr>
          <a:xfrm>
            <a:off x="1840320" y="1523880"/>
            <a:ext cx="5538960" cy="44193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46" name="PlaceHolder 2"/>
          <p:cNvSpPr>
            <a:spLocks noGrp="1"/>
          </p:cNvSpPr>
          <p:nvPr>
            <p:ph type="subTitle"/>
          </p:nvPr>
        </p:nvSpPr>
        <p:spPr>
          <a:xfrm>
            <a:off x="762120" y="1523880"/>
            <a:ext cx="7695720" cy="4419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48" name="PlaceHolder 2"/>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76212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70556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76212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51" name="PlaceHolder 3"/>
          <p:cNvSpPr>
            <a:spLocks noGrp="1"/>
          </p:cNvSpPr>
          <p:nvPr>
            <p:ph type="body"/>
          </p:nvPr>
        </p:nvSpPr>
        <p:spPr>
          <a:xfrm>
            <a:off x="470556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762120" y="533520"/>
            <a:ext cx="7695720" cy="3178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55"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56" name="PlaceHolder 3"/>
          <p:cNvSpPr>
            <a:spLocks noGrp="1"/>
          </p:cNvSpPr>
          <p:nvPr>
            <p:ph type="body"/>
          </p:nvPr>
        </p:nvSpPr>
        <p:spPr>
          <a:xfrm>
            <a:off x="76212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57" name="PlaceHolder 4"/>
          <p:cNvSpPr>
            <a:spLocks noGrp="1"/>
          </p:cNvSpPr>
          <p:nvPr>
            <p:ph type="body"/>
          </p:nvPr>
        </p:nvSpPr>
        <p:spPr>
          <a:xfrm>
            <a:off x="470556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59" name="PlaceHolder 2"/>
          <p:cNvSpPr>
            <a:spLocks noGrp="1"/>
          </p:cNvSpPr>
          <p:nvPr>
            <p:ph type="body"/>
          </p:nvPr>
        </p:nvSpPr>
        <p:spPr>
          <a:xfrm>
            <a:off x="76212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60"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61" name="PlaceHolder 4"/>
          <p:cNvSpPr>
            <a:spLocks noGrp="1"/>
          </p:cNvSpPr>
          <p:nvPr>
            <p:ph type="body"/>
          </p:nvPr>
        </p:nvSpPr>
        <p:spPr>
          <a:xfrm>
            <a:off x="470556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63"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64"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65" name="PlaceHolder 4"/>
          <p:cNvSpPr>
            <a:spLocks noGrp="1"/>
          </p:cNvSpPr>
          <p:nvPr>
            <p:ph type="body"/>
          </p:nvPr>
        </p:nvSpPr>
        <p:spPr>
          <a:xfrm>
            <a:off x="762120" y="383220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67" name="PlaceHolder 2"/>
          <p:cNvSpPr>
            <a:spLocks noGrp="1"/>
          </p:cNvSpPr>
          <p:nvPr>
            <p:ph type="body"/>
          </p:nvPr>
        </p:nvSpPr>
        <p:spPr>
          <a:xfrm>
            <a:off x="762120" y="152388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68" name="PlaceHolder 3"/>
          <p:cNvSpPr>
            <a:spLocks noGrp="1"/>
          </p:cNvSpPr>
          <p:nvPr>
            <p:ph type="body"/>
          </p:nvPr>
        </p:nvSpPr>
        <p:spPr>
          <a:xfrm>
            <a:off x="762120" y="383220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72" name="PlaceHolder 4"/>
          <p:cNvSpPr>
            <a:spLocks noGrp="1"/>
          </p:cNvSpPr>
          <p:nvPr>
            <p:ph type="body"/>
          </p:nvPr>
        </p:nvSpPr>
        <p:spPr>
          <a:xfrm>
            <a:off x="470556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73" name="PlaceHolder 5"/>
          <p:cNvSpPr>
            <a:spLocks noGrp="1"/>
          </p:cNvSpPr>
          <p:nvPr>
            <p:ph type="body"/>
          </p:nvPr>
        </p:nvSpPr>
        <p:spPr>
          <a:xfrm>
            <a:off x="76212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175" name="PlaceHolder 2"/>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176" name="PlaceHolder 3"/>
          <p:cNvSpPr>
            <a:spLocks noGrp="1"/>
          </p:cNvSpPr>
          <p:nvPr>
            <p:ph type="body"/>
          </p:nvPr>
        </p:nvSpPr>
        <p:spPr>
          <a:xfrm>
            <a:off x="762120" y="1523880"/>
            <a:ext cx="769572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pic>
        <p:nvPicPr>
          <p:cNvPr id="177" name="Picture 176"/>
          <p:cNvPicPr/>
          <p:nvPr/>
        </p:nvPicPr>
        <p:blipFill>
          <a:blip r:embed="rId2"/>
          <a:stretch/>
        </p:blipFill>
        <p:spPr>
          <a:xfrm>
            <a:off x="1840320" y="1523880"/>
            <a:ext cx="5538960" cy="4419360"/>
          </a:xfrm>
          <a:prstGeom prst="rect">
            <a:avLst/>
          </a:prstGeom>
          <a:ln>
            <a:noFill/>
          </a:ln>
        </p:spPr>
      </p:pic>
      <p:pic>
        <p:nvPicPr>
          <p:cNvPr id="178" name="Picture 177"/>
          <p:cNvPicPr/>
          <p:nvPr/>
        </p:nvPicPr>
        <p:blipFill>
          <a:blip r:embed="rId2"/>
          <a:stretch/>
        </p:blipFill>
        <p:spPr>
          <a:xfrm>
            <a:off x="1840320" y="1523880"/>
            <a:ext cx="5538960" cy="44193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762120" y="533520"/>
            <a:ext cx="7695720" cy="3178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76212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470556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762120" y="1523880"/>
            <a:ext cx="3755160" cy="441936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4705560" y="383220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62120" y="533520"/>
            <a:ext cx="7695720" cy="685440"/>
          </a:xfrm>
          <a:prstGeom prst="rect">
            <a:avLst/>
          </a:prstGeom>
        </p:spPr>
        <p:txBody>
          <a:bodyPr lIns="0" tIns="0" rIns="0" bIns="0" anchor="ctr"/>
          <a:lstStyle/>
          <a:p>
            <a:pPr algn="ctr"/>
            <a:endParaRPr lang="en-US" sz="33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76212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705560" y="1523880"/>
            <a:ext cx="375516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
        <p:nvSpPr>
          <p:cNvPr id="36" name="PlaceHolder 4"/>
          <p:cNvSpPr>
            <a:spLocks noGrp="1"/>
          </p:cNvSpPr>
          <p:nvPr>
            <p:ph type="body"/>
          </p:nvPr>
        </p:nvSpPr>
        <p:spPr>
          <a:xfrm>
            <a:off x="762120" y="3832200"/>
            <a:ext cx="7695720" cy="2107800"/>
          </a:xfrm>
          <a:prstGeom prst="rect">
            <a:avLst/>
          </a:prstGeom>
        </p:spPr>
        <p:txBody>
          <a:bodyPr lIns="0" tIns="0" rIns="0" bIns="0"/>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CustomShape 1" hidden="1"/>
          <p:cNvSpPr/>
          <p:nvPr/>
        </p:nvSpPr>
        <p:spPr>
          <a:xfrm>
            <a:off x="168120" y="182520"/>
            <a:ext cx="8822880" cy="6248160"/>
          </a:xfrm>
          <a:prstGeom prst="roundRect">
            <a:avLst>
              <a:gd name="adj" fmla="val 11046"/>
            </a:avLst>
          </a:prstGeom>
          <a:noFill/>
          <a:ln w="28440">
            <a:solidFill>
              <a:schemeClr val="folHlink"/>
            </a:solidFill>
            <a:round/>
          </a:ln>
        </p:spPr>
        <p:style>
          <a:lnRef idx="0">
            <a:scrgbClr r="0" g="0" b="0"/>
          </a:lnRef>
          <a:fillRef idx="0">
            <a:scrgbClr r="0" g="0" b="0"/>
          </a:fillRef>
          <a:effectRef idx="0">
            <a:scrgbClr r="0" g="0" b="0"/>
          </a:effectRef>
          <a:fontRef idx="minor"/>
        </p:style>
      </p:sp>
      <p:sp>
        <p:nvSpPr>
          <p:cNvPr id="17" name="Line 2"/>
          <p:cNvSpPr/>
          <p:nvPr/>
        </p:nvSpPr>
        <p:spPr>
          <a:xfrm>
            <a:off x="761760" y="1218960"/>
            <a:ext cx="7696440" cy="360"/>
          </a:xfrm>
          <a:prstGeom prst="line">
            <a:avLst/>
          </a:prstGeom>
          <a:ln w="38160">
            <a:solidFill>
              <a:schemeClr val="folHlink"/>
            </a:solidFill>
            <a:round/>
          </a:ln>
        </p:spPr>
        <p:style>
          <a:lnRef idx="0">
            <a:scrgbClr r="0" g="0" b="0"/>
          </a:lnRef>
          <a:fillRef idx="0">
            <a:scrgbClr r="0" g="0" b="0"/>
          </a:fillRef>
          <a:effectRef idx="0">
            <a:scrgbClr r="0" g="0" b="0"/>
          </a:effectRef>
          <a:fontRef idx="minor"/>
        </p:style>
      </p:sp>
      <p:pic>
        <p:nvPicPr>
          <p:cNvPr id="2" name="Picture 8"/>
          <p:cNvPicPr/>
          <p:nvPr/>
        </p:nvPicPr>
        <p:blipFill>
          <a:blip r:embed="rId14"/>
          <a:stretch/>
        </p:blipFill>
        <p:spPr>
          <a:xfrm>
            <a:off x="8131320" y="6458040"/>
            <a:ext cx="914040" cy="380520"/>
          </a:xfrm>
          <a:prstGeom prst="rect">
            <a:avLst/>
          </a:prstGeom>
          <a:ln w="9360">
            <a:noFill/>
          </a:ln>
        </p:spPr>
      </p:pic>
      <p:sp>
        <p:nvSpPr>
          <p:cNvPr id="3" name="CustomShape 3" hidden="1"/>
          <p:cNvSpPr/>
          <p:nvPr/>
        </p:nvSpPr>
        <p:spPr>
          <a:xfrm>
            <a:off x="6934320" y="6477120"/>
            <a:ext cx="380520" cy="380520"/>
          </a:xfrm>
          <a:prstGeom prst="actionButtonBackPrevious">
            <a:avLst/>
          </a:prstGeom>
          <a:solidFill>
            <a:schemeClr val="tx2"/>
          </a:solidFill>
          <a:ln w="9360">
            <a:noFill/>
          </a:ln>
        </p:spPr>
        <p:style>
          <a:lnRef idx="0">
            <a:scrgbClr r="0" g="0" b="0"/>
          </a:lnRef>
          <a:fillRef idx="0">
            <a:scrgbClr r="0" g="0" b="0"/>
          </a:fillRef>
          <a:effectRef idx="0">
            <a:scrgbClr r="0" g="0" b="0"/>
          </a:effectRef>
          <a:fontRef idx="minor"/>
        </p:style>
      </p:sp>
      <p:sp>
        <p:nvSpPr>
          <p:cNvPr id="4" name="CustomShape 4" hidden="1"/>
          <p:cNvSpPr/>
          <p:nvPr/>
        </p:nvSpPr>
        <p:spPr>
          <a:xfrm>
            <a:off x="7315200" y="6477120"/>
            <a:ext cx="380520" cy="380520"/>
          </a:xfrm>
          <a:prstGeom prst="actionButtonForwardNext">
            <a:avLst/>
          </a:prstGeom>
          <a:solidFill>
            <a:schemeClr val="tx2"/>
          </a:solidFill>
          <a:ln w="9360">
            <a:noFill/>
          </a:ln>
        </p:spPr>
        <p:style>
          <a:lnRef idx="0">
            <a:scrgbClr r="0" g="0" b="0"/>
          </a:lnRef>
          <a:fillRef idx="0">
            <a:scrgbClr r="0" g="0" b="0"/>
          </a:fillRef>
          <a:effectRef idx="0">
            <a:scrgbClr r="0" g="0" b="0"/>
          </a:effectRef>
          <a:fontRef idx="minor"/>
        </p:style>
      </p:sp>
      <p:sp>
        <p:nvSpPr>
          <p:cNvPr id="5" name="CustomShape 5"/>
          <p:cNvSpPr/>
          <p:nvPr/>
        </p:nvSpPr>
        <p:spPr>
          <a:xfrm>
            <a:off x="228600" y="365040"/>
            <a:ext cx="8686440" cy="5638320"/>
          </a:xfrm>
          <a:prstGeom prst="roundRect">
            <a:avLst>
              <a:gd name="adj" fmla="val 7912"/>
            </a:avLst>
          </a:prstGeom>
          <a:solidFill>
            <a:schemeClr val="folHlink"/>
          </a:solidFill>
          <a:ln w="9360">
            <a:noFill/>
          </a:ln>
        </p:spPr>
        <p:style>
          <a:lnRef idx="0">
            <a:scrgbClr r="0" g="0" b="0"/>
          </a:lnRef>
          <a:fillRef idx="0">
            <a:scrgbClr r="0" g="0" b="0"/>
          </a:fillRef>
          <a:effectRef idx="0">
            <a:scrgbClr r="0" g="0" b="0"/>
          </a:effectRef>
          <a:fontRef idx="minor"/>
        </p:style>
      </p:sp>
      <p:sp>
        <p:nvSpPr>
          <p:cNvPr id="6" name="CustomShape 6"/>
          <p:cNvSpPr/>
          <p:nvPr/>
        </p:nvSpPr>
        <p:spPr>
          <a:xfrm>
            <a:off x="326880" y="488880"/>
            <a:ext cx="8435520" cy="4768560"/>
          </a:xfrm>
          <a:prstGeom prst="roundRect">
            <a:avLst>
              <a:gd name="adj" fmla="val 7310"/>
            </a:avLst>
          </a:prstGeom>
          <a:solidFill>
            <a:schemeClr val="bg1"/>
          </a:solidFill>
          <a:ln w="9360">
            <a:noFill/>
          </a:ln>
        </p:spPr>
        <p:style>
          <a:lnRef idx="0">
            <a:scrgbClr r="0" g="0" b="0"/>
          </a:lnRef>
          <a:fillRef idx="0">
            <a:scrgbClr r="0" g="0" b="0"/>
          </a:fillRef>
          <a:effectRef idx="0">
            <a:scrgbClr r="0" g="0" b="0"/>
          </a:effectRef>
          <a:fontRef idx="minor"/>
        </p:style>
      </p:sp>
      <p:sp>
        <p:nvSpPr>
          <p:cNvPr id="7" name="CustomShape 7"/>
          <p:cNvSpPr/>
          <p:nvPr/>
        </p:nvSpPr>
        <p:spPr>
          <a:xfrm>
            <a:off x="1371600" y="3338640"/>
            <a:ext cx="6400440" cy="2285640"/>
          </a:xfrm>
          <a:prstGeom prst="roundRect">
            <a:avLst>
              <a:gd name="adj" fmla="val 16667"/>
            </a:avLst>
          </a:prstGeom>
          <a:solidFill>
            <a:schemeClr val="bg1"/>
          </a:solidFill>
          <a:ln w="50760">
            <a:solidFill>
              <a:srgbClr val="FF9933"/>
            </a:solidFill>
            <a:round/>
          </a:ln>
        </p:spPr>
        <p:style>
          <a:lnRef idx="0">
            <a:scrgbClr r="0" g="0" b="0"/>
          </a:lnRef>
          <a:fillRef idx="0">
            <a:scrgbClr r="0" g="0" b="0"/>
          </a:fillRef>
          <a:effectRef idx="0">
            <a:scrgbClr r="0" g="0" b="0"/>
          </a:effectRef>
          <a:fontRef idx="minor"/>
        </p:style>
      </p:sp>
      <p:sp>
        <p:nvSpPr>
          <p:cNvPr id="8" name="CustomShape 8"/>
          <p:cNvSpPr/>
          <p:nvPr/>
        </p:nvSpPr>
        <p:spPr>
          <a:xfrm>
            <a:off x="1690560" y="3481560"/>
            <a:ext cx="5258880" cy="366480"/>
          </a:xfrm>
          <a:prstGeom prst="rect">
            <a:avLst/>
          </a:prstGeom>
          <a:noFill/>
          <a:ln w="19080">
            <a:noFill/>
          </a:ln>
        </p:spPr>
        <p:style>
          <a:lnRef idx="0">
            <a:scrgbClr r="0" g="0" b="0"/>
          </a:lnRef>
          <a:fillRef idx="0">
            <a:scrgbClr r="0" g="0" b="0"/>
          </a:fillRef>
          <a:effectRef idx="0">
            <a:scrgbClr r="0" g="0" b="0"/>
          </a:effectRef>
          <a:fontRef idx="minor"/>
        </p:style>
      </p:sp>
      <p:sp>
        <p:nvSpPr>
          <p:cNvPr id="9" name="CustomShape 9"/>
          <p:cNvSpPr/>
          <p:nvPr/>
        </p:nvSpPr>
        <p:spPr>
          <a:xfrm>
            <a:off x="3403440" y="3886200"/>
            <a:ext cx="2197440" cy="639000"/>
          </a:xfrm>
          <a:prstGeom prst="rect">
            <a:avLst/>
          </a:prstGeom>
          <a:noFill/>
          <a:ln w="1908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Computer Networks</a:t>
            </a:r>
          </a:p>
          <a:p>
            <a:pPr algn="ctr">
              <a:lnSpc>
                <a:spcPct val="100000"/>
              </a:lnSpc>
            </a:pPr>
            <a:r>
              <a:rPr lang="en-US" sz="1800" b="0" strike="noStrike" spc="-1">
                <a:solidFill>
                  <a:srgbClr val="000000"/>
                </a:solidFill>
                <a:uFill>
                  <a:solidFill>
                    <a:srgbClr val="FFFFFF"/>
                  </a:solidFill>
                </a:uFill>
                <a:latin typeface="Arial"/>
              </a:rPr>
              <a:t>Dr. Jorge A. Cobb</a:t>
            </a:r>
          </a:p>
        </p:txBody>
      </p:sp>
      <p:pic>
        <p:nvPicPr>
          <p:cNvPr id="10" name="Picture 11"/>
          <p:cNvPicPr/>
          <p:nvPr/>
        </p:nvPicPr>
        <p:blipFill>
          <a:blip r:embed="rId14"/>
          <a:stretch/>
        </p:blipFill>
        <p:spPr>
          <a:xfrm>
            <a:off x="4022640" y="4754520"/>
            <a:ext cx="914040" cy="380520"/>
          </a:xfrm>
          <a:prstGeom prst="rect">
            <a:avLst/>
          </a:prstGeom>
          <a:ln w="9360">
            <a:noFill/>
          </a:ln>
        </p:spPr>
      </p:pic>
      <p:sp>
        <p:nvSpPr>
          <p:cNvPr id="11" name="PlaceHolder 10"/>
          <p:cNvSpPr>
            <a:spLocks noGrp="1"/>
          </p:cNvSpPr>
          <p:nvPr>
            <p:ph type="title"/>
          </p:nvPr>
        </p:nvSpPr>
        <p:spPr>
          <a:xfrm>
            <a:off x="685800" y="857160"/>
            <a:ext cx="7772040" cy="2266560"/>
          </a:xfrm>
          <a:prstGeom prst="rect">
            <a:avLst/>
          </a:prstGeom>
        </p:spPr>
        <p:txBody>
          <a:bodyPr anchor="ctr" anchorCtr="1"/>
          <a:lstStyle/>
          <a:p>
            <a:pPr algn="ctr">
              <a:lnSpc>
                <a:spcPct val="100000"/>
              </a:lnSpc>
            </a:pPr>
            <a:r>
              <a:rPr lang="en-US" sz="4100" b="1" strike="noStrike" spc="-1">
                <a:solidFill>
                  <a:srgbClr val="336666"/>
                </a:solidFill>
                <a:uFill>
                  <a:solidFill>
                    <a:srgbClr val="FFFFFF"/>
                  </a:solidFill>
                </a:uFill>
                <a:latin typeface="Arial"/>
              </a:rPr>
              <a:t>Click to edit Master title style</a:t>
            </a:r>
            <a:endParaRPr lang="en-US" sz="3300" b="0" strike="noStrike" spc="-1">
              <a:solidFill>
                <a:srgbClr val="000000"/>
              </a:solidFill>
              <a:uFill>
                <a:solidFill>
                  <a:srgbClr val="FFFFFF"/>
                </a:solidFill>
              </a:uFill>
              <a:latin typeface="Arial"/>
            </a:endParaRPr>
          </a:p>
        </p:txBody>
      </p:sp>
      <p:sp>
        <p:nvSpPr>
          <p:cNvPr id="12" name="PlaceHolder 11"/>
          <p:cNvSpPr>
            <a:spLocks noGrp="1"/>
          </p:cNvSpPr>
          <p:nvPr>
            <p:ph type="ftr"/>
          </p:nvPr>
        </p:nvSpPr>
        <p:spPr>
          <a:xfrm>
            <a:off x="3124080" y="6245280"/>
            <a:ext cx="2895120" cy="47592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13" name="PlaceHolder 12"/>
          <p:cNvSpPr>
            <a:spLocks noGrp="1"/>
          </p:cNvSpPr>
          <p:nvPr>
            <p:ph type="dt"/>
          </p:nvPr>
        </p:nvSpPr>
        <p:spPr>
          <a:xfrm>
            <a:off x="457200" y="6245280"/>
            <a:ext cx="2133360" cy="47592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14" name="PlaceHolder 13"/>
          <p:cNvSpPr>
            <a:spLocks noGrp="1"/>
          </p:cNvSpPr>
          <p:nvPr>
            <p:ph type="sldNum"/>
          </p:nvPr>
        </p:nvSpPr>
        <p:spPr>
          <a:xfrm>
            <a:off x="6553080" y="6245280"/>
            <a:ext cx="2133360" cy="475920"/>
          </a:xfrm>
          <a:prstGeom prst="rect">
            <a:avLst/>
          </a:prstGeom>
        </p:spPr>
        <p:txBody>
          <a:bodyPr/>
          <a:lstStyle/>
          <a:p>
            <a:pPr algn="r">
              <a:lnSpc>
                <a:spcPct val="100000"/>
              </a:lnSpc>
            </a:pPr>
            <a:fld id="{81D34218-B95E-4B03-A76A-3087644E2CB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CustomShape 1"/>
          <p:cNvSpPr/>
          <p:nvPr/>
        </p:nvSpPr>
        <p:spPr>
          <a:xfrm>
            <a:off x="168120" y="182520"/>
            <a:ext cx="8822880" cy="6248160"/>
          </a:xfrm>
          <a:prstGeom prst="roundRect">
            <a:avLst>
              <a:gd name="adj" fmla="val 11046"/>
            </a:avLst>
          </a:prstGeom>
          <a:noFill/>
          <a:ln w="28440">
            <a:solidFill>
              <a:schemeClr val="folHlink"/>
            </a:solidFill>
            <a:round/>
          </a:ln>
        </p:spPr>
        <p:style>
          <a:lnRef idx="0">
            <a:scrgbClr r="0" g="0" b="0"/>
          </a:lnRef>
          <a:fillRef idx="0">
            <a:scrgbClr r="0" g="0" b="0"/>
          </a:fillRef>
          <a:effectRef idx="0">
            <a:scrgbClr r="0" g="0" b="0"/>
          </a:effectRef>
          <a:fontRef idx="minor"/>
        </p:style>
      </p:sp>
      <p:sp>
        <p:nvSpPr>
          <p:cNvPr id="51" name="Line 2"/>
          <p:cNvSpPr/>
          <p:nvPr/>
        </p:nvSpPr>
        <p:spPr>
          <a:xfrm>
            <a:off x="761760" y="1218960"/>
            <a:ext cx="7696440" cy="360"/>
          </a:xfrm>
          <a:prstGeom prst="line">
            <a:avLst/>
          </a:prstGeom>
          <a:ln w="38160">
            <a:solidFill>
              <a:schemeClr val="folHlink"/>
            </a:solidFill>
            <a:round/>
          </a:ln>
        </p:spPr>
        <p:style>
          <a:lnRef idx="0">
            <a:scrgbClr r="0" g="0" b="0"/>
          </a:lnRef>
          <a:fillRef idx="0">
            <a:scrgbClr r="0" g="0" b="0"/>
          </a:fillRef>
          <a:effectRef idx="0">
            <a:scrgbClr r="0" g="0" b="0"/>
          </a:effectRef>
          <a:fontRef idx="minor"/>
        </p:style>
      </p:sp>
      <p:pic>
        <p:nvPicPr>
          <p:cNvPr id="52" name="Picture 8"/>
          <p:cNvPicPr/>
          <p:nvPr/>
        </p:nvPicPr>
        <p:blipFill>
          <a:blip r:embed="rId14"/>
          <a:stretch/>
        </p:blipFill>
        <p:spPr>
          <a:xfrm>
            <a:off x="8131320" y="6458040"/>
            <a:ext cx="914040" cy="380520"/>
          </a:xfrm>
          <a:prstGeom prst="rect">
            <a:avLst/>
          </a:prstGeom>
          <a:ln w="9360">
            <a:noFill/>
          </a:ln>
        </p:spPr>
      </p:pic>
      <p:sp>
        <p:nvSpPr>
          <p:cNvPr id="53" name="CustomShape 3"/>
          <p:cNvSpPr/>
          <p:nvPr/>
        </p:nvSpPr>
        <p:spPr>
          <a:xfrm>
            <a:off x="6934320" y="6477120"/>
            <a:ext cx="380520" cy="380520"/>
          </a:xfrm>
          <a:prstGeom prst="actionButtonBackPrevious">
            <a:avLst/>
          </a:prstGeom>
          <a:solidFill>
            <a:schemeClr val="tx2"/>
          </a:solidFill>
          <a:ln w="9360">
            <a:noFill/>
          </a:ln>
        </p:spPr>
        <p:style>
          <a:lnRef idx="0">
            <a:scrgbClr r="0" g="0" b="0"/>
          </a:lnRef>
          <a:fillRef idx="0">
            <a:scrgbClr r="0" g="0" b="0"/>
          </a:fillRef>
          <a:effectRef idx="0">
            <a:scrgbClr r="0" g="0" b="0"/>
          </a:effectRef>
          <a:fontRef idx="minor"/>
        </p:style>
      </p:sp>
      <p:sp>
        <p:nvSpPr>
          <p:cNvPr id="54" name="CustomShape 4"/>
          <p:cNvSpPr/>
          <p:nvPr/>
        </p:nvSpPr>
        <p:spPr>
          <a:xfrm>
            <a:off x="7315200" y="6477120"/>
            <a:ext cx="380520" cy="380520"/>
          </a:xfrm>
          <a:prstGeom prst="actionButtonForwardNext">
            <a:avLst/>
          </a:prstGeom>
          <a:solidFill>
            <a:schemeClr val="tx2"/>
          </a:solidFill>
          <a:ln w="9360">
            <a:noFill/>
          </a:ln>
        </p:spPr>
        <p:style>
          <a:lnRef idx="0">
            <a:scrgbClr r="0" g="0" b="0"/>
          </a:lnRef>
          <a:fillRef idx="0">
            <a:scrgbClr r="0" g="0" b="0"/>
          </a:fillRef>
          <a:effectRef idx="0">
            <a:scrgbClr r="0" g="0" b="0"/>
          </a:effectRef>
          <a:fontRef idx="minor"/>
        </p:style>
      </p:sp>
      <p:sp>
        <p:nvSpPr>
          <p:cNvPr id="55" name="PlaceHolder 5"/>
          <p:cNvSpPr>
            <a:spLocks noGrp="1"/>
          </p:cNvSpPr>
          <p:nvPr>
            <p:ph type="title"/>
          </p:nvPr>
        </p:nvSpPr>
        <p:spPr>
          <a:xfrm>
            <a:off x="762120" y="533520"/>
            <a:ext cx="7695720" cy="685440"/>
          </a:xfrm>
          <a:prstGeom prst="rect">
            <a:avLst/>
          </a:prstGeom>
        </p:spPr>
        <p:txBody>
          <a:bodyPr anchor="b"/>
          <a:lstStyle/>
          <a:p>
            <a:pPr>
              <a:lnSpc>
                <a:spcPct val="100000"/>
              </a:lnSpc>
            </a:pPr>
            <a:r>
              <a:rPr lang="en-US" sz="3300" b="1" strike="noStrike" spc="-1">
                <a:solidFill>
                  <a:srgbClr val="336666"/>
                </a:solidFill>
                <a:uFill>
                  <a:solidFill>
                    <a:srgbClr val="FFFFFF"/>
                  </a:solidFill>
                </a:uFill>
                <a:latin typeface="Arial"/>
              </a:rPr>
              <a:t>Click to edit Master title style</a:t>
            </a:r>
            <a:endParaRPr lang="en-US" sz="3300" b="0" strike="noStrike" spc="-1">
              <a:solidFill>
                <a:srgbClr val="000000"/>
              </a:solidFill>
              <a:uFill>
                <a:solidFill>
                  <a:srgbClr val="FFFFFF"/>
                </a:solidFill>
              </a:uFill>
              <a:latin typeface="Arial"/>
            </a:endParaRPr>
          </a:p>
        </p:txBody>
      </p:sp>
      <p:sp>
        <p:nvSpPr>
          <p:cNvPr id="56" name="PlaceHolder 6"/>
          <p:cNvSpPr>
            <a:spLocks noGrp="1"/>
          </p:cNvSpPr>
          <p:nvPr>
            <p:ph type="body"/>
          </p:nvPr>
        </p:nvSpPr>
        <p:spPr>
          <a:xfrm>
            <a:off x="762120" y="1523880"/>
            <a:ext cx="7695720" cy="441936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rPr>
              <a:t>Sixth Outline Level</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Seventh Outline LevelClick to edit Master text styles</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Second level</a:t>
            </a:r>
            <a:endParaRPr lang="en-US" sz="24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Third level</a:t>
            </a:r>
            <a:endParaRPr lang="en-US" sz="2400" b="0" strike="noStrike" spc="-1">
              <a:solidFill>
                <a:srgbClr val="000000"/>
              </a:solidFill>
              <a:uFill>
                <a:solidFill>
                  <a:srgbClr val="FFFFFF"/>
                </a:solidFill>
              </a:uFill>
              <a:latin typeface="Arial"/>
            </a:endParaRPr>
          </a:p>
          <a:p>
            <a:pPr marL="1600200" lvl="3" indent="-228240">
              <a:lnSpc>
                <a:spcPct val="100000"/>
              </a:lnSpc>
              <a:buClr>
                <a:srgbClr val="33CCCC"/>
              </a:buClr>
              <a:buSzPct val="150000"/>
              <a:buFont typeface="Symbol" charset="2"/>
              <a:buChar char=""/>
            </a:pPr>
            <a:r>
              <a:rPr lang="en-US" sz="2000" b="0" strike="noStrike" spc="-1">
                <a:solidFill>
                  <a:srgbClr val="000000"/>
                </a:solidFill>
                <a:uFill>
                  <a:solidFill>
                    <a:srgbClr val="FFFFFF"/>
                  </a:solidFill>
                </a:uFill>
                <a:latin typeface="Arial"/>
              </a:rPr>
              <a:t>Fourth level</a:t>
            </a:r>
            <a:endParaRPr lang="en-US" sz="2400" b="0" strike="noStrike" spc="-1">
              <a:solidFill>
                <a:srgbClr val="000000"/>
              </a:solidFill>
              <a:uFill>
                <a:solidFill>
                  <a:srgbClr val="FFFFFF"/>
                </a:solidFill>
              </a:uFill>
              <a:latin typeface="Arial"/>
            </a:endParaRPr>
          </a:p>
          <a:p>
            <a:pPr marL="2057400" lvl="4" indent="-228240">
              <a:lnSpc>
                <a:spcPct val="100000"/>
              </a:lnSpc>
              <a:buClr>
                <a:srgbClr val="336666"/>
              </a:buClr>
              <a:buSzPct val="150000"/>
              <a:buFont typeface="Symbol" charset="2"/>
              <a:buChar char=""/>
            </a:pPr>
            <a:r>
              <a:rPr lang="en-US" sz="2000" b="0" strike="noStrike" spc="-1">
                <a:solidFill>
                  <a:srgbClr val="000000"/>
                </a:solidFill>
                <a:uFill>
                  <a:solidFill>
                    <a:srgbClr val="FFFFFF"/>
                  </a:solidFill>
                </a:uFill>
                <a:latin typeface="Arial"/>
              </a:rPr>
              <a:t>Fifth level</a:t>
            </a:r>
            <a:endParaRPr lang="en-US" sz="2400" b="0" strike="noStrike" spc="-1">
              <a:solidFill>
                <a:srgbClr val="000000"/>
              </a:solidFill>
              <a:uFill>
                <a:solidFill>
                  <a:srgbClr val="FFFFFF"/>
                </a:solidFill>
              </a:uFill>
              <a:latin typeface="Arial"/>
            </a:endParaRPr>
          </a:p>
        </p:txBody>
      </p:sp>
      <p:sp>
        <p:nvSpPr>
          <p:cNvPr id="57" name="PlaceHolder 7"/>
          <p:cNvSpPr>
            <a:spLocks noGrp="1"/>
          </p:cNvSpPr>
          <p:nvPr>
            <p:ph type="dt"/>
          </p:nvPr>
        </p:nvSpPr>
        <p:spPr>
          <a:xfrm>
            <a:off x="0" y="6505560"/>
            <a:ext cx="3303360" cy="31392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58" name="PlaceHolder 8"/>
          <p:cNvSpPr>
            <a:spLocks noGrp="1"/>
          </p:cNvSpPr>
          <p:nvPr>
            <p:ph type="sldNum"/>
          </p:nvPr>
        </p:nvSpPr>
        <p:spPr>
          <a:xfrm>
            <a:off x="4460760" y="6494400"/>
            <a:ext cx="1066320" cy="304560"/>
          </a:xfrm>
          <a:prstGeom prst="rect">
            <a:avLst/>
          </a:prstGeom>
        </p:spPr>
        <p:txBody>
          <a:bodyPr/>
          <a:lstStyle/>
          <a:p>
            <a:pPr>
              <a:lnSpc>
                <a:spcPct val="100000"/>
              </a:lnSpc>
            </a:pPr>
            <a:fld id="{8BB0C9BB-DDA3-418D-B689-5AB083D1759E}" type="slidenum">
              <a:rPr lang="en-US" sz="1200" b="1" strike="noStrike" spc="-1">
                <a:solidFill>
                  <a:srgbClr val="000000"/>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CustomShape 1"/>
          <p:cNvSpPr/>
          <p:nvPr/>
        </p:nvSpPr>
        <p:spPr>
          <a:xfrm>
            <a:off x="168120" y="182520"/>
            <a:ext cx="8822880" cy="6248160"/>
          </a:xfrm>
          <a:prstGeom prst="roundRect">
            <a:avLst>
              <a:gd name="adj" fmla="val 11046"/>
            </a:avLst>
          </a:prstGeom>
          <a:noFill/>
          <a:ln w="28440">
            <a:solidFill>
              <a:schemeClr val="folHlink"/>
            </a:solidFill>
            <a:round/>
          </a:ln>
        </p:spPr>
        <p:style>
          <a:lnRef idx="0">
            <a:scrgbClr r="0" g="0" b="0"/>
          </a:lnRef>
          <a:fillRef idx="0">
            <a:scrgbClr r="0" g="0" b="0"/>
          </a:fillRef>
          <a:effectRef idx="0">
            <a:scrgbClr r="0" g="0" b="0"/>
          </a:effectRef>
          <a:fontRef idx="minor"/>
        </p:style>
      </p:sp>
      <p:sp>
        <p:nvSpPr>
          <p:cNvPr id="94" name="Line 2"/>
          <p:cNvSpPr/>
          <p:nvPr/>
        </p:nvSpPr>
        <p:spPr>
          <a:xfrm>
            <a:off x="761760" y="1218960"/>
            <a:ext cx="7696440" cy="360"/>
          </a:xfrm>
          <a:prstGeom prst="line">
            <a:avLst/>
          </a:prstGeom>
          <a:ln w="38160">
            <a:solidFill>
              <a:schemeClr val="folHlink"/>
            </a:solidFill>
            <a:round/>
          </a:ln>
        </p:spPr>
        <p:style>
          <a:lnRef idx="0">
            <a:scrgbClr r="0" g="0" b="0"/>
          </a:lnRef>
          <a:fillRef idx="0">
            <a:scrgbClr r="0" g="0" b="0"/>
          </a:fillRef>
          <a:effectRef idx="0">
            <a:scrgbClr r="0" g="0" b="0"/>
          </a:effectRef>
          <a:fontRef idx="minor"/>
        </p:style>
      </p:sp>
      <p:pic>
        <p:nvPicPr>
          <p:cNvPr id="95" name="Picture 8"/>
          <p:cNvPicPr/>
          <p:nvPr/>
        </p:nvPicPr>
        <p:blipFill>
          <a:blip r:embed="rId14"/>
          <a:stretch/>
        </p:blipFill>
        <p:spPr>
          <a:xfrm>
            <a:off x="8131320" y="6458040"/>
            <a:ext cx="914040" cy="380520"/>
          </a:xfrm>
          <a:prstGeom prst="rect">
            <a:avLst/>
          </a:prstGeom>
          <a:ln w="9360">
            <a:noFill/>
          </a:ln>
        </p:spPr>
      </p:pic>
      <p:sp>
        <p:nvSpPr>
          <p:cNvPr id="96" name="CustomShape 3"/>
          <p:cNvSpPr/>
          <p:nvPr/>
        </p:nvSpPr>
        <p:spPr>
          <a:xfrm>
            <a:off x="6934320" y="6477120"/>
            <a:ext cx="380520" cy="380520"/>
          </a:xfrm>
          <a:prstGeom prst="actionButtonBackPrevious">
            <a:avLst/>
          </a:prstGeom>
          <a:solidFill>
            <a:schemeClr val="tx2"/>
          </a:solidFill>
          <a:ln w="9360">
            <a:noFill/>
          </a:ln>
        </p:spPr>
        <p:style>
          <a:lnRef idx="0">
            <a:scrgbClr r="0" g="0" b="0"/>
          </a:lnRef>
          <a:fillRef idx="0">
            <a:scrgbClr r="0" g="0" b="0"/>
          </a:fillRef>
          <a:effectRef idx="0">
            <a:scrgbClr r="0" g="0" b="0"/>
          </a:effectRef>
          <a:fontRef idx="minor"/>
        </p:style>
      </p:sp>
      <p:sp>
        <p:nvSpPr>
          <p:cNvPr id="97" name="CustomShape 4"/>
          <p:cNvSpPr/>
          <p:nvPr/>
        </p:nvSpPr>
        <p:spPr>
          <a:xfrm>
            <a:off x="7315200" y="6477120"/>
            <a:ext cx="380520" cy="380520"/>
          </a:xfrm>
          <a:prstGeom prst="actionButtonForwardNext">
            <a:avLst/>
          </a:prstGeom>
          <a:solidFill>
            <a:schemeClr val="tx2"/>
          </a:solidFill>
          <a:ln w="9360">
            <a:noFill/>
          </a:ln>
        </p:spPr>
        <p:style>
          <a:lnRef idx="0">
            <a:scrgbClr r="0" g="0" b="0"/>
          </a:lnRef>
          <a:fillRef idx="0">
            <a:scrgbClr r="0" g="0" b="0"/>
          </a:fillRef>
          <a:effectRef idx="0">
            <a:scrgbClr r="0" g="0" b="0"/>
          </a:effectRef>
          <a:fontRef idx="minor"/>
        </p:style>
      </p:sp>
      <p:sp>
        <p:nvSpPr>
          <p:cNvPr id="98" name="PlaceHolder 5"/>
          <p:cNvSpPr>
            <a:spLocks noGrp="1"/>
          </p:cNvSpPr>
          <p:nvPr>
            <p:ph type="dt"/>
          </p:nvPr>
        </p:nvSpPr>
        <p:spPr>
          <a:xfrm>
            <a:off x="0" y="6505560"/>
            <a:ext cx="3303360" cy="31392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99" name="PlaceHolder 6"/>
          <p:cNvSpPr>
            <a:spLocks noGrp="1"/>
          </p:cNvSpPr>
          <p:nvPr>
            <p:ph type="sldNum"/>
          </p:nvPr>
        </p:nvSpPr>
        <p:spPr>
          <a:xfrm>
            <a:off x="4460760" y="6494400"/>
            <a:ext cx="1066320" cy="304560"/>
          </a:xfrm>
          <a:prstGeom prst="rect">
            <a:avLst/>
          </a:prstGeom>
        </p:spPr>
        <p:txBody>
          <a:bodyPr/>
          <a:lstStyle/>
          <a:p>
            <a:pPr>
              <a:lnSpc>
                <a:spcPct val="100000"/>
              </a:lnSpc>
            </a:pPr>
            <a:fld id="{91030DB4-80D1-4368-A141-6EEB6B86891A}" type="slidenum">
              <a:rPr lang="en-US" sz="1200" b="1" strike="noStrike" spc="-1">
                <a:solidFill>
                  <a:srgbClr val="000000"/>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
        <p:nvSpPr>
          <p:cNvPr id="100"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en-US" sz="3300" b="0" strike="noStrike" spc="-1">
                <a:solidFill>
                  <a:srgbClr val="000000"/>
                </a:solidFill>
                <a:uFill>
                  <a:solidFill>
                    <a:srgbClr val="FFFFFF"/>
                  </a:solidFill>
                </a:uFill>
                <a:latin typeface="Arial"/>
              </a:rPr>
              <a:t>Click to edit the title text format</a:t>
            </a:r>
          </a:p>
        </p:txBody>
      </p:sp>
      <p:sp>
        <p:nvSpPr>
          <p:cNvPr id="101" name="PlaceHolder 8"/>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CustomShape 1"/>
          <p:cNvSpPr/>
          <p:nvPr/>
        </p:nvSpPr>
        <p:spPr>
          <a:xfrm>
            <a:off x="168120" y="182520"/>
            <a:ext cx="8822880" cy="6248160"/>
          </a:xfrm>
          <a:prstGeom prst="roundRect">
            <a:avLst>
              <a:gd name="adj" fmla="val 11046"/>
            </a:avLst>
          </a:prstGeom>
          <a:noFill/>
          <a:ln w="28440">
            <a:solidFill>
              <a:schemeClr val="folHlink"/>
            </a:solidFill>
            <a:round/>
          </a:ln>
        </p:spPr>
        <p:style>
          <a:lnRef idx="0">
            <a:scrgbClr r="0" g="0" b="0"/>
          </a:lnRef>
          <a:fillRef idx="0">
            <a:scrgbClr r="0" g="0" b="0"/>
          </a:fillRef>
          <a:effectRef idx="0">
            <a:scrgbClr r="0" g="0" b="0"/>
          </a:effectRef>
          <a:fontRef idx="minor"/>
        </p:style>
      </p:sp>
      <p:sp>
        <p:nvSpPr>
          <p:cNvPr id="137" name="Line 2"/>
          <p:cNvSpPr/>
          <p:nvPr/>
        </p:nvSpPr>
        <p:spPr>
          <a:xfrm>
            <a:off x="761760" y="1218960"/>
            <a:ext cx="7696440" cy="360"/>
          </a:xfrm>
          <a:prstGeom prst="line">
            <a:avLst/>
          </a:prstGeom>
          <a:ln w="38160">
            <a:solidFill>
              <a:schemeClr val="folHlink"/>
            </a:solidFill>
            <a:round/>
          </a:ln>
        </p:spPr>
        <p:style>
          <a:lnRef idx="0">
            <a:scrgbClr r="0" g="0" b="0"/>
          </a:lnRef>
          <a:fillRef idx="0">
            <a:scrgbClr r="0" g="0" b="0"/>
          </a:fillRef>
          <a:effectRef idx="0">
            <a:scrgbClr r="0" g="0" b="0"/>
          </a:effectRef>
          <a:fontRef idx="minor"/>
        </p:style>
      </p:sp>
      <p:pic>
        <p:nvPicPr>
          <p:cNvPr id="138" name="Picture 8"/>
          <p:cNvPicPr/>
          <p:nvPr/>
        </p:nvPicPr>
        <p:blipFill>
          <a:blip r:embed="rId14"/>
          <a:stretch/>
        </p:blipFill>
        <p:spPr>
          <a:xfrm>
            <a:off x="8131320" y="6458040"/>
            <a:ext cx="914040" cy="380520"/>
          </a:xfrm>
          <a:prstGeom prst="rect">
            <a:avLst/>
          </a:prstGeom>
          <a:ln w="9360">
            <a:noFill/>
          </a:ln>
        </p:spPr>
      </p:pic>
      <p:sp>
        <p:nvSpPr>
          <p:cNvPr id="139" name="CustomShape 3"/>
          <p:cNvSpPr/>
          <p:nvPr/>
        </p:nvSpPr>
        <p:spPr>
          <a:xfrm>
            <a:off x="6934320" y="6477120"/>
            <a:ext cx="380520" cy="380520"/>
          </a:xfrm>
          <a:prstGeom prst="actionButtonBackPrevious">
            <a:avLst/>
          </a:prstGeom>
          <a:solidFill>
            <a:schemeClr val="tx2"/>
          </a:solidFill>
          <a:ln w="9360">
            <a:noFill/>
          </a:ln>
        </p:spPr>
        <p:style>
          <a:lnRef idx="0">
            <a:scrgbClr r="0" g="0" b="0"/>
          </a:lnRef>
          <a:fillRef idx="0">
            <a:scrgbClr r="0" g="0" b="0"/>
          </a:fillRef>
          <a:effectRef idx="0">
            <a:scrgbClr r="0" g="0" b="0"/>
          </a:effectRef>
          <a:fontRef idx="minor"/>
        </p:style>
      </p:sp>
      <p:sp>
        <p:nvSpPr>
          <p:cNvPr id="140" name="CustomShape 4"/>
          <p:cNvSpPr/>
          <p:nvPr/>
        </p:nvSpPr>
        <p:spPr>
          <a:xfrm>
            <a:off x="7315200" y="6477120"/>
            <a:ext cx="380520" cy="380520"/>
          </a:xfrm>
          <a:prstGeom prst="actionButtonForwardNext">
            <a:avLst/>
          </a:prstGeom>
          <a:solidFill>
            <a:schemeClr val="tx2"/>
          </a:solidFill>
          <a:ln w="9360">
            <a:noFill/>
          </a:ln>
        </p:spPr>
        <p:style>
          <a:lnRef idx="0">
            <a:scrgbClr r="0" g="0" b="0"/>
          </a:lnRef>
          <a:fillRef idx="0">
            <a:scrgbClr r="0" g="0" b="0"/>
          </a:fillRef>
          <a:effectRef idx="0">
            <a:scrgbClr r="0" g="0" b="0"/>
          </a:effectRef>
          <a:fontRef idx="minor"/>
        </p:style>
      </p:sp>
      <p:sp>
        <p:nvSpPr>
          <p:cNvPr id="141" name="PlaceHolder 5"/>
          <p:cNvSpPr>
            <a:spLocks noGrp="1"/>
          </p:cNvSpPr>
          <p:nvPr>
            <p:ph type="title"/>
          </p:nvPr>
        </p:nvSpPr>
        <p:spPr>
          <a:xfrm>
            <a:off x="762120" y="533520"/>
            <a:ext cx="7695720" cy="685440"/>
          </a:xfrm>
          <a:prstGeom prst="rect">
            <a:avLst/>
          </a:prstGeom>
        </p:spPr>
        <p:txBody>
          <a:bodyPr anchor="b"/>
          <a:lstStyle/>
          <a:p>
            <a:pPr>
              <a:lnSpc>
                <a:spcPct val="100000"/>
              </a:lnSpc>
            </a:pPr>
            <a:r>
              <a:rPr lang="en-US" sz="3300" b="1" strike="noStrike" spc="-1">
                <a:solidFill>
                  <a:srgbClr val="336666"/>
                </a:solidFill>
                <a:uFill>
                  <a:solidFill>
                    <a:srgbClr val="FFFFFF"/>
                  </a:solidFill>
                </a:uFill>
                <a:latin typeface="Arial"/>
              </a:rPr>
              <a:t>Click to edit Master title style</a:t>
            </a:r>
            <a:endParaRPr lang="en-US" sz="3300" b="0" strike="noStrike" spc="-1">
              <a:solidFill>
                <a:srgbClr val="000000"/>
              </a:solidFill>
              <a:uFill>
                <a:solidFill>
                  <a:srgbClr val="FFFFFF"/>
                </a:solidFill>
              </a:uFill>
              <a:latin typeface="Arial"/>
            </a:endParaRPr>
          </a:p>
        </p:txBody>
      </p:sp>
      <p:sp>
        <p:nvSpPr>
          <p:cNvPr id="142" name="PlaceHolder 6"/>
          <p:cNvSpPr>
            <a:spLocks noGrp="1"/>
          </p:cNvSpPr>
          <p:nvPr>
            <p:ph type="dt"/>
          </p:nvPr>
        </p:nvSpPr>
        <p:spPr>
          <a:xfrm>
            <a:off x="0" y="6505560"/>
            <a:ext cx="3303360" cy="31392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143" name="PlaceHolder 7"/>
          <p:cNvSpPr>
            <a:spLocks noGrp="1"/>
          </p:cNvSpPr>
          <p:nvPr>
            <p:ph type="sldNum"/>
          </p:nvPr>
        </p:nvSpPr>
        <p:spPr>
          <a:xfrm>
            <a:off x="4460760" y="6494400"/>
            <a:ext cx="1066320" cy="304560"/>
          </a:xfrm>
          <a:prstGeom prst="rect">
            <a:avLst/>
          </a:prstGeom>
        </p:spPr>
        <p:txBody>
          <a:bodyPr/>
          <a:lstStyle/>
          <a:p>
            <a:pPr>
              <a:lnSpc>
                <a:spcPct val="100000"/>
              </a:lnSpc>
            </a:pPr>
            <a:fld id="{D16F59FE-3694-42FF-AFED-49BAA6F02607}" type="slidenum">
              <a:rPr lang="en-US" sz="1200" b="1" strike="noStrike" spc="-1">
                <a:solidFill>
                  <a:srgbClr val="000000"/>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
        <p:nvSpPr>
          <p:cNvPr id="144" name="PlaceHolder 8"/>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685800" y="857160"/>
            <a:ext cx="7772040" cy="2266560"/>
          </a:xfrm>
          <a:prstGeom prst="rect">
            <a:avLst/>
          </a:prstGeom>
          <a:noFill/>
          <a:ln>
            <a:noFill/>
          </a:ln>
        </p:spPr>
        <p:txBody>
          <a:bodyPr anchor="ctr" anchorCtr="1"/>
          <a:lstStyle/>
          <a:p>
            <a:pPr algn="ctr">
              <a:lnSpc>
                <a:spcPct val="100000"/>
              </a:lnSpc>
            </a:pPr>
            <a:r>
              <a:rPr lang="en-US" sz="4100" b="1" strike="noStrike" spc="-1">
                <a:solidFill>
                  <a:srgbClr val="336666"/>
                </a:solidFill>
                <a:uFill>
                  <a:solidFill>
                    <a:srgbClr val="FFFFFF"/>
                  </a:solidFill>
                </a:uFill>
                <a:latin typeface="Arial"/>
              </a:rPr>
              <a:t>Congestion Control</a:t>
            </a:r>
            <a:endParaRPr lang="en-US" sz="33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Window vs Throughput</a:t>
            </a:r>
            <a:endParaRPr lang="en-US" sz="3300" b="0" strike="noStrike" spc="-1">
              <a:solidFill>
                <a:srgbClr val="000000"/>
              </a:solidFill>
              <a:uFill>
                <a:solidFill>
                  <a:srgbClr val="FFFFFF"/>
                </a:solidFill>
              </a:uFill>
              <a:latin typeface="Arial"/>
            </a:endParaRPr>
          </a:p>
        </p:txBody>
      </p:sp>
      <p:sp>
        <p:nvSpPr>
          <p:cNvPr id="321" name="TextShape 2"/>
          <p:cNvSpPr txBox="1"/>
          <p:nvPr/>
        </p:nvSpPr>
        <p:spPr>
          <a:xfrm>
            <a:off x="4460760" y="6494400"/>
            <a:ext cx="1066320" cy="304560"/>
          </a:xfrm>
          <a:prstGeom prst="rect">
            <a:avLst/>
          </a:prstGeom>
          <a:noFill/>
          <a:ln>
            <a:noFill/>
          </a:ln>
        </p:spPr>
        <p:txBody>
          <a:bodyPr/>
          <a:lstStyle/>
          <a:p>
            <a:pPr>
              <a:lnSpc>
                <a:spcPct val="100000"/>
              </a:lnSpc>
            </a:pPr>
            <a:fld id="{2C4756F4-6AD4-4BC7-84E6-A2F3DD208BF7}" type="slidenum">
              <a:rPr lang="en-US" sz="1200" b="1" strike="noStrike" spc="-1">
                <a:solidFill>
                  <a:srgbClr val="000000"/>
                </a:solidFill>
                <a:uFill>
                  <a:solidFill>
                    <a:srgbClr val="FFFFFF"/>
                  </a:solidFill>
                </a:uFill>
                <a:latin typeface="Arial"/>
              </a:rPr>
              <a:t>10</a:t>
            </a:fld>
            <a:endParaRPr lang="en-US" sz="1400" b="0" strike="noStrike" spc="-1">
              <a:solidFill>
                <a:srgbClr val="000000"/>
              </a:solidFill>
              <a:uFill>
                <a:solidFill>
                  <a:srgbClr val="FFFFFF"/>
                </a:solidFill>
              </a:uFill>
              <a:latin typeface="Times New Roman"/>
            </a:endParaRPr>
          </a:p>
        </p:txBody>
      </p:sp>
      <p:sp>
        <p:nvSpPr>
          <p:cNvPr id="322" name="CustomShape 3"/>
          <p:cNvSpPr/>
          <p:nvPr/>
        </p:nvSpPr>
        <p:spPr>
          <a:xfrm>
            <a:off x="2613600" y="1371600"/>
            <a:ext cx="37288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How would you adjust the window?</a:t>
            </a:r>
          </a:p>
        </p:txBody>
      </p:sp>
      <p:pic>
        <p:nvPicPr>
          <p:cNvPr id="323" name="Picture 2"/>
          <p:cNvPicPr/>
          <p:nvPr/>
        </p:nvPicPr>
        <p:blipFill>
          <a:blip r:embed="rId3"/>
          <a:stretch/>
        </p:blipFill>
        <p:spPr>
          <a:xfrm>
            <a:off x="609480" y="1981080"/>
            <a:ext cx="8150040" cy="38620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TCP</a:t>
            </a:r>
            <a:endParaRPr lang="en-US" sz="3300" b="0" strike="noStrike" spc="-1">
              <a:solidFill>
                <a:srgbClr val="000000"/>
              </a:solidFill>
              <a:uFill>
                <a:solidFill>
                  <a:srgbClr val="FFFFFF"/>
                </a:solidFill>
              </a:uFill>
              <a:latin typeface="Arial"/>
            </a:endParaRPr>
          </a:p>
        </p:txBody>
      </p:sp>
      <p:sp>
        <p:nvSpPr>
          <p:cNvPr id="325" name="TextShape 2"/>
          <p:cNvSpPr txBox="1"/>
          <p:nvPr/>
        </p:nvSpPr>
        <p:spPr>
          <a:xfrm>
            <a:off x="762120" y="1523880"/>
            <a:ext cx="7695720" cy="4419360"/>
          </a:xfrm>
          <a:prstGeom prst="rect">
            <a:avLst/>
          </a:prstGeom>
          <a:noFill/>
          <a:ln>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TCP does NOT know what baseRTT is (the network does not tell it) nor the bandwidth!</a:t>
            </a: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So, it CAN’t compute Wopt!</a:t>
            </a: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It must therefore act “blind”</a:t>
            </a:r>
          </a:p>
        </p:txBody>
      </p:sp>
      <p:sp>
        <p:nvSpPr>
          <p:cNvPr id="326" name="TextShape 3"/>
          <p:cNvSpPr txBox="1"/>
          <p:nvPr/>
        </p:nvSpPr>
        <p:spPr>
          <a:xfrm>
            <a:off x="4460760" y="6494400"/>
            <a:ext cx="1066320" cy="304560"/>
          </a:xfrm>
          <a:prstGeom prst="rect">
            <a:avLst/>
          </a:prstGeom>
          <a:noFill/>
          <a:ln>
            <a:noFill/>
          </a:ln>
        </p:spPr>
        <p:txBody>
          <a:bodyPr/>
          <a:lstStyle/>
          <a:p>
            <a:pPr>
              <a:lnSpc>
                <a:spcPct val="100000"/>
              </a:lnSpc>
            </a:pPr>
            <a:fld id="{8A45A21A-8699-4451-A9A9-3EED1A15A876}" type="slidenum">
              <a:rPr lang="en-US" sz="1200" b="1" strike="noStrike" spc="-1">
                <a:solidFill>
                  <a:srgbClr val="000000"/>
                </a:solidFill>
                <a:uFill>
                  <a:solidFill>
                    <a:srgbClr val="FFFFFF"/>
                  </a:solidFill>
                </a:uFill>
                <a:latin typeface="Arial"/>
              </a:rPr>
              <a:t>11</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Shape 1"/>
          <p:cNvSpPr txBox="1"/>
          <p:nvPr/>
        </p:nvSpPr>
        <p:spPr>
          <a:xfrm>
            <a:off x="4460760" y="6494400"/>
            <a:ext cx="1066320" cy="304560"/>
          </a:xfrm>
          <a:prstGeom prst="rect">
            <a:avLst/>
          </a:prstGeom>
          <a:noFill/>
          <a:ln>
            <a:noFill/>
          </a:ln>
        </p:spPr>
        <p:txBody>
          <a:bodyPr/>
          <a:lstStyle/>
          <a:p>
            <a:pPr>
              <a:lnSpc>
                <a:spcPct val="100000"/>
              </a:lnSpc>
            </a:pPr>
            <a:fld id="{B104C44C-AE95-4CD4-B283-F8E114C9AFC9}" type="slidenum">
              <a:rPr lang="en-US" sz="1200" b="1" strike="noStrike" spc="-1">
                <a:solidFill>
                  <a:srgbClr val="000000"/>
                </a:solidFill>
                <a:uFill>
                  <a:solidFill>
                    <a:srgbClr val="FFFFFF"/>
                  </a:solidFill>
                </a:uFill>
                <a:latin typeface="Arial"/>
              </a:rPr>
              <a:t>12</a:t>
            </a:fld>
            <a:endParaRPr lang="en-US" sz="1400" b="0" strike="noStrike" spc="-1">
              <a:solidFill>
                <a:srgbClr val="000000"/>
              </a:solidFill>
              <a:uFill>
                <a:solidFill>
                  <a:srgbClr val="FFFFFF"/>
                </a:solidFill>
              </a:uFill>
              <a:latin typeface="Times New Roman"/>
            </a:endParaRPr>
          </a:p>
        </p:txBody>
      </p:sp>
      <p:sp>
        <p:nvSpPr>
          <p:cNvPr id="328" name="TextShape 2"/>
          <p:cNvSpPr txBox="1"/>
          <p:nvPr/>
        </p:nvSpPr>
        <p:spPr>
          <a:xfrm>
            <a:off x="685800" y="15228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AIMD (cont)</a:t>
            </a:r>
            <a:endParaRPr lang="en-US" sz="3300" b="0" strike="noStrike" spc="-1">
              <a:solidFill>
                <a:srgbClr val="000000"/>
              </a:solidFill>
              <a:uFill>
                <a:solidFill>
                  <a:srgbClr val="FFFFFF"/>
                </a:solidFill>
              </a:uFill>
              <a:latin typeface="Arial"/>
            </a:endParaRPr>
          </a:p>
        </p:txBody>
      </p:sp>
      <p:sp>
        <p:nvSpPr>
          <p:cNvPr id="329" name="TextShape 3"/>
          <p:cNvSpPr txBox="1"/>
          <p:nvPr/>
        </p:nvSpPr>
        <p:spPr>
          <a:xfrm>
            <a:off x="762120" y="1770120"/>
            <a:ext cx="7695720" cy="294588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Question: how does the source determine if the network is congested?</a:t>
            </a:r>
          </a:p>
          <a:p>
            <a:pPr>
              <a:lnSpc>
                <a:spcPct val="8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4460760" y="6494400"/>
            <a:ext cx="1066320" cy="304560"/>
          </a:xfrm>
          <a:prstGeom prst="rect">
            <a:avLst/>
          </a:prstGeom>
          <a:noFill/>
          <a:ln>
            <a:noFill/>
          </a:ln>
        </p:spPr>
        <p:txBody>
          <a:bodyPr/>
          <a:lstStyle/>
          <a:p>
            <a:pPr>
              <a:lnSpc>
                <a:spcPct val="100000"/>
              </a:lnSpc>
            </a:pPr>
            <a:fld id="{8250B1A5-CEC7-46B1-8505-3A1FF4D8F9F0}" type="slidenum">
              <a:rPr lang="en-US" sz="1200" b="1" strike="noStrike" spc="-1">
                <a:solidFill>
                  <a:srgbClr val="000000"/>
                </a:solidFill>
                <a:uFill>
                  <a:solidFill>
                    <a:srgbClr val="FFFFFF"/>
                  </a:solidFill>
                </a:uFill>
                <a:latin typeface="Arial"/>
              </a:rPr>
              <a:t>13</a:t>
            </a:fld>
            <a:endParaRPr lang="en-US" sz="1400" b="0" strike="noStrike" spc="-1">
              <a:solidFill>
                <a:srgbClr val="000000"/>
              </a:solidFill>
              <a:uFill>
                <a:solidFill>
                  <a:srgbClr val="FFFFFF"/>
                </a:solidFill>
              </a:uFill>
              <a:latin typeface="Times New Roman"/>
            </a:endParaRPr>
          </a:p>
        </p:txBody>
      </p:sp>
      <p:sp>
        <p:nvSpPr>
          <p:cNvPr id="331" name="TextShape 2"/>
          <p:cNvSpPr txBox="1"/>
          <p:nvPr/>
        </p:nvSpPr>
        <p:spPr>
          <a:xfrm>
            <a:off x="685800" y="15228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AIMD (cont)</a:t>
            </a:r>
            <a:endParaRPr lang="en-US" sz="3300" b="0" strike="noStrike" spc="-1">
              <a:solidFill>
                <a:srgbClr val="000000"/>
              </a:solidFill>
              <a:uFill>
                <a:solidFill>
                  <a:srgbClr val="FFFFFF"/>
                </a:solidFill>
              </a:uFill>
              <a:latin typeface="Arial"/>
            </a:endParaRPr>
          </a:p>
        </p:txBody>
      </p:sp>
      <p:sp>
        <p:nvSpPr>
          <p:cNvPr id="332" name="TextShape 3"/>
          <p:cNvSpPr txBox="1"/>
          <p:nvPr/>
        </p:nvSpPr>
        <p:spPr>
          <a:xfrm>
            <a:off x="762120" y="1770120"/>
            <a:ext cx="7695720" cy="294588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Question: how does the source determine if the network is congested?</a:t>
            </a:r>
          </a:p>
          <a:p>
            <a:pPr>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Answer: a timeout occurs (or a fast retransmit)</a:t>
            </a:r>
          </a:p>
          <a:p>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timeout signals that a packet was lost</a:t>
            </a:r>
            <a:endParaRPr lang="en-US" sz="20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packets are seldom lost due to transmission error</a:t>
            </a:r>
            <a:endParaRPr lang="en-US" sz="20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200" b="1" strike="noStrike" spc="-1">
                <a:solidFill>
                  <a:srgbClr val="000000"/>
                </a:solidFill>
                <a:uFill>
                  <a:solidFill>
                    <a:srgbClr val="FFFFFF"/>
                  </a:solidFill>
                </a:uFill>
                <a:latin typeface="Arial"/>
              </a:rPr>
              <a:t>lost packet implies congestion</a:t>
            </a:r>
            <a:endParaRPr lang="en-US" sz="2000" b="0" strike="noStrike" spc="-1">
              <a:solidFill>
                <a:srgbClr val="000000"/>
              </a:solidFill>
              <a:uFill>
                <a:solidFill>
                  <a:srgbClr val="FFFFFF"/>
                </a:solidFill>
              </a:uFill>
              <a:latin typeface="Arial"/>
            </a:endParaRPr>
          </a:p>
          <a:p>
            <a:pPr>
              <a:lnSpc>
                <a:spcPct val="8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4460760" y="6494400"/>
            <a:ext cx="1066320" cy="304560"/>
          </a:xfrm>
          <a:prstGeom prst="rect">
            <a:avLst/>
          </a:prstGeom>
          <a:noFill/>
          <a:ln>
            <a:noFill/>
          </a:ln>
        </p:spPr>
        <p:txBody>
          <a:bodyPr/>
          <a:lstStyle/>
          <a:p>
            <a:pPr>
              <a:lnSpc>
                <a:spcPct val="100000"/>
              </a:lnSpc>
            </a:pPr>
            <a:fld id="{EECF52F1-B9B3-4E04-B4CE-792426CDE529}" type="slidenum">
              <a:rPr lang="en-US" sz="1200" b="1" strike="noStrike" spc="-1">
                <a:solidFill>
                  <a:srgbClr val="000000"/>
                </a:solidFill>
                <a:uFill>
                  <a:solidFill>
                    <a:srgbClr val="FFFFFF"/>
                  </a:solidFill>
                </a:uFill>
                <a:latin typeface="Arial"/>
              </a:rPr>
              <a:t>14</a:t>
            </a:fld>
            <a:endParaRPr lang="en-US" sz="1400" b="0" strike="noStrike" spc="-1">
              <a:solidFill>
                <a:srgbClr val="000000"/>
              </a:solidFill>
              <a:uFill>
                <a:solidFill>
                  <a:srgbClr val="FFFFFF"/>
                </a:solidFill>
              </a:uFill>
              <a:latin typeface="Times New Roman"/>
            </a:endParaRPr>
          </a:p>
        </p:txBody>
      </p:sp>
      <p:sp>
        <p:nvSpPr>
          <p:cNvPr id="334" name="TextShape 2"/>
          <p:cNvSpPr txBox="1"/>
          <p:nvPr/>
        </p:nvSpPr>
        <p:spPr>
          <a:xfrm>
            <a:off x="685800" y="15228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AIMD (cont)</a:t>
            </a:r>
            <a:endParaRPr lang="en-US" sz="3300" b="0" strike="noStrike" spc="-1">
              <a:solidFill>
                <a:srgbClr val="000000"/>
              </a:solidFill>
              <a:uFill>
                <a:solidFill>
                  <a:srgbClr val="FFFFFF"/>
                </a:solidFill>
              </a:uFill>
              <a:latin typeface="Arial"/>
            </a:endParaRPr>
          </a:p>
        </p:txBody>
      </p:sp>
      <p:sp>
        <p:nvSpPr>
          <p:cNvPr id="335" name="TextShape 3"/>
          <p:cNvSpPr txBox="1"/>
          <p:nvPr/>
        </p:nvSpPr>
        <p:spPr>
          <a:xfrm>
            <a:off x="762120" y="1770120"/>
            <a:ext cx="7695720" cy="2945880"/>
          </a:xfrm>
          <a:prstGeom prst="rect">
            <a:avLst/>
          </a:prstGeom>
          <a:noFill/>
          <a:ln w="9360">
            <a:noFill/>
          </a:ln>
        </p:spPr>
        <p:txBody>
          <a:bodyPr/>
          <a:lstStyle/>
          <a:p>
            <a:pPr>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How does the source determine the network is NOT congested?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4460760" y="6494400"/>
            <a:ext cx="1066320" cy="304560"/>
          </a:xfrm>
          <a:prstGeom prst="rect">
            <a:avLst/>
          </a:prstGeom>
          <a:noFill/>
          <a:ln>
            <a:noFill/>
          </a:ln>
        </p:spPr>
        <p:txBody>
          <a:bodyPr/>
          <a:lstStyle/>
          <a:p>
            <a:pPr>
              <a:lnSpc>
                <a:spcPct val="100000"/>
              </a:lnSpc>
            </a:pPr>
            <a:fld id="{7C0831CE-C4F0-4068-9356-49150B15E739}" type="slidenum">
              <a:rPr lang="en-US" sz="1200" b="1" strike="noStrike" spc="-1">
                <a:solidFill>
                  <a:srgbClr val="000000"/>
                </a:solidFill>
                <a:uFill>
                  <a:solidFill>
                    <a:srgbClr val="FFFFFF"/>
                  </a:solidFill>
                </a:uFill>
                <a:latin typeface="Arial"/>
              </a:rPr>
              <a:t>15</a:t>
            </a:fld>
            <a:endParaRPr lang="en-US" sz="1400" b="0" strike="noStrike" spc="-1">
              <a:solidFill>
                <a:srgbClr val="000000"/>
              </a:solidFill>
              <a:uFill>
                <a:solidFill>
                  <a:srgbClr val="FFFFFF"/>
                </a:solidFill>
              </a:uFill>
              <a:latin typeface="Times New Roman"/>
            </a:endParaRPr>
          </a:p>
        </p:txBody>
      </p:sp>
      <p:sp>
        <p:nvSpPr>
          <p:cNvPr id="337" name="TextShape 2"/>
          <p:cNvSpPr txBox="1"/>
          <p:nvPr/>
        </p:nvSpPr>
        <p:spPr>
          <a:xfrm>
            <a:off x="685800" y="15228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AIMD (cont)</a:t>
            </a:r>
            <a:endParaRPr lang="en-US" sz="3300" b="0" strike="noStrike" spc="-1">
              <a:solidFill>
                <a:srgbClr val="000000"/>
              </a:solidFill>
              <a:uFill>
                <a:solidFill>
                  <a:srgbClr val="FFFFFF"/>
                </a:solidFill>
              </a:uFill>
              <a:latin typeface="Arial"/>
            </a:endParaRPr>
          </a:p>
        </p:txBody>
      </p:sp>
      <p:sp>
        <p:nvSpPr>
          <p:cNvPr id="338" name="TextShape 3"/>
          <p:cNvSpPr txBox="1"/>
          <p:nvPr/>
        </p:nvSpPr>
        <p:spPr>
          <a:xfrm>
            <a:off x="762120" y="1770120"/>
            <a:ext cx="7695720" cy="2945880"/>
          </a:xfrm>
          <a:prstGeom prst="rect">
            <a:avLst/>
          </a:prstGeom>
          <a:noFill/>
          <a:ln w="9360">
            <a:noFill/>
          </a:ln>
        </p:spPr>
        <p:txBody>
          <a:bodyPr/>
          <a:lstStyle/>
          <a:p>
            <a:pPr>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How does the source determine the network is NOT congested?</a:t>
            </a:r>
          </a:p>
          <a:p>
            <a:pPr marL="743040" lvl="1" indent="-285480">
              <a:lnSpc>
                <a:spcPct val="80000"/>
              </a:lnSpc>
              <a:buClr>
                <a:srgbClr val="97CDCC"/>
              </a:buClr>
              <a:buSzPct val="150000"/>
              <a:buFont typeface="Symbol" charset="2"/>
              <a:buChar char=""/>
            </a:pPr>
            <a:r>
              <a:rPr lang="en-US" sz="2400" b="0" strike="noStrike" spc="-1">
                <a:solidFill>
                  <a:srgbClr val="000000"/>
                </a:solidFill>
                <a:uFill>
                  <a:solidFill>
                    <a:srgbClr val="FFFFFF"/>
                  </a:solidFill>
                </a:uFill>
                <a:latin typeface="Arial"/>
              </a:rPr>
              <a:t>You can’t, you just assume it is !!!</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4460760" y="6494400"/>
            <a:ext cx="1066320" cy="304560"/>
          </a:xfrm>
          <a:prstGeom prst="rect">
            <a:avLst/>
          </a:prstGeom>
          <a:noFill/>
          <a:ln>
            <a:noFill/>
          </a:ln>
        </p:spPr>
        <p:txBody>
          <a:bodyPr/>
          <a:lstStyle/>
          <a:p>
            <a:pPr>
              <a:lnSpc>
                <a:spcPct val="100000"/>
              </a:lnSpc>
            </a:pPr>
            <a:fld id="{4F87658B-5766-4CD8-9E61-3D93DE09EF18}" type="slidenum">
              <a:rPr lang="en-US" sz="1200" b="1" strike="noStrike" spc="-1">
                <a:solidFill>
                  <a:srgbClr val="000000"/>
                </a:solidFill>
                <a:uFill>
                  <a:solidFill>
                    <a:srgbClr val="FFFFFF"/>
                  </a:solidFill>
                </a:uFill>
                <a:latin typeface="Arial"/>
              </a:rPr>
              <a:t>16</a:t>
            </a:fld>
            <a:endParaRPr lang="en-US" sz="1400" b="0" strike="noStrike" spc="-1">
              <a:solidFill>
                <a:srgbClr val="000000"/>
              </a:solidFill>
              <a:uFill>
                <a:solidFill>
                  <a:srgbClr val="FFFFFF"/>
                </a:solidFill>
              </a:uFill>
              <a:latin typeface="Times New Roman"/>
            </a:endParaRPr>
          </a:p>
        </p:txBody>
      </p:sp>
      <p:sp>
        <p:nvSpPr>
          <p:cNvPr id="340"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Additive Increase/Multiplicative Decrease</a:t>
            </a:r>
            <a:endParaRPr lang="en-US" sz="3300" b="0" strike="noStrike" spc="-1">
              <a:solidFill>
                <a:srgbClr val="000000"/>
              </a:solidFill>
              <a:uFill>
                <a:solidFill>
                  <a:srgbClr val="FFFFFF"/>
                </a:solidFill>
              </a:uFill>
              <a:latin typeface="Arial"/>
            </a:endParaRPr>
          </a:p>
        </p:txBody>
      </p:sp>
      <p:sp>
        <p:nvSpPr>
          <p:cNvPr id="341" name="TextShape 3"/>
          <p:cNvSpPr txBox="1"/>
          <p:nvPr/>
        </p:nvSpPr>
        <p:spPr>
          <a:xfrm>
            <a:off x="762120" y="1687680"/>
            <a:ext cx="7695720" cy="425556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Objective: adjust to changes in the available capacity</a:t>
            </a:r>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New state variable per connection: </a:t>
            </a:r>
            <a:r>
              <a:rPr lang="en-US" sz="2000" b="1" strike="noStrike" spc="-1">
                <a:solidFill>
                  <a:srgbClr val="000000"/>
                </a:solidFill>
                <a:uFill>
                  <a:solidFill>
                    <a:srgbClr val="FFFFFF"/>
                  </a:solidFill>
                </a:uFill>
                <a:latin typeface="Courier New"/>
              </a:rPr>
              <a:t>CongestionWindow</a:t>
            </a:r>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limits how much data source has in transit</a:t>
            </a:r>
          </a:p>
          <a:p>
            <a:r>
              <a:rPr lang="en-US" sz="2000" b="1" strike="noStrike" spc="-1">
                <a:solidFill>
                  <a:srgbClr val="000000"/>
                </a:solidFill>
                <a:uFill>
                  <a:solidFill>
                    <a:srgbClr val="FFFFFF"/>
                  </a:solidFill>
                </a:uFill>
                <a:latin typeface="Courier New"/>
              </a:rPr>
              <a:t>		MaxWin = MIN(CongestionWindow, 			             AdvertisedWindow)</a:t>
            </a:r>
            <a:endParaRPr lang="en-US" sz="24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Courier New"/>
              </a:rPr>
              <a:t>	(LastByteSent - LastByteAcked) ≤ MaxWin</a:t>
            </a:r>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Idea:</a:t>
            </a:r>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increase </a:t>
            </a:r>
            <a:r>
              <a:rPr lang="en-US" sz="2000" b="1" strike="noStrike" spc="-1">
                <a:solidFill>
                  <a:srgbClr val="000000"/>
                </a:solidFill>
                <a:uFill>
                  <a:solidFill>
                    <a:srgbClr val="FFFFFF"/>
                  </a:solidFill>
                </a:uFill>
                <a:latin typeface="Courier New"/>
              </a:rPr>
              <a:t>CongestionWindow</a:t>
            </a:r>
            <a:r>
              <a:rPr lang="en-US" sz="2000" b="0" strike="noStrike" spc="-1">
                <a:solidFill>
                  <a:srgbClr val="000000"/>
                </a:solidFill>
                <a:uFill>
                  <a:solidFill>
                    <a:srgbClr val="FFFFFF"/>
                  </a:solidFill>
                </a:uFill>
                <a:latin typeface="Arial"/>
              </a:rPr>
              <a:t> when congestion goes down</a:t>
            </a:r>
          </a:p>
          <a:p>
            <a:pPr marL="743040" lvl="1" indent="-285480">
              <a:lnSpc>
                <a:spcPct val="9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decrease </a:t>
            </a:r>
            <a:r>
              <a:rPr lang="en-US" sz="2000" b="1" strike="noStrike" spc="-1">
                <a:solidFill>
                  <a:srgbClr val="000000"/>
                </a:solidFill>
                <a:uFill>
                  <a:solidFill>
                    <a:srgbClr val="FFFFFF"/>
                  </a:solidFill>
                </a:uFill>
                <a:latin typeface="Courier New"/>
              </a:rPr>
              <a:t>CongestionWindow</a:t>
            </a:r>
            <a:r>
              <a:rPr lang="en-US" sz="2000" b="0" strike="noStrike" spc="-1">
                <a:solidFill>
                  <a:srgbClr val="000000"/>
                </a:solidFill>
                <a:uFill>
                  <a:solidFill>
                    <a:srgbClr val="FFFFFF"/>
                  </a:solidFill>
                </a:uFill>
                <a:latin typeface="Arial"/>
              </a:rPr>
              <a:t> when congestion goes up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Shape 1"/>
          <p:cNvSpPr txBox="1"/>
          <p:nvPr/>
        </p:nvSpPr>
        <p:spPr>
          <a:xfrm>
            <a:off x="4460760" y="6494400"/>
            <a:ext cx="1066320" cy="304560"/>
          </a:xfrm>
          <a:prstGeom prst="rect">
            <a:avLst/>
          </a:prstGeom>
          <a:noFill/>
          <a:ln>
            <a:noFill/>
          </a:ln>
        </p:spPr>
        <p:txBody>
          <a:bodyPr/>
          <a:lstStyle/>
          <a:p>
            <a:pPr>
              <a:lnSpc>
                <a:spcPct val="100000"/>
              </a:lnSpc>
            </a:pPr>
            <a:fld id="{7913CD20-D71B-4BB5-902A-868605C0C650}" type="slidenum">
              <a:rPr lang="en-US" sz="1200" b="1" strike="noStrike" spc="-1">
                <a:solidFill>
                  <a:srgbClr val="000000"/>
                </a:solidFill>
                <a:uFill>
                  <a:solidFill>
                    <a:srgbClr val="FFFFFF"/>
                  </a:solidFill>
                </a:uFill>
                <a:latin typeface="Arial"/>
              </a:rPr>
              <a:t>17</a:t>
            </a:fld>
            <a:endParaRPr lang="en-US" sz="1400" b="0" strike="noStrike" spc="-1">
              <a:solidFill>
                <a:srgbClr val="000000"/>
              </a:solidFill>
              <a:uFill>
                <a:solidFill>
                  <a:srgbClr val="FFFFFF"/>
                </a:solidFill>
              </a:uFill>
              <a:latin typeface="Times New Roman"/>
            </a:endParaRPr>
          </a:p>
        </p:txBody>
      </p:sp>
      <p:sp>
        <p:nvSpPr>
          <p:cNvPr id="343"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AIMD (cont)</a:t>
            </a:r>
            <a:endParaRPr lang="en-US" sz="3300" b="0" strike="noStrike" spc="-1">
              <a:solidFill>
                <a:srgbClr val="000000"/>
              </a:solidFill>
              <a:uFill>
                <a:solidFill>
                  <a:srgbClr val="FFFFFF"/>
                </a:solidFill>
              </a:uFill>
              <a:latin typeface="Arial"/>
            </a:endParaRPr>
          </a:p>
        </p:txBody>
      </p:sp>
      <p:sp>
        <p:nvSpPr>
          <p:cNvPr id="344" name="TextShape 3"/>
          <p:cNvSpPr txBox="1"/>
          <p:nvPr/>
        </p:nvSpPr>
        <p:spPr>
          <a:xfrm>
            <a:off x="380880" y="1676520"/>
            <a:ext cx="5714640" cy="2742840"/>
          </a:xfrm>
          <a:prstGeom prst="rect">
            <a:avLst/>
          </a:prstGeom>
          <a:noFill/>
          <a:ln w="9360">
            <a:noFill/>
          </a:ln>
        </p:spPr>
        <p:txBody>
          <a:bodyPr/>
          <a:lstStyle/>
          <a:p>
            <a:pPr marL="495360" indent="-49500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Algorithm</a:t>
            </a:r>
          </a:p>
          <a:p>
            <a:pPr marL="911160" lvl="1" indent="-45360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increment </a:t>
            </a:r>
            <a:r>
              <a:rPr lang="en-US" sz="2200" b="1" strike="noStrike" spc="-1">
                <a:solidFill>
                  <a:srgbClr val="000000"/>
                </a:solidFill>
                <a:uFill>
                  <a:solidFill>
                    <a:srgbClr val="FFFFFF"/>
                  </a:solidFill>
                </a:uFill>
                <a:latin typeface="Arial"/>
              </a:rPr>
              <a:t>CongestionWindow</a:t>
            </a:r>
            <a:r>
              <a:rPr lang="en-US" sz="2200" b="0" strike="noStrike" spc="-1">
                <a:solidFill>
                  <a:srgbClr val="000000"/>
                </a:solidFill>
                <a:uFill>
                  <a:solidFill>
                    <a:srgbClr val="FFFFFF"/>
                  </a:solidFill>
                </a:uFill>
                <a:latin typeface="Arial"/>
              </a:rPr>
              <a:t> by one packet per RTT (</a:t>
            </a:r>
            <a:r>
              <a:rPr lang="en-US" sz="2200" b="0" i="1" strike="noStrike" spc="-1">
                <a:solidFill>
                  <a:srgbClr val="3333CC"/>
                </a:solidFill>
                <a:uFill>
                  <a:solidFill>
                    <a:srgbClr val="FFFFFF"/>
                  </a:solidFill>
                </a:uFill>
                <a:latin typeface="Arial"/>
              </a:rPr>
              <a:t>additive increase</a:t>
            </a:r>
            <a:r>
              <a:rPr lang="en-US" sz="2200" b="0" strike="noStrike" spc="-1">
                <a:solidFill>
                  <a:srgbClr val="000000"/>
                </a:solidFill>
                <a:uFill>
                  <a:solidFill>
                    <a:srgbClr val="FFFFFF"/>
                  </a:solidFill>
                </a:uFill>
                <a:latin typeface="Arial"/>
              </a:rPr>
              <a:t>)</a:t>
            </a:r>
            <a:endParaRPr lang="en-US" sz="2000" b="0" strike="noStrike" spc="-1">
              <a:solidFill>
                <a:srgbClr val="000000"/>
              </a:solidFill>
              <a:uFill>
                <a:solidFill>
                  <a:srgbClr val="FFFFFF"/>
                </a:solidFill>
              </a:uFill>
              <a:latin typeface="Arial"/>
            </a:endParaRPr>
          </a:p>
          <a:p>
            <a:pPr marL="911160" lvl="1" indent="-45360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divide </a:t>
            </a:r>
            <a:r>
              <a:rPr lang="en-US" sz="2200" b="1" strike="noStrike" spc="-1">
                <a:solidFill>
                  <a:srgbClr val="000000"/>
                </a:solidFill>
                <a:uFill>
                  <a:solidFill>
                    <a:srgbClr val="FFFFFF"/>
                  </a:solidFill>
                </a:uFill>
                <a:latin typeface="Arial"/>
              </a:rPr>
              <a:t>CongestionWindow</a:t>
            </a:r>
            <a:r>
              <a:rPr lang="en-US" sz="2200" b="0" strike="noStrike" spc="-1">
                <a:solidFill>
                  <a:srgbClr val="000000"/>
                </a:solidFill>
                <a:uFill>
                  <a:solidFill>
                    <a:srgbClr val="FFFFFF"/>
                  </a:solidFill>
                </a:uFill>
                <a:latin typeface="Arial"/>
              </a:rPr>
              <a:t> by two whenever a timeout occurs (</a:t>
            </a:r>
            <a:r>
              <a:rPr lang="en-US" sz="2200" b="0" i="1" strike="noStrike" spc="-1">
                <a:solidFill>
                  <a:srgbClr val="3333CC"/>
                </a:solidFill>
                <a:uFill>
                  <a:solidFill>
                    <a:srgbClr val="FFFFFF"/>
                  </a:solidFill>
                </a:uFill>
                <a:latin typeface="Arial"/>
              </a:rPr>
              <a:t>multiplicative decrease</a:t>
            </a:r>
            <a:r>
              <a:rPr lang="en-US" sz="2200" b="0" strike="noStrike" spc="-1">
                <a:solidFill>
                  <a:srgbClr val="000000"/>
                </a:solidFill>
                <a:uFill>
                  <a:solidFill>
                    <a:srgbClr val="FFFFFF"/>
                  </a:solidFill>
                </a:uFill>
                <a:latin typeface="Arial"/>
              </a:rPr>
              <a:t>)</a:t>
            </a:r>
            <a:endParaRPr lang="en-US" sz="2000" b="0" strike="noStrike" spc="-1">
              <a:solidFill>
                <a:srgbClr val="000000"/>
              </a:solidFill>
              <a:uFill>
                <a:solidFill>
                  <a:srgbClr val="FFFFFF"/>
                </a:solidFill>
              </a:uFill>
              <a:latin typeface="Arial"/>
            </a:endParaRPr>
          </a:p>
          <a:p>
            <a:pPr marL="495360" indent="-495000">
              <a:lnSpc>
                <a:spcPct val="100000"/>
              </a:lnSpc>
            </a:pPr>
            <a:endParaRPr lang="en-US" sz="2400" b="0" strike="noStrike" spc="-1">
              <a:solidFill>
                <a:srgbClr val="000000"/>
              </a:solidFill>
              <a:uFill>
                <a:solidFill>
                  <a:srgbClr val="FFFFFF"/>
                </a:solidFill>
              </a:uFill>
              <a:latin typeface="Arial"/>
            </a:endParaRPr>
          </a:p>
          <a:p>
            <a:pPr marL="495360" indent="-495000">
              <a:lnSpc>
                <a:spcPct val="100000"/>
              </a:lnSpc>
            </a:pPr>
            <a:endParaRPr lang="en-US" sz="2400" b="0" strike="noStrike" spc="-1">
              <a:solidFill>
                <a:srgbClr val="000000"/>
              </a:solidFill>
              <a:uFill>
                <a:solidFill>
                  <a:srgbClr val="FFFFFF"/>
                </a:solidFill>
              </a:uFill>
              <a:latin typeface="Arial"/>
            </a:endParaRPr>
          </a:p>
        </p:txBody>
      </p:sp>
      <p:sp>
        <p:nvSpPr>
          <p:cNvPr id="345" name="CustomShape 4"/>
          <p:cNvSpPr/>
          <p:nvPr/>
        </p:nvSpPr>
        <p:spPr>
          <a:xfrm>
            <a:off x="6703920" y="1295280"/>
            <a:ext cx="56520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Source</a:t>
            </a:r>
            <a:endParaRPr lang="en-US" sz="1800" b="0" strike="noStrike" spc="-1">
              <a:solidFill>
                <a:srgbClr val="000000"/>
              </a:solidFill>
              <a:uFill>
                <a:solidFill>
                  <a:srgbClr val="FFFFFF"/>
                </a:solidFill>
              </a:uFill>
              <a:latin typeface="Arial"/>
            </a:endParaRPr>
          </a:p>
        </p:txBody>
      </p:sp>
      <p:sp>
        <p:nvSpPr>
          <p:cNvPr id="346" name="CustomShape 5"/>
          <p:cNvSpPr/>
          <p:nvPr/>
        </p:nvSpPr>
        <p:spPr>
          <a:xfrm>
            <a:off x="7562880" y="1295280"/>
            <a:ext cx="89424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Destination</a:t>
            </a:r>
            <a:endParaRPr lang="en-US" sz="1800" b="0" strike="noStrike" spc="-1">
              <a:solidFill>
                <a:srgbClr val="000000"/>
              </a:solidFill>
              <a:uFill>
                <a:solidFill>
                  <a:srgbClr val="FFFFFF"/>
                </a:solidFill>
              </a:uFill>
              <a:latin typeface="Arial"/>
            </a:endParaRPr>
          </a:p>
        </p:txBody>
      </p:sp>
      <p:sp>
        <p:nvSpPr>
          <p:cNvPr id="347" name="Line 6"/>
          <p:cNvSpPr/>
          <p:nvPr/>
        </p:nvSpPr>
        <p:spPr>
          <a:xfrm>
            <a:off x="6798960" y="1427400"/>
            <a:ext cx="720" cy="27403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48" name="Line 7"/>
          <p:cNvSpPr/>
          <p:nvPr/>
        </p:nvSpPr>
        <p:spPr>
          <a:xfrm>
            <a:off x="7698240" y="1432800"/>
            <a:ext cx="720" cy="27324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49" name="Line 8"/>
          <p:cNvSpPr/>
          <p:nvPr/>
        </p:nvSpPr>
        <p:spPr>
          <a:xfrm>
            <a:off x="6798960" y="1531080"/>
            <a:ext cx="853560" cy="24048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50" name="CustomShape 9"/>
          <p:cNvSpPr/>
          <p:nvPr/>
        </p:nvSpPr>
        <p:spPr>
          <a:xfrm>
            <a:off x="7648560" y="1756080"/>
            <a:ext cx="49320" cy="30600"/>
          </a:xfrm>
          <a:custGeom>
            <a:avLst/>
            <a:gdLst/>
            <a:ahLst/>
            <a:cxnLst/>
            <a:rect l="l" t="t" r="r" b="b"/>
            <a:pathLst>
              <a:path w="72" h="36">
                <a:moveTo>
                  <a:pt x="0" y="36"/>
                </a:moveTo>
                <a:lnTo>
                  <a:pt x="72" y="33"/>
                </a:lnTo>
                <a:lnTo>
                  <a:pt x="9" y="0"/>
                </a:lnTo>
                <a:lnTo>
                  <a:pt x="0" y="36"/>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51" name="Line 10"/>
          <p:cNvSpPr/>
          <p:nvPr/>
        </p:nvSpPr>
        <p:spPr>
          <a:xfrm flipH="1">
            <a:off x="6840360" y="1782000"/>
            <a:ext cx="857880" cy="2905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52" name="CustomShape 11"/>
          <p:cNvSpPr/>
          <p:nvPr/>
        </p:nvSpPr>
        <p:spPr>
          <a:xfrm>
            <a:off x="6798960" y="2057040"/>
            <a:ext cx="49320" cy="30600"/>
          </a:xfrm>
          <a:custGeom>
            <a:avLst/>
            <a:gdLst/>
            <a:ahLst/>
            <a:cxnLst/>
            <a:rect l="l" t="t" r="r" b="b"/>
            <a:pathLst>
              <a:path w="72" h="36">
                <a:moveTo>
                  <a:pt x="63" y="0"/>
                </a:moveTo>
                <a:lnTo>
                  <a:pt x="0" y="33"/>
                </a:lnTo>
                <a:lnTo>
                  <a:pt x="72" y="36"/>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53" name="Line 12"/>
          <p:cNvSpPr/>
          <p:nvPr/>
        </p:nvSpPr>
        <p:spPr>
          <a:xfrm>
            <a:off x="6798960" y="2082600"/>
            <a:ext cx="853560" cy="24408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54" name="CustomShape 13"/>
          <p:cNvSpPr/>
          <p:nvPr/>
        </p:nvSpPr>
        <p:spPr>
          <a:xfrm>
            <a:off x="7648560" y="2311200"/>
            <a:ext cx="49320" cy="30600"/>
          </a:xfrm>
          <a:custGeom>
            <a:avLst/>
            <a:gdLst/>
            <a:ahLst/>
            <a:cxnLst/>
            <a:rect l="l" t="t" r="r" b="b"/>
            <a:pathLst>
              <a:path w="72" h="36">
                <a:moveTo>
                  <a:pt x="0" y="36"/>
                </a:moveTo>
                <a:lnTo>
                  <a:pt x="72" y="33"/>
                </a:lnTo>
                <a:lnTo>
                  <a:pt x="9" y="0"/>
                </a:lnTo>
                <a:lnTo>
                  <a:pt x="0" y="36"/>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55" name="Line 14"/>
          <p:cNvSpPr/>
          <p:nvPr/>
        </p:nvSpPr>
        <p:spPr>
          <a:xfrm flipH="1">
            <a:off x="6840360" y="2336760"/>
            <a:ext cx="857880" cy="2898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56" name="CustomShape 15"/>
          <p:cNvSpPr/>
          <p:nvPr/>
        </p:nvSpPr>
        <p:spPr>
          <a:xfrm>
            <a:off x="6798960" y="2611080"/>
            <a:ext cx="49320" cy="30600"/>
          </a:xfrm>
          <a:custGeom>
            <a:avLst/>
            <a:gdLst/>
            <a:ahLst/>
            <a:cxnLst/>
            <a:rect l="l" t="t" r="r" b="b"/>
            <a:pathLst>
              <a:path w="72" h="36">
                <a:moveTo>
                  <a:pt x="63" y="0"/>
                </a:moveTo>
                <a:lnTo>
                  <a:pt x="0" y="33"/>
                </a:lnTo>
                <a:lnTo>
                  <a:pt x="72" y="36"/>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57" name="Line 16"/>
          <p:cNvSpPr/>
          <p:nvPr/>
        </p:nvSpPr>
        <p:spPr>
          <a:xfrm>
            <a:off x="6798960" y="2181240"/>
            <a:ext cx="853560" cy="24048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58" name="CustomShape 17"/>
          <p:cNvSpPr/>
          <p:nvPr/>
        </p:nvSpPr>
        <p:spPr>
          <a:xfrm>
            <a:off x="7648560" y="2408760"/>
            <a:ext cx="49320" cy="30600"/>
          </a:xfrm>
          <a:custGeom>
            <a:avLst/>
            <a:gdLst/>
            <a:ahLst/>
            <a:cxnLst/>
            <a:rect l="l" t="t" r="r" b="b"/>
            <a:pathLst>
              <a:path w="72" h="36">
                <a:moveTo>
                  <a:pt x="0" y="33"/>
                </a:moveTo>
                <a:lnTo>
                  <a:pt x="72" y="30"/>
                </a:lnTo>
                <a:lnTo>
                  <a:pt x="9" y="0"/>
                </a:lnTo>
                <a:lnTo>
                  <a:pt x="0" y="36"/>
                </a:lnTo>
                <a:lnTo>
                  <a:pt x="0" y="33"/>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59" name="Line 18"/>
          <p:cNvSpPr/>
          <p:nvPr/>
        </p:nvSpPr>
        <p:spPr>
          <a:xfrm flipH="1">
            <a:off x="6840360" y="2434680"/>
            <a:ext cx="857880" cy="2876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60" name="CustomShape 19"/>
          <p:cNvSpPr/>
          <p:nvPr/>
        </p:nvSpPr>
        <p:spPr>
          <a:xfrm>
            <a:off x="6798960" y="2707200"/>
            <a:ext cx="49320" cy="30600"/>
          </a:xfrm>
          <a:custGeom>
            <a:avLst/>
            <a:gdLst/>
            <a:ahLst/>
            <a:cxnLst/>
            <a:rect l="l" t="t" r="r" b="b"/>
            <a:pathLst>
              <a:path w="72" h="36">
                <a:moveTo>
                  <a:pt x="63" y="0"/>
                </a:moveTo>
                <a:lnTo>
                  <a:pt x="0" y="33"/>
                </a:lnTo>
                <a:lnTo>
                  <a:pt x="72" y="36"/>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61" name="Line 20"/>
          <p:cNvSpPr/>
          <p:nvPr/>
        </p:nvSpPr>
        <p:spPr>
          <a:xfrm>
            <a:off x="6798960" y="2639520"/>
            <a:ext cx="85356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62" name="CustomShape 21"/>
          <p:cNvSpPr/>
          <p:nvPr/>
        </p:nvSpPr>
        <p:spPr>
          <a:xfrm>
            <a:off x="7648560" y="2867760"/>
            <a:ext cx="49320" cy="30600"/>
          </a:xfrm>
          <a:custGeom>
            <a:avLst/>
            <a:gdLst/>
            <a:ahLst/>
            <a:cxnLst/>
            <a:rect l="l" t="t" r="r" b="b"/>
            <a:pathLst>
              <a:path w="72" h="36">
                <a:moveTo>
                  <a:pt x="0" y="33"/>
                </a:moveTo>
                <a:lnTo>
                  <a:pt x="72" y="30"/>
                </a:lnTo>
                <a:lnTo>
                  <a:pt x="9" y="0"/>
                </a:lnTo>
                <a:lnTo>
                  <a:pt x="0" y="36"/>
                </a:lnTo>
                <a:lnTo>
                  <a:pt x="0" y="33"/>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63" name="Line 22"/>
          <p:cNvSpPr/>
          <p:nvPr/>
        </p:nvSpPr>
        <p:spPr>
          <a:xfrm flipH="1">
            <a:off x="6840360" y="2893680"/>
            <a:ext cx="857880" cy="289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64" name="CustomShape 23"/>
          <p:cNvSpPr/>
          <p:nvPr/>
        </p:nvSpPr>
        <p:spPr>
          <a:xfrm>
            <a:off x="6798960" y="3165120"/>
            <a:ext cx="49320" cy="30600"/>
          </a:xfrm>
          <a:custGeom>
            <a:avLst/>
            <a:gdLst/>
            <a:ahLst/>
            <a:cxnLst/>
            <a:rect l="l" t="t" r="r" b="b"/>
            <a:pathLst>
              <a:path w="72" h="36">
                <a:moveTo>
                  <a:pt x="63" y="0"/>
                </a:moveTo>
                <a:lnTo>
                  <a:pt x="0" y="33"/>
                </a:lnTo>
                <a:lnTo>
                  <a:pt x="72" y="36"/>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65" name="Line 24"/>
          <p:cNvSpPr/>
          <p:nvPr/>
        </p:nvSpPr>
        <p:spPr>
          <a:xfrm>
            <a:off x="6798960" y="2735280"/>
            <a:ext cx="853560" cy="2437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66" name="CustomShape 25"/>
          <p:cNvSpPr/>
          <p:nvPr/>
        </p:nvSpPr>
        <p:spPr>
          <a:xfrm>
            <a:off x="7648560" y="2963880"/>
            <a:ext cx="49320" cy="30600"/>
          </a:xfrm>
          <a:custGeom>
            <a:avLst/>
            <a:gdLst/>
            <a:ahLst/>
            <a:cxnLst/>
            <a:rect l="l" t="t" r="r" b="b"/>
            <a:pathLst>
              <a:path w="72" h="36">
                <a:moveTo>
                  <a:pt x="0" y="36"/>
                </a:moveTo>
                <a:lnTo>
                  <a:pt x="72" y="33"/>
                </a:lnTo>
                <a:lnTo>
                  <a:pt x="9" y="0"/>
                </a:lnTo>
                <a:lnTo>
                  <a:pt x="0" y="36"/>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67" name="Line 26"/>
          <p:cNvSpPr/>
          <p:nvPr/>
        </p:nvSpPr>
        <p:spPr>
          <a:xfrm flipH="1">
            <a:off x="6840360" y="2989440"/>
            <a:ext cx="857880" cy="2898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68" name="CustomShape 27"/>
          <p:cNvSpPr/>
          <p:nvPr/>
        </p:nvSpPr>
        <p:spPr>
          <a:xfrm>
            <a:off x="6798960" y="3263760"/>
            <a:ext cx="49320" cy="30600"/>
          </a:xfrm>
          <a:custGeom>
            <a:avLst/>
            <a:gdLst/>
            <a:ahLst/>
            <a:cxnLst/>
            <a:rect l="l" t="t" r="r" b="b"/>
            <a:pathLst>
              <a:path w="72" h="36">
                <a:moveTo>
                  <a:pt x="63" y="0"/>
                </a:moveTo>
                <a:lnTo>
                  <a:pt x="0" y="33"/>
                </a:lnTo>
                <a:lnTo>
                  <a:pt x="72" y="36"/>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69" name="Line 28"/>
          <p:cNvSpPr/>
          <p:nvPr/>
        </p:nvSpPr>
        <p:spPr>
          <a:xfrm>
            <a:off x="6798960" y="2833920"/>
            <a:ext cx="85356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70" name="CustomShape 29"/>
          <p:cNvSpPr/>
          <p:nvPr/>
        </p:nvSpPr>
        <p:spPr>
          <a:xfrm>
            <a:off x="7648560" y="3062160"/>
            <a:ext cx="49320" cy="30600"/>
          </a:xfrm>
          <a:custGeom>
            <a:avLst/>
            <a:gdLst/>
            <a:ahLst/>
            <a:cxnLst/>
            <a:rect l="l" t="t" r="r" b="b"/>
            <a:pathLst>
              <a:path w="72" h="36">
                <a:moveTo>
                  <a:pt x="0" y="33"/>
                </a:moveTo>
                <a:lnTo>
                  <a:pt x="72" y="30"/>
                </a:lnTo>
                <a:lnTo>
                  <a:pt x="9" y="0"/>
                </a:lnTo>
                <a:lnTo>
                  <a:pt x="0" y="36"/>
                </a:lnTo>
                <a:lnTo>
                  <a:pt x="0" y="33"/>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71" name="Line 30"/>
          <p:cNvSpPr/>
          <p:nvPr/>
        </p:nvSpPr>
        <p:spPr>
          <a:xfrm flipH="1">
            <a:off x="6840360" y="3088080"/>
            <a:ext cx="857880" cy="289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72" name="CustomShape 31"/>
          <p:cNvSpPr/>
          <p:nvPr/>
        </p:nvSpPr>
        <p:spPr>
          <a:xfrm>
            <a:off x="6798960" y="3359520"/>
            <a:ext cx="49320" cy="30600"/>
          </a:xfrm>
          <a:custGeom>
            <a:avLst/>
            <a:gdLst/>
            <a:ahLst/>
            <a:cxnLst/>
            <a:rect l="l" t="t" r="r" b="b"/>
            <a:pathLst>
              <a:path w="72" h="36">
                <a:moveTo>
                  <a:pt x="63" y="0"/>
                </a:moveTo>
                <a:lnTo>
                  <a:pt x="0" y="33"/>
                </a:lnTo>
                <a:lnTo>
                  <a:pt x="72" y="36"/>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73" name="Line 32"/>
          <p:cNvSpPr/>
          <p:nvPr/>
        </p:nvSpPr>
        <p:spPr>
          <a:xfrm>
            <a:off x="6798960" y="3196080"/>
            <a:ext cx="85356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74" name="CustomShape 33"/>
          <p:cNvSpPr/>
          <p:nvPr/>
        </p:nvSpPr>
        <p:spPr>
          <a:xfrm>
            <a:off x="7648560" y="3421800"/>
            <a:ext cx="49320" cy="30600"/>
          </a:xfrm>
          <a:custGeom>
            <a:avLst/>
            <a:gdLst/>
            <a:ahLst/>
            <a:cxnLst/>
            <a:rect l="l" t="t" r="r" b="b"/>
            <a:pathLst>
              <a:path w="72" h="36">
                <a:moveTo>
                  <a:pt x="0" y="36"/>
                </a:moveTo>
                <a:lnTo>
                  <a:pt x="72" y="33"/>
                </a:lnTo>
                <a:lnTo>
                  <a:pt x="9" y="0"/>
                </a:lnTo>
                <a:lnTo>
                  <a:pt x="0" y="36"/>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75" name="Line 34"/>
          <p:cNvSpPr/>
          <p:nvPr/>
        </p:nvSpPr>
        <p:spPr>
          <a:xfrm flipH="1">
            <a:off x="6840360" y="3447720"/>
            <a:ext cx="857880" cy="2905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76" name="CustomShape 35"/>
          <p:cNvSpPr/>
          <p:nvPr/>
        </p:nvSpPr>
        <p:spPr>
          <a:xfrm>
            <a:off x="6798960" y="3722760"/>
            <a:ext cx="49320" cy="30600"/>
          </a:xfrm>
          <a:custGeom>
            <a:avLst/>
            <a:gdLst/>
            <a:ahLst/>
            <a:cxnLst/>
            <a:rect l="l" t="t" r="r" b="b"/>
            <a:pathLst>
              <a:path w="72" h="36">
                <a:moveTo>
                  <a:pt x="63" y="0"/>
                </a:moveTo>
                <a:lnTo>
                  <a:pt x="0" y="33"/>
                </a:lnTo>
                <a:lnTo>
                  <a:pt x="72" y="36"/>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77" name="Line 36"/>
          <p:cNvSpPr/>
          <p:nvPr/>
        </p:nvSpPr>
        <p:spPr>
          <a:xfrm>
            <a:off x="6798960" y="3292200"/>
            <a:ext cx="853560" cy="2437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78" name="CustomShape 37"/>
          <p:cNvSpPr/>
          <p:nvPr/>
        </p:nvSpPr>
        <p:spPr>
          <a:xfrm>
            <a:off x="7648560" y="3520440"/>
            <a:ext cx="49320" cy="30600"/>
          </a:xfrm>
          <a:custGeom>
            <a:avLst/>
            <a:gdLst/>
            <a:ahLst/>
            <a:cxnLst/>
            <a:rect l="l" t="t" r="r" b="b"/>
            <a:pathLst>
              <a:path w="72" h="36">
                <a:moveTo>
                  <a:pt x="0" y="33"/>
                </a:moveTo>
                <a:lnTo>
                  <a:pt x="72" y="30"/>
                </a:lnTo>
                <a:lnTo>
                  <a:pt x="9" y="0"/>
                </a:lnTo>
                <a:lnTo>
                  <a:pt x="0" y="36"/>
                </a:lnTo>
                <a:lnTo>
                  <a:pt x="0" y="33"/>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79" name="Line 38"/>
          <p:cNvSpPr/>
          <p:nvPr/>
        </p:nvSpPr>
        <p:spPr>
          <a:xfrm flipH="1">
            <a:off x="6840360" y="3546360"/>
            <a:ext cx="857880" cy="2901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80" name="CustomShape 39"/>
          <p:cNvSpPr/>
          <p:nvPr/>
        </p:nvSpPr>
        <p:spPr>
          <a:xfrm>
            <a:off x="6798960" y="3818880"/>
            <a:ext cx="49320" cy="29880"/>
          </a:xfrm>
          <a:custGeom>
            <a:avLst/>
            <a:gdLst/>
            <a:ahLst/>
            <a:cxnLst/>
            <a:rect l="l" t="t" r="r" b="b"/>
            <a:pathLst>
              <a:path w="72" h="35">
                <a:moveTo>
                  <a:pt x="63" y="0"/>
                </a:moveTo>
                <a:lnTo>
                  <a:pt x="0" y="32"/>
                </a:lnTo>
                <a:lnTo>
                  <a:pt x="72" y="35"/>
                </a:lnTo>
                <a:lnTo>
                  <a:pt x="63" y="3"/>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81" name="Line 40"/>
          <p:cNvSpPr/>
          <p:nvPr/>
        </p:nvSpPr>
        <p:spPr>
          <a:xfrm>
            <a:off x="6798960" y="3390480"/>
            <a:ext cx="85356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82" name="CustomShape 41"/>
          <p:cNvSpPr/>
          <p:nvPr/>
        </p:nvSpPr>
        <p:spPr>
          <a:xfrm>
            <a:off x="7648560" y="3616560"/>
            <a:ext cx="49320" cy="30600"/>
          </a:xfrm>
          <a:custGeom>
            <a:avLst/>
            <a:gdLst/>
            <a:ahLst/>
            <a:cxnLst/>
            <a:rect l="l" t="t" r="r" b="b"/>
            <a:pathLst>
              <a:path w="72" h="36">
                <a:moveTo>
                  <a:pt x="0" y="36"/>
                </a:moveTo>
                <a:lnTo>
                  <a:pt x="72" y="33"/>
                </a:lnTo>
                <a:lnTo>
                  <a:pt x="9" y="0"/>
                </a:lnTo>
                <a:lnTo>
                  <a:pt x="0" y="36"/>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83" name="Line 42"/>
          <p:cNvSpPr/>
          <p:nvPr/>
        </p:nvSpPr>
        <p:spPr>
          <a:xfrm flipH="1">
            <a:off x="6840360" y="3642120"/>
            <a:ext cx="857880" cy="2898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84" name="CustomShape 43"/>
          <p:cNvSpPr/>
          <p:nvPr/>
        </p:nvSpPr>
        <p:spPr>
          <a:xfrm>
            <a:off x="6798960" y="3916440"/>
            <a:ext cx="49320" cy="30600"/>
          </a:xfrm>
          <a:custGeom>
            <a:avLst/>
            <a:gdLst/>
            <a:ahLst/>
            <a:cxnLst/>
            <a:rect l="l" t="t" r="r" b="b"/>
            <a:pathLst>
              <a:path w="72" h="36">
                <a:moveTo>
                  <a:pt x="63" y="0"/>
                </a:moveTo>
                <a:lnTo>
                  <a:pt x="0" y="33"/>
                </a:lnTo>
                <a:lnTo>
                  <a:pt x="72" y="36"/>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85" name="Line 44"/>
          <p:cNvSpPr/>
          <p:nvPr/>
        </p:nvSpPr>
        <p:spPr>
          <a:xfrm>
            <a:off x="6798960" y="3486600"/>
            <a:ext cx="853560" cy="2437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86" name="CustomShape 45"/>
          <p:cNvSpPr/>
          <p:nvPr/>
        </p:nvSpPr>
        <p:spPr>
          <a:xfrm>
            <a:off x="7648560" y="3714840"/>
            <a:ext cx="49320" cy="30600"/>
          </a:xfrm>
          <a:custGeom>
            <a:avLst/>
            <a:gdLst/>
            <a:ahLst/>
            <a:cxnLst/>
            <a:rect l="l" t="t" r="r" b="b"/>
            <a:pathLst>
              <a:path w="72" h="36">
                <a:moveTo>
                  <a:pt x="0" y="33"/>
                </a:moveTo>
                <a:lnTo>
                  <a:pt x="72" y="30"/>
                </a:lnTo>
                <a:lnTo>
                  <a:pt x="9" y="0"/>
                </a:lnTo>
                <a:lnTo>
                  <a:pt x="0" y="36"/>
                </a:lnTo>
                <a:lnTo>
                  <a:pt x="0" y="33"/>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87" name="Line 46"/>
          <p:cNvSpPr/>
          <p:nvPr/>
        </p:nvSpPr>
        <p:spPr>
          <a:xfrm flipH="1">
            <a:off x="6840360" y="3740760"/>
            <a:ext cx="857880" cy="289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388" name="CustomShape 47"/>
          <p:cNvSpPr/>
          <p:nvPr/>
        </p:nvSpPr>
        <p:spPr>
          <a:xfrm>
            <a:off x="6798960" y="4012200"/>
            <a:ext cx="49320" cy="30600"/>
          </a:xfrm>
          <a:custGeom>
            <a:avLst/>
            <a:gdLst/>
            <a:ahLst/>
            <a:cxnLst/>
            <a:rect l="l" t="t" r="r" b="b"/>
            <a:pathLst>
              <a:path w="72" h="36">
                <a:moveTo>
                  <a:pt x="63" y="0"/>
                </a:moveTo>
                <a:lnTo>
                  <a:pt x="0" y="33"/>
                </a:lnTo>
                <a:lnTo>
                  <a:pt x="72" y="36"/>
                </a:lnTo>
                <a:lnTo>
                  <a:pt x="63" y="3"/>
                </a:lnTo>
                <a:lnTo>
                  <a:pt x="6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389" name="CustomShape 48"/>
          <p:cNvSpPr/>
          <p:nvPr/>
        </p:nvSpPr>
        <p:spPr>
          <a:xfrm rot="16200000">
            <a:off x="7159680" y="3991680"/>
            <a:ext cx="178200" cy="2131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sp>
        <p:nvSpPr>
          <p:cNvPr id="390" name="CustomShape 49"/>
          <p:cNvSpPr/>
          <p:nvPr/>
        </p:nvSpPr>
        <p:spPr>
          <a:xfrm rot="16200000">
            <a:off x="7034400" y="4053240"/>
            <a:ext cx="212400" cy="360"/>
          </a:xfrm>
          <a:prstGeom prst="rect">
            <a:avLst/>
          </a:prstGeom>
          <a:noFill/>
          <a:ln w="9360">
            <a:noFill/>
          </a:ln>
        </p:spPr>
        <p:style>
          <a:lnRef idx="0">
            <a:scrgbClr r="0" g="0" b="0"/>
          </a:lnRef>
          <a:fillRef idx="0">
            <a:scrgbClr r="0" g="0" b="0"/>
          </a:fillRef>
          <a:effectRef idx="0">
            <a:scrgbClr r="0" g="0" b="0"/>
          </a:effectRef>
          <a:fontRef idx="minor"/>
        </p:style>
      </p:sp>
      <p:sp>
        <p:nvSpPr>
          <p:cNvPr id="391" name="CustomShape 50"/>
          <p:cNvSpPr/>
          <p:nvPr/>
        </p:nvSpPr>
        <p:spPr>
          <a:xfrm>
            <a:off x="304920" y="1447920"/>
            <a:ext cx="5866920" cy="4114440"/>
          </a:xfrm>
          <a:prstGeom prst="rect">
            <a:avLst/>
          </a:prstGeom>
          <a:noFill/>
          <a:ln w="9360">
            <a:noFill/>
          </a:ln>
        </p:spPr>
        <p:style>
          <a:lnRef idx="0">
            <a:scrgbClr r="0" g="0" b="0"/>
          </a:lnRef>
          <a:fillRef idx="0">
            <a:scrgbClr r="0" g="0" b="0"/>
          </a:fillRef>
          <a:effectRef idx="0">
            <a:scrgbClr r="0" g="0" b="0"/>
          </a:effectRef>
          <a:fontRef idx="minor"/>
        </p:style>
      </p:sp>
      <p:sp>
        <p:nvSpPr>
          <p:cNvPr id="392" name="CustomShape 51"/>
          <p:cNvSpPr/>
          <p:nvPr/>
        </p:nvSpPr>
        <p:spPr>
          <a:xfrm>
            <a:off x="380880" y="4572000"/>
            <a:ext cx="8610120" cy="159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495360" indent="-495000">
              <a:lnSpc>
                <a:spcPct val="8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In practice: increment a little for each ACK</a:t>
            </a:r>
            <a:endParaRPr lang="en-US" sz="1800" b="0" strike="noStrike" spc="-1">
              <a:solidFill>
                <a:srgbClr val="000000"/>
              </a:solidFill>
              <a:uFill>
                <a:solidFill>
                  <a:srgbClr val="FFFFFF"/>
                </a:solidFill>
              </a:uFill>
              <a:latin typeface="Arial"/>
            </a:endParaRPr>
          </a:p>
          <a:p>
            <a:pPr marL="495360" indent="-495000">
              <a:lnSpc>
                <a:spcPct val="80000"/>
              </a:lnSpc>
            </a:pPr>
            <a:r>
              <a:rPr lang="en-US" sz="2000" b="1" strike="noStrike" spc="-1">
                <a:solidFill>
                  <a:srgbClr val="000000"/>
                </a:solidFill>
                <a:uFill>
                  <a:solidFill>
                    <a:srgbClr val="FFFFFF"/>
                  </a:solidFill>
                </a:uFill>
                <a:latin typeface="Courier New"/>
              </a:rPr>
              <a:t>		Increment = MSS * (MSS/CongestionWindow)</a:t>
            </a:r>
            <a:endParaRPr lang="en-US" sz="1800" b="0" strike="noStrike" spc="-1">
              <a:solidFill>
                <a:srgbClr val="000000"/>
              </a:solidFill>
              <a:uFill>
                <a:solidFill>
                  <a:srgbClr val="FFFFFF"/>
                </a:solidFill>
              </a:uFill>
              <a:latin typeface="Arial"/>
            </a:endParaRPr>
          </a:p>
          <a:p>
            <a:pPr marL="495360" indent="-495000">
              <a:lnSpc>
                <a:spcPct val="80000"/>
              </a:lnSpc>
            </a:pPr>
            <a:r>
              <a:rPr lang="en-US" sz="2000" b="1" strike="noStrike" spc="-1">
                <a:solidFill>
                  <a:srgbClr val="000000"/>
                </a:solidFill>
                <a:uFill>
                  <a:solidFill>
                    <a:srgbClr val="FFFFFF"/>
                  </a:solidFill>
                </a:uFill>
                <a:latin typeface="Courier New"/>
              </a:rPr>
              <a:t>		CongestionWindow = CongestionWindow + Increment</a:t>
            </a:r>
            <a:r>
              <a:rPr lang="en-US" sz="20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mph" presetSubtype="1" fill="freeze" nodeType="clickEffect">
                                  <p:stCondLst>
                                    <p:cond delay="0"/>
                                  </p:stCondLst>
                                  <p:childTnLst>
                                    <p:set>
                                      <p:cBhvr>
                                        <p:cTn id="6" dur="indefinite"/>
                                        <p:tgtEl>
                                          <p:spTgt spid="392">
                                            <p:txEl>
                                              <p:pRg st="0" end="45"/>
                                            </p:txEl>
                                          </p:spTgt>
                                        </p:tgtEl>
                                        <p:attrNameLst>
                                          <p:attrName/>
                                        </p:attrNameLst>
                                      </p:cBhvr>
                                      <p:to>
                                        <p:strVal val="rgb(-52,51,51)"/>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fill="freeze" nodeType="clickEffect">
                                  <p:stCondLst>
                                    <p:cond delay="0"/>
                                  </p:stCondLst>
                                  <p:childTnLst>
                                    <p:set>
                                      <p:cBhvr>
                                        <p:cTn id="10" dur="indefinite"/>
                                        <p:tgtEl>
                                          <p:spTgt spid="392">
                                            <p:txEl>
                                              <p:pRg st="45" end="88"/>
                                            </p:txEl>
                                          </p:spTgt>
                                        </p:tgtEl>
                                        <p:attrNameLst>
                                          <p:attrName/>
                                        </p:attrNameLst>
                                      </p:cBhvr>
                                      <p:to>
                                        <p:strVal val="rgb(-52,51,51)"/>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1" fill="freeze" nodeType="clickEffect">
                                  <p:stCondLst>
                                    <p:cond delay="0"/>
                                  </p:stCondLst>
                                  <p:childTnLst>
                                    <p:set>
                                      <p:cBhvr>
                                        <p:cTn id="14" dur="indefinite"/>
                                        <p:tgtEl>
                                          <p:spTgt spid="392">
                                            <p:txEl>
                                              <p:pRg st="88" end="139"/>
                                            </p:txEl>
                                          </p:spTgt>
                                        </p:tgtEl>
                                        <p:attrNameLst>
                                          <p:attrName/>
                                        </p:attrNameLst>
                                      </p:cBhvr>
                                      <p:to>
                                        <p:strVal val="rgb(-52,51,51)"/>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4460760" y="6494400"/>
            <a:ext cx="1066320" cy="304560"/>
          </a:xfrm>
          <a:prstGeom prst="rect">
            <a:avLst/>
          </a:prstGeom>
          <a:noFill/>
          <a:ln>
            <a:noFill/>
          </a:ln>
        </p:spPr>
        <p:txBody>
          <a:bodyPr/>
          <a:lstStyle/>
          <a:p>
            <a:pPr>
              <a:lnSpc>
                <a:spcPct val="100000"/>
              </a:lnSpc>
            </a:pPr>
            <a:fld id="{0FB7A9DE-B0E8-4A2D-B020-0DBCC59299D1}" type="slidenum">
              <a:rPr lang="en-US" sz="1200" b="1" strike="noStrike" spc="-1">
                <a:solidFill>
                  <a:srgbClr val="000000"/>
                </a:solidFill>
                <a:uFill>
                  <a:solidFill>
                    <a:srgbClr val="FFFFFF"/>
                  </a:solidFill>
                </a:uFill>
                <a:latin typeface="Arial"/>
              </a:rPr>
              <a:t>18</a:t>
            </a:fld>
            <a:endParaRPr lang="en-US" sz="1400" b="0" strike="noStrike" spc="-1">
              <a:solidFill>
                <a:srgbClr val="000000"/>
              </a:solidFill>
              <a:uFill>
                <a:solidFill>
                  <a:srgbClr val="FFFFFF"/>
                </a:solidFill>
              </a:uFill>
              <a:latin typeface="Times New Roman"/>
            </a:endParaRPr>
          </a:p>
        </p:txBody>
      </p:sp>
      <p:sp>
        <p:nvSpPr>
          <p:cNvPr id="394"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AIMD (cont)</a:t>
            </a:r>
            <a:endParaRPr lang="en-US" sz="3300" b="0" strike="noStrike" spc="-1">
              <a:solidFill>
                <a:srgbClr val="000000"/>
              </a:solidFill>
              <a:uFill>
                <a:solidFill>
                  <a:srgbClr val="FFFFFF"/>
                </a:solidFill>
              </a:uFill>
              <a:latin typeface="Arial"/>
            </a:endParaRPr>
          </a:p>
        </p:txBody>
      </p:sp>
      <p:sp>
        <p:nvSpPr>
          <p:cNvPr id="395" name="TextShape 3"/>
          <p:cNvSpPr txBox="1"/>
          <p:nvPr/>
        </p:nvSpPr>
        <p:spPr>
          <a:xfrm>
            <a:off x="762120" y="1523880"/>
            <a:ext cx="7695720" cy="4419360"/>
          </a:xfrm>
          <a:prstGeom prst="rect">
            <a:avLst/>
          </a:prstGeom>
          <a:noFill/>
          <a:ln w="9360">
            <a:noFill/>
          </a:ln>
        </p:spPr>
        <p:txBody>
          <a:bodyPr/>
          <a:lstStyle/>
          <a:p>
            <a:pPr marL="343080" indent="-342720">
              <a:lnSpc>
                <a:spcPct val="8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Trace: sawtooth behavior</a:t>
            </a:r>
          </a:p>
        </p:txBody>
      </p:sp>
      <p:sp>
        <p:nvSpPr>
          <p:cNvPr id="396" name="CustomShape 4"/>
          <p:cNvSpPr/>
          <p:nvPr/>
        </p:nvSpPr>
        <p:spPr>
          <a:xfrm>
            <a:off x="878040" y="3235320"/>
            <a:ext cx="18396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60</a:t>
            </a:r>
            <a:endParaRPr lang="en-US" sz="1800" b="0" strike="noStrike" spc="-1">
              <a:solidFill>
                <a:srgbClr val="000000"/>
              </a:solidFill>
              <a:uFill>
                <a:solidFill>
                  <a:srgbClr val="FFFFFF"/>
                </a:solidFill>
              </a:uFill>
              <a:latin typeface="Arial"/>
            </a:endParaRPr>
          </a:p>
        </p:txBody>
      </p:sp>
      <p:sp>
        <p:nvSpPr>
          <p:cNvPr id="397" name="CustomShape 5"/>
          <p:cNvSpPr/>
          <p:nvPr/>
        </p:nvSpPr>
        <p:spPr>
          <a:xfrm>
            <a:off x="878040" y="4092480"/>
            <a:ext cx="18396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20</a:t>
            </a:r>
            <a:endParaRPr lang="en-US" sz="1800" b="0" strike="noStrike" spc="-1">
              <a:solidFill>
                <a:srgbClr val="000000"/>
              </a:solidFill>
              <a:uFill>
                <a:solidFill>
                  <a:srgbClr val="FFFFFF"/>
                </a:solidFill>
              </a:uFill>
              <a:latin typeface="Arial"/>
            </a:endParaRPr>
          </a:p>
        </p:txBody>
      </p:sp>
      <p:sp>
        <p:nvSpPr>
          <p:cNvPr id="398" name="CustomShape 6"/>
          <p:cNvSpPr/>
          <p:nvPr/>
        </p:nvSpPr>
        <p:spPr>
          <a:xfrm>
            <a:off x="1781280" y="4740120"/>
            <a:ext cx="2296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399" name="CustomShape 7"/>
          <p:cNvSpPr/>
          <p:nvPr/>
        </p:nvSpPr>
        <p:spPr>
          <a:xfrm>
            <a:off x="2489040" y="4740120"/>
            <a:ext cx="2296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2.0</a:t>
            </a:r>
            <a:endParaRPr lang="en-US" sz="1800" b="0" strike="noStrike" spc="-1">
              <a:solidFill>
                <a:srgbClr val="000000"/>
              </a:solidFill>
              <a:uFill>
                <a:solidFill>
                  <a:srgbClr val="FFFFFF"/>
                </a:solidFill>
              </a:uFill>
              <a:latin typeface="Arial"/>
            </a:endParaRPr>
          </a:p>
        </p:txBody>
      </p:sp>
      <p:sp>
        <p:nvSpPr>
          <p:cNvPr id="400" name="CustomShape 8"/>
          <p:cNvSpPr/>
          <p:nvPr/>
        </p:nvSpPr>
        <p:spPr>
          <a:xfrm>
            <a:off x="3198960" y="4740120"/>
            <a:ext cx="2296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3.0</a:t>
            </a:r>
            <a:endParaRPr lang="en-US" sz="1800" b="0" strike="noStrike" spc="-1">
              <a:solidFill>
                <a:srgbClr val="000000"/>
              </a:solidFill>
              <a:uFill>
                <a:solidFill>
                  <a:srgbClr val="FFFFFF"/>
                </a:solidFill>
              </a:uFill>
              <a:latin typeface="Arial"/>
            </a:endParaRPr>
          </a:p>
        </p:txBody>
      </p:sp>
      <p:sp>
        <p:nvSpPr>
          <p:cNvPr id="401" name="CustomShape 9"/>
          <p:cNvSpPr/>
          <p:nvPr/>
        </p:nvSpPr>
        <p:spPr>
          <a:xfrm>
            <a:off x="3906720" y="4740120"/>
            <a:ext cx="2296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402" name="CustomShape 10"/>
          <p:cNvSpPr/>
          <p:nvPr/>
        </p:nvSpPr>
        <p:spPr>
          <a:xfrm>
            <a:off x="4614840" y="4740120"/>
            <a:ext cx="2296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p:txBody>
      </p:sp>
      <p:sp>
        <p:nvSpPr>
          <p:cNvPr id="403" name="CustomShape 11"/>
          <p:cNvSpPr/>
          <p:nvPr/>
        </p:nvSpPr>
        <p:spPr>
          <a:xfrm>
            <a:off x="5322960" y="4740120"/>
            <a:ext cx="2296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6.0</a:t>
            </a:r>
            <a:endParaRPr lang="en-US" sz="1800" b="0" strike="noStrike" spc="-1">
              <a:solidFill>
                <a:srgbClr val="000000"/>
              </a:solidFill>
              <a:uFill>
                <a:solidFill>
                  <a:srgbClr val="FFFFFF"/>
                </a:solidFill>
              </a:uFill>
              <a:latin typeface="Arial"/>
            </a:endParaRPr>
          </a:p>
        </p:txBody>
      </p:sp>
      <p:sp>
        <p:nvSpPr>
          <p:cNvPr id="404" name="CustomShape 12"/>
          <p:cNvSpPr/>
          <p:nvPr/>
        </p:nvSpPr>
        <p:spPr>
          <a:xfrm>
            <a:off x="6031080" y="4740120"/>
            <a:ext cx="2296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7.0</a:t>
            </a:r>
            <a:endParaRPr lang="en-US" sz="1800" b="0" strike="noStrike" spc="-1">
              <a:solidFill>
                <a:srgbClr val="000000"/>
              </a:solidFill>
              <a:uFill>
                <a:solidFill>
                  <a:srgbClr val="FFFFFF"/>
                </a:solidFill>
              </a:uFill>
              <a:latin typeface="Arial"/>
            </a:endParaRPr>
          </a:p>
        </p:txBody>
      </p:sp>
      <p:sp>
        <p:nvSpPr>
          <p:cNvPr id="405" name="CustomShape 13"/>
          <p:cNvSpPr/>
          <p:nvPr/>
        </p:nvSpPr>
        <p:spPr>
          <a:xfrm>
            <a:off x="6743880" y="4740120"/>
            <a:ext cx="2296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8.0</a:t>
            </a:r>
            <a:endParaRPr lang="en-US" sz="1800" b="0" strike="noStrike" spc="-1">
              <a:solidFill>
                <a:srgbClr val="000000"/>
              </a:solidFill>
              <a:uFill>
                <a:solidFill>
                  <a:srgbClr val="FFFFFF"/>
                </a:solidFill>
              </a:uFill>
              <a:latin typeface="Arial"/>
            </a:endParaRPr>
          </a:p>
        </p:txBody>
      </p:sp>
      <p:sp>
        <p:nvSpPr>
          <p:cNvPr id="406" name="CustomShape 14"/>
          <p:cNvSpPr/>
          <p:nvPr/>
        </p:nvSpPr>
        <p:spPr>
          <a:xfrm>
            <a:off x="7446960" y="4740120"/>
            <a:ext cx="2296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9.0</a:t>
            </a:r>
            <a:endParaRPr lang="en-US" sz="1800" b="0" strike="noStrike" spc="-1">
              <a:solidFill>
                <a:srgbClr val="000000"/>
              </a:solidFill>
              <a:uFill>
                <a:solidFill>
                  <a:srgbClr val="FFFFFF"/>
                </a:solidFill>
              </a:uFill>
              <a:latin typeface="Arial"/>
            </a:endParaRPr>
          </a:p>
        </p:txBody>
      </p:sp>
      <p:sp>
        <p:nvSpPr>
          <p:cNvPr id="407" name="CustomShape 15"/>
          <p:cNvSpPr/>
          <p:nvPr/>
        </p:nvSpPr>
        <p:spPr>
          <a:xfrm rot="16200000">
            <a:off x="614520" y="3793320"/>
            <a:ext cx="21960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KB</a:t>
            </a:r>
            <a:endParaRPr lang="en-US" sz="1800" b="0" strike="noStrike" spc="-1">
              <a:solidFill>
                <a:srgbClr val="000000"/>
              </a:solidFill>
              <a:uFill>
                <a:solidFill>
                  <a:srgbClr val="FFFFFF"/>
                </a:solidFill>
              </a:uFill>
              <a:latin typeface="Arial"/>
            </a:endParaRPr>
          </a:p>
        </p:txBody>
      </p:sp>
      <p:sp>
        <p:nvSpPr>
          <p:cNvPr id="408" name="CustomShape 16"/>
          <p:cNvSpPr/>
          <p:nvPr/>
        </p:nvSpPr>
        <p:spPr>
          <a:xfrm>
            <a:off x="3849840" y="5052960"/>
            <a:ext cx="10116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T</a:t>
            </a:r>
            <a:endParaRPr lang="en-US" sz="1800" b="0" strike="noStrike" spc="-1">
              <a:solidFill>
                <a:srgbClr val="000000"/>
              </a:solidFill>
              <a:uFill>
                <a:solidFill>
                  <a:srgbClr val="FFFFFF"/>
                </a:solidFill>
              </a:uFill>
              <a:latin typeface="Arial"/>
            </a:endParaRPr>
          </a:p>
        </p:txBody>
      </p:sp>
      <p:sp>
        <p:nvSpPr>
          <p:cNvPr id="409" name="CustomShape 17"/>
          <p:cNvSpPr/>
          <p:nvPr/>
        </p:nvSpPr>
        <p:spPr>
          <a:xfrm>
            <a:off x="3949200" y="5052960"/>
            <a:ext cx="103428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ime (seconds)</a:t>
            </a:r>
            <a:endParaRPr lang="en-US" sz="1800" b="0" strike="noStrike" spc="-1">
              <a:solidFill>
                <a:srgbClr val="000000"/>
              </a:solidFill>
              <a:uFill>
                <a:solidFill>
                  <a:srgbClr val="FFFFFF"/>
                </a:solidFill>
              </a:uFill>
              <a:latin typeface="Arial"/>
            </a:endParaRPr>
          </a:p>
        </p:txBody>
      </p:sp>
      <p:sp>
        <p:nvSpPr>
          <p:cNvPr id="410" name="CustomShape 18"/>
          <p:cNvSpPr/>
          <p:nvPr/>
        </p:nvSpPr>
        <p:spPr>
          <a:xfrm>
            <a:off x="878040" y="3019320"/>
            <a:ext cx="18396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70</a:t>
            </a:r>
            <a:endParaRPr lang="en-US" sz="1800" b="0" strike="noStrike" spc="-1">
              <a:solidFill>
                <a:srgbClr val="000000"/>
              </a:solidFill>
              <a:uFill>
                <a:solidFill>
                  <a:srgbClr val="FFFFFF"/>
                </a:solidFill>
              </a:uFill>
              <a:latin typeface="Arial"/>
            </a:endParaRPr>
          </a:p>
        </p:txBody>
      </p:sp>
      <p:sp>
        <p:nvSpPr>
          <p:cNvPr id="411" name="CustomShape 19"/>
          <p:cNvSpPr/>
          <p:nvPr/>
        </p:nvSpPr>
        <p:spPr>
          <a:xfrm>
            <a:off x="878040" y="3876840"/>
            <a:ext cx="18396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30</a:t>
            </a:r>
            <a:endParaRPr lang="en-US" sz="1800" b="0" strike="noStrike" spc="-1">
              <a:solidFill>
                <a:srgbClr val="000000"/>
              </a:solidFill>
              <a:uFill>
                <a:solidFill>
                  <a:srgbClr val="FFFFFF"/>
                </a:solidFill>
              </a:uFill>
              <a:latin typeface="Arial"/>
            </a:endParaRPr>
          </a:p>
        </p:txBody>
      </p:sp>
      <p:sp>
        <p:nvSpPr>
          <p:cNvPr id="412" name="CustomShape 20"/>
          <p:cNvSpPr/>
          <p:nvPr/>
        </p:nvSpPr>
        <p:spPr>
          <a:xfrm>
            <a:off x="878040" y="3660840"/>
            <a:ext cx="18396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413" name="CustomShape 21"/>
          <p:cNvSpPr/>
          <p:nvPr/>
        </p:nvSpPr>
        <p:spPr>
          <a:xfrm>
            <a:off x="878040" y="3451320"/>
            <a:ext cx="18396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p:txBody>
      </p:sp>
      <p:sp>
        <p:nvSpPr>
          <p:cNvPr id="414" name="CustomShape 22"/>
          <p:cNvSpPr/>
          <p:nvPr/>
        </p:nvSpPr>
        <p:spPr>
          <a:xfrm>
            <a:off x="878040" y="4308480"/>
            <a:ext cx="18396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415" name="CustomShape 23"/>
          <p:cNvSpPr/>
          <p:nvPr/>
        </p:nvSpPr>
        <p:spPr>
          <a:xfrm>
            <a:off x="8104680" y="4740120"/>
            <a:ext cx="32112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00" b="0" strike="noStrike" spc="-1">
                <a:solidFill>
                  <a:srgbClr val="000000"/>
                </a:solidFill>
                <a:uFill>
                  <a:solidFill>
                    <a:srgbClr val="FFFFFF"/>
                  </a:solidFill>
                </a:uFill>
                <a:latin typeface="Arial"/>
              </a:rPr>
              <a:t>10.0</a:t>
            </a:r>
            <a:endParaRPr lang="en-US" sz="1800" b="0" strike="noStrike" spc="-1">
              <a:solidFill>
                <a:srgbClr val="000000"/>
              </a:solidFill>
              <a:uFill>
                <a:solidFill>
                  <a:srgbClr val="FFFFFF"/>
                </a:solidFill>
              </a:uFill>
              <a:latin typeface="Arial"/>
            </a:endParaRPr>
          </a:p>
        </p:txBody>
      </p:sp>
      <p:sp>
        <p:nvSpPr>
          <p:cNvPr id="416" name="CustomShape 24"/>
          <p:cNvSpPr/>
          <p:nvPr/>
        </p:nvSpPr>
        <p:spPr>
          <a:xfrm>
            <a:off x="1211400" y="3773520"/>
            <a:ext cx="7067160" cy="863280"/>
          </a:xfrm>
          <a:custGeom>
            <a:avLst/>
            <a:gdLst/>
            <a:ahLst/>
            <a:cxnLst/>
            <a:rect l="l" t="t" r="r" b="b"/>
            <a:pathLst>
              <a:path w="4452" h="544">
                <a:moveTo>
                  <a:pt x="0" y="544"/>
                </a:moveTo>
                <a:lnTo>
                  <a:pt x="1423" y="110"/>
                </a:lnTo>
                <a:lnTo>
                  <a:pt x="1423" y="340"/>
                </a:lnTo>
                <a:lnTo>
                  <a:pt x="2486" y="0"/>
                </a:lnTo>
                <a:lnTo>
                  <a:pt x="2486" y="269"/>
                </a:lnTo>
                <a:lnTo>
                  <a:pt x="2932" y="136"/>
                </a:lnTo>
                <a:lnTo>
                  <a:pt x="2932" y="336"/>
                </a:lnTo>
                <a:lnTo>
                  <a:pt x="3967" y="0"/>
                </a:lnTo>
                <a:lnTo>
                  <a:pt x="3967" y="272"/>
                </a:lnTo>
                <a:lnTo>
                  <a:pt x="4452" y="136"/>
                </a:lnTo>
              </a:path>
            </a:pathLst>
          </a:custGeom>
          <a:noFill/>
          <a:ln w="12600">
            <a:solidFill>
              <a:srgbClr val="3333CC"/>
            </a:solidFill>
            <a:round/>
          </a:ln>
        </p:spPr>
        <p:style>
          <a:lnRef idx="0">
            <a:scrgbClr r="0" g="0" b="0"/>
          </a:lnRef>
          <a:fillRef idx="0">
            <a:scrgbClr r="0" g="0" b="0"/>
          </a:fillRef>
          <a:effectRef idx="0">
            <a:scrgbClr r="0" g="0" b="0"/>
          </a:effectRef>
          <a:fontRef idx="minor"/>
        </p:style>
      </p:sp>
      <p:sp>
        <p:nvSpPr>
          <p:cNvPr id="417" name="Line 25"/>
          <p:cNvSpPr/>
          <p:nvPr/>
        </p:nvSpPr>
        <p:spPr>
          <a:xfrm>
            <a:off x="1118880" y="3341520"/>
            <a:ext cx="87480" cy="648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18" name="Line 26"/>
          <p:cNvSpPr/>
          <p:nvPr/>
        </p:nvSpPr>
        <p:spPr>
          <a:xfrm>
            <a:off x="1118880" y="3132000"/>
            <a:ext cx="87480" cy="1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19" name="Line 27"/>
          <p:cNvSpPr/>
          <p:nvPr/>
        </p:nvSpPr>
        <p:spPr>
          <a:xfrm>
            <a:off x="1118880" y="4205160"/>
            <a:ext cx="87480" cy="1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0" name="Line 28"/>
          <p:cNvSpPr/>
          <p:nvPr/>
        </p:nvSpPr>
        <p:spPr>
          <a:xfrm>
            <a:off x="1118880" y="3989160"/>
            <a:ext cx="87480" cy="18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1" name="Line 29"/>
          <p:cNvSpPr/>
          <p:nvPr/>
        </p:nvSpPr>
        <p:spPr>
          <a:xfrm>
            <a:off x="1118880" y="3773160"/>
            <a:ext cx="87480" cy="50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2" name="Line 30"/>
          <p:cNvSpPr/>
          <p:nvPr/>
        </p:nvSpPr>
        <p:spPr>
          <a:xfrm>
            <a:off x="1118880" y="3578040"/>
            <a:ext cx="87480" cy="1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3" name="Line 31"/>
          <p:cNvSpPr/>
          <p:nvPr/>
        </p:nvSpPr>
        <p:spPr>
          <a:xfrm>
            <a:off x="1118880" y="4421160"/>
            <a:ext cx="87480" cy="1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4" name="Line 32"/>
          <p:cNvSpPr/>
          <p:nvPr/>
        </p:nvSpPr>
        <p:spPr>
          <a:xfrm flipV="1">
            <a:off x="1900080" y="4641840"/>
            <a:ext cx="1440" cy="82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5" name="Line 33"/>
          <p:cNvSpPr/>
          <p:nvPr/>
        </p:nvSpPr>
        <p:spPr>
          <a:xfrm flipV="1">
            <a:off x="2608200" y="4641840"/>
            <a:ext cx="1440" cy="82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6" name="Line 34"/>
          <p:cNvSpPr/>
          <p:nvPr/>
        </p:nvSpPr>
        <p:spPr>
          <a:xfrm flipV="1">
            <a:off x="3315960" y="4641840"/>
            <a:ext cx="1800" cy="82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7" name="Line 35"/>
          <p:cNvSpPr/>
          <p:nvPr/>
        </p:nvSpPr>
        <p:spPr>
          <a:xfrm flipV="1">
            <a:off x="4024080" y="4641840"/>
            <a:ext cx="1800" cy="82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8" name="Line 36"/>
          <p:cNvSpPr/>
          <p:nvPr/>
        </p:nvSpPr>
        <p:spPr>
          <a:xfrm flipV="1">
            <a:off x="4732200" y="4641840"/>
            <a:ext cx="1440" cy="82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29" name="Line 37"/>
          <p:cNvSpPr/>
          <p:nvPr/>
        </p:nvSpPr>
        <p:spPr>
          <a:xfrm flipV="1">
            <a:off x="5440320" y="4641840"/>
            <a:ext cx="1440" cy="82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30" name="Line 38"/>
          <p:cNvSpPr/>
          <p:nvPr/>
        </p:nvSpPr>
        <p:spPr>
          <a:xfrm flipV="1">
            <a:off x="6148080" y="4641840"/>
            <a:ext cx="1800" cy="82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31" name="Line 39"/>
          <p:cNvSpPr/>
          <p:nvPr/>
        </p:nvSpPr>
        <p:spPr>
          <a:xfrm flipV="1">
            <a:off x="6856200" y="4641840"/>
            <a:ext cx="1800" cy="82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32" name="Line 40"/>
          <p:cNvSpPr/>
          <p:nvPr/>
        </p:nvSpPr>
        <p:spPr>
          <a:xfrm flipV="1">
            <a:off x="7565760" y="4641840"/>
            <a:ext cx="1800" cy="82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33" name="CustomShape 41"/>
          <p:cNvSpPr/>
          <p:nvPr/>
        </p:nvSpPr>
        <p:spPr>
          <a:xfrm>
            <a:off x="1206360" y="3132000"/>
            <a:ext cx="7067160" cy="1591920"/>
          </a:xfrm>
          <a:custGeom>
            <a:avLst/>
            <a:gdLst/>
            <a:ahLst/>
            <a:cxnLst/>
            <a:rect l="l" t="t" r="r" b="b"/>
            <a:pathLst>
              <a:path w="4452" h="1003">
                <a:moveTo>
                  <a:pt x="0" y="0"/>
                </a:moveTo>
                <a:lnTo>
                  <a:pt x="0" y="951"/>
                </a:lnTo>
                <a:lnTo>
                  <a:pt x="4452" y="951"/>
                </a:lnTo>
                <a:lnTo>
                  <a:pt x="4452" y="1003"/>
                </a:lnTo>
              </a:path>
            </a:pathLst>
          </a:custGeom>
          <a:noFill/>
          <a:ln w="936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Shape 1"/>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Why AIMD?</a:t>
            </a:r>
            <a:endParaRPr lang="en-US" sz="3300" b="0" strike="noStrike" spc="-1">
              <a:solidFill>
                <a:srgbClr val="000000"/>
              </a:solidFill>
              <a:uFill>
                <a:solidFill>
                  <a:srgbClr val="FFFFFF"/>
                </a:solidFill>
              </a:uFill>
              <a:latin typeface="Arial"/>
            </a:endParaRPr>
          </a:p>
        </p:txBody>
      </p:sp>
      <p:sp>
        <p:nvSpPr>
          <p:cNvPr id="435" name="TextShape 2"/>
          <p:cNvSpPr txBox="1"/>
          <p:nvPr/>
        </p:nvSpPr>
        <p:spPr>
          <a:xfrm>
            <a:off x="762120" y="1523880"/>
            <a:ext cx="7695720" cy="4419360"/>
          </a:xfrm>
          <a:prstGeom prst="rect">
            <a:avLst/>
          </a:prstGeom>
          <a:noFill/>
          <a:ln>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Think fairness</a:t>
            </a:r>
          </a:p>
          <a:p>
            <a:pPr>
              <a:lnSpc>
                <a:spcPct val="100000"/>
              </a:lnSpc>
            </a:pPr>
            <a:endParaRPr lang="en-US" sz="2400" b="0" strike="noStrike" spc="-1">
              <a:solidFill>
                <a:srgbClr val="000000"/>
              </a:solidFill>
              <a:uFill>
                <a:solidFill>
                  <a:srgbClr val="FFFFFF"/>
                </a:solidFill>
              </a:uFill>
              <a:latin typeface="Arial"/>
            </a:endParaRPr>
          </a:p>
        </p:txBody>
      </p:sp>
      <p:sp>
        <p:nvSpPr>
          <p:cNvPr id="436" name="TextShape 3"/>
          <p:cNvSpPr txBox="1"/>
          <p:nvPr/>
        </p:nvSpPr>
        <p:spPr>
          <a:xfrm>
            <a:off x="4460760" y="6494400"/>
            <a:ext cx="1066320" cy="304560"/>
          </a:xfrm>
          <a:prstGeom prst="rect">
            <a:avLst/>
          </a:prstGeom>
          <a:noFill/>
          <a:ln>
            <a:noFill/>
          </a:ln>
        </p:spPr>
        <p:txBody>
          <a:bodyPr/>
          <a:lstStyle/>
          <a:p>
            <a:pPr>
              <a:lnSpc>
                <a:spcPct val="100000"/>
              </a:lnSpc>
            </a:pPr>
            <a:fld id="{81809E87-9E27-4404-BA47-F2DA5EDD5CEB}" type="slidenum">
              <a:rPr lang="en-US" sz="1200" b="1" strike="noStrike" spc="-1">
                <a:solidFill>
                  <a:srgbClr val="000000"/>
                </a:solidFill>
                <a:uFill>
                  <a:solidFill>
                    <a:srgbClr val="FFFFFF"/>
                  </a:solidFill>
                </a:uFill>
                <a:latin typeface="Arial"/>
                <a:ea typeface="ＭＳ Ｐゴシック"/>
              </a:rPr>
              <a:t>19</a:t>
            </a:fld>
            <a:endParaRPr lang="en-US" sz="1400" b="0" strike="noStrike" spc="-1">
              <a:solidFill>
                <a:srgbClr val="000000"/>
              </a:solidFill>
              <a:uFill>
                <a:solidFill>
                  <a:srgbClr val="FFFFFF"/>
                </a:solidFill>
              </a:uFill>
              <a:latin typeface="Times New Roman"/>
            </a:endParaRPr>
          </a:p>
        </p:txBody>
      </p:sp>
      <p:pic>
        <p:nvPicPr>
          <p:cNvPr id="437" name="Picture 4"/>
          <p:cNvPicPr/>
          <p:nvPr/>
        </p:nvPicPr>
        <p:blipFill>
          <a:blip r:embed="rId2"/>
          <a:stretch/>
        </p:blipFill>
        <p:spPr>
          <a:xfrm>
            <a:off x="533520" y="2133720"/>
            <a:ext cx="7619760" cy="4306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460760" y="6494400"/>
            <a:ext cx="1066320" cy="304560"/>
          </a:xfrm>
          <a:prstGeom prst="rect">
            <a:avLst/>
          </a:prstGeom>
          <a:noFill/>
          <a:ln>
            <a:noFill/>
          </a:ln>
        </p:spPr>
        <p:txBody>
          <a:bodyPr/>
          <a:lstStyle/>
          <a:p>
            <a:pPr>
              <a:lnSpc>
                <a:spcPct val="100000"/>
              </a:lnSpc>
            </a:pPr>
            <a:fld id="{220FEE6A-7381-4E7C-9BE5-5B1EA9BC1081}" type="slidenum">
              <a:rPr lang="en-US" sz="1200" b="1" strike="noStrike" spc="-1">
                <a:solidFill>
                  <a:srgbClr val="000000"/>
                </a:solidFill>
                <a:uFill>
                  <a:solidFill>
                    <a:srgbClr val="FFFFFF"/>
                  </a:solidFill>
                </a:uFill>
                <a:latin typeface="Arial"/>
              </a:rPr>
              <a:t>2</a:t>
            </a:fld>
            <a:endParaRPr lang="en-US" sz="1400" b="0" strike="noStrike" spc="-1">
              <a:solidFill>
                <a:srgbClr val="000000"/>
              </a:solidFill>
              <a:uFill>
                <a:solidFill>
                  <a:srgbClr val="FFFFFF"/>
                </a:solidFill>
              </a:uFill>
              <a:latin typeface="Times New Roman"/>
            </a:endParaRPr>
          </a:p>
        </p:txBody>
      </p:sp>
      <p:sp>
        <p:nvSpPr>
          <p:cNvPr id="186"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Outline</a:t>
            </a:r>
            <a:endParaRPr lang="en-US" sz="3300" b="0" strike="noStrike" spc="-1">
              <a:solidFill>
                <a:srgbClr val="000000"/>
              </a:solidFill>
              <a:uFill>
                <a:solidFill>
                  <a:srgbClr val="FFFFFF"/>
                </a:solidFill>
              </a:uFill>
              <a:latin typeface="Arial"/>
            </a:endParaRPr>
          </a:p>
        </p:txBody>
      </p:sp>
      <p:sp>
        <p:nvSpPr>
          <p:cNvPr id="187" name="TextShape 3"/>
          <p:cNvSpPr txBox="1"/>
          <p:nvPr/>
        </p:nvSpPr>
        <p:spPr>
          <a:xfrm>
            <a:off x="762120" y="1523880"/>
            <a:ext cx="769572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1" strike="noStrike" spc="-1">
                <a:solidFill>
                  <a:srgbClr val="000000"/>
                </a:solidFill>
                <a:uFill>
                  <a:solidFill>
                    <a:srgbClr val="FFFFFF"/>
                  </a:solidFill>
                </a:uFill>
                <a:latin typeface="Arial"/>
              </a:rPr>
              <a:t>Reacting to Congestion</a:t>
            </a: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Avoiding Congestion</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Queuing Discipline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Shape 1"/>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AIMD is sensibly fair</a:t>
            </a:r>
            <a:endParaRPr lang="en-US" sz="3300" b="0" strike="noStrike" spc="-1">
              <a:solidFill>
                <a:srgbClr val="000000"/>
              </a:solidFill>
              <a:uFill>
                <a:solidFill>
                  <a:srgbClr val="FFFFFF"/>
                </a:solidFill>
              </a:uFill>
              <a:latin typeface="Arial"/>
            </a:endParaRPr>
          </a:p>
        </p:txBody>
      </p:sp>
      <p:sp>
        <p:nvSpPr>
          <p:cNvPr id="439" name="TextShape 2"/>
          <p:cNvSpPr txBox="1"/>
          <p:nvPr/>
        </p:nvSpPr>
        <p:spPr>
          <a:xfrm>
            <a:off x="4460760" y="6494400"/>
            <a:ext cx="1066320" cy="304560"/>
          </a:xfrm>
          <a:prstGeom prst="rect">
            <a:avLst/>
          </a:prstGeom>
          <a:noFill/>
          <a:ln>
            <a:noFill/>
          </a:ln>
        </p:spPr>
        <p:txBody>
          <a:bodyPr/>
          <a:lstStyle/>
          <a:p>
            <a:pPr>
              <a:lnSpc>
                <a:spcPct val="100000"/>
              </a:lnSpc>
            </a:pPr>
            <a:fld id="{546B243E-A672-4A61-9221-DC928ADCF908}" type="slidenum">
              <a:rPr lang="en-US" sz="1200" b="1" strike="noStrike" spc="-1">
                <a:solidFill>
                  <a:srgbClr val="000000"/>
                </a:solidFill>
                <a:uFill>
                  <a:solidFill>
                    <a:srgbClr val="FFFFFF"/>
                  </a:solidFill>
                </a:uFill>
                <a:latin typeface="Arial"/>
                <a:ea typeface="ＭＳ Ｐゴシック"/>
              </a:rPr>
              <a:t>20</a:t>
            </a:fld>
            <a:endParaRPr lang="en-US" sz="1400" b="0" strike="noStrike" spc="-1">
              <a:solidFill>
                <a:srgbClr val="000000"/>
              </a:solidFill>
              <a:uFill>
                <a:solidFill>
                  <a:srgbClr val="FFFFFF"/>
                </a:solidFill>
              </a:uFill>
              <a:latin typeface="Times New Roman"/>
            </a:endParaRPr>
          </a:p>
        </p:txBody>
      </p:sp>
      <p:pic>
        <p:nvPicPr>
          <p:cNvPr id="440" name="Picture 6"/>
          <p:cNvPicPr/>
          <p:nvPr/>
        </p:nvPicPr>
        <p:blipFill>
          <a:blip r:embed="rId2"/>
          <a:stretch/>
        </p:blipFill>
        <p:spPr>
          <a:xfrm>
            <a:off x="0" y="596880"/>
            <a:ext cx="9143640" cy="5651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4460760" y="6494400"/>
            <a:ext cx="1066320" cy="304560"/>
          </a:xfrm>
          <a:prstGeom prst="rect">
            <a:avLst/>
          </a:prstGeom>
          <a:noFill/>
          <a:ln>
            <a:noFill/>
          </a:ln>
        </p:spPr>
        <p:txBody>
          <a:bodyPr/>
          <a:lstStyle/>
          <a:p>
            <a:pPr>
              <a:lnSpc>
                <a:spcPct val="100000"/>
              </a:lnSpc>
            </a:pPr>
            <a:fld id="{A217B778-4714-461F-93E1-DE378E15B810}" type="slidenum">
              <a:rPr lang="en-US" sz="1200" b="1" strike="noStrike" spc="-1">
                <a:solidFill>
                  <a:srgbClr val="000000"/>
                </a:solidFill>
                <a:uFill>
                  <a:solidFill>
                    <a:srgbClr val="FFFFFF"/>
                  </a:solidFill>
                </a:uFill>
                <a:latin typeface="Arial"/>
                <a:ea typeface="ＭＳ Ｐゴシック"/>
              </a:rPr>
              <a:t>21</a:t>
            </a:fld>
            <a:endParaRPr lang="en-US" sz="1400" b="0" strike="noStrike" spc="-1">
              <a:solidFill>
                <a:srgbClr val="000000"/>
              </a:solidFill>
              <a:uFill>
                <a:solidFill>
                  <a:srgbClr val="FFFFFF"/>
                </a:solidFill>
              </a:uFill>
              <a:latin typeface="Times New Roman"/>
            </a:endParaRPr>
          </a:p>
        </p:txBody>
      </p:sp>
      <p:sp>
        <p:nvSpPr>
          <p:cNvPr id="442"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Initial window value</a:t>
            </a:r>
            <a:endParaRPr lang="en-US" sz="3300" b="0" strike="noStrike" spc="-1">
              <a:solidFill>
                <a:srgbClr val="000000"/>
              </a:solidFill>
              <a:uFill>
                <a:solidFill>
                  <a:srgbClr val="FFFFFF"/>
                </a:solidFill>
              </a:uFill>
              <a:latin typeface="Arial"/>
            </a:endParaRPr>
          </a:p>
        </p:txBody>
      </p:sp>
      <p:sp>
        <p:nvSpPr>
          <p:cNvPr id="443" name="TextShape 3"/>
          <p:cNvSpPr txBox="1"/>
          <p:nvPr/>
        </p:nvSpPr>
        <p:spPr>
          <a:xfrm>
            <a:off x="762120" y="1371600"/>
            <a:ext cx="7695720" cy="441936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Initially, you don’t know the network capacity</a:t>
            </a: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What then should be the value of </a:t>
            </a:r>
            <a:r>
              <a:rPr lang="en-US" sz="2400" b="1" strike="noStrike" spc="-1">
                <a:solidFill>
                  <a:srgbClr val="000000"/>
                </a:solidFill>
                <a:uFill>
                  <a:solidFill>
                    <a:srgbClr val="FFFFFF"/>
                  </a:solidFill>
                </a:uFill>
                <a:latin typeface="Courier New"/>
              </a:rPr>
              <a:t>congwin</a:t>
            </a:r>
            <a:r>
              <a:rPr lang="en-US" sz="2400" b="0" strike="noStrike" spc="-1">
                <a:solidFill>
                  <a:srgbClr val="000000"/>
                </a:solidFill>
                <a:uFill>
                  <a:solidFill>
                    <a:srgbClr val="FFFFFF"/>
                  </a:solidFill>
                </a:uFill>
                <a:latin typeface="Arial"/>
              </a:rPr>
              <a:t>?</a:t>
            </a: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Perhaps a value hard-coded in the program:</a:t>
            </a:r>
            <a:endParaRPr lang="en-US" sz="2000" b="0" strike="noStrike" spc="-1">
              <a:solidFill>
                <a:srgbClr val="000000"/>
              </a:solidFill>
              <a:uFill>
                <a:solidFill>
                  <a:srgbClr val="FFFFFF"/>
                </a:solidFill>
              </a:uFill>
              <a:latin typeface="Arial"/>
            </a:endParaRPr>
          </a:p>
          <a:p>
            <a:pPr marL="1143000" lvl="2" indent="-228240">
              <a:lnSpc>
                <a:spcPct val="9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E.g., always start W = 20KB</a:t>
            </a:r>
          </a:p>
          <a:p>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Problems:</a:t>
            </a: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If </a:t>
            </a:r>
            <a:r>
              <a:rPr lang="en-US" sz="2200" b="1" strike="noStrike" spc="-1">
                <a:solidFill>
                  <a:srgbClr val="000000"/>
                </a:solidFill>
                <a:uFill>
                  <a:solidFill>
                    <a:srgbClr val="FFFFFF"/>
                  </a:solidFill>
                </a:uFill>
                <a:latin typeface="Courier New"/>
              </a:rPr>
              <a:t>congwin</a:t>
            </a:r>
            <a:r>
              <a:rPr lang="en-US" sz="2200" b="0" strike="noStrike" spc="-1">
                <a:solidFill>
                  <a:srgbClr val="000000"/>
                </a:solidFill>
                <a:uFill>
                  <a:solidFill>
                    <a:srgbClr val="FFFFFF"/>
                  </a:solidFill>
                </a:uFill>
                <a:latin typeface="Arial"/>
              </a:rPr>
              <a:t> is too small, we waste bandwith</a:t>
            </a:r>
            <a:endParaRPr lang="en-US" sz="2000" b="0" strike="noStrike" spc="-1">
              <a:solidFill>
                <a:srgbClr val="000000"/>
              </a:solidFill>
              <a:uFill>
                <a:solidFill>
                  <a:srgbClr val="FFFFFF"/>
                </a:solidFill>
              </a:uFill>
              <a:latin typeface="Arial"/>
            </a:endParaRPr>
          </a:p>
          <a:p>
            <a:pPr marL="1143000" lvl="2" indent="-228240">
              <a:lnSpc>
                <a:spcPct val="9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Takes a long time for </a:t>
            </a:r>
            <a:r>
              <a:rPr lang="en-US" sz="2000" b="1" strike="noStrike" spc="-1">
                <a:solidFill>
                  <a:srgbClr val="000000"/>
                </a:solidFill>
                <a:uFill>
                  <a:solidFill>
                    <a:srgbClr val="FFFFFF"/>
                  </a:solidFill>
                </a:uFill>
                <a:latin typeface="Courier New"/>
              </a:rPr>
              <a:t>congwin</a:t>
            </a:r>
            <a:r>
              <a:rPr lang="en-US" sz="2000" b="0" strike="noStrike" spc="-1">
                <a:solidFill>
                  <a:srgbClr val="000000"/>
                </a:solidFill>
                <a:uFill>
                  <a:solidFill>
                    <a:srgbClr val="FFFFFF"/>
                  </a:solidFill>
                </a:uFill>
                <a:latin typeface="Arial"/>
              </a:rPr>
              <a:t> to grow using cong. avoidance</a:t>
            </a: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If </a:t>
            </a:r>
            <a:r>
              <a:rPr lang="en-US" sz="2200" b="1" strike="noStrike" spc="-1">
                <a:solidFill>
                  <a:srgbClr val="000000"/>
                </a:solidFill>
                <a:uFill>
                  <a:solidFill>
                    <a:srgbClr val="FFFFFF"/>
                  </a:solidFill>
                </a:uFill>
                <a:latin typeface="Courier New"/>
              </a:rPr>
              <a:t>congwin</a:t>
            </a:r>
            <a:r>
              <a:rPr lang="en-US" sz="2200" b="0" strike="noStrike" spc="-1">
                <a:solidFill>
                  <a:srgbClr val="000000"/>
                </a:solidFill>
                <a:uFill>
                  <a:solidFill>
                    <a:srgbClr val="FFFFFF"/>
                  </a:solidFill>
                </a:uFill>
                <a:latin typeface="Arial"/>
              </a:rPr>
              <a:t> is too big we cause congestion</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Dumping </a:t>
            </a:r>
            <a:r>
              <a:rPr lang="en-US" sz="2200" b="1" strike="noStrike" spc="-1">
                <a:solidFill>
                  <a:srgbClr val="000000"/>
                </a:solidFill>
                <a:uFill>
                  <a:solidFill>
                    <a:srgbClr val="FFFFFF"/>
                  </a:solidFill>
                </a:uFill>
                <a:latin typeface="Courier New"/>
              </a:rPr>
              <a:t>congwin</a:t>
            </a:r>
            <a:r>
              <a:rPr lang="en-US" sz="2200" b="0" strike="noStrike" spc="-1">
                <a:solidFill>
                  <a:srgbClr val="000000"/>
                </a:solidFill>
                <a:uFill>
                  <a:solidFill>
                    <a:srgbClr val="FFFFFF"/>
                  </a:solidFill>
                </a:uFill>
                <a:latin typeface="Arial"/>
              </a:rPr>
              <a:t> bytes in the network, </a:t>
            </a:r>
            <a:r>
              <a:rPr lang="en-US" sz="2200" b="0" u="sng" strike="noStrike" spc="-1">
                <a:solidFill>
                  <a:srgbClr val="000000"/>
                </a:solidFill>
                <a:uFill>
                  <a:solidFill>
                    <a:srgbClr val="FFFFFF"/>
                  </a:solidFill>
                </a:uFill>
                <a:latin typeface="Arial"/>
              </a:rPr>
              <a:t>at once,</a:t>
            </a:r>
            <a:r>
              <a:rPr lang="en-US" sz="2200" b="0" strike="noStrike" spc="-1">
                <a:solidFill>
                  <a:srgbClr val="000000"/>
                </a:solidFill>
                <a:uFill>
                  <a:solidFill>
                    <a:srgbClr val="FFFFFF"/>
                  </a:solidFill>
                </a:uFill>
                <a:latin typeface="Arial"/>
              </a:rPr>
              <a:t> even if W is the right value, may cause congestion.</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1"/>
          <p:cNvSpPr txBox="1"/>
          <p:nvPr/>
        </p:nvSpPr>
        <p:spPr>
          <a:xfrm>
            <a:off x="4460760" y="6494400"/>
            <a:ext cx="1066320" cy="304560"/>
          </a:xfrm>
          <a:prstGeom prst="rect">
            <a:avLst/>
          </a:prstGeom>
          <a:noFill/>
          <a:ln>
            <a:noFill/>
          </a:ln>
        </p:spPr>
        <p:txBody>
          <a:bodyPr/>
          <a:lstStyle/>
          <a:p>
            <a:pPr>
              <a:lnSpc>
                <a:spcPct val="100000"/>
              </a:lnSpc>
            </a:pPr>
            <a:fld id="{CE2687F7-25F5-4863-9858-FA7DE14658AA}" type="slidenum">
              <a:rPr lang="en-US" sz="1200" b="1" strike="noStrike" spc="-1">
                <a:solidFill>
                  <a:srgbClr val="000000"/>
                </a:solidFill>
                <a:uFill>
                  <a:solidFill>
                    <a:srgbClr val="FFFFFF"/>
                  </a:solidFill>
                </a:uFill>
                <a:latin typeface="Arial"/>
                <a:ea typeface="ＭＳ Ｐゴシック"/>
              </a:rPr>
              <a:t>22</a:t>
            </a:fld>
            <a:endParaRPr lang="en-US" sz="1400" b="0" strike="noStrike" spc="-1">
              <a:solidFill>
                <a:srgbClr val="000000"/>
              </a:solidFill>
              <a:uFill>
                <a:solidFill>
                  <a:srgbClr val="FFFFFF"/>
                </a:solidFill>
              </a:uFill>
              <a:latin typeface="Times New Roman"/>
            </a:endParaRPr>
          </a:p>
        </p:txBody>
      </p:sp>
      <p:sp>
        <p:nvSpPr>
          <p:cNvPr id="445"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Slow Start</a:t>
            </a:r>
            <a:endParaRPr lang="en-US" sz="3300" b="0" strike="noStrike" spc="-1">
              <a:solidFill>
                <a:srgbClr val="000000"/>
              </a:solidFill>
              <a:uFill>
                <a:solidFill>
                  <a:srgbClr val="FFFFFF"/>
                </a:solidFill>
              </a:uFill>
              <a:latin typeface="Arial"/>
            </a:endParaRPr>
          </a:p>
        </p:txBody>
      </p:sp>
      <p:sp>
        <p:nvSpPr>
          <p:cNvPr id="446" name="TextShape 3"/>
          <p:cNvSpPr txBox="1"/>
          <p:nvPr/>
        </p:nvSpPr>
        <p:spPr>
          <a:xfrm>
            <a:off x="685800" y="1676520"/>
            <a:ext cx="5714640" cy="411444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Objective: determine the available capacity in the first place</a:t>
            </a:r>
          </a:p>
          <a:p>
            <a:pPr>
              <a:lnSpc>
                <a:spcPct val="90000"/>
              </a:lnSpc>
            </a:pPr>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Idea:</a:t>
            </a: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begin with </a:t>
            </a:r>
            <a:r>
              <a:rPr lang="en-US" sz="2200" b="1" strike="noStrike" spc="-1">
                <a:solidFill>
                  <a:srgbClr val="000000"/>
                </a:solidFill>
                <a:uFill>
                  <a:solidFill>
                    <a:srgbClr val="FFFFFF"/>
                  </a:solidFill>
                </a:uFill>
                <a:latin typeface="Courier New"/>
              </a:rPr>
              <a:t>CongestionWindow</a:t>
            </a:r>
            <a:r>
              <a:rPr lang="en-US" sz="2200" b="0" strike="noStrike" spc="-1">
                <a:solidFill>
                  <a:srgbClr val="000000"/>
                </a:solidFill>
                <a:uFill>
                  <a:solidFill>
                    <a:srgbClr val="FFFFFF"/>
                  </a:solidFill>
                </a:uFill>
                <a:latin typeface="Arial"/>
              </a:rPr>
              <a:t> = 1 packet</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double </a:t>
            </a:r>
            <a:r>
              <a:rPr lang="en-US" sz="2200" b="1" strike="noStrike" spc="-1">
                <a:solidFill>
                  <a:srgbClr val="000000"/>
                </a:solidFill>
                <a:uFill>
                  <a:solidFill>
                    <a:srgbClr val="FFFFFF"/>
                  </a:solidFill>
                </a:uFill>
                <a:latin typeface="Courier New"/>
              </a:rPr>
              <a:t>CongestionWindow</a:t>
            </a:r>
            <a:r>
              <a:rPr lang="en-US" sz="2200" b="0" strike="noStrike" spc="-1">
                <a:solidFill>
                  <a:srgbClr val="000000"/>
                </a:solidFill>
                <a:uFill>
                  <a:solidFill>
                    <a:srgbClr val="FFFFFF"/>
                  </a:solidFill>
                </a:uFill>
                <a:latin typeface="Arial"/>
              </a:rPr>
              <a:t> each RTT (increment by 1 packet for each ACK)</a:t>
            </a:r>
            <a:endParaRPr lang="en-US" sz="2000" b="0" strike="noStrike" spc="-1">
              <a:solidFill>
                <a:srgbClr val="000000"/>
              </a:solidFill>
              <a:uFill>
                <a:solidFill>
                  <a:srgbClr val="FFFFFF"/>
                </a:solidFill>
              </a:uFill>
              <a:latin typeface="Arial"/>
            </a:endParaRPr>
          </a:p>
        </p:txBody>
      </p:sp>
      <p:sp>
        <p:nvSpPr>
          <p:cNvPr id="447" name="CustomShape 4"/>
          <p:cNvSpPr/>
          <p:nvPr/>
        </p:nvSpPr>
        <p:spPr>
          <a:xfrm>
            <a:off x="6639120" y="1447920"/>
            <a:ext cx="48420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Source</a:t>
            </a:r>
            <a:endParaRPr lang="en-US" sz="1800" b="0" strike="noStrike" spc="-1">
              <a:solidFill>
                <a:srgbClr val="000000"/>
              </a:solidFill>
              <a:uFill>
                <a:solidFill>
                  <a:srgbClr val="FFFFFF"/>
                </a:solidFill>
              </a:uFill>
              <a:latin typeface="Arial"/>
            </a:endParaRPr>
          </a:p>
        </p:txBody>
      </p:sp>
      <p:sp>
        <p:nvSpPr>
          <p:cNvPr id="448" name="CustomShape 5"/>
          <p:cNvSpPr/>
          <p:nvPr/>
        </p:nvSpPr>
        <p:spPr>
          <a:xfrm>
            <a:off x="7848360" y="1447920"/>
            <a:ext cx="76464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Destination</a:t>
            </a:r>
            <a:endParaRPr lang="en-US" sz="1800" b="0" strike="noStrike" spc="-1">
              <a:solidFill>
                <a:srgbClr val="000000"/>
              </a:solidFill>
              <a:uFill>
                <a:solidFill>
                  <a:srgbClr val="FFFFFF"/>
                </a:solidFill>
              </a:uFill>
              <a:latin typeface="Arial"/>
            </a:endParaRPr>
          </a:p>
        </p:txBody>
      </p:sp>
      <p:sp>
        <p:nvSpPr>
          <p:cNvPr id="449" name="Line 6"/>
          <p:cNvSpPr/>
          <p:nvPr/>
        </p:nvSpPr>
        <p:spPr>
          <a:xfrm>
            <a:off x="6847560" y="1623960"/>
            <a:ext cx="5040" cy="37429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50" name="Line 7"/>
          <p:cNvSpPr/>
          <p:nvPr/>
        </p:nvSpPr>
        <p:spPr>
          <a:xfrm>
            <a:off x="8227440" y="1634760"/>
            <a:ext cx="1800" cy="37321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51" name="Line 8"/>
          <p:cNvSpPr/>
          <p:nvPr/>
        </p:nvSpPr>
        <p:spPr>
          <a:xfrm>
            <a:off x="6847560" y="4068360"/>
            <a:ext cx="1281240" cy="33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52" name="CustomShape 9"/>
          <p:cNvSpPr/>
          <p:nvPr/>
        </p:nvSpPr>
        <p:spPr>
          <a:xfrm>
            <a:off x="8109720" y="4374720"/>
            <a:ext cx="113040" cy="49680"/>
          </a:xfrm>
          <a:custGeom>
            <a:avLst/>
            <a:gdLst/>
            <a:ahLst/>
            <a:cxnLst/>
            <a:rect l="l" t="t" r="r" b="b"/>
            <a:pathLst>
              <a:path w="71" h="42">
                <a:moveTo>
                  <a:pt x="0" y="33"/>
                </a:moveTo>
                <a:lnTo>
                  <a:pt x="71" y="42"/>
                </a:lnTo>
                <a:lnTo>
                  <a:pt x="15" y="0"/>
                </a:lnTo>
                <a:lnTo>
                  <a:pt x="3" y="36"/>
                </a:lnTo>
                <a:lnTo>
                  <a:pt x="0" y="33"/>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53" name="Line 10"/>
          <p:cNvSpPr/>
          <p:nvPr/>
        </p:nvSpPr>
        <p:spPr>
          <a:xfrm>
            <a:off x="6847560" y="3987360"/>
            <a:ext cx="1281240" cy="3276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54" name="CustomShape 11"/>
          <p:cNvSpPr/>
          <p:nvPr/>
        </p:nvSpPr>
        <p:spPr>
          <a:xfrm>
            <a:off x="8109720" y="4290120"/>
            <a:ext cx="113040" cy="49680"/>
          </a:xfrm>
          <a:custGeom>
            <a:avLst/>
            <a:gdLst/>
            <a:ahLst/>
            <a:cxnLst/>
            <a:rect l="l" t="t" r="r" b="b"/>
            <a:pathLst>
              <a:path w="71" h="42">
                <a:moveTo>
                  <a:pt x="0" y="33"/>
                </a:moveTo>
                <a:lnTo>
                  <a:pt x="71" y="42"/>
                </a:lnTo>
                <a:lnTo>
                  <a:pt x="15" y="0"/>
                </a:lnTo>
                <a:lnTo>
                  <a:pt x="3" y="33"/>
                </a:lnTo>
                <a:lnTo>
                  <a:pt x="0" y="33"/>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55" name="Line 12"/>
          <p:cNvSpPr/>
          <p:nvPr/>
        </p:nvSpPr>
        <p:spPr>
          <a:xfrm flipH="1">
            <a:off x="6951240" y="4343400"/>
            <a:ext cx="1276200" cy="3823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56" name="CustomShape 13"/>
          <p:cNvSpPr/>
          <p:nvPr/>
        </p:nvSpPr>
        <p:spPr>
          <a:xfrm>
            <a:off x="6857640" y="4705920"/>
            <a:ext cx="113040" cy="45000"/>
          </a:xfrm>
          <a:custGeom>
            <a:avLst/>
            <a:gdLst/>
            <a:ahLst/>
            <a:cxnLst/>
            <a:rect l="l" t="t" r="r" b="b"/>
            <a:pathLst>
              <a:path w="71" h="38">
                <a:moveTo>
                  <a:pt x="56" y="0"/>
                </a:moveTo>
                <a:lnTo>
                  <a:pt x="0" y="38"/>
                </a:lnTo>
                <a:lnTo>
                  <a:pt x="71" y="35"/>
                </a:lnTo>
                <a:lnTo>
                  <a:pt x="59" y="3"/>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57" name="Line 14"/>
          <p:cNvSpPr/>
          <p:nvPr/>
        </p:nvSpPr>
        <p:spPr>
          <a:xfrm>
            <a:off x="6847560" y="4149360"/>
            <a:ext cx="1285920" cy="3348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58" name="CustomShape 15"/>
          <p:cNvSpPr/>
          <p:nvPr/>
        </p:nvSpPr>
        <p:spPr>
          <a:xfrm>
            <a:off x="8109720" y="4455720"/>
            <a:ext cx="113040" cy="48600"/>
          </a:xfrm>
          <a:custGeom>
            <a:avLst/>
            <a:gdLst/>
            <a:ahLst/>
            <a:cxnLst/>
            <a:rect l="l" t="t" r="r" b="b"/>
            <a:pathLst>
              <a:path w="71" h="41">
                <a:moveTo>
                  <a:pt x="0" y="33"/>
                </a:moveTo>
                <a:lnTo>
                  <a:pt x="71" y="41"/>
                </a:lnTo>
                <a:lnTo>
                  <a:pt x="15" y="0"/>
                </a:lnTo>
                <a:lnTo>
                  <a:pt x="0" y="36"/>
                </a:lnTo>
                <a:lnTo>
                  <a:pt x="0" y="33"/>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59" name="Line 16"/>
          <p:cNvSpPr/>
          <p:nvPr/>
        </p:nvSpPr>
        <p:spPr>
          <a:xfrm>
            <a:off x="6852600" y="3295080"/>
            <a:ext cx="1271160" cy="3301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60" name="CustomShape 17"/>
          <p:cNvSpPr/>
          <p:nvPr/>
        </p:nvSpPr>
        <p:spPr>
          <a:xfrm>
            <a:off x="8109720" y="3601440"/>
            <a:ext cx="113040" cy="45000"/>
          </a:xfrm>
          <a:custGeom>
            <a:avLst/>
            <a:gdLst/>
            <a:ahLst/>
            <a:cxnLst/>
            <a:rect l="l" t="t" r="r" b="b"/>
            <a:pathLst>
              <a:path w="71" h="38">
                <a:moveTo>
                  <a:pt x="0" y="32"/>
                </a:moveTo>
                <a:lnTo>
                  <a:pt x="71" y="38"/>
                </a:lnTo>
                <a:lnTo>
                  <a:pt x="15" y="0"/>
                </a:lnTo>
                <a:lnTo>
                  <a:pt x="0" y="3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61" name="Line 18"/>
          <p:cNvSpPr/>
          <p:nvPr/>
        </p:nvSpPr>
        <p:spPr>
          <a:xfrm>
            <a:off x="6847560" y="3214080"/>
            <a:ext cx="1276200" cy="3276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62" name="CustomShape 19"/>
          <p:cNvSpPr/>
          <p:nvPr/>
        </p:nvSpPr>
        <p:spPr>
          <a:xfrm>
            <a:off x="8109720" y="3520440"/>
            <a:ext cx="113040" cy="45000"/>
          </a:xfrm>
          <a:custGeom>
            <a:avLst/>
            <a:gdLst/>
            <a:ahLst/>
            <a:cxnLst/>
            <a:rect l="l" t="t" r="r" b="b"/>
            <a:pathLst>
              <a:path w="71" h="38">
                <a:moveTo>
                  <a:pt x="0" y="29"/>
                </a:moveTo>
                <a:lnTo>
                  <a:pt x="71" y="38"/>
                </a:lnTo>
                <a:lnTo>
                  <a:pt x="15" y="0"/>
                </a:lnTo>
                <a:lnTo>
                  <a:pt x="0" y="32"/>
                </a:lnTo>
                <a:lnTo>
                  <a:pt x="0" y="2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63" name="Line 20"/>
          <p:cNvSpPr/>
          <p:nvPr/>
        </p:nvSpPr>
        <p:spPr>
          <a:xfrm>
            <a:off x="6847560" y="2538720"/>
            <a:ext cx="1281240" cy="3276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64" name="CustomShape 21"/>
          <p:cNvSpPr/>
          <p:nvPr/>
        </p:nvSpPr>
        <p:spPr>
          <a:xfrm>
            <a:off x="8109720" y="2841480"/>
            <a:ext cx="113040" cy="48600"/>
          </a:xfrm>
          <a:custGeom>
            <a:avLst/>
            <a:gdLst/>
            <a:ahLst/>
            <a:cxnLst/>
            <a:rect l="l" t="t" r="r" b="b"/>
            <a:pathLst>
              <a:path w="71" h="41">
                <a:moveTo>
                  <a:pt x="0" y="32"/>
                </a:moveTo>
                <a:lnTo>
                  <a:pt x="71" y="41"/>
                </a:lnTo>
                <a:lnTo>
                  <a:pt x="15" y="0"/>
                </a:lnTo>
                <a:lnTo>
                  <a:pt x="3" y="35"/>
                </a:lnTo>
                <a:lnTo>
                  <a:pt x="0" y="3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65" name="Line 22"/>
          <p:cNvSpPr/>
          <p:nvPr/>
        </p:nvSpPr>
        <p:spPr>
          <a:xfrm>
            <a:off x="6847560" y="1688400"/>
            <a:ext cx="1281240" cy="3297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66" name="CustomShape 23"/>
          <p:cNvSpPr/>
          <p:nvPr/>
        </p:nvSpPr>
        <p:spPr>
          <a:xfrm>
            <a:off x="8109720" y="1993320"/>
            <a:ext cx="113040" cy="46080"/>
          </a:xfrm>
          <a:custGeom>
            <a:avLst/>
            <a:gdLst/>
            <a:ahLst/>
            <a:cxnLst/>
            <a:rect l="l" t="t" r="r" b="b"/>
            <a:pathLst>
              <a:path w="71" h="39">
                <a:moveTo>
                  <a:pt x="0" y="33"/>
                </a:moveTo>
                <a:lnTo>
                  <a:pt x="71" y="39"/>
                </a:lnTo>
                <a:lnTo>
                  <a:pt x="15" y="0"/>
                </a:lnTo>
                <a:lnTo>
                  <a:pt x="3" y="33"/>
                </a:lnTo>
                <a:lnTo>
                  <a:pt x="0" y="33"/>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67" name="Line 24"/>
          <p:cNvSpPr/>
          <p:nvPr/>
        </p:nvSpPr>
        <p:spPr>
          <a:xfrm>
            <a:off x="6847560" y="2446920"/>
            <a:ext cx="1281240" cy="3276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68" name="CustomShape 25"/>
          <p:cNvSpPr/>
          <p:nvPr/>
        </p:nvSpPr>
        <p:spPr>
          <a:xfrm>
            <a:off x="8109720" y="2753280"/>
            <a:ext cx="113040" cy="46080"/>
          </a:xfrm>
          <a:custGeom>
            <a:avLst/>
            <a:gdLst/>
            <a:ahLst/>
            <a:cxnLst/>
            <a:rect l="l" t="t" r="r" b="b"/>
            <a:pathLst>
              <a:path w="71" h="39">
                <a:moveTo>
                  <a:pt x="0" y="30"/>
                </a:moveTo>
                <a:lnTo>
                  <a:pt x="71" y="39"/>
                </a:lnTo>
                <a:lnTo>
                  <a:pt x="15" y="0"/>
                </a:lnTo>
                <a:lnTo>
                  <a:pt x="3" y="33"/>
                </a:lnTo>
                <a:lnTo>
                  <a:pt x="0" y="3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69" name="Line 26"/>
          <p:cNvSpPr/>
          <p:nvPr/>
        </p:nvSpPr>
        <p:spPr>
          <a:xfrm>
            <a:off x="6852600" y="3376080"/>
            <a:ext cx="1280880" cy="3337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70" name="CustomShape 27"/>
          <p:cNvSpPr/>
          <p:nvPr/>
        </p:nvSpPr>
        <p:spPr>
          <a:xfrm>
            <a:off x="8109720" y="3686040"/>
            <a:ext cx="113040" cy="45000"/>
          </a:xfrm>
          <a:custGeom>
            <a:avLst/>
            <a:gdLst/>
            <a:ahLst/>
            <a:cxnLst/>
            <a:rect l="l" t="t" r="r" b="b"/>
            <a:pathLst>
              <a:path w="71" h="38">
                <a:moveTo>
                  <a:pt x="0" y="29"/>
                </a:moveTo>
                <a:lnTo>
                  <a:pt x="71" y="38"/>
                </a:lnTo>
                <a:lnTo>
                  <a:pt x="15" y="0"/>
                </a:lnTo>
                <a:lnTo>
                  <a:pt x="0" y="32"/>
                </a:lnTo>
                <a:lnTo>
                  <a:pt x="0" y="2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71" name="Line 28"/>
          <p:cNvSpPr/>
          <p:nvPr/>
        </p:nvSpPr>
        <p:spPr>
          <a:xfrm>
            <a:off x="6852600" y="3460680"/>
            <a:ext cx="1280880" cy="3301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72" name="CustomShape 29"/>
          <p:cNvSpPr/>
          <p:nvPr/>
        </p:nvSpPr>
        <p:spPr>
          <a:xfrm>
            <a:off x="8109720" y="3765960"/>
            <a:ext cx="113040" cy="46080"/>
          </a:xfrm>
          <a:custGeom>
            <a:avLst/>
            <a:gdLst/>
            <a:ahLst/>
            <a:cxnLst/>
            <a:rect l="l" t="t" r="r" b="b"/>
            <a:pathLst>
              <a:path w="71" h="39">
                <a:moveTo>
                  <a:pt x="0" y="33"/>
                </a:moveTo>
                <a:lnTo>
                  <a:pt x="71" y="39"/>
                </a:lnTo>
                <a:lnTo>
                  <a:pt x="15" y="0"/>
                </a:lnTo>
                <a:lnTo>
                  <a:pt x="0" y="33"/>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73" name="Line 30"/>
          <p:cNvSpPr/>
          <p:nvPr/>
        </p:nvSpPr>
        <p:spPr>
          <a:xfrm flipH="1">
            <a:off x="6951240" y="4424400"/>
            <a:ext cx="1276200" cy="3787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74" name="CustomShape 31"/>
          <p:cNvSpPr/>
          <p:nvPr/>
        </p:nvSpPr>
        <p:spPr>
          <a:xfrm>
            <a:off x="6857640" y="4783320"/>
            <a:ext cx="108000" cy="48600"/>
          </a:xfrm>
          <a:custGeom>
            <a:avLst/>
            <a:gdLst/>
            <a:ahLst/>
            <a:cxnLst/>
            <a:rect l="l" t="t" r="r" b="b"/>
            <a:pathLst>
              <a:path w="68" h="41">
                <a:moveTo>
                  <a:pt x="56" y="0"/>
                </a:moveTo>
                <a:lnTo>
                  <a:pt x="0" y="41"/>
                </a:lnTo>
                <a:lnTo>
                  <a:pt x="68" y="35"/>
                </a:lnTo>
                <a:lnTo>
                  <a:pt x="59" y="3"/>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75" name="Line 32"/>
          <p:cNvSpPr/>
          <p:nvPr/>
        </p:nvSpPr>
        <p:spPr>
          <a:xfrm flipH="1">
            <a:off x="6951240" y="2803320"/>
            <a:ext cx="1271520" cy="38592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76" name="CustomShape 33"/>
          <p:cNvSpPr/>
          <p:nvPr/>
        </p:nvSpPr>
        <p:spPr>
          <a:xfrm>
            <a:off x="6857640" y="3169080"/>
            <a:ext cx="108000" cy="45000"/>
          </a:xfrm>
          <a:custGeom>
            <a:avLst/>
            <a:gdLst/>
            <a:ahLst/>
            <a:cxnLst/>
            <a:rect l="l" t="t" r="r" b="b"/>
            <a:pathLst>
              <a:path w="68" h="38">
                <a:moveTo>
                  <a:pt x="56" y="0"/>
                </a:moveTo>
                <a:lnTo>
                  <a:pt x="0" y="38"/>
                </a:lnTo>
                <a:lnTo>
                  <a:pt x="68" y="35"/>
                </a:lnTo>
                <a:lnTo>
                  <a:pt x="59" y="0"/>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77" name="Line 34"/>
          <p:cNvSpPr/>
          <p:nvPr/>
        </p:nvSpPr>
        <p:spPr>
          <a:xfrm flipH="1">
            <a:off x="6951240" y="2890080"/>
            <a:ext cx="1276200" cy="3801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78" name="CustomShape 35"/>
          <p:cNvSpPr/>
          <p:nvPr/>
        </p:nvSpPr>
        <p:spPr>
          <a:xfrm>
            <a:off x="6857640" y="3249000"/>
            <a:ext cx="108000" cy="46080"/>
          </a:xfrm>
          <a:custGeom>
            <a:avLst/>
            <a:gdLst/>
            <a:ahLst/>
            <a:cxnLst/>
            <a:rect l="l" t="t" r="r" b="b"/>
            <a:pathLst>
              <a:path w="68" h="39">
                <a:moveTo>
                  <a:pt x="56" y="0"/>
                </a:moveTo>
                <a:lnTo>
                  <a:pt x="0" y="39"/>
                </a:lnTo>
                <a:lnTo>
                  <a:pt x="68" y="36"/>
                </a:lnTo>
                <a:lnTo>
                  <a:pt x="59" y="0"/>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79" name="Line 36"/>
          <p:cNvSpPr/>
          <p:nvPr/>
        </p:nvSpPr>
        <p:spPr>
          <a:xfrm flipH="1">
            <a:off x="6951240" y="2043360"/>
            <a:ext cx="1276200" cy="3798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80" name="CustomShape 37"/>
          <p:cNvSpPr/>
          <p:nvPr/>
        </p:nvSpPr>
        <p:spPr>
          <a:xfrm>
            <a:off x="6857640" y="2401920"/>
            <a:ext cx="108000" cy="45000"/>
          </a:xfrm>
          <a:custGeom>
            <a:avLst/>
            <a:gdLst/>
            <a:ahLst/>
            <a:cxnLst/>
            <a:rect l="l" t="t" r="r" b="b"/>
            <a:pathLst>
              <a:path w="68" h="38">
                <a:moveTo>
                  <a:pt x="56" y="0"/>
                </a:moveTo>
                <a:lnTo>
                  <a:pt x="0" y="38"/>
                </a:lnTo>
                <a:lnTo>
                  <a:pt x="68" y="35"/>
                </a:lnTo>
                <a:lnTo>
                  <a:pt x="59" y="0"/>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81" name="Line 38"/>
          <p:cNvSpPr/>
          <p:nvPr/>
        </p:nvSpPr>
        <p:spPr>
          <a:xfrm>
            <a:off x="6847560" y="4233960"/>
            <a:ext cx="1281240" cy="3276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82" name="CustomShape 39"/>
          <p:cNvSpPr/>
          <p:nvPr/>
        </p:nvSpPr>
        <p:spPr>
          <a:xfrm>
            <a:off x="8109720" y="4536720"/>
            <a:ext cx="113040" cy="45000"/>
          </a:xfrm>
          <a:custGeom>
            <a:avLst/>
            <a:gdLst/>
            <a:ahLst/>
            <a:cxnLst/>
            <a:rect l="l" t="t" r="r" b="b"/>
            <a:pathLst>
              <a:path w="71" h="38">
                <a:moveTo>
                  <a:pt x="0" y="30"/>
                </a:moveTo>
                <a:lnTo>
                  <a:pt x="71" y="38"/>
                </a:lnTo>
                <a:lnTo>
                  <a:pt x="15" y="0"/>
                </a:lnTo>
                <a:lnTo>
                  <a:pt x="0" y="33"/>
                </a:lnTo>
                <a:lnTo>
                  <a:pt x="0" y="3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83" name="Line 40"/>
          <p:cNvSpPr/>
          <p:nvPr/>
        </p:nvSpPr>
        <p:spPr>
          <a:xfrm>
            <a:off x="6847560" y="4392360"/>
            <a:ext cx="1281240" cy="33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84" name="CustomShape 41"/>
          <p:cNvSpPr/>
          <p:nvPr/>
        </p:nvSpPr>
        <p:spPr>
          <a:xfrm>
            <a:off x="8109720" y="4702320"/>
            <a:ext cx="113040" cy="45000"/>
          </a:xfrm>
          <a:custGeom>
            <a:avLst/>
            <a:gdLst/>
            <a:ahLst/>
            <a:cxnLst/>
            <a:rect l="l" t="t" r="r" b="b"/>
            <a:pathLst>
              <a:path w="71" h="38">
                <a:moveTo>
                  <a:pt x="0" y="29"/>
                </a:moveTo>
                <a:lnTo>
                  <a:pt x="71" y="38"/>
                </a:lnTo>
                <a:lnTo>
                  <a:pt x="15" y="0"/>
                </a:lnTo>
                <a:lnTo>
                  <a:pt x="0" y="32"/>
                </a:lnTo>
                <a:lnTo>
                  <a:pt x="0" y="2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85" name="Line 42"/>
          <p:cNvSpPr/>
          <p:nvPr/>
        </p:nvSpPr>
        <p:spPr>
          <a:xfrm>
            <a:off x="6847560" y="4311360"/>
            <a:ext cx="1281240" cy="33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86" name="CustomShape 43"/>
          <p:cNvSpPr/>
          <p:nvPr/>
        </p:nvSpPr>
        <p:spPr>
          <a:xfrm>
            <a:off x="8109720" y="4617720"/>
            <a:ext cx="113040" cy="48600"/>
          </a:xfrm>
          <a:custGeom>
            <a:avLst/>
            <a:gdLst/>
            <a:ahLst/>
            <a:cxnLst/>
            <a:rect l="l" t="t" r="r" b="b"/>
            <a:pathLst>
              <a:path w="71" h="41">
                <a:moveTo>
                  <a:pt x="0" y="32"/>
                </a:moveTo>
                <a:lnTo>
                  <a:pt x="71" y="41"/>
                </a:lnTo>
                <a:lnTo>
                  <a:pt x="15" y="0"/>
                </a:lnTo>
                <a:lnTo>
                  <a:pt x="3" y="32"/>
                </a:lnTo>
                <a:lnTo>
                  <a:pt x="0" y="3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87" name="Line 44"/>
          <p:cNvSpPr/>
          <p:nvPr/>
        </p:nvSpPr>
        <p:spPr>
          <a:xfrm>
            <a:off x="6847560" y="4473360"/>
            <a:ext cx="1285920" cy="333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88" name="CustomShape 45"/>
          <p:cNvSpPr/>
          <p:nvPr/>
        </p:nvSpPr>
        <p:spPr>
          <a:xfrm>
            <a:off x="8109720" y="4779720"/>
            <a:ext cx="113040" cy="48600"/>
          </a:xfrm>
          <a:custGeom>
            <a:avLst/>
            <a:gdLst/>
            <a:ahLst/>
            <a:cxnLst/>
            <a:rect l="l" t="t" r="r" b="b"/>
            <a:pathLst>
              <a:path w="71" h="41">
                <a:moveTo>
                  <a:pt x="0" y="32"/>
                </a:moveTo>
                <a:lnTo>
                  <a:pt x="71" y="41"/>
                </a:lnTo>
                <a:lnTo>
                  <a:pt x="15" y="0"/>
                </a:lnTo>
                <a:lnTo>
                  <a:pt x="0" y="3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89" name="Line 46"/>
          <p:cNvSpPr/>
          <p:nvPr/>
        </p:nvSpPr>
        <p:spPr>
          <a:xfrm>
            <a:off x="6847560" y="4557960"/>
            <a:ext cx="1281240" cy="3261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90" name="CustomShape 47"/>
          <p:cNvSpPr/>
          <p:nvPr/>
        </p:nvSpPr>
        <p:spPr>
          <a:xfrm>
            <a:off x="8109720" y="4860720"/>
            <a:ext cx="113040" cy="45000"/>
          </a:xfrm>
          <a:custGeom>
            <a:avLst/>
            <a:gdLst/>
            <a:ahLst/>
            <a:cxnLst/>
            <a:rect l="l" t="t" r="r" b="b"/>
            <a:pathLst>
              <a:path w="71" h="38">
                <a:moveTo>
                  <a:pt x="0" y="32"/>
                </a:moveTo>
                <a:lnTo>
                  <a:pt x="71" y="38"/>
                </a:lnTo>
                <a:lnTo>
                  <a:pt x="15" y="0"/>
                </a:lnTo>
                <a:lnTo>
                  <a:pt x="0" y="3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91" name="Line 48"/>
          <p:cNvSpPr/>
          <p:nvPr/>
        </p:nvSpPr>
        <p:spPr>
          <a:xfrm flipH="1">
            <a:off x="6956280" y="4504320"/>
            <a:ext cx="1271160" cy="3834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92" name="CustomShape 49"/>
          <p:cNvSpPr/>
          <p:nvPr/>
        </p:nvSpPr>
        <p:spPr>
          <a:xfrm>
            <a:off x="6857640" y="4867920"/>
            <a:ext cx="108000" cy="45000"/>
          </a:xfrm>
          <a:custGeom>
            <a:avLst/>
            <a:gdLst/>
            <a:ahLst/>
            <a:cxnLst/>
            <a:rect l="l" t="t" r="r" b="b"/>
            <a:pathLst>
              <a:path w="68" h="38">
                <a:moveTo>
                  <a:pt x="56" y="0"/>
                </a:moveTo>
                <a:lnTo>
                  <a:pt x="0" y="38"/>
                </a:lnTo>
                <a:lnTo>
                  <a:pt x="68" y="35"/>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93" name="Line 50"/>
          <p:cNvSpPr/>
          <p:nvPr/>
        </p:nvSpPr>
        <p:spPr>
          <a:xfrm flipH="1">
            <a:off x="6946560" y="3569040"/>
            <a:ext cx="1280880" cy="3909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94" name="CustomShape 51"/>
          <p:cNvSpPr/>
          <p:nvPr/>
        </p:nvSpPr>
        <p:spPr>
          <a:xfrm>
            <a:off x="6857640" y="3935160"/>
            <a:ext cx="108000" cy="49680"/>
          </a:xfrm>
          <a:custGeom>
            <a:avLst/>
            <a:gdLst/>
            <a:ahLst/>
            <a:cxnLst/>
            <a:rect l="l" t="t" r="r" b="b"/>
            <a:pathLst>
              <a:path w="68" h="42">
                <a:moveTo>
                  <a:pt x="56" y="0"/>
                </a:moveTo>
                <a:lnTo>
                  <a:pt x="0" y="42"/>
                </a:lnTo>
                <a:lnTo>
                  <a:pt x="68" y="36"/>
                </a:lnTo>
                <a:lnTo>
                  <a:pt x="56" y="3"/>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95" name="Line 52"/>
          <p:cNvSpPr/>
          <p:nvPr/>
        </p:nvSpPr>
        <p:spPr>
          <a:xfrm flipH="1">
            <a:off x="6951240" y="3650040"/>
            <a:ext cx="1276200" cy="3909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96" name="CustomShape 53"/>
          <p:cNvSpPr/>
          <p:nvPr/>
        </p:nvSpPr>
        <p:spPr>
          <a:xfrm>
            <a:off x="6857640" y="4019760"/>
            <a:ext cx="108000" cy="48600"/>
          </a:xfrm>
          <a:custGeom>
            <a:avLst/>
            <a:gdLst/>
            <a:ahLst/>
            <a:cxnLst/>
            <a:rect l="l" t="t" r="r" b="b"/>
            <a:pathLst>
              <a:path w="68" h="41">
                <a:moveTo>
                  <a:pt x="56" y="0"/>
                </a:moveTo>
                <a:lnTo>
                  <a:pt x="0" y="41"/>
                </a:lnTo>
                <a:lnTo>
                  <a:pt x="68" y="35"/>
                </a:lnTo>
                <a:lnTo>
                  <a:pt x="59" y="3"/>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97" name="Line 54"/>
          <p:cNvSpPr/>
          <p:nvPr/>
        </p:nvSpPr>
        <p:spPr>
          <a:xfrm flipH="1">
            <a:off x="6956280" y="3731040"/>
            <a:ext cx="1271160" cy="387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98" name="CustomShape 55"/>
          <p:cNvSpPr/>
          <p:nvPr/>
        </p:nvSpPr>
        <p:spPr>
          <a:xfrm>
            <a:off x="6857640" y="4100760"/>
            <a:ext cx="108000" cy="45000"/>
          </a:xfrm>
          <a:custGeom>
            <a:avLst/>
            <a:gdLst/>
            <a:ahLst/>
            <a:cxnLst/>
            <a:rect l="l" t="t" r="r" b="b"/>
            <a:pathLst>
              <a:path w="68" h="38">
                <a:moveTo>
                  <a:pt x="56" y="0"/>
                </a:moveTo>
                <a:lnTo>
                  <a:pt x="0" y="38"/>
                </a:lnTo>
                <a:lnTo>
                  <a:pt x="68" y="35"/>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99" name="Line 56"/>
          <p:cNvSpPr/>
          <p:nvPr/>
        </p:nvSpPr>
        <p:spPr>
          <a:xfrm flipH="1">
            <a:off x="6946560" y="3812040"/>
            <a:ext cx="1280880" cy="3945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00" name="CustomShape 57"/>
          <p:cNvSpPr/>
          <p:nvPr/>
        </p:nvSpPr>
        <p:spPr>
          <a:xfrm>
            <a:off x="6857640" y="4185360"/>
            <a:ext cx="108000" cy="45000"/>
          </a:xfrm>
          <a:custGeom>
            <a:avLst/>
            <a:gdLst/>
            <a:ahLst/>
            <a:cxnLst/>
            <a:rect l="l" t="t" r="r" b="b"/>
            <a:pathLst>
              <a:path w="68" h="38">
                <a:moveTo>
                  <a:pt x="56" y="0"/>
                </a:moveTo>
                <a:lnTo>
                  <a:pt x="0" y="38"/>
                </a:lnTo>
                <a:lnTo>
                  <a:pt x="68" y="35"/>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01" name="Line 58"/>
          <p:cNvSpPr/>
          <p:nvPr/>
        </p:nvSpPr>
        <p:spPr>
          <a:xfrm flipH="1">
            <a:off x="6956280" y="4585320"/>
            <a:ext cx="1271160" cy="3834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02" name="CustomShape 59"/>
          <p:cNvSpPr/>
          <p:nvPr/>
        </p:nvSpPr>
        <p:spPr>
          <a:xfrm>
            <a:off x="6857640" y="4947480"/>
            <a:ext cx="108000" cy="46080"/>
          </a:xfrm>
          <a:custGeom>
            <a:avLst/>
            <a:gdLst/>
            <a:ahLst/>
            <a:cxnLst/>
            <a:rect l="l" t="t" r="r" b="b"/>
            <a:pathLst>
              <a:path w="68" h="39">
                <a:moveTo>
                  <a:pt x="56" y="0"/>
                </a:moveTo>
                <a:lnTo>
                  <a:pt x="0" y="39"/>
                </a:lnTo>
                <a:lnTo>
                  <a:pt x="68" y="36"/>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03" name="Line 60"/>
          <p:cNvSpPr/>
          <p:nvPr/>
        </p:nvSpPr>
        <p:spPr>
          <a:xfrm flipH="1">
            <a:off x="6951240" y="4666320"/>
            <a:ext cx="1276200" cy="3834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04" name="CustomShape 61"/>
          <p:cNvSpPr/>
          <p:nvPr/>
        </p:nvSpPr>
        <p:spPr>
          <a:xfrm>
            <a:off x="6857640" y="5028480"/>
            <a:ext cx="113040" cy="46080"/>
          </a:xfrm>
          <a:custGeom>
            <a:avLst/>
            <a:gdLst/>
            <a:ahLst/>
            <a:cxnLst/>
            <a:rect l="l" t="t" r="r" b="b"/>
            <a:pathLst>
              <a:path w="71" h="39">
                <a:moveTo>
                  <a:pt x="56" y="0"/>
                </a:moveTo>
                <a:lnTo>
                  <a:pt x="0" y="39"/>
                </a:lnTo>
                <a:lnTo>
                  <a:pt x="71" y="36"/>
                </a:lnTo>
                <a:lnTo>
                  <a:pt x="59" y="0"/>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05" name="Line 62"/>
          <p:cNvSpPr/>
          <p:nvPr/>
        </p:nvSpPr>
        <p:spPr>
          <a:xfrm flipH="1">
            <a:off x="6951240" y="4747320"/>
            <a:ext cx="1276200" cy="3801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06" name="CustomShape 63"/>
          <p:cNvSpPr/>
          <p:nvPr/>
        </p:nvSpPr>
        <p:spPr>
          <a:xfrm>
            <a:off x="6857640" y="5105880"/>
            <a:ext cx="108000" cy="46080"/>
          </a:xfrm>
          <a:custGeom>
            <a:avLst/>
            <a:gdLst/>
            <a:ahLst/>
            <a:cxnLst/>
            <a:rect l="l" t="t" r="r" b="b"/>
            <a:pathLst>
              <a:path w="68" h="39">
                <a:moveTo>
                  <a:pt x="56" y="0"/>
                </a:moveTo>
                <a:lnTo>
                  <a:pt x="0" y="39"/>
                </a:lnTo>
                <a:lnTo>
                  <a:pt x="68" y="36"/>
                </a:lnTo>
                <a:lnTo>
                  <a:pt x="59" y="3"/>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07" name="Line 64"/>
          <p:cNvSpPr/>
          <p:nvPr/>
        </p:nvSpPr>
        <p:spPr>
          <a:xfrm flipH="1">
            <a:off x="6956280" y="4824720"/>
            <a:ext cx="1271160" cy="3870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08" name="CustomShape 65"/>
          <p:cNvSpPr/>
          <p:nvPr/>
        </p:nvSpPr>
        <p:spPr>
          <a:xfrm>
            <a:off x="6857640" y="5190480"/>
            <a:ext cx="113040" cy="46080"/>
          </a:xfrm>
          <a:custGeom>
            <a:avLst/>
            <a:gdLst/>
            <a:ahLst/>
            <a:cxnLst/>
            <a:rect l="l" t="t" r="r" b="b"/>
            <a:pathLst>
              <a:path w="71" h="39">
                <a:moveTo>
                  <a:pt x="56" y="0"/>
                </a:moveTo>
                <a:lnTo>
                  <a:pt x="0" y="39"/>
                </a:lnTo>
                <a:lnTo>
                  <a:pt x="71" y="36"/>
                </a:lnTo>
                <a:lnTo>
                  <a:pt x="59" y="0"/>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09" name="Line 66"/>
          <p:cNvSpPr/>
          <p:nvPr/>
        </p:nvSpPr>
        <p:spPr>
          <a:xfrm flipH="1">
            <a:off x="6956280" y="4905720"/>
            <a:ext cx="1271160" cy="3870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510" name="CustomShape 67"/>
          <p:cNvSpPr/>
          <p:nvPr/>
        </p:nvSpPr>
        <p:spPr>
          <a:xfrm>
            <a:off x="6857640" y="5267880"/>
            <a:ext cx="113040" cy="48600"/>
          </a:xfrm>
          <a:custGeom>
            <a:avLst/>
            <a:gdLst/>
            <a:ahLst/>
            <a:cxnLst/>
            <a:rect l="l" t="t" r="r" b="b"/>
            <a:pathLst>
              <a:path w="71" h="41">
                <a:moveTo>
                  <a:pt x="56" y="0"/>
                </a:moveTo>
                <a:lnTo>
                  <a:pt x="0" y="41"/>
                </a:lnTo>
                <a:lnTo>
                  <a:pt x="71" y="36"/>
                </a:lnTo>
                <a:lnTo>
                  <a:pt x="59" y="3"/>
                </a:lnTo>
                <a:lnTo>
                  <a:pt x="56"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511" name="CustomShape 68"/>
          <p:cNvSpPr/>
          <p:nvPr/>
        </p:nvSpPr>
        <p:spPr>
          <a:xfrm rot="16200000">
            <a:off x="7352280" y="5241240"/>
            <a:ext cx="152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sp>
        <p:nvSpPr>
          <p:cNvPr id="512" name="CustomShape 69"/>
          <p:cNvSpPr/>
          <p:nvPr/>
        </p:nvSpPr>
        <p:spPr>
          <a:xfrm rot="16200000">
            <a:off x="7243920" y="5167080"/>
            <a:ext cx="181800" cy="1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1"/>
          <p:cNvSpPr txBox="1"/>
          <p:nvPr/>
        </p:nvSpPr>
        <p:spPr>
          <a:xfrm>
            <a:off x="762120" y="533520"/>
            <a:ext cx="7695720" cy="685440"/>
          </a:xfrm>
          <a:prstGeom prst="rect">
            <a:avLst/>
          </a:prstGeom>
          <a:noFill/>
          <a:ln>
            <a:noFill/>
          </a:ln>
        </p:spPr>
        <p:txBody>
          <a:bodyPr anchor="b"/>
          <a:lstStyle/>
          <a:p>
            <a:pPr algn="ctr"/>
            <a:endParaRPr lang="en-US" sz="3300" b="0" strike="noStrike" spc="-1">
              <a:solidFill>
                <a:srgbClr val="000000"/>
              </a:solidFill>
              <a:uFill>
                <a:solidFill>
                  <a:srgbClr val="FFFFFF"/>
                </a:solidFill>
              </a:uFill>
              <a:latin typeface="Arial"/>
            </a:endParaRPr>
          </a:p>
        </p:txBody>
      </p:sp>
      <p:sp>
        <p:nvSpPr>
          <p:cNvPr id="514" name="TextShape 2"/>
          <p:cNvSpPr txBox="1"/>
          <p:nvPr/>
        </p:nvSpPr>
        <p:spPr>
          <a:xfrm>
            <a:off x="4460760" y="6494400"/>
            <a:ext cx="1066320" cy="304560"/>
          </a:xfrm>
          <a:prstGeom prst="rect">
            <a:avLst/>
          </a:prstGeom>
          <a:noFill/>
          <a:ln>
            <a:noFill/>
          </a:ln>
        </p:spPr>
        <p:txBody>
          <a:bodyPr/>
          <a:lstStyle/>
          <a:p>
            <a:pPr>
              <a:lnSpc>
                <a:spcPct val="100000"/>
              </a:lnSpc>
            </a:pPr>
            <a:fld id="{DB4910FD-ABDA-4A3D-B05E-1919343B00E4}" type="slidenum">
              <a:rPr lang="en-US" sz="1200" b="1" strike="noStrike" spc="-1">
                <a:solidFill>
                  <a:srgbClr val="000000"/>
                </a:solidFill>
                <a:uFill>
                  <a:solidFill>
                    <a:srgbClr val="FFFFFF"/>
                  </a:solidFill>
                </a:uFill>
                <a:latin typeface="Arial"/>
                <a:ea typeface="ＭＳ Ｐゴシック"/>
              </a:rPr>
              <a:t>23</a:t>
            </a:fld>
            <a:endParaRPr lang="en-US" sz="1400" b="0" strike="noStrike" spc="-1">
              <a:solidFill>
                <a:srgbClr val="000000"/>
              </a:solidFill>
              <a:uFill>
                <a:solidFill>
                  <a:srgbClr val="FFFFFF"/>
                </a:solidFill>
              </a:uFill>
              <a:latin typeface="Times New Roman"/>
            </a:endParaRPr>
          </a:p>
        </p:txBody>
      </p:sp>
      <p:sp>
        <p:nvSpPr>
          <p:cNvPr id="515" name="Line 3"/>
          <p:cNvSpPr/>
          <p:nvPr/>
        </p:nvSpPr>
        <p:spPr>
          <a:xfrm flipV="1">
            <a:off x="2228760" y="2895480"/>
            <a:ext cx="360" cy="190512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516" name="Line 4"/>
          <p:cNvSpPr/>
          <p:nvPr/>
        </p:nvSpPr>
        <p:spPr>
          <a:xfrm>
            <a:off x="2286000" y="4800600"/>
            <a:ext cx="2381040" cy="36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517" name="CustomShape 5"/>
          <p:cNvSpPr/>
          <p:nvPr/>
        </p:nvSpPr>
        <p:spPr>
          <a:xfrm>
            <a:off x="3200040" y="4724280"/>
            <a:ext cx="660600" cy="3934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time</a:t>
            </a:r>
            <a:endParaRPr lang="en-US" sz="1800" b="0" strike="noStrike" spc="-1">
              <a:solidFill>
                <a:srgbClr val="000000"/>
              </a:solidFill>
              <a:uFill>
                <a:solidFill>
                  <a:srgbClr val="FFFFFF"/>
                </a:solidFill>
              </a:uFill>
              <a:latin typeface="Arial"/>
            </a:endParaRPr>
          </a:p>
        </p:txBody>
      </p:sp>
      <p:sp>
        <p:nvSpPr>
          <p:cNvPr id="518" name="CustomShape 6"/>
          <p:cNvSpPr/>
          <p:nvPr/>
        </p:nvSpPr>
        <p:spPr>
          <a:xfrm rot="16200000">
            <a:off x="1643760" y="3359160"/>
            <a:ext cx="776520" cy="3934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cwnd</a:t>
            </a:r>
            <a:endParaRPr lang="en-US" sz="1800" b="0" strike="noStrike" spc="-1">
              <a:solidFill>
                <a:srgbClr val="000000"/>
              </a:solidFill>
              <a:uFill>
                <a:solidFill>
                  <a:srgbClr val="FFFFFF"/>
                </a:solidFill>
              </a:uFill>
              <a:latin typeface="Arial"/>
            </a:endParaRPr>
          </a:p>
        </p:txBody>
      </p:sp>
      <p:sp>
        <p:nvSpPr>
          <p:cNvPr id="519" name="Line 7"/>
          <p:cNvSpPr/>
          <p:nvPr/>
        </p:nvSpPr>
        <p:spPr>
          <a:xfrm flipV="1">
            <a:off x="2761920" y="2819160"/>
            <a:ext cx="1219320" cy="114300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520" name="CustomShape 8"/>
          <p:cNvSpPr/>
          <p:nvPr/>
        </p:nvSpPr>
        <p:spPr>
          <a:xfrm>
            <a:off x="2228760" y="3962520"/>
            <a:ext cx="533160" cy="83772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521" name="CustomShape 9"/>
          <p:cNvSpPr/>
          <p:nvPr/>
        </p:nvSpPr>
        <p:spPr>
          <a:xfrm>
            <a:off x="174240" y="1981080"/>
            <a:ext cx="8521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ＭＳ Ｐゴシック"/>
              </a:rPr>
              <a:t>When to switch to linear? There is no good answer when you startup a connection </a:t>
            </a:r>
            <a:endParaRPr lang="en-US" sz="1800" b="0" strike="noStrike" spc="-1">
              <a:solidFill>
                <a:srgbClr val="000000"/>
              </a:solidFill>
              <a:uFill>
                <a:solidFill>
                  <a:srgbClr val="FFFFFF"/>
                </a:solidFill>
              </a:uFill>
              <a:latin typeface="Arial"/>
            </a:endParaRPr>
          </a:p>
        </p:txBody>
      </p:sp>
      <p:sp>
        <p:nvSpPr>
          <p:cNvPr id="522" name="CustomShape 10"/>
          <p:cNvSpPr/>
          <p:nvPr/>
        </p:nvSpPr>
        <p:spPr>
          <a:xfrm flipV="1">
            <a:off x="2743200" y="2361600"/>
            <a:ext cx="685440" cy="1447560"/>
          </a:xfrm>
          <a:custGeom>
            <a:avLst/>
            <a:gdLst/>
            <a:ahLst/>
            <a:cxnLst/>
            <a:rect l="l" t="t" r="r" b="b"/>
            <a:pathLst>
              <a:path w="21600" h="21600">
                <a:moveTo>
                  <a:pt x="0" y="0"/>
                </a:moveTo>
                <a:lnTo>
                  <a:pt x="21600" y="21600"/>
                </a:lnTo>
              </a:path>
            </a:pathLst>
          </a:custGeom>
          <a:noFill/>
          <a:ln w="9360">
            <a:solidFill>
              <a:schemeClr val="tx1"/>
            </a:solidFill>
            <a:round/>
            <a:headEnd type="arrow"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TextShape 1"/>
          <p:cNvSpPr txBox="1"/>
          <p:nvPr/>
        </p:nvSpPr>
        <p:spPr>
          <a:xfrm>
            <a:off x="4460760" y="6494400"/>
            <a:ext cx="1066320" cy="304560"/>
          </a:xfrm>
          <a:prstGeom prst="rect">
            <a:avLst/>
          </a:prstGeom>
          <a:noFill/>
          <a:ln>
            <a:noFill/>
          </a:ln>
        </p:spPr>
        <p:txBody>
          <a:bodyPr/>
          <a:lstStyle/>
          <a:p>
            <a:pPr>
              <a:lnSpc>
                <a:spcPct val="100000"/>
              </a:lnSpc>
            </a:pPr>
            <a:fld id="{57B37632-B704-426E-87CA-4F0FC3DFE2A9}" type="slidenum">
              <a:rPr lang="en-US" sz="1200" b="1" strike="noStrike" spc="-1">
                <a:solidFill>
                  <a:srgbClr val="000000"/>
                </a:solidFill>
                <a:uFill>
                  <a:solidFill>
                    <a:srgbClr val="FFFFFF"/>
                  </a:solidFill>
                </a:uFill>
                <a:latin typeface="Arial"/>
                <a:ea typeface="ＭＳ Ｐゴシック"/>
              </a:rPr>
              <a:t>24</a:t>
            </a:fld>
            <a:endParaRPr lang="en-US" sz="1400" b="0" strike="noStrike" spc="-1">
              <a:solidFill>
                <a:srgbClr val="000000"/>
              </a:solidFill>
              <a:uFill>
                <a:solidFill>
                  <a:srgbClr val="FFFFFF"/>
                </a:solidFill>
              </a:uFill>
              <a:latin typeface="Times New Roman"/>
            </a:endParaRPr>
          </a:p>
        </p:txBody>
      </p:sp>
      <p:sp>
        <p:nvSpPr>
          <p:cNvPr id="524"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Slow Start (cont)</a:t>
            </a:r>
            <a:endParaRPr lang="en-US" sz="3300" b="0" strike="noStrike" spc="-1">
              <a:solidFill>
                <a:srgbClr val="000000"/>
              </a:solidFill>
              <a:uFill>
                <a:solidFill>
                  <a:srgbClr val="FFFFFF"/>
                </a:solidFill>
              </a:uFill>
              <a:latin typeface="Arial"/>
            </a:endParaRPr>
          </a:p>
        </p:txBody>
      </p:sp>
      <p:sp>
        <p:nvSpPr>
          <p:cNvPr id="525" name="TextShape 3"/>
          <p:cNvSpPr txBox="1"/>
          <p:nvPr/>
        </p:nvSpPr>
        <p:spPr>
          <a:xfrm>
            <a:off x="685800" y="1600200"/>
            <a:ext cx="7772040" cy="411444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3333CC"/>
                </a:solidFill>
                <a:uFill>
                  <a:solidFill>
                    <a:srgbClr val="FFFFFF"/>
                  </a:solidFill>
                </a:uFill>
                <a:latin typeface="Arial"/>
              </a:rPr>
              <a:t>Exponential growth</a:t>
            </a:r>
            <a:r>
              <a:rPr lang="en-US" sz="2400" b="0" strike="noStrike" spc="-1">
                <a:solidFill>
                  <a:srgbClr val="000000"/>
                </a:solidFill>
                <a:uFill>
                  <a:solidFill>
                    <a:srgbClr val="FFFFFF"/>
                  </a:solidFill>
                </a:uFill>
                <a:latin typeface="Arial"/>
              </a:rPr>
              <a:t>, but slower than all at once</a:t>
            </a: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Used…</a:t>
            </a:r>
          </a:p>
          <a:p>
            <a:pPr marL="743040" lvl="1" indent="-285480">
              <a:lnSpc>
                <a:spcPct val="90000"/>
              </a:lnSpc>
              <a:buClr>
                <a:srgbClr val="97CDCC"/>
              </a:buClr>
              <a:buSzPct val="150000"/>
              <a:buFont typeface="Symbol" charset="2"/>
              <a:buChar char=""/>
            </a:pPr>
            <a:r>
              <a:rPr lang="en-US" sz="2400" b="0" strike="noStrike" spc="-1">
                <a:solidFill>
                  <a:srgbClr val="000000"/>
                </a:solidFill>
                <a:uFill>
                  <a:solidFill>
                    <a:srgbClr val="FFFFFF"/>
                  </a:solidFill>
                </a:uFill>
                <a:latin typeface="Arial"/>
              </a:rPr>
              <a:t>when first starting connection</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400" b="0" strike="noStrike" spc="-1">
                <a:solidFill>
                  <a:srgbClr val="000000"/>
                </a:solidFill>
                <a:uFill>
                  <a:solidFill>
                    <a:srgbClr val="FFFFFF"/>
                  </a:solidFill>
                </a:uFill>
                <a:latin typeface="Arial"/>
              </a:rPr>
              <a:t>when connection goes dead waiting for timeout and we go into congestion control (see next slides)</a:t>
            </a:r>
            <a:endParaRPr lang="en-US" sz="2000" b="0" strike="noStrike" spc="-1">
              <a:solidFill>
                <a:srgbClr val="000000"/>
              </a:solidFill>
              <a:uFill>
                <a:solidFill>
                  <a:srgbClr val="FFFFFF"/>
                </a:solidFill>
              </a:uFill>
              <a:latin typeface="Arial"/>
            </a:endParaRPr>
          </a:p>
          <a:p>
            <a:pPr marL="1143000" lvl="2" indent="-228240">
              <a:lnSpc>
                <a:spcPct val="9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By the way, how many of your packets are in the network after you receive an ack for a retransmitted packet?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TextShape 1"/>
          <p:cNvSpPr txBox="1"/>
          <p:nvPr/>
        </p:nvSpPr>
        <p:spPr>
          <a:xfrm>
            <a:off x="4460760" y="6494400"/>
            <a:ext cx="1066320" cy="304560"/>
          </a:xfrm>
          <a:prstGeom prst="rect">
            <a:avLst/>
          </a:prstGeom>
          <a:noFill/>
          <a:ln>
            <a:noFill/>
          </a:ln>
        </p:spPr>
        <p:txBody>
          <a:bodyPr/>
          <a:lstStyle/>
          <a:p>
            <a:pPr>
              <a:lnSpc>
                <a:spcPct val="100000"/>
              </a:lnSpc>
            </a:pPr>
            <a:fld id="{C3FEB2AE-2C38-4D6E-9237-207A93215DA5}" type="slidenum">
              <a:rPr lang="en-US" sz="1200" b="1" strike="noStrike" spc="-1">
                <a:solidFill>
                  <a:srgbClr val="000000"/>
                </a:solidFill>
                <a:uFill>
                  <a:solidFill>
                    <a:srgbClr val="FFFFFF"/>
                  </a:solidFill>
                </a:uFill>
                <a:latin typeface="Arial"/>
                <a:ea typeface="ＭＳ Ｐゴシック"/>
              </a:rPr>
              <a:t>25</a:t>
            </a:fld>
            <a:endParaRPr lang="en-US" sz="1400" b="0" strike="noStrike" spc="-1">
              <a:solidFill>
                <a:srgbClr val="000000"/>
              </a:solidFill>
              <a:uFill>
                <a:solidFill>
                  <a:srgbClr val="FFFFFF"/>
                </a:solidFill>
              </a:uFill>
              <a:latin typeface="Times New Roman"/>
            </a:endParaRPr>
          </a:p>
        </p:txBody>
      </p:sp>
      <p:pic>
        <p:nvPicPr>
          <p:cNvPr id="527" name="Picture 4"/>
          <p:cNvPicPr/>
          <p:nvPr/>
        </p:nvPicPr>
        <p:blipFill>
          <a:blip r:embed="rId2"/>
          <a:stretch/>
        </p:blipFill>
        <p:spPr>
          <a:xfrm>
            <a:off x="380880" y="228600"/>
            <a:ext cx="8534160" cy="6690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extShape 1"/>
          <p:cNvSpPr txBox="1"/>
          <p:nvPr/>
        </p:nvSpPr>
        <p:spPr>
          <a:xfrm>
            <a:off x="4460760" y="6494400"/>
            <a:ext cx="1066320" cy="304560"/>
          </a:xfrm>
          <a:prstGeom prst="rect">
            <a:avLst/>
          </a:prstGeom>
          <a:noFill/>
          <a:ln>
            <a:noFill/>
          </a:ln>
        </p:spPr>
        <p:txBody>
          <a:bodyPr/>
          <a:lstStyle/>
          <a:p>
            <a:pPr>
              <a:lnSpc>
                <a:spcPct val="100000"/>
              </a:lnSpc>
            </a:pPr>
            <a:fld id="{803DD5D5-AD09-43C8-BCA0-1159339B7973}" type="slidenum">
              <a:rPr lang="en-US" sz="1200" b="1" strike="noStrike" spc="-1">
                <a:solidFill>
                  <a:srgbClr val="000000"/>
                </a:solidFill>
                <a:uFill>
                  <a:solidFill>
                    <a:srgbClr val="FFFFFF"/>
                  </a:solidFill>
                </a:uFill>
                <a:latin typeface="Arial"/>
                <a:ea typeface="ＭＳ Ｐゴシック"/>
              </a:rPr>
              <a:t>26</a:t>
            </a:fld>
            <a:endParaRPr lang="en-US" sz="1400" b="0" strike="noStrike" spc="-1">
              <a:solidFill>
                <a:srgbClr val="000000"/>
              </a:solidFill>
              <a:uFill>
                <a:solidFill>
                  <a:srgbClr val="FFFFFF"/>
                </a:solidFill>
              </a:uFill>
              <a:latin typeface="Times New Roman"/>
            </a:endParaRPr>
          </a:p>
        </p:txBody>
      </p:sp>
      <p:pic>
        <p:nvPicPr>
          <p:cNvPr id="529" name="Picture 5"/>
          <p:cNvPicPr/>
          <p:nvPr/>
        </p:nvPicPr>
        <p:blipFill>
          <a:blip r:embed="rId2"/>
          <a:stretch/>
        </p:blipFill>
        <p:spPr>
          <a:xfrm>
            <a:off x="76320" y="0"/>
            <a:ext cx="896904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Shape 1"/>
          <p:cNvSpPr txBox="1"/>
          <p:nvPr/>
        </p:nvSpPr>
        <p:spPr>
          <a:xfrm>
            <a:off x="4460760" y="6494400"/>
            <a:ext cx="1066320" cy="304560"/>
          </a:xfrm>
          <a:prstGeom prst="rect">
            <a:avLst/>
          </a:prstGeom>
          <a:noFill/>
          <a:ln>
            <a:noFill/>
          </a:ln>
        </p:spPr>
        <p:txBody>
          <a:bodyPr/>
          <a:lstStyle/>
          <a:p>
            <a:pPr>
              <a:lnSpc>
                <a:spcPct val="100000"/>
              </a:lnSpc>
            </a:pPr>
            <a:fld id="{D070C5C2-551A-4824-B03C-B2D7A30DE370}" type="slidenum">
              <a:rPr lang="en-US" sz="1200" b="1" strike="noStrike" spc="-1">
                <a:solidFill>
                  <a:srgbClr val="000000"/>
                </a:solidFill>
                <a:uFill>
                  <a:solidFill>
                    <a:srgbClr val="FFFFFF"/>
                  </a:solidFill>
                </a:uFill>
                <a:latin typeface="Arial"/>
                <a:ea typeface="ＭＳ Ｐゴシック"/>
              </a:rPr>
              <a:t>27</a:t>
            </a:fld>
            <a:endParaRPr lang="en-US" sz="1400" b="0" strike="noStrike" spc="-1">
              <a:solidFill>
                <a:srgbClr val="000000"/>
              </a:solidFill>
              <a:uFill>
                <a:solidFill>
                  <a:srgbClr val="FFFFFF"/>
                </a:solidFill>
              </a:uFill>
              <a:latin typeface="Times New Roman"/>
            </a:endParaRPr>
          </a:p>
        </p:txBody>
      </p:sp>
      <p:pic>
        <p:nvPicPr>
          <p:cNvPr id="531" name="Picture 4"/>
          <p:cNvPicPr/>
          <p:nvPr/>
        </p:nvPicPr>
        <p:blipFill>
          <a:blip r:embed="rId2"/>
          <a:stretch/>
        </p:blipFill>
        <p:spPr>
          <a:xfrm>
            <a:off x="0" y="368280"/>
            <a:ext cx="9143640" cy="6103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TextShape 1"/>
          <p:cNvSpPr txBox="1"/>
          <p:nvPr/>
        </p:nvSpPr>
        <p:spPr>
          <a:xfrm>
            <a:off x="4460760" y="6494400"/>
            <a:ext cx="1066320" cy="304560"/>
          </a:xfrm>
          <a:prstGeom prst="rect">
            <a:avLst/>
          </a:prstGeom>
          <a:noFill/>
          <a:ln>
            <a:noFill/>
          </a:ln>
        </p:spPr>
        <p:txBody>
          <a:bodyPr/>
          <a:lstStyle/>
          <a:p>
            <a:pPr>
              <a:lnSpc>
                <a:spcPct val="100000"/>
              </a:lnSpc>
            </a:pPr>
            <a:fld id="{CD7C1356-62D0-47AD-BBBA-5EB157457916}" type="slidenum">
              <a:rPr lang="en-US" sz="1200" b="1" strike="noStrike" spc="-1">
                <a:solidFill>
                  <a:srgbClr val="000000"/>
                </a:solidFill>
                <a:uFill>
                  <a:solidFill>
                    <a:srgbClr val="FFFFFF"/>
                  </a:solidFill>
                </a:uFill>
                <a:latin typeface="Arial"/>
                <a:ea typeface="ＭＳ Ｐゴシック"/>
              </a:rPr>
              <a:t>28</a:t>
            </a:fld>
            <a:endParaRPr lang="en-US" sz="1400" b="0" strike="noStrike" spc="-1">
              <a:solidFill>
                <a:srgbClr val="000000"/>
              </a:solidFill>
              <a:uFill>
                <a:solidFill>
                  <a:srgbClr val="FFFFFF"/>
                </a:solidFill>
              </a:uFill>
              <a:latin typeface="Times New Roman"/>
            </a:endParaRPr>
          </a:p>
        </p:txBody>
      </p:sp>
      <p:pic>
        <p:nvPicPr>
          <p:cNvPr id="533" name="Picture 4"/>
          <p:cNvPicPr/>
          <p:nvPr/>
        </p:nvPicPr>
        <p:blipFill>
          <a:blip r:embed="rId2"/>
          <a:stretch/>
        </p:blipFill>
        <p:spPr>
          <a:xfrm>
            <a:off x="76320" y="0"/>
            <a:ext cx="8986320" cy="6857640"/>
          </a:xfrm>
          <a:prstGeom prst="rect">
            <a:avLst/>
          </a:prstGeom>
          <a:ln>
            <a:noFill/>
          </a:ln>
        </p:spPr>
      </p:pic>
      <p:sp>
        <p:nvSpPr>
          <p:cNvPr id="534" name="CustomShape 2"/>
          <p:cNvSpPr/>
          <p:nvPr/>
        </p:nvSpPr>
        <p:spPr>
          <a:xfrm>
            <a:off x="3657600" y="4191120"/>
            <a:ext cx="685440" cy="3646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ＭＳ Ｐゴシック"/>
              </a:rPr>
              <a:t>250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TextShape 1"/>
          <p:cNvSpPr txBox="1"/>
          <p:nvPr/>
        </p:nvSpPr>
        <p:spPr>
          <a:xfrm>
            <a:off x="4460760" y="6494400"/>
            <a:ext cx="1066320" cy="304560"/>
          </a:xfrm>
          <a:prstGeom prst="rect">
            <a:avLst/>
          </a:prstGeom>
          <a:noFill/>
          <a:ln>
            <a:noFill/>
          </a:ln>
        </p:spPr>
        <p:txBody>
          <a:bodyPr/>
          <a:lstStyle/>
          <a:p>
            <a:pPr>
              <a:lnSpc>
                <a:spcPct val="100000"/>
              </a:lnSpc>
            </a:pPr>
            <a:fld id="{61572FEB-BF13-4C90-85FF-E6DED944BFE7}" type="slidenum">
              <a:rPr lang="en-US" sz="1200" b="1" strike="noStrike" spc="-1">
                <a:solidFill>
                  <a:srgbClr val="000000"/>
                </a:solidFill>
                <a:uFill>
                  <a:solidFill>
                    <a:srgbClr val="FFFFFF"/>
                  </a:solidFill>
                </a:uFill>
                <a:latin typeface="Arial"/>
                <a:ea typeface="ＭＳ Ｐゴシック"/>
              </a:rPr>
              <a:t>29</a:t>
            </a:fld>
            <a:endParaRPr lang="en-US" sz="1400" b="0" strike="noStrike" spc="-1">
              <a:solidFill>
                <a:srgbClr val="000000"/>
              </a:solidFill>
              <a:uFill>
                <a:solidFill>
                  <a:srgbClr val="FFFFFF"/>
                </a:solidFill>
              </a:uFill>
              <a:latin typeface="Times New Roman"/>
            </a:endParaRPr>
          </a:p>
        </p:txBody>
      </p:sp>
      <p:pic>
        <p:nvPicPr>
          <p:cNvPr id="536" name="Picture 4"/>
          <p:cNvPicPr/>
          <p:nvPr/>
        </p:nvPicPr>
        <p:blipFill>
          <a:blip r:embed="rId2"/>
          <a:stretch/>
        </p:blipFill>
        <p:spPr>
          <a:xfrm>
            <a:off x="88920" y="0"/>
            <a:ext cx="894672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4460760" y="6494400"/>
            <a:ext cx="1066320" cy="304560"/>
          </a:xfrm>
          <a:prstGeom prst="rect">
            <a:avLst/>
          </a:prstGeom>
          <a:noFill/>
          <a:ln>
            <a:noFill/>
          </a:ln>
        </p:spPr>
        <p:txBody>
          <a:bodyPr/>
          <a:lstStyle/>
          <a:p>
            <a:pPr>
              <a:lnSpc>
                <a:spcPct val="100000"/>
              </a:lnSpc>
            </a:pPr>
            <a:fld id="{F27F7B92-FFEE-40A2-AB81-BC5F410F5B38}" type="slidenum">
              <a:rPr lang="en-US" sz="1200" b="1" strike="noStrike" spc="-1">
                <a:solidFill>
                  <a:srgbClr val="000000"/>
                </a:solidFill>
                <a:uFill>
                  <a:solidFill>
                    <a:srgbClr val="FFFFFF"/>
                  </a:solidFill>
                </a:uFill>
                <a:latin typeface="Arial"/>
              </a:rPr>
              <a:t>3</a:t>
            </a:fld>
            <a:endParaRPr lang="en-US" sz="1400" b="0" strike="noStrike" spc="-1">
              <a:solidFill>
                <a:srgbClr val="000000"/>
              </a:solidFill>
              <a:uFill>
                <a:solidFill>
                  <a:srgbClr val="FFFFFF"/>
                </a:solidFill>
              </a:uFill>
              <a:latin typeface="Times New Roman"/>
            </a:endParaRPr>
          </a:p>
        </p:txBody>
      </p:sp>
      <p:sp>
        <p:nvSpPr>
          <p:cNvPr id="189" name="TextShape 2"/>
          <p:cNvSpPr txBox="1"/>
          <p:nvPr/>
        </p:nvSpPr>
        <p:spPr>
          <a:xfrm>
            <a:off x="685800" y="7632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Issues</a:t>
            </a:r>
            <a:endParaRPr lang="en-US" sz="3300" b="0" strike="noStrike" spc="-1">
              <a:solidFill>
                <a:srgbClr val="000000"/>
              </a:solidFill>
              <a:uFill>
                <a:solidFill>
                  <a:srgbClr val="FFFFFF"/>
                </a:solidFill>
              </a:uFill>
              <a:latin typeface="Arial"/>
            </a:endParaRPr>
          </a:p>
        </p:txBody>
      </p:sp>
      <p:sp>
        <p:nvSpPr>
          <p:cNvPr id="190" name="TextShape 3"/>
          <p:cNvSpPr txBox="1"/>
          <p:nvPr/>
        </p:nvSpPr>
        <p:spPr>
          <a:xfrm>
            <a:off x="609480" y="1447920"/>
            <a:ext cx="7772040" cy="411444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Congestion Avoidance vs Control:</a:t>
            </a:r>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pre-allocate resources so as to avoid congestion </a:t>
            </a:r>
            <a:r>
              <a:rPr lang="en-US" sz="2000" b="0" i="1" strike="noStrike" spc="-1">
                <a:solidFill>
                  <a:srgbClr val="3333CC"/>
                </a:solidFill>
                <a:uFill>
                  <a:solidFill>
                    <a:srgbClr val="FFFFFF"/>
                  </a:solidFill>
                </a:uFill>
                <a:latin typeface="Arial"/>
              </a:rPr>
              <a:t>(avoidance)</a:t>
            </a:r>
            <a:endParaRPr lang="en-US" sz="20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control congestion if (and when) it occurs          </a:t>
            </a:r>
            <a:r>
              <a:rPr lang="en-US" sz="2000" b="0" i="1" strike="noStrike" spc="-1">
                <a:solidFill>
                  <a:srgbClr val="3333CC"/>
                </a:solidFill>
                <a:uFill>
                  <a:solidFill>
                    <a:srgbClr val="FFFFFF"/>
                  </a:solidFill>
                </a:uFill>
                <a:latin typeface="Arial"/>
              </a:rPr>
              <a:t>(control)</a:t>
            </a:r>
            <a:r>
              <a:rPr lang="en-US" sz="2000" b="0" strike="noStrike" spc="-1">
                <a:solidFill>
                  <a:srgbClr val="000000"/>
                </a:solidFill>
                <a:uFill>
                  <a:solidFill>
                    <a:srgbClr val="FFFFFF"/>
                  </a:solidFill>
                </a:uFill>
                <a:latin typeface="Arial"/>
              </a:rPr>
              <a:t>  </a:t>
            </a: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a:lnSpc>
                <a:spcPct val="90000"/>
              </a:lnSpc>
            </a:pPr>
            <a:endParaRPr lang="en-US" sz="2400" b="0" strike="noStrike" spc="-1">
              <a:solidFill>
                <a:srgbClr val="000000"/>
              </a:solidFill>
              <a:uFill>
                <a:solidFill>
                  <a:srgbClr val="FFFFFF"/>
                </a:solidFill>
              </a:uFill>
              <a:latin typeface="Arial"/>
            </a:endParaRPr>
          </a:p>
          <a:p>
            <a:pPr>
              <a:lnSpc>
                <a:spcPct val="90000"/>
              </a:lnSpc>
            </a:pPr>
            <a:endParaRPr lang="en-US" sz="2400" b="0" strike="noStrike" spc="-1">
              <a:solidFill>
                <a:srgbClr val="000000"/>
              </a:solidFill>
              <a:uFill>
                <a:solidFill>
                  <a:srgbClr val="FFFFFF"/>
                </a:solidFill>
              </a:uFill>
              <a:latin typeface="Arial"/>
            </a:endParaRPr>
          </a:p>
          <a:p>
            <a:pPr>
              <a:lnSpc>
                <a:spcPct val="90000"/>
              </a:lnSpc>
            </a:pPr>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Underlying service model</a:t>
            </a:r>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best-effort (assume for now)</a:t>
            </a: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multiple </a:t>
            </a:r>
            <a:r>
              <a:rPr lang="en-US" sz="2000" b="0" i="1" strike="noStrike" spc="-1">
                <a:solidFill>
                  <a:srgbClr val="000000"/>
                </a:solidFill>
                <a:uFill>
                  <a:solidFill>
                    <a:srgbClr val="FFFFFF"/>
                  </a:solidFill>
                </a:uFill>
                <a:latin typeface="Arial"/>
              </a:rPr>
              <a:t>qualities of service</a:t>
            </a:r>
            <a:r>
              <a:rPr lang="en-US" sz="2000" b="0" strike="noStrike" spc="-1">
                <a:solidFill>
                  <a:srgbClr val="000000"/>
                </a:solidFill>
                <a:uFill>
                  <a:solidFill>
                    <a:srgbClr val="FFFFFF"/>
                  </a:solidFill>
                </a:uFill>
                <a:latin typeface="Arial"/>
              </a:rPr>
              <a:t> (later in CS 6390)</a:t>
            </a:r>
          </a:p>
        </p:txBody>
      </p:sp>
      <p:sp>
        <p:nvSpPr>
          <p:cNvPr id="191" name="CustomShape 4"/>
          <p:cNvSpPr/>
          <p:nvPr/>
        </p:nvSpPr>
        <p:spPr>
          <a:xfrm>
            <a:off x="3585960" y="3144600"/>
            <a:ext cx="766440" cy="400320"/>
          </a:xfrm>
          <a:custGeom>
            <a:avLst/>
            <a:gdLst/>
            <a:ahLst/>
            <a:cxnLst/>
            <a:rect l="l" t="t" r="r" b="b"/>
            <a:pathLst>
              <a:path w="681" h="400">
                <a:moveTo>
                  <a:pt x="0" y="0"/>
                </a:moveTo>
                <a:lnTo>
                  <a:pt x="681" y="0"/>
                </a:lnTo>
                <a:lnTo>
                  <a:pt x="681" y="400"/>
                </a:lnTo>
                <a:lnTo>
                  <a:pt x="0" y="400"/>
                </a:lnTo>
                <a:lnTo>
                  <a:pt x="0" y="0"/>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192" name="CustomShape 5"/>
          <p:cNvSpPr/>
          <p:nvPr/>
        </p:nvSpPr>
        <p:spPr>
          <a:xfrm>
            <a:off x="3477960" y="3180600"/>
            <a:ext cx="107640" cy="55800"/>
          </a:xfrm>
          <a:custGeom>
            <a:avLst/>
            <a:gdLst/>
            <a:ahLst/>
            <a:cxnLst/>
            <a:rect l="l" t="t" r="r" b="b"/>
            <a:pathLst>
              <a:path w="96" h="56">
                <a:moveTo>
                  <a:pt x="0" y="48"/>
                </a:moveTo>
                <a:lnTo>
                  <a:pt x="96" y="56"/>
                </a:lnTo>
                <a:lnTo>
                  <a:pt x="20" y="0"/>
                </a:lnTo>
                <a:lnTo>
                  <a:pt x="4" y="48"/>
                </a:lnTo>
                <a:lnTo>
                  <a:pt x="0" y="48"/>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93" name="Line 6"/>
          <p:cNvSpPr/>
          <p:nvPr/>
        </p:nvSpPr>
        <p:spPr>
          <a:xfrm>
            <a:off x="2253960" y="2831040"/>
            <a:ext cx="1269000" cy="3855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94" name="CustomShape 7"/>
          <p:cNvSpPr/>
          <p:nvPr/>
        </p:nvSpPr>
        <p:spPr>
          <a:xfrm>
            <a:off x="3477960" y="3489120"/>
            <a:ext cx="107640" cy="55800"/>
          </a:xfrm>
          <a:custGeom>
            <a:avLst/>
            <a:gdLst/>
            <a:ahLst/>
            <a:cxnLst/>
            <a:rect l="l" t="t" r="r" b="b"/>
            <a:pathLst>
              <a:path w="96" h="56">
                <a:moveTo>
                  <a:pt x="16" y="52"/>
                </a:moveTo>
                <a:lnTo>
                  <a:pt x="96" y="0"/>
                </a:lnTo>
                <a:lnTo>
                  <a:pt x="0" y="8"/>
                </a:lnTo>
                <a:lnTo>
                  <a:pt x="16" y="56"/>
                </a:lnTo>
                <a:lnTo>
                  <a:pt x="16" y="52"/>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95" name="Line 8"/>
          <p:cNvSpPr/>
          <p:nvPr/>
        </p:nvSpPr>
        <p:spPr>
          <a:xfrm flipV="1">
            <a:off x="2249640" y="3508920"/>
            <a:ext cx="1273320" cy="3895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96" name="CustomShape 9"/>
          <p:cNvSpPr/>
          <p:nvPr/>
        </p:nvSpPr>
        <p:spPr>
          <a:xfrm>
            <a:off x="5981760" y="3300840"/>
            <a:ext cx="107640" cy="47880"/>
          </a:xfrm>
          <a:custGeom>
            <a:avLst/>
            <a:gdLst/>
            <a:ahLst/>
            <a:cxnLst/>
            <a:rect l="l" t="t" r="r" b="b"/>
            <a:pathLst>
              <a:path w="96" h="48">
                <a:moveTo>
                  <a:pt x="0" y="44"/>
                </a:moveTo>
                <a:lnTo>
                  <a:pt x="96" y="24"/>
                </a:lnTo>
                <a:lnTo>
                  <a:pt x="4" y="0"/>
                </a:lnTo>
                <a:lnTo>
                  <a:pt x="4" y="48"/>
                </a:lnTo>
                <a:lnTo>
                  <a:pt x="0" y="44"/>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97" name="Line 10"/>
          <p:cNvSpPr/>
          <p:nvPr/>
        </p:nvSpPr>
        <p:spPr>
          <a:xfrm>
            <a:off x="4338000" y="3327480"/>
            <a:ext cx="1675080" cy="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98" name="CustomShape 11"/>
          <p:cNvSpPr/>
          <p:nvPr/>
        </p:nvSpPr>
        <p:spPr>
          <a:xfrm>
            <a:off x="5056200" y="3180600"/>
            <a:ext cx="275400" cy="95760"/>
          </a:xfrm>
          <a:custGeom>
            <a:avLst/>
            <a:gdLst/>
            <a:ahLst/>
            <a:cxnLst/>
            <a:rect l="l" t="t" r="r" b="b"/>
            <a:pathLst>
              <a:path w="245" h="96">
                <a:moveTo>
                  <a:pt x="0" y="0"/>
                </a:moveTo>
                <a:lnTo>
                  <a:pt x="245" y="4"/>
                </a:lnTo>
                <a:lnTo>
                  <a:pt x="245" y="96"/>
                </a:lnTo>
                <a:lnTo>
                  <a:pt x="4" y="96"/>
                </a:lnTo>
                <a:lnTo>
                  <a:pt x="4" y="4"/>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199" name="CustomShape 12"/>
          <p:cNvSpPr/>
          <p:nvPr/>
        </p:nvSpPr>
        <p:spPr>
          <a:xfrm>
            <a:off x="4442760" y="3180600"/>
            <a:ext cx="271080" cy="95760"/>
          </a:xfrm>
          <a:custGeom>
            <a:avLst/>
            <a:gdLst/>
            <a:ahLst/>
            <a:cxnLst/>
            <a:rect l="l" t="t" r="r" b="b"/>
            <a:pathLst>
              <a:path w="241" h="96">
                <a:moveTo>
                  <a:pt x="0" y="0"/>
                </a:moveTo>
                <a:lnTo>
                  <a:pt x="241" y="4"/>
                </a:lnTo>
                <a:lnTo>
                  <a:pt x="241" y="96"/>
                </a:lnTo>
                <a:lnTo>
                  <a:pt x="0" y="96"/>
                </a:lnTo>
                <a:lnTo>
                  <a:pt x="0" y="4"/>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00" name="CustomShape 13"/>
          <p:cNvSpPr/>
          <p:nvPr/>
        </p:nvSpPr>
        <p:spPr>
          <a:xfrm>
            <a:off x="5598000" y="3180600"/>
            <a:ext cx="271080" cy="95760"/>
          </a:xfrm>
          <a:custGeom>
            <a:avLst/>
            <a:gdLst/>
            <a:ahLst/>
            <a:cxnLst/>
            <a:rect l="l" t="t" r="r" b="b"/>
            <a:pathLst>
              <a:path w="241" h="96">
                <a:moveTo>
                  <a:pt x="0" y="0"/>
                </a:moveTo>
                <a:lnTo>
                  <a:pt x="241" y="4"/>
                </a:lnTo>
                <a:lnTo>
                  <a:pt x="241" y="96"/>
                </a:lnTo>
                <a:lnTo>
                  <a:pt x="0" y="96"/>
                </a:lnTo>
                <a:lnTo>
                  <a:pt x="0" y="4"/>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01" name="CustomShape 14"/>
          <p:cNvSpPr/>
          <p:nvPr/>
        </p:nvSpPr>
        <p:spPr>
          <a:xfrm>
            <a:off x="6107760" y="2956320"/>
            <a:ext cx="825840" cy="732600"/>
          </a:xfrm>
          <a:custGeom>
            <a:avLst/>
            <a:gdLst/>
            <a:ahLst/>
            <a:cxnLst/>
            <a:rect l="l" t="t" r="r" b="b"/>
            <a:pathLst>
              <a:path w="734" h="732">
                <a:moveTo>
                  <a:pt x="365" y="732"/>
                </a:moveTo>
                <a:lnTo>
                  <a:pt x="425" y="728"/>
                </a:lnTo>
                <a:lnTo>
                  <a:pt x="485" y="716"/>
                </a:lnTo>
                <a:lnTo>
                  <a:pt x="538" y="692"/>
                </a:lnTo>
                <a:lnTo>
                  <a:pt x="586" y="664"/>
                </a:lnTo>
                <a:lnTo>
                  <a:pt x="626" y="628"/>
                </a:lnTo>
                <a:lnTo>
                  <a:pt x="662" y="584"/>
                </a:lnTo>
                <a:lnTo>
                  <a:pt x="694" y="536"/>
                </a:lnTo>
                <a:lnTo>
                  <a:pt x="714" y="484"/>
                </a:lnTo>
                <a:lnTo>
                  <a:pt x="730" y="428"/>
                </a:lnTo>
                <a:lnTo>
                  <a:pt x="734" y="368"/>
                </a:lnTo>
                <a:lnTo>
                  <a:pt x="730" y="308"/>
                </a:lnTo>
                <a:lnTo>
                  <a:pt x="714" y="252"/>
                </a:lnTo>
                <a:lnTo>
                  <a:pt x="694" y="200"/>
                </a:lnTo>
                <a:lnTo>
                  <a:pt x="662" y="152"/>
                </a:lnTo>
                <a:lnTo>
                  <a:pt x="626" y="108"/>
                </a:lnTo>
                <a:lnTo>
                  <a:pt x="586" y="72"/>
                </a:lnTo>
                <a:lnTo>
                  <a:pt x="538" y="40"/>
                </a:lnTo>
                <a:lnTo>
                  <a:pt x="485" y="20"/>
                </a:lnTo>
                <a:lnTo>
                  <a:pt x="425" y="4"/>
                </a:lnTo>
                <a:lnTo>
                  <a:pt x="369" y="0"/>
                </a:lnTo>
                <a:lnTo>
                  <a:pt x="309" y="4"/>
                </a:lnTo>
                <a:lnTo>
                  <a:pt x="253" y="20"/>
                </a:lnTo>
                <a:lnTo>
                  <a:pt x="201" y="40"/>
                </a:lnTo>
                <a:lnTo>
                  <a:pt x="153" y="72"/>
                </a:lnTo>
                <a:lnTo>
                  <a:pt x="109" y="108"/>
                </a:lnTo>
                <a:lnTo>
                  <a:pt x="73" y="152"/>
                </a:lnTo>
                <a:lnTo>
                  <a:pt x="41" y="200"/>
                </a:lnTo>
                <a:lnTo>
                  <a:pt x="20" y="252"/>
                </a:lnTo>
                <a:lnTo>
                  <a:pt x="4" y="308"/>
                </a:lnTo>
                <a:lnTo>
                  <a:pt x="0" y="368"/>
                </a:lnTo>
                <a:lnTo>
                  <a:pt x="4" y="428"/>
                </a:lnTo>
                <a:lnTo>
                  <a:pt x="20" y="484"/>
                </a:lnTo>
                <a:lnTo>
                  <a:pt x="41" y="536"/>
                </a:lnTo>
                <a:lnTo>
                  <a:pt x="73" y="584"/>
                </a:lnTo>
                <a:lnTo>
                  <a:pt x="109" y="628"/>
                </a:lnTo>
                <a:lnTo>
                  <a:pt x="153" y="664"/>
                </a:lnTo>
                <a:lnTo>
                  <a:pt x="201" y="692"/>
                </a:lnTo>
                <a:lnTo>
                  <a:pt x="253" y="716"/>
                </a:lnTo>
                <a:lnTo>
                  <a:pt x="309" y="728"/>
                </a:lnTo>
                <a:lnTo>
                  <a:pt x="369" y="732"/>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02" name="CustomShape 15"/>
          <p:cNvSpPr/>
          <p:nvPr/>
        </p:nvSpPr>
        <p:spPr>
          <a:xfrm>
            <a:off x="6156720" y="3244680"/>
            <a:ext cx="76464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Destination</a:t>
            </a:r>
            <a:endParaRPr lang="en-US" sz="1800" b="0" strike="noStrike" spc="-1">
              <a:solidFill>
                <a:srgbClr val="000000"/>
              </a:solidFill>
              <a:uFill>
                <a:solidFill>
                  <a:srgbClr val="FFFFFF"/>
                </a:solidFill>
              </a:uFill>
              <a:latin typeface="Arial"/>
            </a:endParaRPr>
          </a:p>
        </p:txBody>
      </p:sp>
      <p:sp>
        <p:nvSpPr>
          <p:cNvPr id="203" name="CustomShape 16"/>
          <p:cNvSpPr/>
          <p:nvPr/>
        </p:nvSpPr>
        <p:spPr>
          <a:xfrm>
            <a:off x="4649040" y="3355920"/>
            <a:ext cx="112572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1.5-Mbps T1 link</a:t>
            </a:r>
            <a:endParaRPr lang="en-US" sz="1800" b="0" strike="noStrike" spc="-1">
              <a:solidFill>
                <a:srgbClr val="000000"/>
              </a:solidFill>
              <a:uFill>
                <a:solidFill>
                  <a:srgbClr val="FFFFFF"/>
                </a:solidFill>
              </a:uFill>
              <a:latin typeface="Arial"/>
            </a:endParaRPr>
          </a:p>
        </p:txBody>
      </p:sp>
      <p:sp>
        <p:nvSpPr>
          <p:cNvPr id="204" name="CustomShape 17"/>
          <p:cNvSpPr/>
          <p:nvPr/>
        </p:nvSpPr>
        <p:spPr>
          <a:xfrm>
            <a:off x="3741840" y="3181680"/>
            <a:ext cx="45828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Router</a:t>
            </a:r>
            <a:endParaRPr lang="en-US" sz="1800" b="0" strike="noStrike" spc="-1">
              <a:solidFill>
                <a:srgbClr val="000000"/>
              </a:solidFill>
              <a:uFill>
                <a:solidFill>
                  <a:srgbClr val="FFFFFF"/>
                </a:solidFill>
              </a:uFill>
              <a:latin typeface="Arial"/>
            </a:endParaRPr>
          </a:p>
        </p:txBody>
      </p:sp>
      <p:sp>
        <p:nvSpPr>
          <p:cNvPr id="205" name="CustomShape 18"/>
          <p:cNvSpPr/>
          <p:nvPr/>
        </p:nvSpPr>
        <p:spPr>
          <a:xfrm>
            <a:off x="2728080" y="2831040"/>
            <a:ext cx="298080" cy="168840"/>
          </a:xfrm>
          <a:custGeom>
            <a:avLst/>
            <a:gdLst/>
            <a:ahLst/>
            <a:cxnLst/>
            <a:rect l="l" t="t" r="r" b="b"/>
            <a:pathLst>
              <a:path w="265" h="169">
                <a:moveTo>
                  <a:pt x="36" y="0"/>
                </a:moveTo>
                <a:lnTo>
                  <a:pt x="265" y="80"/>
                </a:lnTo>
                <a:lnTo>
                  <a:pt x="229" y="169"/>
                </a:lnTo>
                <a:lnTo>
                  <a:pt x="0" y="88"/>
                </a:lnTo>
                <a:lnTo>
                  <a:pt x="36" y="0"/>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06" name="CustomShape 19"/>
          <p:cNvSpPr/>
          <p:nvPr/>
        </p:nvSpPr>
        <p:spPr>
          <a:xfrm>
            <a:off x="2313000" y="2702880"/>
            <a:ext cx="298080" cy="171720"/>
          </a:xfrm>
          <a:custGeom>
            <a:avLst/>
            <a:gdLst/>
            <a:ahLst/>
            <a:cxnLst/>
            <a:rect l="l" t="t" r="r" b="b"/>
            <a:pathLst>
              <a:path w="265" h="172">
                <a:moveTo>
                  <a:pt x="32" y="0"/>
                </a:moveTo>
                <a:lnTo>
                  <a:pt x="265" y="84"/>
                </a:lnTo>
                <a:lnTo>
                  <a:pt x="229" y="172"/>
                </a:lnTo>
                <a:lnTo>
                  <a:pt x="0" y="92"/>
                </a:lnTo>
                <a:lnTo>
                  <a:pt x="36" y="4"/>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07" name="CustomShape 20"/>
          <p:cNvSpPr/>
          <p:nvPr/>
        </p:nvSpPr>
        <p:spPr>
          <a:xfrm>
            <a:off x="3089520" y="2939400"/>
            <a:ext cx="297000" cy="168840"/>
          </a:xfrm>
          <a:custGeom>
            <a:avLst/>
            <a:gdLst/>
            <a:ahLst/>
            <a:cxnLst/>
            <a:rect l="l" t="t" r="r" b="b"/>
            <a:pathLst>
              <a:path w="264" h="169">
                <a:moveTo>
                  <a:pt x="32" y="0"/>
                </a:moveTo>
                <a:lnTo>
                  <a:pt x="264" y="81"/>
                </a:lnTo>
                <a:lnTo>
                  <a:pt x="228" y="169"/>
                </a:lnTo>
                <a:lnTo>
                  <a:pt x="0" y="89"/>
                </a:lnTo>
                <a:lnTo>
                  <a:pt x="32" y="0"/>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08" name="CustomShape 21"/>
          <p:cNvSpPr/>
          <p:nvPr/>
        </p:nvSpPr>
        <p:spPr>
          <a:xfrm>
            <a:off x="2651760" y="3540960"/>
            <a:ext cx="302400" cy="163800"/>
          </a:xfrm>
          <a:custGeom>
            <a:avLst/>
            <a:gdLst/>
            <a:ahLst/>
            <a:cxnLst/>
            <a:rect l="l" t="t" r="r" b="b"/>
            <a:pathLst>
              <a:path w="269" h="164">
                <a:moveTo>
                  <a:pt x="0" y="76"/>
                </a:moveTo>
                <a:lnTo>
                  <a:pt x="232" y="0"/>
                </a:lnTo>
                <a:lnTo>
                  <a:pt x="269" y="88"/>
                </a:lnTo>
                <a:lnTo>
                  <a:pt x="36" y="164"/>
                </a:lnTo>
                <a:lnTo>
                  <a:pt x="4" y="76"/>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09" name="CustomShape 22"/>
          <p:cNvSpPr/>
          <p:nvPr/>
        </p:nvSpPr>
        <p:spPr>
          <a:xfrm>
            <a:off x="2276640" y="3653280"/>
            <a:ext cx="298080" cy="167760"/>
          </a:xfrm>
          <a:custGeom>
            <a:avLst/>
            <a:gdLst/>
            <a:ahLst/>
            <a:cxnLst/>
            <a:rect l="l" t="t" r="r" b="b"/>
            <a:pathLst>
              <a:path w="265" h="168">
                <a:moveTo>
                  <a:pt x="0" y="80"/>
                </a:moveTo>
                <a:lnTo>
                  <a:pt x="229" y="0"/>
                </a:lnTo>
                <a:lnTo>
                  <a:pt x="265" y="88"/>
                </a:lnTo>
                <a:lnTo>
                  <a:pt x="36" y="168"/>
                </a:lnTo>
                <a:lnTo>
                  <a:pt x="0" y="80"/>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10" name="CustomShape 23"/>
          <p:cNvSpPr/>
          <p:nvPr/>
        </p:nvSpPr>
        <p:spPr>
          <a:xfrm>
            <a:off x="3076200" y="3412800"/>
            <a:ext cx="297000" cy="163800"/>
          </a:xfrm>
          <a:custGeom>
            <a:avLst/>
            <a:gdLst/>
            <a:ahLst/>
            <a:cxnLst/>
            <a:rect l="l" t="t" r="r" b="b"/>
            <a:pathLst>
              <a:path w="264" h="164">
                <a:moveTo>
                  <a:pt x="0" y="76"/>
                </a:moveTo>
                <a:lnTo>
                  <a:pt x="228" y="0"/>
                </a:lnTo>
                <a:lnTo>
                  <a:pt x="264" y="88"/>
                </a:lnTo>
                <a:lnTo>
                  <a:pt x="36" y="164"/>
                </a:lnTo>
                <a:lnTo>
                  <a:pt x="0" y="76"/>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11" name="CustomShape 24"/>
          <p:cNvSpPr/>
          <p:nvPr/>
        </p:nvSpPr>
        <p:spPr>
          <a:xfrm>
            <a:off x="1600200" y="2514600"/>
            <a:ext cx="653760" cy="581400"/>
          </a:xfrm>
          <a:custGeom>
            <a:avLst/>
            <a:gdLst/>
            <a:ahLst/>
            <a:cxnLst/>
            <a:rect l="l" t="t" r="r" b="b"/>
            <a:pathLst>
              <a:path w="581" h="581">
                <a:moveTo>
                  <a:pt x="305" y="581"/>
                </a:moveTo>
                <a:lnTo>
                  <a:pt x="353" y="577"/>
                </a:lnTo>
                <a:lnTo>
                  <a:pt x="397" y="561"/>
                </a:lnTo>
                <a:lnTo>
                  <a:pt x="441" y="541"/>
                </a:lnTo>
                <a:lnTo>
                  <a:pt x="477" y="517"/>
                </a:lnTo>
                <a:lnTo>
                  <a:pt x="509" y="485"/>
                </a:lnTo>
                <a:lnTo>
                  <a:pt x="537" y="449"/>
                </a:lnTo>
                <a:lnTo>
                  <a:pt x="557" y="408"/>
                </a:lnTo>
                <a:lnTo>
                  <a:pt x="573" y="368"/>
                </a:lnTo>
                <a:lnTo>
                  <a:pt x="581" y="320"/>
                </a:lnTo>
                <a:lnTo>
                  <a:pt x="581" y="276"/>
                </a:lnTo>
                <a:lnTo>
                  <a:pt x="577" y="228"/>
                </a:lnTo>
                <a:lnTo>
                  <a:pt x="561" y="184"/>
                </a:lnTo>
                <a:lnTo>
                  <a:pt x="541" y="144"/>
                </a:lnTo>
                <a:lnTo>
                  <a:pt x="517" y="108"/>
                </a:lnTo>
                <a:lnTo>
                  <a:pt x="485" y="76"/>
                </a:lnTo>
                <a:lnTo>
                  <a:pt x="449" y="48"/>
                </a:lnTo>
                <a:lnTo>
                  <a:pt x="413" y="24"/>
                </a:lnTo>
                <a:lnTo>
                  <a:pt x="369" y="12"/>
                </a:lnTo>
                <a:lnTo>
                  <a:pt x="325" y="0"/>
                </a:lnTo>
                <a:lnTo>
                  <a:pt x="277" y="0"/>
                </a:lnTo>
                <a:lnTo>
                  <a:pt x="229" y="8"/>
                </a:lnTo>
                <a:lnTo>
                  <a:pt x="184" y="20"/>
                </a:lnTo>
                <a:lnTo>
                  <a:pt x="144" y="40"/>
                </a:lnTo>
                <a:lnTo>
                  <a:pt x="108" y="64"/>
                </a:lnTo>
                <a:lnTo>
                  <a:pt x="76" y="96"/>
                </a:lnTo>
                <a:lnTo>
                  <a:pt x="48" y="132"/>
                </a:lnTo>
                <a:lnTo>
                  <a:pt x="24" y="172"/>
                </a:lnTo>
                <a:lnTo>
                  <a:pt x="12" y="212"/>
                </a:lnTo>
                <a:lnTo>
                  <a:pt x="4" y="260"/>
                </a:lnTo>
                <a:lnTo>
                  <a:pt x="0" y="308"/>
                </a:lnTo>
                <a:lnTo>
                  <a:pt x="8" y="352"/>
                </a:lnTo>
                <a:lnTo>
                  <a:pt x="20" y="396"/>
                </a:lnTo>
                <a:lnTo>
                  <a:pt x="40" y="441"/>
                </a:lnTo>
                <a:lnTo>
                  <a:pt x="68" y="477"/>
                </a:lnTo>
                <a:lnTo>
                  <a:pt x="96" y="509"/>
                </a:lnTo>
                <a:lnTo>
                  <a:pt x="132" y="537"/>
                </a:lnTo>
                <a:lnTo>
                  <a:pt x="172" y="557"/>
                </a:lnTo>
                <a:lnTo>
                  <a:pt x="216" y="573"/>
                </a:lnTo>
                <a:lnTo>
                  <a:pt x="261" y="581"/>
                </a:lnTo>
                <a:lnTo>
                  <a:pt x="309" y="581"/>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12" name="CustomShape 25"/>
          <p:cNvSpPr/>
          <p:nvPr/>
        </p:nvSpPr>
        <p:spPr>
          <a:xfrm>
            <a:off x="1711080" y="3841560"/>
            <a:ext cx="48420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Source</a:t>
            </a:r>
            <a:endParaRPr lang="en-US" sz="1800" b="0" strike="noStrike" spc="-1">
              <a:solidFill>
                <a:srgbClr val="000000"/>
              </a:solidFill>
              <a:uFill>
                <a:solidFill>
                  <a:srgbClr val="FFFFFF"/>
                </a:solidFill>
              </a:uFill>
              <a:latin typeface="Arial"/>
            </a:endParaRPr>
          </a:p>
        </p:txBody>
      </p:sp>
      <p:sp>
        <p:nvSpPr>
          <p:cNvPr id="213" name="CustomShape 26"/>
          <p:cNvSpPr/>
          <p:nvPr/>
        </p:nvSpPr>
        <p:spPr>
          <a:xfrm>
            <a:off x="1888560" y="4000680"/>
            <a:ext cx="8496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p:txBody>
      </p:sp>
      <p:sp>
        <p:nvSpPr>
          <p:cNvPr id="214" name="CustomShape 27"/>
          <p:cNvSpPr/>
          <p:nvPr/>
        </p:nvSpPr>
        <p:spPr>
          <a:xfrm rot="21546600">
            <a:off x="1703880" y="2684520"/>
            <a:ext cx="48420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Source</a:t>
            </a:r>
            <a:endParaRPr lang="en-US" sz="1800" b="0" strike="noStrike" spc="-1">
              <a:solidFill>
                <a:srgbClr val="000000"/>
              </a:solidFill>
              <a:uFill>
                <a:solidFill>
                  <a:srgbClr val="FFFFFF"/>
                </a:solidFill>
              </a:uFill>
              <a:latin typeface="Arial"/>
            </a:endParaRPr>
          </a:p>
        </p:txBody>
      </p:sp>
      <p:sp>
        <p:nvSpPr>
          <p:cNvPr id="215" name="CustomShape 28"/>
          <p:cNvSpPr/>
          <p:nvPr/>
        </p:nvSpPr>
        <p:spPr>
          <a:xfrm rot="21546600">
            <a:off x="1882800" y="2849040"/>
            <a:ext cx="84960" cy="18288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p:txBody>
      </p:sp>
      <p:sp>
        <p:nvSpPr>
          <p:cNvPr id="216" name="CustomShape 29"/>
          <p:cNvSpPr/>
          <p:nvPr/>
        </p:nvSpPr>
        <p:spPr>
          <a:xfrm>
            <a:off x="1604880" y="3681360"/>
            <a:ext cx="653760" cy="585360"/>
          </a:xfrm>
          <a:custGeom>
            <a:avLst/>
            <a:gdLst/>
            <a:ahLst/>
            <a:cxnLst/>
            <a:rect l="l" t="t" r="r" b="b"/>
            <a:pathLst>
              <a:path w="581" h="585">
                <a:moveTo>
                  <a:pt x="277" y="581"/>
                </a:moveTo>
                <a:lnTo>
                  <a:pt x="329" y="581"/>
                </a:lnTo>
                <a:lnTo>
                  <a:pt x="373" y="573"/>
                </a:lnTo>
                <a:lnTo>
                  <a:pt x="417" y="557"/>
                </a:lnTo>
                <a:lnTo>
                  <a:pt x="453" y="533"/>
                </a:lnTo>
                <a:lnTo>
                  <a:pt x="489" y="505"/>
                </a:lnTo>
                <a:lnTo>
                  <a:pt x="521" y="473"/>
                </a:lnTo>
                <a:lnTo>
                  <a:pt x="545" y="437"/>
                </a:lnTo>
                <a:lnTo>
                  <a:pt x="565" y="397"/>
                </a:lnTo>
                <a:lnTo>
                  <a:pt x="577" y="353"/>
                </a:lnTo>
                <a:lnTo>
                  <a:pt x="581" y="305"/>
                </a:lnTo>
                <a:lnTo>
                  <a:pt x="581" y="257"/>
                </a:lnTo>
                <a:lnTo>
                  <a:pt x="573" y="213"/>
                </a:lnTo>
                <a:lnTo>
                  <a:pt x="557" y="169"/>
                </a:lnTo>
                <a:lnTo>
                  <a:pt x="533" y="132"/>
                </a:lnTo>
                <a:lnTo>
                  <a:pt x="505" y="96"/>
                </a:lnTo>
                <a:lnTo>
                  <a:pt x="473" y="64"/>
                </a:lnTo>
                <a:lnTo>
                  <a:pt x="437" y="40"/>
                </a:lnTo>
                <a:lnTo>
                  <a:pt x="393" y="20"/>
                </a:lnTo>
                <a:lnTo>
                  <a:pt x="349" y="8"/>
                </a:lnTo>
                <a:lnTo>
                  <a:pt x="305" y="0"/>
                </a:lnTo>
                <a:lnTo>
                  <a:pt x="257" y="4"/>
                </a:lnTo>
                <a:lnTo>
                  <a:pt x="212" y="12"/>
                </a:lnTo>
                <a:lnTo>
                  <a:pt x="168" y="28"/>
                </a:lnTo>
                <a:lnTo>
                  <a:pt x="128" y="52"/>
                </a:lnTo>
                <a:lnTo>
                  <a:pt x="92" y="80"/>
                </a:lnTo>
                <a:lnTo>
                  <a:pt x="64" y="112"/>
                </a:lnTo>
                <a:lnTo>
                  <a:pt x="40" y="148"/>
                </a:lnTo>
                <a:lnTo>
                  <a:pt x="20" y="189"/>
                </a:lnTo>
                <a:lnTo>
                  <a:pt x="8" y="233"/>
                </a:lnTo>
                <a:lnTo>
                  <a:pt x="0" y="281"/>
                </a:lnTo>
                <a:lnTo>
                  <a:pt x="4" y="329"/>
                </a:lnTo>
                <a:lnTo>
                  <a:pt x="12" y="373"/>
                </a:lnTo>
                <a:lnTo>
                  <a:pt x="28" y="417"/>
                </a:lnTo>
                <a:lnTo>
                  <a:pt x="48" y="457"/>
                </a:lnTo>
                <a:lnTo>
                  <a:pt x="76" y="489"/>
                </a:lnTo>
                <a:lnTo>
                  <a:pt x="112" y="521"/>
                </a:lnTo>
                <a:lnTo>
                  <a:pt x="148" y="545"/>
                </a:lnTo>
                <a:lnTo>
                  <a:pt x="188" y="565"/>
                </a:lnTo>
                <a:lnTo>
                  <a:pt x="233" y="577"/>
                </a:lnTo>
                <a:lnTo>
                  <a:pt x="281" y="585"/>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17" name="CustomShape 30"/>
          <p:cNvSpPr/>
          <p:nvPr/>
        </p:nvSpPr>
        <p:spPr>
          <a:xfrm rot="20523600">
            <a:off x="2370240" y="3730680"/>
            <a:ext cx="1077120" cy="18288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100-Mbps FDDI</a:t>
            </a:r>
            <a:endParaRPr lang="en-US" sz="1800" b="0" strike="noStrike" spc="-1">
              <a:solidFill>
                <a:srgbClr val="000000"/>
              </a:solidFill>
              <a:uFill>
                <a:solidFill>
                  <a:srgbClr val="FFFFFF"/>
                </a:solidFill>
              </a:uFill>
              <a:latin typeface="Arial"/>
            </a:endParaRPr>
          </a:p>
        </p:txBody>
      </p:sp>
      <p:sp>
        <p:nvSpPr>
          <p:cNvPr id="218" name="CustomShape 31"/>
          <p:cNvSpPr/>
          <p:nvPr/>
        </p:nvSpPr>
        <p:spPr>
          <a:xfrm rot="967200">
            <a:off x="2251800" y="3028320"/>
            <a:ext cx="1215720" cy="1825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10-Mbps Ethernet</a:t>
            </a:r>
            <a:endParaRPr lang="en-US" sz="1800" b="0" strike="noStrike" spc="-1">
              <a:solidFill>
                <a:srgbClr val="000000"/>
              </a:solidFill>
              <a:uFill>
                <a:solidFill>
                  <a:srgbClr val="FFFFFF"/>
                </a:solidFill>
              </a:uFill>
              <a:latin typeface="Arial"/>
            </a:endParaRPr>
          </a:p>
        </p:txBody>
      </p:sp>
      <p:sp>
        <p:nvSpPr>
          <p:cNvPr id="219" name="CustomShape 32"/>
          <p:cNvSpPr/>
          <p:nvPr/>
        </p:nvSpPr>
        <p:spPr>
          <a:xfrm>
            <a:off x="3824640" y="3364920"/>
            <a:ext cx="311400" cy="111960"/>
          </a:xfrm>
          <a:custGeom>
            <a:avLst/>
            <a:gdLst/>
            <a:ahLst/>
            <a:cxnLst/>
            <a:rect l="l" t="t" r="r" b="b"/>
            <a:pathLst>
              <a:path w="277" h="112">
                <a:moveTo>
                  <a:pt x="0" y="0"/>
                </a:moveTo>
                <a:lnTo>
                  <a:pt x="277" y="4"/>
                </a:lnTo>
                <a:lnTo>
                  <a:pt x="277" y="112"/>
                </a:lnTo>
                <a:lnTo>
                  <a:pt x="0" y="112"/>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20" name="Line 33"/>
          <p:cNvSpPr/>
          <p:nvPr/>
        </p:nvSpPr>
        <p:spPr>
          <a:xfrm>
            <a:off x="4105080" y="3368520"/>
            <a:ext cx="1080" cy="1044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21" name="Line 34"/>
          <p:cNvSpPr/>
          <p:nvPr/>
        </p:nvSpPr>
        <p:spPr>
          <a:xfrm>
            <a:off x="4068720" y="3368520"/>
            <a:ext cx="4680" cy="1044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22" name="Line 35"/>
          <p:cNvSpPr/>
          <p:nvPr/>
        </p:nvSpPr>
        <p:spPr>
          <a:xfrm>
            <a:off x="4032720" y="3368520"/>
            <a:ext cx="4680" cy="1044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23" name="Line 36"/>
          <p:cNvSpPr/>
          <p:nvPr/>
        </p:nvSpPr>
        <p:spPr>
          <a:xfrm>
            <a:off x="3996720" y="3368520"/>
            <a:ext cx="4680" cy="1044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24" name="Line 37"/>
          <p:cNvSpPr/>
          <p:nvPr/>
        </p:nvSpPr>
        <p:spPr>
          <a:xfrm>
            <a:off x="3964320" y="3368520"/>
            <a:ext cx="1080" cy="1044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25" name="Line 38"/>
          <p:cNvSpPr/>
          <p:nvPr/>
        </p:nvSpPr>
        <p:spPr>
          <a:xfrm>
            <a:off x="3928320" y="3368520"/>
            <a:ext cx="1080" cy="104400"/>
          </a:xfrm>
          <a:prstGeom prst="line">
            <a:avLst/>
          </a:prstGeom>
          <a:ln w="1260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Shape 1"/>
          <p:cNvSpPr txBox="1"/>
          <p:nvPr/>
        </p:nvSpPr>
        <p:spPr>
          <a:xfrm>
            <a:off x="4460760" y="6494400"/>
            <a:ext cx="1066320" cy="304560"/>
          </a:xfrm>
          <a:prstGeom prst="rect">
            <a:avLst/>
          </a:prstGeom>
          <a:noFill/>
          <a:ln>
            <a:noFill/>
          </a:ln>
        </p:spPr>
        <p:txBody>
          <a:bodyPr/>
          <a:lstStyle/>
          <a:p>
            <a:pPr>
              <a:lnSpc>
                <a:spcPct val="100000"/>
              </a:lnSpc>
            </a:pPr>
            <a:fld id="{BC78B3BD-1F12-4806-8E0C-0804FCBE7CFD}" type="slidenum">
              <a:rPr lang="en-US" sz="1200" b="1" strike="noStrike" spc="-1">
                <a:solidFill>
                  <a:srgbClr val="000000"/>
                </a:solidFill>
                <a:uFill>
                  <a:solidFill>
                    <a:srgbClr val="FFFFFF"/>
                  </a:solidFill>
                </a:uFill>
                <a:latin typeface="Arial"/>
                <a:ea typeface="ＭＳ Ｐゴシック"/>
              </a:rPr>
              <a:t>30</a:t>
            </a:fld>
            <a:endParaRPr lang="en-US" sz="1400" b="0" strike="noStrike" spc="-1">
              <a:solidFill>
                <a:srgbClr val="000000"/>
              </a:solidFill>
              <a:uFill>
                <a:solidFill>
                  <a:srgbClr val="FFFFFF"/>
                </a:solidFill>
              </a:uFill>
              <a:latin typeface="Times New Roman"/>
            </a:endParaRPr>
          </a:p>
        </p:txBody>
      </p:sp>
      <p:sp>
        <p:nvSpPr>
          <p:cNvPr id="538"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Congestion Control</a:t>
            </a:r>
            <a:endParaRPr lang="en-US" sz="3300" b="0" strike="noStrike" spc="-1">
              <a:solidFill>
                <a:srgbClr val="000000"/>
              </a:solidFill>
              <a:uFill>
                <a:solidFill>
                  <a:srgbClr val="FFFFFF"/>
                </a:solidFill>
              </a:uFill>
              <a:latin typeface="Arial"/>
            </a:endParaRPr>
          </a:p>
        </p:txBody>
      </p:sp>
      <p:sp>
        <p:nvSpPr>
          <p:cNvPr id="539" name="TextShape 3"/>
          <p:cNvSpPr txBox="1"/>
          <p:nvPr/>
        </p:nvSpPr>
        <p:spPr>
          <a:xfrm>
            <a:off x="380880" y="1523880"/>
            <a:ext cx="853416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After a timeout, we are in “congestion control” mode</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set </a:t>
            </a:r>
            <a:r>
              <a:rPr lang="en-US" sz="2200" b="0" strike="noStrike" spc="-1">
                <a:solidFill>
                  <a:srgbClr val="3333CC"/>
                </a:solidFill>
                <a:uFill>
                  <a:solidFill>
                    <a:srgbClr val="FFFFFF"/>
                  </a:solidFill>
                </a:uFill>
                <a:latin typeface="Arial"/>
              </a:rPr>
              <a:t>slow-start threshold</a:t>
            </a:r>
            <a:r>
              <a:rPr lang="en-US" sz="2200" b="0" strike="noStrike" spc="-1">
                <a:solidFill>
                  <a:srgbClr val="000000"/>
                </a:solidFill>
                <a:uFill>
                  <a:solidFill>
                    <a:srgbClr val="FFFFFF"/>
                  </a:solidFill>
                </a:uFill>
                <a:latin typeface="Arial"/>
              </a:rPr>
              <a:t> </a:t>
            </a:r>
            <a:r>
              <a:rPr lang="en-US" sz="2300" b="1" strike="noStrike" spc="-1">
                <a:solidFill>
                  <a:srgbClr val="000000"/>
                </a:solidFill>
                <a:uFill>
                  <a:solidFill>
                    <a:srgbClr val="FFFFFF"/>
                  </a:solidFill>
                </a:uFill>
                <a:latin typeface="Courier New"/>
              </a:rPr>
              <a:t>SSThresh</a:t>
            </a:r>
            <a:r>
              <a:rPr lang="en-US" sz="2200" b="0" strike="noStrike" spc="-1">
                <a:solidFill>
                  <a:srgbClr val="000000"/>
                </a:solidFill>
                <a:uFill>
                  <a:solidFill>
                    <a:srgbClr val="FFFFFF"/>
                  </a:solidFill>
                </a:uFill>
                <a:latin typeface="Arial"/>
              </a:rPr>
              <a:t> to </a:t>
            </a:r>
            <a:r>
              <a:rPr lang="en-US" sz="2300" b="1" strike="noStrike" spc="-1">
                <a:solidFill>
                  <a:srgbClr val="000000"/>
                </a:solidFill>
                <a:uFill>
                  <a:solidFill>
                    <a:srgbClr val="FFFFFF"/>
                  </a:solidFill>
                </a:uFill>
                <a:latin typeface="Courier New"/>
              </a:rPr>
              <a:t>CongestionWindow/2</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300" b="0" strike="noStrike" spc="-1">
                <a:solidFill>
                  <a:srgbClr val="000000"/>
                </a:solidFill>
                <a:uFill>
                  <a:solidFill>
                    <a:srgbClr val="FFFFFF"/>
                  </a:solidFill>
                </a:uFill>
                <a:latin typeface="Arial"/>
              </a:rPr>
              <a:t>set </a:t>
            </a:r>
            <a:r>
              <a:rPr lang="en-US" sz="2300" b="1" strike="noStrike" spc="-1">
                <a:solidFill>
                  <a:srgbClr val="000000"/>
                </a:solidFill>
                <a:uFill>
                  <a:solidFill>
                    <a:srgbClr val="FFFFFF"/>
                  </a:solidFill>
                </a:uFill>
                <a:latin typeface="Courier New"/>
              </a:rPr>
              <a:t>CongestionWindow </a:t>
            </a:r>
            <a:r>
              <a:rPr lang="en-US" sz="2300" b="0" strike="noStrike" spc="-1">
                <a:solidFill>
                  <a:srgbClr val="000000"/>
                </a:solidFill>
                <a:uFill>
                  <a:solidFill>
                    <a:srgbClr val="FFFFFF"/>
                  </a:solidFill>
                </a:uFill>
                <a:latin typeface="Arial"/>
              </a:rPr>
              <a:t>to 1</a:t>
            </a:r>
            <a:endParaRPr lang="en-US" sz="20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500" b="0" strike="noStrike" spc="-1">
                <a:solidFill>
                  <a:srgbClr val="000000"/>
                </a:solidFill>
                <a:uFill>
                  <a:solidFill>
                    <a:srgbClr val="FFFFFF"/>
                  </a:solidFill>
                </a:uFill>
                <a:latin typeface="Arial"/>
              </a:rPr>
              <a:t>Allow </a:t>
            </a:r>
            <a:r>
              <a:rPr lang="en-US" sz="2500" b="1" strike="noStrike" spc="-1">
                <a:solidFill>
                  <a:srgbClr val="000000"/>
                </a:solidFill>
                <a:uFill>
                  <a:solidFill>
                    <a:srgbClr val="FFFFFF"/>
                  </a:solidFill>
                </a:uFill>
                <a:latin typeface="Courier New"/>
              </a:rPr>
              <a:t>CongestionWindow</a:t>
            </a:r>
            <a:r>
              <a:rPr lang="en-US" sz="2500" b="0" strike="noStrike" spc="-1">
                <a:solidFill>
                  <a:srgbClr val="000000"/>
                </a:solidFill>
                <a:uFill>
                  <a:solidFill>
                    <a:srgbClr val="FFFFFF"/>
                  </a:solidFill>
                </a:uFill>
                <a:latin typeface="Arial"/>
              </a:rPr>
              <a:t> to grow exponentially using “slow start” until it reaches the </a:t>
            </a:r>
            <a:r>
              <a:rPr lang="en-US" sz="2500" b="1" strike="noStrike" spc="-1">
                <a:solidFill>
                  <a:srgbClr val="000000"/>
                </a:solidFill>
                <a:uFill>
                  <a:solidFill>
                    <a:srgbClr val="FFFFFF"/>
                  </a:solidFill>
                </a:uFill>
                <a:latin typeface="Courier New"/>
              </a:rPr>
              <a:t>SSThresh</a:t>
            </a:r>
            <a:endParaRPr lang="en-US" sz="2400" b="0" strike="noStrike" spc="-1">
              <a:solidFill>
                <a:srgbClr val="000000"/>
              </a:solidFill>
              <a:uFill>
                <a:solidFill>
                  <a:srgbClr val="FFFFFF"/>
                </a:solidFill>
              </a:uFill>
              <a:latin typeface="Arial"/>
            </a:endParaRPr>
          </a:p>
          <a:p>
            <a:pPr marL="343080" indent="-342720">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500" b="0" strike="noStrike" spc="-1">
                <a:solidFill>
                  <a:srgbClr val="000000"/>
                </a:solidFill>
                <a:uFill>
                  <a:solidFill>
                    <a:srgbClr val="FFFFFF"/>
                  </a:solidFill>
                </a:uFill>
                <a:latin typeface="Arial"/>
              </a:rPr>
              <a:t>Then, continue with additive increase of </a:t>
            </a:r>
            <a:r>
              <a:rPr lang="en-US" sz="2500" b="1" strike="noStrike" spc="-1">
                <a:solidFill>
                  <a:srgbClr val="000000"/>
                </a:solidFill>
                <a:uFill>
                  <a:solidFill>
                    <a:srgbClr val="FFFFFF"/>
                  </a:solidFill>
                </a:uFill>
                <a:latin typeface="Courier New"/>
              </a:rPr>
              <a:t>CongestionWindow </a:t>
            </a:r>
            <a:r>
              <a:rPr lang="en-US" sz="2500" b="0" strike="noStrike" spc="-1">
                <a:solidFill>
                  <a:srgbClr val="000000"/>
                </a:solidFill>
                <a:uFill>
                  <a:solidFill>
                    <a:srgbClr val="FFFFFF"/>
                  </a:solidFill>
                </a:uFill>
                <a:latin typeface="Arial"/>
              </a:rPr>
              <a:t>(i.e., back to congestion avoidance)</a:t>
            </a: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Window size over time </a:t>
            </a:r>
            <a:endParaRPr lang="en-US" sz="3300" b="0" strike="noStrike" spc="-1">
              <a:solidFill>
                <a:srgbClr val="000000"/>
              </a:solidFill>
              <a:uFill>
                <a:solidFill>
                  <a:srgbClr val="FFFFFF"/>
                </a:solidFill>
              </a:uFill>
              <a:latin typeface="Arial"/>
            </a:endParaRPr>
          </a:p>
        </p:txBody>
      </p:sp>
      <p:sp>
        <p:nvSpPr>
          <p:cNvPr id="541" name="TextShape 2"/>
          <p:cNvSpPr txBox="1"/>
          <p:nvPr/>
        </p:nvSpPr>
        <p:spPr>
          <a:xfrm>
            <a:off x="4460760" y="6494400"/>
            <a:ext cx="1066320" cy="304560"/>
          </a:xfrm>
          <a:prstGeom prst="rect">
            <a:avLst/>
          </a:prstGeom>
          <a:noFill/>
          <a:ln>
            <a:noFill/>
          </a:ln>
        </p:spPr>
        <p:txBody>
          <a:bodyPr/>
          <a:lstStyle/>
          <a:p>
            <a:pPr>
              <a:lnSpc>
                <a:spcPct val="100000"/>
              </a:lnSpc>
            </a:pPr>
            <a:fld id="{FBC95460-358E-4CC8-8355-812A787B2E1E}" type="slidenum">
              <a:rPr lang="en-US" sz="1200" b="1" strike="noStrike" spc="-1">
                <a:solidFill>
                  <a:srgbClr val="000000"/>
                </a:solidFill>
                <a:uFill>
                  <a:solidFill>
                    <a:srgbClr val="FFFFFF"/>
                  </a:solidFill>
                </a:uFill>
                <a:latin typeface="Arial"/>
                <a:ea typeface="ＭＳ Ｐゴシック"/>
              </a:rPr>
              <a:t>31</a:t>
            </a:fld>
            <a:endParaRPr lang="en-US" sz="1400" b="0" strike="noStrike" spc="-1">
              <a:solidFill>
                <a:srgbClr val="000000"/>
              </a:solidFill>
              <a:uFill>
                <a:solidFill>
                  <a:srgbClr val="FFFFFF"/>
                </a:solidFill>
              </a:uFill>
              <a:latin typeface="Times New Roman"/>
            </a:endParaRPr>
          </a:p>
        </p:txBody>
      </p:sp>
      <p:sp>
        <p:nvSpPr>
          <p:cNvPr id="542" name="Line 3"/>
          <p:cNvSpPr/>
          <p:nvPr/>
        </p:nvSpPr>
        <p:spPr>
          <a:xfrm flipV="1">
            <a:off x="685800" y="4114800"/>
            <a:ext cx="360" cy="190476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543" name="Line 4"/>
          <p:cNvSpPr/>
          <p:nvPr/>
        </p:nvSpPr>
        <p:spPr>
          <a:xfrm>
            <a:off x="742680" y="6019560"/>
            <a:ext cx="8229600" cy="36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544" name="Line 5"/>
          <p:cNvSpPr/>
          <p:nvPr/>
        </p:nvSpPr>
        <p:spPr>
          <a:xfrm>
            <a:off x="2438280" y="3962160"/>
            <a:ext cx="360" cy="205740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545" name="Line 6"/>
          <p:cNvSpPr/>
          <p:nvPr/>
        </p:nvSpPr>
        <p:spPr>
          <a:xfrm>
            <a:off x="1447560" y="3962160"/>
            <a:ext cx="360" cy="205740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546" name="CustomShape 7"/>
          <p:cNvSpPr/>
          <p:nvPr/>
        </p:nvSpPr>
        <p:spPr>
          <a:xfrm>
            <a:off x="8362440" y="5549760"/>
            <a:ext cx="660600" cy="3934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time</a:t>
            </a:r>
            <a:endParaRPr lang="en-US" sz="1800" b="0" strike="noStrike" spc="-1">
              <a:solidFill>
                <a:srgbClr val="000000"/>
              </a:solidFill>
              <a:uFill>
                <a:solidFill>
                  <a:srgbClr val="FFFFFF"/>
                </a:solidFill>
              </a:uFill>
              <a:latin typeface="Arial"/>
            </a:endParaRPr>
          </a:p>
        </p:txBody>
      </p:sp>
      <p:sp>
        <p:nvSpPr>
          <p:cNvPr id="547" name="CustomShape 8"/>
          <p:cNvSpPr/>
          <p:nvPr/>
        </p:nvSpPr>
        <p:spPr>
          <a:xfrm rot="16200000">
            <a:off x="100440" y="4578120"/>
            <a:ext cx="776520" cy="3934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cwnd</a:t>
            </a:r>
            <a:endParaRPr lang="en-US" sz="1800" b="0" strike="noStrike" spc="-1">
              <a:solidFill>
                <a:srgbClr val="000000"/>
              </a:solidFill>
              <a:uFill>
                <a:solidFill>
                  <a:srgbClr val="FFFFFF"/>
                </a:solidFill>
              </a:uFill>
              <a:latin typeface="Arial"/>
            </a:endParaRPr>
          </a:p>
        </p:txBody>
      </p:sp>
      <p:sp>
        <p:nvSpPr>
          <p:cNvPr id="548" name="Line 9"/>
          <p:cNvSpPr/>
          <p:nvPr/>
        </p:nvSpPr>
        <p:spPr>
          <a:xfrm flipV="1">
            <a:off x="1218960" y="4038480"/>
            <a:ext cx="1219320" cy="114300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549" name="Line 10"/>
          <p:cNvSpPr/>
          <p:nvPr/>
        </p:nvSpPr>
        <p:spPr>
          <a:xfrm flipV="1">
            <a:off x="2971800" y="4343400"/>
            <a:ext cx="685800" cy="60948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550" name="CustomShape 11"/>
          <p:cNvSpPr/>
          <p:nvPr/>
        </p:nvSpPr>
        <p:spPr>
          <a:xfrm>
            <a:off x="685800" y="5181480"/>
            <a:ext cx="533160" cy="83772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551" name="Line 12"/>
          <p:cNvSpPr/>
          <p:nvPr/>
        </p:nvSpPr>
        <p:spPr>
          <a:xfrm flipV="1">
            <a:off x="4038480" y="4190760"/>
            <a:ext cx="1219320" cy="114300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552" name="CustomShape 13"/>
          <p:cNvSpPr/>
          <p:nvPr/>
        </p:nvSpPr>
        <p:spPr>
          <a:xfrm>
            <a:off x="2438280" y="4952880"/>
            <a:ext cx="533160" cy="106632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553" name="CustomShape 14"/>
          <p:cNvSpPr/>
          <p:nvPr/>
        </p:nvSpPr>
        <p:spPr>
          <a:xfrm>
            <a:off x="3657600" y="5334120"/>
            <a:ext cx="380520" cy="68544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554" name="Line 15"/>
          <p:cNvSpPr/>
          <p:nvPr/>
        </p:nvSpPr>
        <p:spPr>
          <a:xfrm flipV="1">
            <a:off x="5790960" y="4038480"/>
            <a:ext cx="1219320" cy="114300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555" name="CustomShape 16"/>
          <p:cNvSpPr/>
          <p:nvPr/>
        </p:nvSpPr>
        <p:spPr>
          <a:xfrm>
            <a:off x="5257800" y="5181480"/>
            <a:ext cx="533160" cy="83772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556" name="Line 17"/>
          <p:cNvSpPr/>
          <p:nvPr/>
        </p:nvSpPr>
        <p:spPr>
          <a:xfrm>
            <a:off x="5257800" y="4038480"/>
            <a:ext cx="360" cy="196848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557" name="Line 18"/>
          <p:cNvSpPr/>
          <p:nvPr/>
        </p:nvSpPr>
        <p:spPr>
          <a:xfrm>
            <a:off x="3657600" y="3962160"/>
            <a:ext cx="360" cy="205740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558" name="CustomShape 19"/>
          <p:cNvSpPr/>
          <p:nvPr/>
        </p:nvSpPr>
        <p:spPr>
          <a:xfrm>
            <a:off x="2706840" y="1374840"/>
            <a:ext cx="3600000" cy="142560"/>
          </a:xfrm>
          <a:prstGeom prst="rect">
            <a:avLst/>
          </a:prstGeom>
          <a:solidFill>
            <a:srgbClr val="C0C0C0"/>
          </a:solidFill>
          <a:ln>
            <a:noFill/>
          </a:ln>
        </p:spPr>
        <p:style>
          <a:lnRef idx="0">
            <a:scrgbClr r="0" g="0" b="0"/>
          </a:lnRef>
          <a:fillRef idx="0">
            <a:scrgbClr r="0" g="0" b="0"/>
          </a:fillRef>
          <a:effectRef idx="0">
            <a:scrgbClr r="0" g="0" b="0"/>
          </a:effectRef>
          <a:fontRef idx="minor"/>
        </p:style>
      </p:sp>
      <p:sp>
        <p:nvSpPr>
          <p:cNvPr id="559" name="CustomShape 20"/>
          <p:cNvSpPr/>
          <p:nvPr/>
        </p:nvSpPr>
        <p:spPr>
          <a:xfrm>
            <a:off x="2706840" y="1517760"/>
            <a:ext cx="3600000" cy="163080"/>
          </a:xfrm>
          <a:prstGeom prst="rect">
            <a:avLst/>
          </a:prstGeom>
          <a:solidFill>
            <a:srgbClr val="C2C2C2"/>
          </a:solidFill>
          <a:ln>
            <a:noFill/>
          </a:ln>
        </p:spPr>
        <p:style>
          <a:lnRef idx="0">
            <a:scrgbClr r="0" g="0" b="0"/>
          </a:lnRef>
          <a:fillRef idx="0">
            <a:scrgbClr r="0" g="0" b="0"/>
          </a:fillRef>
          <a:effectRef idx="0">
            <a:scrgbClr r="0" g="0" b="0"/>
          </a:effectRef>
          <a:fontRef idx="minor"/>
        </p:style>
      </p:sp>
      <p:sp>
        <p:nvSpPr>
          <p:cNvPr id="560" name="CustomShape 21"/>
          <p:cNvSpPr/>
          <p:nvPr/>
        </p:nvSpPr>
        <p:spPr>
          <a:xfrm>
            <a:off x="2706840" y="1681200"/>
            <a:ext cx="3600000" cy="93240"/>
          </a:xfrm>
          <a:prstGeom prst="rect">
            <a:avLst/>
          </a:prstGeom>
          <a:solidFill>
            <a:srgbClr val="C4C4C4"/>
          </a:solidFill>
          <a:ln>
            <a:noFill/>
          </a:ln>
        </p:spPr>
        <p:style>
          <a:lnRef idx="0">
            <a:scrgbClr r="0" g="0" b="0"/>
          </a:lnRef>
          <a:fillRef idx="0">
            <a:scrgbClr r="0" g="0" b="0"/>
          </a:fillRef>
          <a:effectRef idx="0">
            <a:scrgbClr r="0" g="0" b="0"/>
          </a:effectRef>
          <a:fontRef idx="minor"/>
        </p:style>
      </p:sp>
      <p:sp>
        <p:nvSpPr>
          <p:cNvPr id="561" name="CustomShape 22"/>
          <p:cNvSpPr/>
          <p:nvPr/>
        </p:nvSpPr>
        <p:spPr>
          <a:xfrm>
            <a:off x="2706840" y="1774800"/>
            <a:ext cx="3600000" cy="58320"/>
          </a:xfrm>
          <a:prstGeom prst="rect">
            <a:avLst/>
          </a:prstGeom>
          <a:solidFill>
            <a:srgbClr val="C6C6C6"/>
          </a:solidFill>
          <a:ln>
            <a:noFill/>
          </a:ln>
        </p:spPr>
        <p:style>
          <a:lnRef idx="0">
            <a:scrgbClr r="0" g="0" b="0"/>
          </a:lnRef>
          <a:fillRef idx="0">
            <a:scrgbClr r="0" g="0" b="0"/>
          </a:fillRef>
          <a:effectRef idx="0">
            <a:scrgbClr r="0" g="0" b="0"/>
          </a:effectRef>
          <a:fontRef idx="minor"/>
        </p:style>
      </p:sp>
      <p:sp>
        <p:nvSpPr>
          <p:cNvPr id="562" name="CustomShape 23"/>
          <p:cNvSpPr/>
          <p:nvPr/>
        </p:nvSpPr>
        <p:spPr>
          <a:xfrm>
            <a:off x="2706840" y="1833480"/>
            <a:ext cx="3600000" cy="60120"/>
          </a:xfrm>
          <a:prstGeom prst="rect">
            <a:avLst/>
          </a:prstGeom>
          <a:solidFill>
            <a:srgbClr val="C8C8C8"/>
          </a:solidFill>
          <a:ln>
            <a:noFill/>
          </a:ln>
        </p:spPr>
        <p:style>
          <a:lnRef idx="0">
            <a:scrgbClr r="0" g="0" b="0"/>
          </a:lnRef>
          <a:fillRef idx="0">
            <a:scrgbClr r="0" g="0" b="0"/>
          </a:fillRef>
          <a:effectRef idx="0">
            <a:scrgbClr r="0" g="0" b="0"/>
          </a:effectRef>
          <a:fontRef idx="minor"/>
        </p:style>
      </p:sp>
      <p:sp>
        <p:nvSpPr>
          <p:cNvPr id="563" name="CustomShape 24"/>
          <p:cNvSpPr/>
          <p:nvPr/>
        </p:nvSpPr>
        <p:spPr>
          <a:xfrm>
            <a:off x="2706840" y="1893960"/>
            <a:ext cx="3600000" cy="69480"/>
          </a:xfrm>
          <a:prstGeom prst="rect">
            <a:avLst/>
          </a:prstGeom>
          <a:solidFill>
            <a:srgbClr val="CACACA"/>
          </a:solidFill>
          <a:ln>
            <a:noFill/>
          </a:ln>
        </p:spPr>
        <p:style>
          <a:lnRef idx="0">
            <a:scrgbClr r="0" g="0" b="0"/>
          </a:lnRef>
          <a:fillRef idx="0">
            <a:scrgbClr r="0" g="0" b="0"/>
          </a:fillRef>
          <a:effectRef idx="0">
            <a:scrgbClr r="0" g="0" b="0"/>
          </a:effectRef>
          <a:fontRef idx="minor"/>
        </p:style>
      </p:sp>
      <p:sp>
        <p:nvSpPr>
          <p:cNvPr id="564" name="CustomShape 25"/>
          <p:cNvSpPr/>
          <p:nvPr/>
        </p:nvSpPr>
        <p:spPr>
          <a:xfrm>
            <a:off x="2706840" y="1963800"/>
            <a:ext cx="3600000" cy="58320"/>
          </a:xfrm>
          <a:prstGeom prst="rect">
            <a:avLst/>
          </a:prstGeom>
          <a:solidFill>
            <a:srgbClr val="CCCCCC"/>
          </a:solidFill>
          <a:ln>
            <a:noFill/>
          </a:ln>
        </p:spPr>
        <p:style>
          <a:lnRef idx="0">
            <a:scrgbClr r="0" g="0" b="0"/>
          </a:lnRef>
          <a:fillRef idx="0">
            <a:scrgbClr r="0" g="0" b="0"/>
          </a:fillRef>
          <a:effectRef idx="0">
            <a:scrgbClr r="0" g="0" b="0"/>
          </a:effectRef>
          <a:fontRef idx="minor"/>
        </p:style>
      </p:sp>
      <p:sp>
        <p:nvSpPr>
          <p:cNvPr id="565" name="CustomShape 26"/>
          <p:cNvSpPr/>
          <p:nvPr/>
        </p:nvSpPr>
        <p:spPr>
          <a:xfrm>
            <a:off x="2706840" y="2022480"/>
            <a:ext cx="3600000" cy="58320"/>
          </a:xfrm>
          <a:prstGeom prst="rect">
            <a:avLst/>
          </a:prstGeom>
          <a:solidFill>
            <a:srgbClr val="CECECE"/>
          </a:solidFill>
          <a:ln>
            <a:noFill/>
          </a:ln>
        </p:spPr>
        <p:style>
          <a:lnRef idx="0">
            <a:scrgbClr r="0" g="0" b="0"/>
          </a:lnRef>
          <a:fillRef idx="0">
            <a:scrgbClr r="0" g="0" b="0"/>
          </a:fillRef>
          <a:effectRef idx="0">
            <a:scrgbClr r="0" g="0" b="0"/>
          </a:effectRef>
          <a:fontRef idx="minor"/>
        </p:style>
      </p:sp>
      <p:sp>
        <p:nvSpPr>
          <p:cNvPr id="566" name="CustomShape 27"/>
          <p:cNvSpPr/>
          <p:nvPr/>
        </p:nvSpPr>
        <p:spPr>
          <a:xfrm>
            <a:off x="2706840" y="2081160"/>
            <a:ext cx="3600000" cy="34560"/>
          </a:xfrm>
          <a:prstGeom prst="rect">
            <a:avLst/>
          </a:prstGeom>
          <a:solidFill>
            <a:srgbClr val="D0D0D0"/>
          </a:solidFill>
          <a:ln>
            <a:noFill/>
          </a:ln>
        </p:spPr>
        <p:style>
          <a:lnRef idx="0">
            <a:scrgbClr r="0" g="0" b="0"/>
          </a:lnRef>
          <a:fillRef idx="0">
            <a:scrgbClr r="0" g="0" b="0"/>
          </a:fillRef>
          <a:effectRef idx="0">
            <a:scrgbClr r="0" g="0" b="0"/>
          </a:effectRef>
          <a:fontRef idx="minor"/>
        </p:style>
      </p:sp>
      <p:sp>
        <p:nvSpPr>
          <p:cNvPr id="567" name="CustomShape 28"/>
          <p:cNvSpPr/>
          <p:nvPr/>
        </p:nvSpPr>
        <p:spPr>
          <a:xfrm>
            <a:off x="2706840" y="2116080"/>
            <a:ext cx="3600000" cy="58320"/>
          </a:xfrm>
          <a:prstGeom prst="rect">
            <a:avLst/>
          </a:prstGeom>
          <a:solidFill>
            <a:srgbClr val="D2D2D2"/>
          </a:solidFill>
          <a:ln>
            <a:noFill/>
          </a:ln>
        </p:spPr>
        <p:style>
          <a:lnRef idx="0">
            <a:scrgbClr r="0" g="0" b="0"/>
          </a:lnRef>
          <a:fillRef idx="0">
            <a:scrgbClr r="0" g="0" b="0"/>
          </a:fillRef>
          <a:effectRef idx="0">
            <a:scrgbClr r="0" g="0" b="0"/>
          </a:effectRef>
          <a:fontRef idx="minor"/>
        </p:style>
      </p:sp>
      <p:sp>
        <p:nvSpPr>
          <p:cNvPr id="568" name="CustomShape 29"/>
          <p:cNvSpPr/>
          <p:nvPr/>
        </p:nvSpPr>
        <p:spPr>
          <a:xfrm>
            <a:off x="2706840" y="2174760"/>
            <a:ext cx="3600000" cy="34560"/>
          </a:xfrm>
          <a:prstGeom prst="rect">
            <a:avLst/>
          </a:prstGeom>
          <a:solidFill>
            <a:srgbClr val="D4D4D4"/>
          </a:solidFill>
          <a:ln>
            <a:noFill/>
          </a:ln>
        </p:spPr>
        <p:style>
          <a:lnRef idx="0">
            <a:scrgbClr r="0" g="0" b="0"/>
          </a:lnRef>
          <a:fillRef idx="0">
            <a:scrgbClr r="0" g="0" b="0"/>
          </a:fillRef>
          <a:effectRef idx="0">
            <a:scrgbClr r="0" g="0" b="0"/>
          </a:effectRef>
          <a:fontRef idx="minor"/>
        </p:style>
      </p:sp>
      <p:sp>
        <p:nvSpPr>
          <p:cNvPr id="569" name="CustomShape 30"/>
          <p:cNvSpPr/>
          <p:nvPr/>
        </p:nvSpPr>
        <p:spPr>
          <a:xfrm>
            <a:off x="2706840" y="2209680"/>
            <a:ext cx="3600000" cy="58320"/>
          </a:xfrm>
          <a:prstGeom prst="rect">
            <a:avLst/>
          </a:prstGeom>
          <a:solidFill>
            <a:srgbClr val="D6D6D6"/>
          </a:solidFill>
          <a:ln>
            <a:noFill/>
          </a:ln>
        </p:spPr>
        <p:style>
          <a:lnRef idx="0">
            <a:scrgbClr r="0" g="0" b="0"/>
          </a:lnRef>
          <a:fillRef idx="0">
            <a:scrgbClr r="0" g="0" b="0"/>
          </a:fillRef>
          <a:effectRef idx="0">
            <a:scrgbClr r="0" g="0" b="0"/>
          </a:effectRef>
          <a:fontRef idx="minor"/>
        </p:style>
      </p:sp>
      <p:sp>
        <p:nvSpPr>
          <p:cNvPr id="570" name="CustomShape 31"/>
          <p:cNvSpPr/>
          <p:nvPr/>
        </p:nvSpPr>
        <p:spPr>
          <a:xfrm>
            <a:off x="2706840" y="2268360"/>
            <a:ext cx="3600000" cy="34560"/>
          </a:xfrm>
          <a:prstGeom prst="rect">
            <a:avLst/>
          </a:prstGeom>
          <a:solidFill>
            <a:srgbClr val="D8D8D8"/>
          </a:solidFill>
          <a:ln>
            <a:noFill/>
          </a:ln>
        </p:spPr>
        <p:style>
          <a:lnRef idx="0">
            <a:scrgbClr r="0" g="0" b="0"/>
          </a:lnRef>
          <a:fillRef idx="0">
            <a:scrgbClr r="0" g="0" b="0"/>
          </a:fillRef>
          <a:effectRef idx="0">
            <a:scrgbClr r="0" g="0" b="0"/>
          </a:effectRef>
          <a:fontRef idx="minor"/>
        </p:style>
      </p:sp>
      <p:sp>
        <p:nvSpPr>
          <p:cNvPr id="571" name="CustomShape 32"/>
          <p:cNvSpPr/>
          <p:nvPr/>
        </p:nvSpPr>
        <p:spPr>
          <a:xfrm>
            <a:off x="2706840" y="2303640"/>
            <a:ext cx="3600000" cy="34560"/>
          </a:xfrm>
          <a:prstGeom prst="rect">
            <a:avLst/>
          </a:prstGeom>
          <a:solidFill>
            <a:srgbClr val="DADADA"/>
          </a:solidFill>
          <a:ln>
            <a:noFill/>
          </a:ln>
        </p:spPr>
        <p:style>
          <a:lnRef idx="0">
            <a:scrgbClr r="0" g="0" b="0"/>
          </a:lnRef>
          <a:fillRef idx="0">
            <a:scrgbClr r="0" g="0" b="0"/>
          </a:fillRef>
          <a:effectRef idx="0">
            <a:scrgbClr r="0" g="0" b="0"/>
          </a:effectRef>
          <a:fontRef idx="minor"/>
        </p:style>
      </p:sp>
      <p:sp>
        <p:nvSpPr>
          <p:cNvPr id="572" name="CustomShape 33"/>
          <p:cNvSpPr/>
          <p:nvPr/>
        </p:nvSpPr>
        <p:spPr>
          <a:xfrm>
            <a:off x="2706840" y="2338560"/>
            <a:ext cx="3600000" cy="60120"/>
          </a:xfrm>
          <a:prstGeom prst="rect">
            <a:avLst/>
          </a:prstGeom>
          <a:solidFill>
            <a:srgbClr val="DCDCDC"/>
          </a:solidFill>
          <a:ln>
            <a:noFill/>
          </a:ln>
        </p:spPr>
        <p:style>
          <a:lnRef idx="0">
            <a:scrgbClr r="0" g="0" b="0"/>
          </a:lnRef>
          <a:fillRef idx="0">
            <a:scrgbClr r="0" g="0" b="0"/>
          </a:fillRef>
          <a:effectRef idx="0">
            <a:scrgbClr r="0" g="0" b="0"/>
          </a:effectRef>
          <a:fontRef idx="minor"/>
        </p:style>
      </p:sp>
      <p:sp>
        <p:nvSpPr>
          <p:cNvPr id="573" name="CustomShape 34"/>
          <p:cNvSpPr/>
          <p:nvPr/>
        </p:nvSpPr>
        <p:spPr>
          <a:xfrm>
            <a:off x="2706840" y="2398680"/>
            <a:ext cx="3600000" cy="34560"/>
          </a:xfrm>
          <a:prstGeom prst="rect">
            <a:avLst/>
          </a:prstGeom>
          <a:solidFill>
            <a:srgbClr val="DEDEDE"/>
          </a:solidFill>
          <a:ln>
            <a:noFill/>
          </a:ln>
        </p:spPr>
        <p:style>
          <a:lnRef idx="0">
            <a:scrgbClr r="0" g="0" b="0"/>
          </a:lnRef>
          <a:fillRef idx="0">
            <a:scrgbClr r="0" g="0" b="0"/>
          </a:fillRef>
          <a:effectRef idx="0">
            <a:scrgbClr r="0" g="0" b="0"/>
          </a:effectRef>
          <a:fontRef idx="minor"/>
        </p:style>
      </p:sp>
      <p:sp>
        <p:nvSpPr>
          <p:cNvPr id="574" name="CustomShape 35"/>
          <p:cNvSpPr/>
          <p:nvPr/>
        </p:nvSpPr>
        <p:spPr>
          <a:xfrm>
            <a:off x="2706840" y="2433600"/>
            <a:ext cx="3600000" cy="58320"/>
          </a:xfrm>
          <a:prstGeom prst="rect">
            <a:avLst/>
          </a:prstGeom>
          <a:solidFill>
            <a:srgbClr val="E0E0E0"/>
          </a:solidFill>
          <a:ln>
            <a:noFill/>
          </a:ln>
        </p:spPr>
        <p:style>
          <a:lnRef idx="0">
            <a:scrgbClr r="0" g="0" b="0"/>
          </a:lnRef>
          <a:fillRef idx="0">
            <a:scrgbClr r="0" g="0" b="0"/>
          </a:fillRef>
          <a:effectRef idx="0">
            <a:scrgbClr r="0" g="0" b="0"/>
          </a:effectRef>
          <a:fontRef idx="minor"/>
        </p:style>
      </p:sp>
      <p:sp>
        <p:nvSpPr>
          <p:cNvPr id="575" name="CustomShape 36"/>
          <p:cNvSpPr/>
          <p:nvPr/>
        </p:nvSpPr>
        <p:spPr>
          <a:xfrm>
            <a:off x="2706840" y="2492280"/>
            <a:ext cx="3600000" cy="34560"/>
          </a:xfrm>
          <a:prstGeom prst="rect">
            <a:avLst/>
          </a:prstGeom>
          <a:solidFill>
            <a:srgbClr val="E2E2E2"/>
          </a:solidFill>
          <a:ln>
            <a:noFill/>
          </a:ln>
        </p:spPr>
        <p:style>
          <a:lnRef idx="0">
            <a:scrgbClr r="0" g="0" b="0"/>
          </a:lnRef>
          <a:fillRef idx="0">
            <a:scrgbClr r="0" g="0" b="0"/>
          </a:fillRef>
          <a:effectRef idx="0">
            <a:scrgbClr r="0" g="0" b="0"/>
          </a:effectRef>
          <a:fontRef idx="minor"/>
        </p:style>
      </p:sp>
      <p:sp>
        <p:nvSpPr>
          <p:cNvPr id="576" name="CustomShape 37"/>
          <p:cNvSpPr/>
          <p:nvPr/>
        </p:nvSpPr>
        <p:spPr>
          <a:xfrm>
            <a:off x="2706840" y="2527200"/>
            <a:ext cx="3600000" cy="58320"/>
          </a:xfrm>
          <a:prstGeom prst="rect">
            <a:avLst/>
          </a:prstGeom>
          <a:solidFill>
            <a:srgbClr val="E4E4E4"/>
          </a:solidFill>
          <a:ln>
            <a:noFill/>
          </a:ln>
        </p:spPr>
        <p:style>
          <a:lnRef idx="0">
            <a:scrgbClr r="0" g="0" b="0"/>
          </a:lnRef>
          <a:fillRef idx="0">
            <a:scrgbClr r="0" g="0" b="0"/>
          </a:fillRef>
          <a:effectRef idx="0">
            <a:scrgbClr r="0" g="0" b="0"/>
          </a:effectRef>
          <a:fontRef idx="minor"/>
        </p:style>
      </p:sp>
      <p:sp>
        <p:nvSpPr>
          <p:cNvPr id="577" name="CustomShape 38"/>
          <p:cNvSpPr/>
          <p:nvPr/>
        </p:nvSpPr>
        <p:spPr>
          <a:xfrm>
            <a:off x="2706840" y="2585880"/>
            <a:ext cx="3600000" cy="47160"/>
          </a:xfrm>
          <a:prstGeom prst="rect">
            <a:avLst/>
          </a:prstGeom>
          <a:solidFill>
            <a:srgbClr val="E6E6E6"/>
          </a:solidFill>
          <a:ln>
            <a:noFill/>
          </a:ln>
        </p:spPr>
        <p:style>
          <a:lnRef idx="0">
            <a:scrgbClr r="0" g="0" b="0"/>
          </a:lnRef>
          <a:fillRef idx="0">
            <a:scrgbClr r="0" g="0" b="0"/>
          </a:fillRef>
          <a:effectRef idx="0">
            <a:scrgbClr r="0" g="0" b="0"/>
          </a:effectRef>
          <a:fontRef idx="minor"/>
        </p:style>
      </p:sp>
      <p:sp>
        <p:nvSpPr>
          <p:cNvPr id="578" name="CustomShape 39"/>
          <p:cNvSpPr/>
          <p:nvPr/>
        </p:nvSpPr>
        <p:spPr>
          <a:xfrm>
            <a:off x="2706840" y="2633760"/>
            <a:ext cx="3600000" cy="45720"/>
          </a:xfrm>
          <a:prstGeom prst="rect">
            <a:avLst/>
          </a:prstGeom>
          <a:solidFill>
            <a:srgbClr val="E8E8E8"/>
          </a:solidFill>
          <a:ln>
            <a:noFill/>
          </a:ln>
        </p:spPr>
        <p:style>
          <a:lnRef idx="0">
            <a:scrgbClr r="0" g="0" b="0"/>
          </a:lnRef>
          <a:fillRef idx="0">
            <a:scrgbClr r="0" g="0" b="0"/>
          </a:fillRef>
          <a:effectRef idx="0">
            <a:scrgbClr r="0" g="0" b="0"/>
          </a:effectRef>
          <a:fontRef idx="minor"/>
        </p:style>
      </p:sp>
      <p:sp>
        <p:nvSpPr>
          <p:cNvPr id="579" name="CustomShape 40"/>
          <p:cNvSpPr/>
          <p:nvPr/>
        </p:nvSpPr>
        <p:spPr>
          <a:xfrm>
            <a:off x="2706840" y="2679840"/>
            <a:ext cx="3600000" cy="58320"/>
          </a:xfrm>
          <a:prstGeom prst="rect">
            <a:avLst/>
          </a:prstGeom>
          <a:solidFill>
            <a:srgbClr val="EAEAEA"/>
          </a:solidFill>
          <a:ln>
            <a:noFill/>
          </a:ln>
        </p:spPr>
        <p:style>
          <a:lnRef idx="0">
            <a:scrgbClr r="0" g="0" b="0"/>
          </a:lnRef>
          <a:fillRef idx="0">
            <a:scrgbClr r="0" g="0" b="0"/>
          </a:fillRef>
          <a:effectRef idx="0">
            <a:scrgbClr r="0" g="0" b="0"/>
          </a:effectRef>
          <a:fontRef idx="minor"/>
        </p:style>
      </p:sp>
      <p:sp>
        <p:nvSpPr>
          <p:cNvPr id="580" name="CustomShape 41"/>
          <p:cNvSpPr/>
          <p:nvPr/>
        </p:nvSpPr>
        <p:spPr>
          <a:xfrm>
            <a:off x="2706840" y="2738520"/>
            <a:ext cx="3600000" cy="60120"/>
          </a:xfrm>
          <a:prstGeom prst="rect">
            <a:avLst/>
          </a:prstGeom>
          <a:solidFill>
            <a:srgbClr val="ECECEC"/>
          </a:solidFill>
          <a:ln>
            <a:noFill/>
          </a:ln>
        </p:spPr>
        <p:style>
          <a:lnRef idx="0">
            <a:scrgbClr r="0" g="0" b="0"/>
          </a:lnRef>
          <a:fillRef idx="0">
            <a:scrgbClr r="0" g="0" b="0"/>
          </a:fillRef>
          <a:effectRef idx="0">
            <a:scrgbClr r="0" g="0" b="0"/>
          </a:effectRef>
          <a:fontRef idx="minor"/>
        </p:style>
      </p:sp>
      <p:sp>
        <p:nvSpPr>
          <p:cNvPr id="581" name="CustomShape 42"/>
          <p:cNvSpPr/>
          <p:nvPr/>
        </p:nvSpPr>
        <p:spPr>
          <a:xfrm>
            <a:off x="2706840" y="2798640"/>
            <a:ext cx="3600000" cy="9324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582" name="CustomShape 43"/>
          <p:cNvSpPr/>
          <p:nvPr/>
        </p:nvSpPr>
        <p:spPr>
          <a:xfrm>
            <a:off x="2706840" y="2892600"/>
            <a:ext cx="3600000" cy="93240"/>
          </a:xfrm>
          <a:prstGeom prst="rect">
            <a:avLst/>
          </a:prstGeom>
          <a:solidFill>
            <a:srgbClr val="F0F0F0"/>
          </a:solidFill>
          <a:ln>
            <a:noFill/>
          </a:ln>
        </p:spPr>
        <p:style>
          <a:lnRef idx="0">
            <a:scrgbClr r="0" g="0" b="0"/>
          </a:lnRef>
          <a:fillRef idx="0">
            <a:scrgbClr r="0" g="0" b="0"/>
          </a:fillRef>
          <a:effectRef idx="0">
            <a:scrgbClr r="0" g="0" b="0"/>
          </a:effectRef>
          <a:fontRef idx="minor"/>
        </p:style>
      </p:sp>
      <p:sp>
        <p:nvSpPr>
          <p:cNvPr id="583" name="CustomShape 44"/>
          <p:cNvSpPr/>
          <p:nvPr/>
        </p:nvSpPr>
        <p:spPr>
          <a:xfrm>
            <a:off x="2706840" y="2986200"/>
            <a:ext cx="3600000" cy="128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584" name="CustomShape 45"/>
          <p:cNvSpPr/>
          <p:nvPr/>
        </p:nvSpPr>
        <p:spPr>
          <a:xfrm>
            <a:off x="2706840" y="3114720"/>
            <a:ext cx="3600000" cy="186840"/>
          </a:xfrm>
          <a:prstGeom prst="rect">
            <a:avLst/>
          </a:prstGeom>
          <a:solidFill>
            <a:srgbClr val="F4F4F4"/>
          </a:solidFill>
          <a:ln>
            <a:noFill/>
          </a:ln>
        </p:spPr>
        <p:style>
          <a:lnRef idx="0">
            <a:scrgbClr r="0" g="0" b="0"/>
          </a:lnRef>
          <a:fillRef idx="0">
            <a:scrgbClr r="0" g="0" b="0"/>
          </a:fillRef>
          <a:effectRef idx="0">
            <a:scrgbClr r="0" g="0" b="0"/>
          </a:effectRef>
          <a:fontRef idx="minor"/>
        </p:style>
      </p:sp>
      <p:sp>
        <p:nvSpPr>
          <p:cNvPr id="585" name="CustomShape 46"/>
          <p:cNvSpPr/>
          <p:nvPr/>
        </p:nvSpPr>
        <p:spPr>
          <a:xfrm>
            <a:off x="2706840" y="3301920"/>
            <a:ext cx="3600000" cy="60120"/>
          </a:xfrm>
          <a:prstGeom prst="rect">
            <a:avLst/>
          </a:prstGeom>
          <a:solidFill>
            <a:srgbClr val="F6F6F6"/>
          </a:solidFill>
          <a:ln>
            <a:noFill/>
          </a:ln>
        </p:spPr>
        <p:style>
          <a:lnRef idx="0">
            <a:scrgbClr r="0" g="0" b="0"/>
          </a:lnRef>
          <a:fillRef idx="0">
            <a:scrgbClr r="0" g="0" b="0"/>
          </a:fillRef>
          <a:effectRef idx="0">
            <a:scrgbClr r="0" g="0" b="0"/>
          </a:effectRef>
          <a:fontRef idx="minor"/>
        </p:style>
      </p:sp>
      <p:sp>
        <p:nvSpPr>
          <p:cNvPr id="586" name="Line 47"/>
          <p:cNvSpPr/>
          <p:nvPr/>
        </p:nvSpPr>
        <p:spPr>
          <a:xfrm>
            <a:off x="2719080" y="3103560"/>
            <a:ext cx="3591000" cy="1440"/>
          </a:xfrm>
          <a:prstGeom prst="line">
            <a:avLst/>
          </a:prstGeom>
          <a:ln>
            <a:solidFill>
              <a:srgbClr val="C0C0C0"/>
            </a:solidFill>
          </a:ln>
        </p:spPr>
        <p:style>
          <a:lnRef idx="0">
            <a:scrgbClr r="0" g="0" b="0"/>
          </a:lnRef>
          <a:fillRef idx="0">
            <a:scrgbClr r="0" g="0" b="0"/>
          </a:fillRef>
          <a:effectRef idx="0">
            <a:scrgbClr r="0" g="0" b="0"/>
          </a:effectRef>
          <a:fontRef idx="minor"/>
        </p:style>
      </p:sp>
      <p:sp>
        <p:nvSpPr>
          <p:cNvPr id="587" name="Line 48"/>
          <p:cNvSpPr/>
          <p:nvPr/>
        </p:nvSpPr>
        <p:spPr>
          <a:xfrm>
            <a:off x="2719080" y="2811240"/>
            <a:ext cx="3591000" cy="1800"/>
          </a:xfrm>
          <a:prstGeom prst="line">
            <a:avLst/>
          </a:prstGeom>
          <a:ln>
            <a:solidFill>
              <a:srgbClr val="C0C0C0"/>
            </a:solidFill>
          </a:ln>
        </p:spPr>
        <p:style>
          <a:lnRef idx="0">
            <a:scrgbClr r="0" g="0" b="0"/>
          </a:lnRef>
          <a:fillRef idx="0">
            <a:scrgbClr r="0" g="0" b="0"/>
          </a:fillRef>
          <a:effectRef idx="0">
            <a:scrgbClr r="0" g="0" b="0"/>
          </a:effectRef>
          <a:fontRef idx="minor"/>
        </p:style>
      </p:sp>
      <p:sp>
        <p:nvSpPr>
          <p:cNvPr id="588" name="Line 49"/>
          <p:cNvSpPr/>
          <p:nvPr/>
        </p:nvSpPr>
        <p:spPr>
          <a:xfrm>
            <a:off x="2719080" y="2527200"/>
            <a:ext cx="3591000" cy="1440"/>
          </a:xfrm>
          <a:prstGeom prst="line">
            <a:avLst/>
          </a:prstGeom>
          <a:ln>
            <a:solidFill>
              <a:srgbClr val="C0C0C0"/>
            </a:solidFill>
          </a:ln>
        </p:spPr>
        <p:style>
          <a:lnRef idx="0">
            <a:scrgbClr r="0" g="0" b="0"/>
          </a:lnRef>
          <a:fillRef idx="0">
            <a:scrgbClr r="0" g="0" b="0"/>
          </a:fillRef>
          <a:effectRef idx="0">
            <a:scrgbClr r="0" g="0" b="0"/>
          </a:effectRef>
          <a:fontRef idx="minor"/>
        </p:style>
      </p:sp>
      <p:sp>
        <p:nvSpPr>
          <p:cNvPr id="589" name="Line 50"/>
          <p:cNvSpPr/>
          <p:nvPr/>
        </p:nvSpPr>
        <p:spPr>
          <a:xfrm>
            <a:off x="2719080" y="2244600"/>
            <a:ext cx="3591000" cy="1440"/>
          </a:xfrm>
          <a:prstGeom prst="line">
            <a:avLst/>
          </a:prstGeom>
          <a:ln>
            <a:solidFill>
              <a:srgbClr val="C0C0C0"/>
            </a:solidFill>
          </a:ln>
        </p:spPr>
        <p:style>
          <a:lnRef idx="0">
            <a:scrgbClr r="0" g="0" b="0"/>
          </a:lnRef>
          <a:fillRef idx="0">
            <a:scrgbClr r="0" g="0" b="0"/>
          </a:fillRef>
          <a:effectRef idx="0">
            <a:scrgbClr r="0" g="0" b="0"/>
          </a:effectRef>
          <a:fontRef idx="minor"/>
        </p:style>
      </p:sp>
      <p:sp>
        <p:nvSpPr>
          <p:cNvPr id="590" name="Line 51"/>
          <p:cNvSpPr/>
          <p:nvPr/>
        </p:nvSpPr>
        <p:spPr>
          <a:xfrm>
            <a:off x="2719080" y="1963440"/>
            <a:ext cx="3591000" cy="1800"/>
          </a:xfrm>
          <a:prstGeom prst="line">
            <a:avLst/>
          </a:prstGeom>
          <a:ln>
            <a:solidFill>
              <a:srgbClr val="C0C0C0"/>
            </a:solidFill>
          </a:ln>
        </p:spPr>
        <p:style>
          <a:lnRef idx="0">
            <a:scrgbClr r="0" g="0" b="0"/>
          </a:lnRef>
          <a:fillRef idx="0">
            <a:scrgbClr r="0" g="0" b="0"/>
          </a:fillRef>
          <a:effectRef idx="0">
            <a:scrgbClr r="0" g="0" b="0"/>
          </a:effectRef>
          <a:fontRef idx="minor"/>
        </p:style>
      </p:sp>
      <p:sp>
        <p:nvSpPr>
          <p:cNvPr id="591" name="Line 52"/>
          <p:cNvSpPr/>
          <p:nvPr/>
        </p:nvSpPr>
        <p:spPr>
          <a:xfrm>
            <a:off x="2719080" y="1670040"/>
            <a:ext cx="3591000" cy="1440"/>
          </a:xfrm>
          <a:prstGeom prst="line">
            <a:avLst/>
          </a:prstGeom>
          <a:ln>
            <a:solidFill>
              <a:srgbClr val="C0C0C0"/>
            </a:solidFill>
          </a:ln>
        </p:spPr>
        <p:style>
          <a:lnRef idx="0">
            <a:scrgbClr r="0" g="0" b="0"/>
          </a:lnRef>
          <a:fillRef idx="0">
            <a:scrgbClr r="0" g="0" b="0"/>
          </a:fillRef>
          <a:effectRef idx="0">
            <a:scrgbClr r="0" g="0" b="0"/>
          </a:effectRef>
          <a:fontRef idx="minor"/>
        </p:style>
      </p:sp>
      <p:sp>
        <p:nvSpPr>
          <p:cNvPr id="592" name="Line 53"/>
          <p:cNvSpPr/>
          <p:nvPr/>
        </p:nvSpPr>
        <p:spPr>
          <a:xfrm>
            <a:off x="2719080" y="1388880"/>
            <a:ext cx="3591000" cy="1440"/>
          </a:xfrm>
          <a:prstGeom prst="line">
            <a:avLst/>
          </a:prstGeom>
          <a:ln>
            <a:solidFill>
              <a:srgbClr val="C0C0C0"/>
            </a:solidFill>
          </a:ln>
        </p:spPr>
        <p:style>
          <a:lnRef idx="0">
            <a:scrgbClr r="0" g="0" b="0"/>
          </a:lnRef>
          <a:fillRef idx="0">
            <a:scrgbClr r="0" g="0" b="0"/>
          </a:fillRef>
          <a:effectRef idx="0">
            <a:scrgbClr r="0" g="0" b="0"/>
          </a:effectRef>
          <a:fontRef idx="minor"/>
        </p:style>
      </p:sp>
      <p:sp>
        <p:nvSpPr>
          <p:cNvPr id="593" name="CustomShape 54"/>
          <p:cNvSpPr/>
          <p:nvPr/>
        </p:nvSpPr>
        <p:spPr>
          <a:xfrm>
            <a:off x="2719440" y="1389240"/>
            <a:ext cx="3598560" cy="1996560"/>
          </a:xfrm>
          <a:prstGeom prst="rect">
            <a:avLst/>
          </a:prstGeom>
          <a:noFill/>
          <a:ln w="11160">
            <a:solidFill>
              <a:srgbClr val="C0C0C0"/>
            </a:solidFill>
            <a:miter/>
          </a:ln>
        </p:spPr>
        <p:style>
          <a:lnRef idx="0">
            <a:scrgbClr r="0" g="0" b="0"/>
          </a:lnRef>
          <a:fillRef idx="0">
            <a:scrgbClr r="0" g="0" b="0"/>
          </a:fillRef>
          <a:effectRef idx="0">
            <a:scrgbClr r="0" g="0" b="0"/>
          </a:effectRef>
          <a:fontRef idx="minor"/>
        </p:style>
      </p:sp>
      <p:sp>
        <p:nvSpPr>
          <p:cNvPr id="594" name="Line 55"/>
          <p:cNvSpPr/>
          <p:nvPr/>
        </p:nvSpPr>
        <p:spPr>
          <a:xfrm>
            <a:off x="2719080" y="1388880"/>
            <a:ext cx="1800" cy="199692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595" name="Line 56"/>
          <p:cNvSpPr/>
          <p:nvPr/>
        </p:nvSpPr>
        <p:spPr>
          <a:xfrm>
            <a:off x="2671560" y="3385800"/>
            <a:ext cx="47520" cy="180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596" name="Line 57"/>
          <p:cNvSpPr/>
          <p:nvPr/>
        </p:nvSpPr>
        <p:spPr>
          <a:xfrm>
            <a:off x="2671560" y="3103560"/>
            <a:ext cx="47520" cy="14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597" name="Line 58"/>
          <p:cNvSpPr/>
          <p:nvPr/>
        </p:nvSpPr>
        <p:spPr>
          <a:xfrm>
            <a:off x="2671560" y="2811240"/>
            <a:ext cx="47520" cy="180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598" name="Line 59"/>
          <p:cNvSpPr/>
          <p:nvPr/>
        </p:nvSpPr>
        <p:spPr>
          <a:xfrm>
            <a:off x="2671560" y="2527200"/>
            <a:ext cx="47520" cy="14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599" name="Line 60"/>
          <p:cNvSpPr/>
          <p:nvPr/>
        </p:nvSpPr>
        <p:spPr>
          <a:xfrm>
            <a:off x="2671560" y="2244600"/>
            <a:ext cx="47520" cy="14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0" name="Line 61"/>
          <p:cNvSpPr/>
          <p:nvPr/>
        </p:nvSpPr>
        <p:spPr>
          <a:xfrm>
            <a:off x="2671560" y="1963440"/>
            <a:ext cx="47520" cy="180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1" name="Line 62"/>
          <p:cNvSpPr/>
          <p:nvPr/>
        </p:nvSpPr>
        <p:spPr>
          <a:xfrm>
            <a:off x="2671560" y="1670040"/>
            <a:ext cx="47520" cy="14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2" name="Line 63"/>
          <p:cNvSpPr/>
          <p:nvPr/>
        </p:nvSpPr>
        <p:spPr>
          <a:xfrm>
            <a:off x="2671560" y="1388880"/>
            <a:ext cx="47520" cy="14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3" name="Line 64"/>
          <p:cNvSpPr/>
          <p:nvPr/>
        </p:nvSpPr>
        <p:spPr>
          <a:xfrm>
            <a:off x="2719080" y="3385800"/>
            <a:ext cx="3598920" cy="180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4" name="Line 65"/>
          <p:cNvSpPr/>
          <p:nvPr/>
        </p:nvSpPr>
        <p:spPr>
          <a:xfrm flipV="1">
            <a:off x="271908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5" name="Line 66"/>
          <p:cNvSpPr/>
          <p:nvPr/>
        </p:nvSpPr>
        <p:spPr>
          <a:xfrm flipV="1">
            <a:off x="2954160" y="3385800"/>
            <a:ext cx="144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6" name="Line 67"/>
          <p:cNvSpPr/>
          <p:nvPr/>
        </p:nvSpPr>
        <p:spPr>
          <a:xfrm flipV="1">
            <a:off x="319860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7" name="Line 68"/>
          <p:cNvSpPr/>
          <p:nvPr/>
        </p:nvSpPr>
        <p:spPr>
          <a:xfrm flipV="1">
            <a:off x="343512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8" name="Line 69"/>
          <p:cNvSpPr/>
          <p:nvPr/>
        </p:nvSpPr>
        <p:spPr>
          <a:xfrm flipV="1">
            <a:off x="367956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09" name="Line 70"/>
          <p:cNvSpPr/>
          <p:nvPr/>
        </p:nvSpPr>
        <p:spPr>
          <a:xfrm flipV="1">
            <a:off x="3914640" y="3385800"/>
            <a:ext cx="144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0" name="Line 71"/>
          <p:cNvSpPr/>
          <p:nvPr/>
        </p:nvSpPr>
        <p:spPr>
          <a:xfrm flipV="1">
            <a:off x="416052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1" name="Line 72"/>
          <p:cNvSpPr/>
          <p:nvPr/>
        </p:nvSpPr>
        <p:spPr>
          <a:xfrm flipV="1">
            <a:off x="4395600" y="3385800"/>
            <a:ext cx="144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2" name="Line 73"/>
          <p:cNvSpPr/>
          <p:nvPr/>
        </p:nvSpPr>
        <p:spPr>
          <a:xfrm flipV="1">
            <a:off x="4643280" y="3385800"/>
            <a:ext cx="144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3" name="Line 74"/>
          <p:cNvSpPr/>
          <p:nvPr/>
        </p:nvSpPr>
        <p:spPr>
          <a:xfrm flipV="1">
            <a:off x="487656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4" name="Line 75"/>
          <p:cNvSpPr/>
          <p:nvPr/>
        </p:nvSpPr>
        <p:spPr>
          <a:xfrm flipV="1">
            <a:off x="5124240" y="3385800"/>
            <a:ext cx="144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5" name="Line 76"/>
          <p:cNvSpPr/>
          <p:nvPr/>
        </p:nvSpPr>
        <p:spPr>
          <a:xfrm flipV="1">
            <a:off x="535752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6" name="Line 77"/>
          <p:cNvSpPr/>
          <p:nvPr/>
        </p:nvSpPr>
        <p:spPr>
          <a:xfrm flipV="1">
            <a:off x="560196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7" name="Line 78"/>
          <p:cNvSpPr/>
          <p:nvPr/>
        </p:nvSpPr>
        <p:spPr>
          <a:xfrm flipV="1">
            <a:off x="583848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8" name="Line 79"/>
          <p:cNvSpPr/>
          <p:nvPr/>
        </p:nvSpPr>
        <p:spPr>
          <a:xfrm flipV="1">
            <a:off x="6084720" y="3385800"/>
            <a:ext cx="144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19" name="Line 80"/>
          <p:cNvSpPr/>
          <p:nvPr/>
        </p:nvSpPr>
        <p:spPr>
          <a:xfrm flipV="1">
            <a:off x="6318000" y="3385800"/>
            <a:ext cx="1800" cy="4788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20" name="CustomShape 81"/>
          <p:cNvSpPr/>
          <p:nvPr/>
        </p:nvSpPr>
        <p:spPr>
          <a:xfrm>
            <a:off x="2835360" y="1670040"/>
            <a:ext cx="3366720" cy="1572840"/>
          </a:xfrm>
          <a:custGeom>
            <a:avLst/>
            <a:gdLst/>
            <a:ahLst/>
            <a:cxnLst/>
            <a:rect l="l" t="t" r="r" b="b"/>
            <a:pathLst>
              <a:path w="1252" h="586">
                <a:moveTo>
                  <a:pt x="0" y="586"/>
                </a:moveTo>
                <a:lnTo>
                  <a:pt x="92" y="534"/>
                </a:lnTo>
                <a:lnTo>
                  <a:pt x="179" y="425"/>
                </a:lnTo>
                <a:lnTo>
                  <a:pt x="271" y="214"/>
                </a:lnTo>
                <a:lnTo>
                  <a:pt x="358" y="162"/>
                </a:lnTo>
                <a:lnTo>
                  <a:pt x="449" y="109"/>
                </a:lnTo>
                <a:lnTo>
                  <a:pt x="537" y="52"/>
                </a:lnTo>
                <a:lnTo>
                  <a:pt x="628" y="0"/>
                </a:lnTo>
                <a:lnTo>
                  <a:pt x="715" y="586"/>
                </a:lnTo>
                <a:lnTo>
                  <a:pt x="803" y="534"/>
                </a:lnTo>
                <a:lnTo>
                  <a:pt x="894" y="425"/>
                </a:lnTo>
                <a:lnTo>
                  <a:pt x="981" y="319"/>
                </a:lnTo>
                <a:lnTo>
                  <a:pt x="1073" y="267"/>
                </a:lnTo>
                <a:lnTo>
                  <a:pt x="1160" y="214"/>
                </a:lnTo>
                <a:lnTo>
                  <a:pt x="1252" y="162"/>
                </a:lnTo>
              </a:path>
            </a:pathLst>
          </a:custGeom>
          <a:noFill/>
          <a:ln w="11160">
            <a:solidFill>
              <a:srgbClr val="000080"/>
            </a:solidFill>
            <a:round/>
          </a:ln>
        </p:spPr>
        <p:style>
          <a:lnRef idx="0">
            <a:scrgbClr r="0" g="0" b="0"/>
          </a:lnRef>
          <a:fillRef idx="0">
            <a:scrgbClr r="0" g="0" b="0"/>
          </a:fillRef>
          <a:effectRef idx="0">
            <a:scrgbClr r="0" g="0" b="0"/>
          </a:effectRef>
          <a:fontRef idx="minor"/>
        </p:style>
      </p:sp>
      <p:sp>
        <p:nvSpPr>
          <p:cNvPr id="621" name="CustomShape 82"/>
          <p:cNvSpPr/>
          <p:nvPr/>
        </p:nvSpPr>
        <p:spPr>
          <a:xfrm>
            <a:off x="2800440" y="3208320"/>
            <a:ext cx="69480" cy="72720"/>
          </a:xfrm>
          <a:custGeom>
            <a:avLst/>
            <a:gdLst/>
            <a:ahLst/>
            <a:cxnLst/>
            <a:rect l="l" t="t" r="r" b="b"/>
            <a:pathLst>
              <a:path w="44" h="46">
                <a:moveTo>
                  <a:pt x="22" y="0"/>
                </a:moveTo>
                <a:lnTo>
                  <a:pt x="44" y="22"/>
                </a:lnTo>
                <a:lnTo>
                  <a:pt x="22" y="46"/>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22" name="CustomShape 83"/>
          <p:cNvSpPr/>
          <p:nvPr/>
        </p:nvSpPr>
        <p:spPr>
          <a:xfrm>
            <a:off x="3048120" y="3068640"/>
            <a:ext cx="69480" cy="69480"/>
          </a:xfrm>
          <a:custGeom>
            <a:avLst/>
            <a:gdLst/>
            <a:ahLst/>
            <a:cxnLst/>
            <a:rect l="l" t="t" r="r" b="b"/>
            <a:pathLst>
              <a:path w="44" h="44">
                <a:moveTo>
                  <a:pt x="22" y="0"/>
                </a:moveTo>
                <a:lnTo>
                  <a:pt x="44" y="22"/>
                </a:lnTo>
                <a:lnTo>
                  <a:pt x="22" y="44"/>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23" name="CustomShape 84"/>
          <p:cNvSpPr/>
          <p:nvPr/>
        </p:nvSpPr>
        <p:spPr>
          <a:xfrm>
            <a:off x="3281400" y="2773440"/>
            <a:ext cx="70920" cy="72720"/>
          </a:xfrm>
          <a:custGeom>
            <a:avLst/>
            <a:gdLst/>
            <a:ahLst/>
            <a:cxnLst/>
            <a:rect l="l" t="t" r="r" b="b"/>
            <a:pathLst>
              <a:path w="45" h="46">
                <a:moveTo>
                  <a:pt x="23" y="0"/>
                </a:moveTo>
                <a:lnTo>
                  <a:pt x="45" y="24"/>
                </a:lnTo>
                <a:lnTo>
                  <a:pt x="23" y="46"/>
                </a:lnTo>
                <a:lnTo>
                  <a:pt x="0" y="24"/>
                </a:lnTo>
                <a:lnTo>
                  <a:pt x="23"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24" name="CustomShape 85"/>
          <p:cNvSpPr/>
          <p:nvPr/>
        </p:nvSpPr>
        <p:spPr>
          <a:xfrm>
            <a:off x="3529080" y="2209680"/>
            <a:ext cx="69480" cy="72720"/>
          </a:xfrm>
          <a:custGeom>
            <a:avLst/>
            <a:gdLst/>
            <a:ahLst/>
            <a:cxnLst/>
            <a:rect l="l" t="t" r="r" b="b"/>
            <a:pathLst>
              <a:path w="44" h="46">
                <a:moveTo>
                  <a:pt x="22" y="0"/>
                </a:moveTo>
                <a:lnTo>
                  <a:pt x="44" y="22"/>
                </a:lnTo>
                <a:lnTo>
                  <a:pt x="22" y="46"/>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25" name="CustomShape 86"/>
          <p:cNvSpPr/>
          <p:nvPr/>
        </p:nvSpPr>
        <p:spPr>
          <a:xfrm>
            <a:off x="3763800" y="2070000"/>
            <a:ext cx="69480" cy="69480"/>
          </a:xfrm>
          <a:custGeom>
            <a:avLst/>
            <a:gdLst/>
            <a:ahLst/>
            <a:cxnLst/>
            <a:rect l="l" t="t" r="r" b="b"/>
            <a:pathLst>
              <a:path w="44" h="44">
                <a:moveTo>
                  <a:pt x="22" y="0"/>
                </a:moveTo>
                <a:lnTo>
                  <a:pt x="44" y="22"/>
                </a:lnTo>
                <a:lnTo>
                  <a:pt x="22" y="44"/>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26" name="CustomShape 87"/>
          <p:cNvSpPr/>
          <p:nvPr/>
        </p:nvSpPr>
        <p:spPr>
          <a:xfrm>
            <a:off x="4008600" y="1928880"/>
            <a:ext cx="72720" cy="69480"/>
          </a:xfrm>
          <a:custGeom>
            <a:avLst/>
            <a:gdLst/>
            <a:ahLst/>
            <a:cxnLst/>
            <a:rect l="l" t="t" r="r" b="b"/>
            <a:pathLst>
              <a:path w="46" h="44">
                <a:moveTo>
                  <a:pt x="22" y="0"/>
                </a:moveTo>
                <a:lnTo>
                  <a:pt x="46" y="22"/>
                </a:lnTo>
                <a:lnTo>
                  <a:pt x="22" y="44"/>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27" name="CustomShape 88"/>
          <p:cNvSpPr/>
          <p:nvPr/>
        </p:nvSpPr>
        <p:spPr>
          <a:xfrm>
            <a:off x="4245120" y="1774800"/>
            <a:ext cx="69480" cy="72720"/>
          </a:xfrm>
          <a:custGeom>
            <a:avLst/>
            <a:gdLst/>
            <a:ahLst/>
            <a:cxnLst/>
            <a:rect l="l" t="t" r="r" b="b"/>
            <a:pathLst>
              <a:path w="44" h="46">
                <a:moveTo>
                  <a:pt x="22" y="0"/>
                </a:moveTo>
                <a:lnTo>
                  <a:pt x="44" y="22"/>
                </a:lnTo>
                <a:lnTo>
                  <a:pt x="22" y="46"/>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28" name="CustomShape 89"/>
          <p:cNvSpPr/>
          <p:nvPr/>
        </p:nvSpPr>
        <p:spPr>
          <a:xfrm>
            <a:off x="4489560" y="1635120"/>
            <a:ext cx="69480" cy="69480"/>
          </a:xfrm>
          <a:custGeom>
            <a:avLst/>
            <a:gdLst/>
            <a:ahLst/>
            <a:cxnLst/>
            <a:rect l="l" t="t" r="r" b="b"/>
            <a:pathLst>
              <a:path w="44" h="44">
                <a:moveTo>
                  <a:pt x="22" y="0"/>
                </a:moveTo>
                <a:lnTo>
                  <a:pt x="44" y="22"/>
                </a:lnTo>
                <a:lnTo>
                  <a:pt x="22" y="44"/>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29" name="CustomShape 90"/>
          <p:cNvSpPr/>
          <p:nvPr/>
        </p:nvSpPr>
        <p:spPr>
          <a:xfrm>
            <a:off x="4722840" y="3208320"/>
            <a:ext cx="72720" cy="72720"/>
          </a:xfrm>
          <a:custGeom>
            <a:avLst/>
            <a:gdLst/>
            <a:ahLst/>
            <a:cxnLst/>
            <a:rect l="l" t="t" r="r" b="b"/>
            <a:pathLst>
              <a:path w="46" h="46">
                <a:moveTo>
                  <a:pt x="22" y="0"/>
                </a:moveTo>
                <a:lnTo>
                  <a:pt x="46" y="22"/>
                </a:lnTo>
                <a:lnTo>
                  <a:pt x="22" y="46"/>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30" name="CustomShape 91"/>
          <p:cNvSpPr/>
          <p:nvPr/>
        </p:nvSpPr>
        <p:spPr>
          <a:xfrm>
            <a:off x="4960800" y="3068640"/>
            <a:ext cx="69480" cy="69480"/>
          </a:xfrm>
          <a:custGeom>
            <a:avLst/>
            <a:gdLst/>
            <a:ahLst/>
            <a:cxnLst/>
            <a:rect l="l" t="t" r="r" b="b"/>
            <a:pathLst>
              <a:path w="44" h="44">
                <a:moveTo>
                  <a:pt x="22" y="0"/>
                </a:moveTo>
                <a:lnTo>
                  <a:pt x="44" y="22"/>
                </a:lnTo>
                <a:lnTo>
                  <a:pt x="22" y="44"/>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31" name="CustomShape 92"/>
          <p:cNvSpPr/>
          <p:nvPr/>
        </p:nvSpPr>
        <p:spPr>
          <a:xfrm>
            <a:off x="5205240" y="2773440"/>
            <a:ext cx="69480" cy="72720"/>
          </a:xfrm>
          <a:custGeom>
            <a:avLst/>
            <a:gdLst/>
            <a:ahLst/>
            <a:cxnLst/>
            <a:rect l="l" t="t" r="r" b="b"/>
            <a:pathLst>
              <a:path w="44" h="46">
                <a:moveTo>
                  <a:pt x="22" y="0"/>
                </a:moveTo>
                <a:lnTo>
                  <a:pt x="44" y="24"/>
                </a:lnTo>
                <a:lnTo>
                  <a:pt x="22" y="46"/>
                </a:lnTo>
                <a:lnTo>
                  <a:pt x="0" y="24"/>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32" name="CustomShape 93"/>
          <p:cNvSpPr/>
          <p:nvPr/>
        </p:nvSpPr>
        <p:spPr>
          <a:xfrm>
            <a:off x="5438880" y="2492280"/>
            <a:ext cx="72720" cy="70920"/>
          </a:xfrm>
          <a:custGeom>
            <a:avLst/>
            <a:gdLst/>
            <a:ahLst/>
            <a:cxnLst/>
            <a:rect l="l" t="t" r="r" b="b"/>
            <a:pathLst>
              <a:path w="46" h="45">
                <a:moveTo>
                  <a:pt x="22" y="0"/>
                </a:moveTo>
                <a:lnTo>
                  <a:pt x="46" y="22"/>
                </a:lnTo>
                <a:lnTo>
                  <a:pt x="22" y="45"/>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33" name="CustomShape 94"/>
          <p:cNvSpPr/>
          <p:nvPr/>
        </p:nvSpPr>
        <p:spPr>
          <a:xfrm>
            <a:off x="5686560" y="2352600"/>
            <a:ext cx="69480" cy="69480"/>
          </a:xfrm>
          <a:custGeom>
            <a:avLst/>
            <a:gdLst/>
            <a:ahLst/>
            <a:cxnLst/>
            <a:rect l="l" t="t" r="r" b="b"/>
            <a:pathLst>
              <a:path w="44" h="44">
                <a:moveTo>
                  <a:pt x="22" y="0"/>
                </a:moveTo>
                <a:lnTo>
                  <a:pt x="44" y="22"/>
                </a:lnTo>
                <a:lnTo>
                  <a:pt x="22" y="44"/>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34" name="CustomShape 95"/>
          <p:cNvSpPr/>
          <p:nvPr/>
        </p:nvSpPr>
        <p:spPr>
          <a:xfrm>
            <a:off x="5919840" y="2209680"/>
            <a:ext cx="69480" cy="72720"/>
          </a:xfrm>
          <a:custGeom>
            <a:avLst/>
            <a:gdLst/>
            <a:ahLst/>
            <a:cxnLst/>
            <a:rect l="l" t="t" r="r" b="b"/>
            <a:pathLst>
              <a:path w="44" h="46">
                <a:moveTo>
                  <a:pt x="22" y="0"/>
                </a:moveTo>
                <a:lnTo>
                  <a:pt x="44" y="22"/>
                </a:lnTo>
                <a:lnTo>
                  <a:pt x="22" y="46"/>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35" name="CustomShape 96"/>
          <p:cNvSpPr/>
          <p:nvPr/>
        </p:nvSpPr>
        <p:spPr>
          <a:xfrm>
            <a:off x="6167520" y="2070000"/>
            <a:ext cx="69480" cy="69480"/>
          </a:xfrm>
          <a:custGeom>
            <a:avLst/>
            <a:gdLst/>
            <a:ahLst/>
            <a:cxnLst/>
            <a:rect l="l" t="t" r="r" b="b"/>
            <a:pathLst>
              <a:path w="44" h="44">
                <a:moveTo>
                  <a:pt x="22" y="0"/>
                </a:moveTo>
                <a:lnTo>
                  <a:pt x="44" y="22"/>
                </a:lnTo>
                <a:lnTo>
                  <a:pt x="22" y="44"/>
                </a:lnTo>
                <a:lnTo>
                  <a:pt x="0" y="22"/>
                </a:lnTo>
                <a:lnTo>
                  <a:pt x="22" y="0"/>
                </a:lnTo>
                <a:close/>
              </a:path>
            </a:pathLst>
          </a:custGeom>
          <a:solidFill>
            <a:srgbClr val="000080"/>
          </a:solidFill>
          <a:ln w="11160">
            <a:solidFill>
              <a:srgbClr val="000080"/>
            </a:solidFill>
            <a:round/>
          </a:ln>
        </p:spPr>
        <p:style>
          <a:lnRef idx="0">
            <a:scrgbClr r="0" g="0" b="0"/>
          </a:lnRef>
          <a:fillRef idx="0">
            <a:scrgbClr r="0" g="0" b="0"/>
          </a:fillRef>
          <a:effectRef idx="0">
            <a:scrgbClr r="0" g="0" b="0"/>
          </a:effectRef>
          <a:fontRef idx="minor"/>
        </p:style>
      </p:sp>
      <p:sp>
        <p:nvSpPr>
          <p:cNvPr id="636" name="CustomShape 97"/>
          <p:cNvSpPr/>
          <p:nvPr/>
        </p:nvSpPr>
        <p:spPr>
          <a:xfrm>
            <a:off x="2552400" y="329256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p:txBody>
      </p:sp>
      <p:sp>
        <p:nvSpPr>
          <p:cNvPr id="637" name="CustomShape 98"/>
          <p:cNvSpPr/>
          <p:nvPr/>
        </p:nvSpPr>
        <p:spPr>
          <a:xfrm>
            <a:off x="2552400" y="300996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p:txBody>
      </p:sp>
      <p:sp>
        <p:nvSpPr>
          <p:cNvPr id="638" name="CustomShape 99"/>
          <p:cNvSpPr/>
          <p:nvPr/>
        </p:nvSpPr>
        <p:spPr>
          <a:xfrm>
            <a:off x="2552400" y="271476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p:txBody>
      </p:sp>
      <p:sp>
        <p:nvSpPr>
          <p:cNvPr id="639" name="CustomShape 100"/>
          <p:cNvSpPr/>
          <p:nvPr/>
        </p:nvSpPr>
        <p:spPr>
          <a:xfrm>
            <a:off x="2552400" y="243360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p:txBody>
      </p:sp>
      <p:sp>
        <p:nvSpPr>
          <p:cNvPr id="640" name="CustomShape 101"/>
          <p:cNvSpPr/>
          <p:nvPr/>
        </p:nvSpPr>
        <p:spPr>
          <a:xfrm>
            <a:off x="2552400" y="215100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8</a:t>
            </a:r>
            <a:endParaRPr lang="en-US" sz="1800" b="0" strike="noStrike" spc="-1">
              <a:solidFill>
                <a:srgbClr val="000000"/>
              </a:solidFill>
              <a:uFill>
                <a:solidFill>
                  <a:srgbClr val="FFFFFF"/>
                </a:solidFill>
              </a:uFill>
              <a:latin typeface="Arial"/>
            </a:endParaRPr>
          </a:p>
        </p:txBody>
      </p:sp>
      <p:sp>
        <p:nvSpPr>
          <p:cNvPr id="641" name="CustomShape 102"/>
          <p:cNvSpPr/>
          <p:nvPr/>
        </p:nvSpPr>
        <p:spPr>
          <a:xfrm>
            <a:off x="2472120" y="1868400"/>
            <a:ext cx="170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642" name="CustomShape 103"/>
          <p:cNvSpPr/>
          <p:nvPr/>
        </p:nvSpPr>
        <p:spPr>
          <a:xfrm>
            <a:off x="2472120" y="1576440"/>
            <a:ext cx="170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12</a:t>
            </a:r>
            <a:endParaRPr lang="en-US" sz="1800" b="0" strike="noStrike" spc="-1">
              <a:solidFill>
                <a:srgbClr val="000000"/>
              </a:solidFill>
              <a:uFill>
                <a:solidFill>
                  <a:srgbClr val="FFFFFF"/>
                </a:solidFill>
              </a:uFill>
              <a:latin typeface="Arial"/>
            </a:endParaRPr>
          </a:p>
        </p:txBody>
      </p:sp>
      <p:sp>
        <p:nvSpPr>
          <p:cNvPr id="643" name="CustomShape 104"/>
          <p:cNvSpPr/>
          <p:nvPr/>
        </p:nvSpPr>
        <p:spPr>
          <a:xfrm>
            <a:off x="2472120" y="1295280"/>
            <a:ext cx="170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14</a:t>
            </a:r>
            <a:endParaRPr lang="en-US" sz="1800" b="0" strike="noStrike" spc="-1">
              <a:solidFill>
                <a:srgbClr val="000000"/>
              </a:solidFill>
              <a:uFill>
                <a:solidFill>
                  <a:srgbClr val="FFFFFF"/>
                </a:solidFill>
              </a:uFill>
              <a:latin typeface="Arial"/>
            </a:endParaRPr>
          </a:p>
        </p:txBody>
      </p:sp>
      <p:sp>
        <p:nvSpPr>
          <p:cNvPr id="644" name="CustomShape 105"/>
          <p:cNvSpPr/>
          <p:nvPr/>
        </p:nvSpPr>
        <p:spPr>
          <a:xfrm>
            <a:off x="2835000" y="351468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p:txBody>
      </p:sp>
      <p:sp>
        <p:nvSpPr>
          <p:cNvPr id="645" name="CustomShape 106"/>
          <p:cNvSpPr/>
          <p:nvPr/>
        </p:nvSpPr>
        <p:spPr>
          <a:xfrm>
            <a:off x="3082680" y="351468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p:txBody>
      </p:sp>
      <p:sp>
        <p:nvSpPr>
          <p:cNvPr id="646" name="CustomShape 107"/>
          <p:cNvSpPr/>
          <p:nvPr/>
        </p:nvSpPr>
        <p:spPr>
          <a:xfrm>
            <a:off x="3315960" y="351468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3</a:t>
            </a:r>
            <a:endParaRPr lang="en-US" sz="1800" b="0" strike="noStrike" spc="-1">
              <a:solidFill>
                <a:srgbClr val="000000"/>
              </a:solidFill>
              <a:uFill>
                <a:solidFill>
                  <a:srgbClr val="FFFFFF"/>
                </a:solidFill>
              </a:uFill>
              <a:latin typeface="Arial"/>
            </a:endParaRPr>
          </a:p>
        </p:txBody>
      </p:sp>
      <p:sp>
        <p:nvSpPr>
          <p:cNvPr id="647" name="CustomShape 108"/>
          <p:cNvSpPr/>
          <p:nvPr/>
        </p:nvSpPr>
        <p:spPr>
          <a:xfrm>
            <a:off x="3563640" y="351468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p:txBody>
      </p:sp>
      <p:sp>
        <p:nvSpPr>
          <p:cNvPr id="648" name="CustomShape 109"/>
          <p:cNvSpPr/>
          <p:nvPr/>
        </p:nvSpPr>
        <p:spPr>
          <a:xfrm>
            <a:off x="3798360" y="351468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p:txBody>
      </p:sp>
      <p:sp>
        <p:nvSpPr>
          <p:cNvPr id="649" name="CustomShape 110"/>
          <p:cNvSpPr/>
          <p:nvPr/>
        </p:nvSpPr>
        <p:spPr>
          <a:xfrm>
            <a:off x="4043160" y="351468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p:txBody>
      </p:sp>
      <p:sp>
        <p:nvSpPr>
          <p:cNvPr id="650" name="CustomShape 111"/>
          <p:cNvSpPr/>
          <p:nvPr/>
        </p:nvSpPr>
        <p:spPr>
          <a:xfrm>
            <a:off x="4279680" y="351468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7</a:t>
            </a:r>
            <a:endParaRPr lang="en-US" sz="1800" b="0" strike="noStrike" spc="-1">
              <a:solidFill>
                <a:srgbClr val="000000"/>
              </a:solidFill>
              <a:uFill>
                <a:solidFill>
                  <a:srgbClr val="FFFFFF"/>
                </a:solidFill>
              </a:uFill>
              <a:latin typeface="Arial"/>
            </a:endParaRPr>
          </a:p>
        </p:txBody>
      </p:sp>
      <p:sp>
        <p:nvSpPr>
          <p:cNvPr id="651" name="CustomShape 112"/>
          <p:cNvSpPr/>
          <p:nvPr/>
        </p:nvSpPr>
        <p:spPr>
          <a:xfrm>
            <a:off x="4524120" y="351468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8</a:t>
            </a:r>
            <a:endParaRPr lang="en-US" sz="1800" b="0" strike="noStrike" spc="-1">
              <a:solidFill>
                <a:srgbClr val="000000"/>
              </a:solidFill>
              <a:uFill>
                <a:solidFill>
                  <a:srgbClr val="FFFFFF"/>
                </a:solidFill>
              </a:uFill>
              <a:latin typeface="Arial"/>
            </a:endParaRPr>
          </a:p>
        </p:txBody>
      </p:sp>
      <p:sp>
        <p:nvSpPr>
          <p:cNvPr id="652" name="CustomShape 113"/>
          <p:cNvSpPr/>
          <p:nvPr/>
        </p:nvSpPr>
        <p:spPr>
          <a:xfrm>
            <a:off x="4757400" y="3514680"/>
            <a:ext cx="849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9</a:t>
            </a:r>
            <a:endParaRPr lang="en-US" sz="1800" b="0" strike="noStrike" spc="-1">
              <a:solidFill>
                <a:srgbClr val="000000"/>
              </a:solidFill>
              <a:uFill>
                <a:solidFill>
                  <a:srgbClr val="FFFFFF"/>
                </a:solidFill>
              </a:uFill>
              <a:latin typeface="Arial"/>
            </a:endParaRPr>
          </a:p>
        </p:txBody>
      </p:sp>
      <p:sp>
        <p:nvSpPr>
          <p:cNvPr id="653" name="CustomShape 114"/>
          <p:cNvSpPr/>
          <p:nvPr/>
        </p:nvSpPr>
        <p:spPr>
          <a:xfrm>
            <a:off x="4945680" y="3514680"/>
            <a:ext cx="170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654" name="CustomShape 115"/>
          <p:cNvSpPr/>
          <p:nvPr/>
        </p:nvSpPr>
        <p:spPr>
          <a:xfrm>
            <a:off x="5193360" y="3514680"/>
            <a:ext cx="170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11</a:t>
            </a:r>
            <a:endParaRPr lang="en-US" sz="1800" b="0" strike="noStrike" spc="-1">
              <a:solidFill>
                <a:srgbClr val="000000"/>
              </a:solidFill>
              <a:uFill>
                <a:solidFill>
                  <a:srgbClr val="FFFFFF"/>
                </a:solidFill>
              </a:uFill>
              <a:latin typeface="Arial"/>
            </a:endParaRPr>
          </a:p>
        </p:txBody>
      </p:sp>
      <p:sp>
        <p:nvSpPr>
          <p:cNvPr id="655" name="CustomShape 116"/>
          <p:cNvSpPr/>
          <p:nvPr/>
        </p:nvSpPr>
        <p:spPr>
          <a:xfrm>
            <a:off x="5426640" y="3514680"/>
            <a:ext cx="170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12</a:t>
            </a:r>
            <a:endParaRPr lang="en-US" sz="1800" b="0" strike="noStrike" spc="-1">
              <a:solidFill>
                <a:srgbClr val="000000"/>
              </a:solidFill>
              <a:uFill>
                <a:solidFill>
                  <a:srgbClr val="FFFFFF"/>
                </a:solidFill>
              </a:uFill>
              <a:latin typeface="Arial"/>
            </a:endParaRPr>
          </a:p>
        </p:txBody>
      </p:sp>
      <p:sp>
        <p:nvSpPr>
          <p:cNvPr id="656" name="CustomShape 117"/>
          <p:cNvSpPr/>
          <p:nvPr/>
        </p:nvSpPr>
        <p:spPr>
          <a:xfrm>
            <a:off x="5674320" y="3514680"/>
            <a:ext cx="170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13</a:t>
            </a:r>
            <a:endParaRPr lang="en-US" sz="1800" b="0" strike="noStrike" spc="-1">
              <a:solidFill>
                <a:srgbClr val="000000"/>
              </a:solidFill>
              <a:uFill>
                <a:solidFill>
                  <a:srgbClr val="FFFFFF"/>
                </a:solidFill>
              </a:uFill>
              <a:latin typeface="Arial"/>
            </a:endParaRPr>
          </a:p>
        </p:txBody>
      </p:sp>
      <p:sp>
        <p:nvSpPr>
          <p:cNvPr id="657" name="CustomShape 118"/>
          <p:cNvSpPr/>
          <p:nvPr/>
        </p:nvSpPr>
        <p:spPr>
          <a:xfrm>
            <a:off x="5907600" y="3514680"/>
            <a:ext cx="170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14</a:t>
            </a:r>
            <a:endParaRPr lang="en-US" sz="1800" b="0" strike="noStrike" spc="-1">
              <a:solidFill>
                <a:srgbClr val="000000"/>
              </a:solidFill>
              <a:uFill>
                <a:solidFill>
                  <a:srgbClr val="FFFFFF"/>
                </a:solidFill>
              </a:uFill>
              <a:latin typeface="Arial"/>
            </a:endParaRPr>
          </a:p>
        </p:txBody>
      </p:sp>
      <p:sp>
        <p:nvSpPr>
          <p:cNvPr id="658" name="CustomShape 119"/>
          <p:cNvSpPr/>
          <p:nvPr/>
        </p:nvSpPr>
        <p:spPr>
          <a:xfrm>
            <a:off x="6153480" y="3514680"/>
            <a:ext cx="170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0" strike="noStrike" spc="-1">
                <a:solidFill>
                  <a:srgbClr val="000000"/>
                </a:solidFill>
                <a:uFill>
                  <a:solidFill>
                    <a:srgbClr val="FFFFFF"/>
                  </a:solidFill>
                </a:uFill>
                <a:latin typeface="Arial"/>
              </a:rPr>
              <a:t>15</a:t>
            </a:r>
            <a:endParaRPr lang="en-US" sz="1800" b="0" strike="noStrike" spc="-1">
              <a:solidFill>
                <a:srgbClr val="000000"/>
              </a:solidFill>
              <a:uFill>
                <a:solidFill>
                  <a:srgbClr val="FFFFFF"/>
                </a:solidFill>
              </a:uFill>
              <a:latin typeface="Arial"/>
            </a:endParaRPr>
          </a:p>
        </p:txBody>
      </p:sp>
      <p:sp>
        <p:nvSpPr>
          <p:cNvPr id="659" name="CustomShape 120"/>
          <p:cNvSpPr/>
          <p:nvPr/>
        </p:nvSpPr>
        <p:spPr>
          <a:xfrm>
            <a:off x="3831120" y="3786120"/>
            <a:ext cx="145944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1" strike="noStrike" spc="-1">
                <a:solidFill>
                  <a:srgbClr val="000000"/>
                </a:solidFill>
                <a:uFill>
                  <a:solidFill>
                    <a:srgbClr val="FFFFFF"/>
                  </a:solidFill>
                </a:uFill>
                <a:latin typeface="Arial"/>
              </a:rPr>
              <a:t>Transmission round</a:t>
            </a:r>
            <a:endParaRPr lang="en-US" sz="1800" b="0" strike="noStrike" spc="-1">
              <a:solidFill>
                <a:srgbClr val="000000"/>
              </a:solidFill>
              <a:uFill>
                <a:solidFill>
                  <a:srgbClr val="FFFFFF"/>
                </a:solidFill>
              </a:uFill>
              <a:latin typeface="Arial"/>
            </a:endParaRPr>
          </a:p>
        </p:txBody>
      </p:sp>
      <p:sp>
        <p:nvSpPr>
          <p:cNvPr id="660" name="CustomShape 121"/>
          <p:cNvSpPr/>
          <p:nvPr/>
        </p:nvSpPr>
        <p:spPr>
          <a:xfrm rot="16200000">
            <a:off x="1176480" y="2243880"/>
            <a:ext cx="17913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1" strike="noStrike" spc="-1">
                <a:solidFill>
                  <a:srgbClr val="000000"/>
                </a:solidFill>
                <a:uFill>
                  <a:solidFill>
                    <a:srgbClr val="FFFFFF"/>
                  </a:solidFill>
                </a:uFill>
                <a:latin typeface="Arial"/>
              </a:rPr>
              <a:t>congestion window size </a:t>
            </a:r>
            <a:endParaRPr lang="en-US" sz="1800" b="0" strike="noStrike" spc="-1">
              <a:solidFill>
                <a:srgbClr val="000000"/>
              </a:solidFill>
              <a:uFill>
                <a:solidFill>
                  <a:srgbClr val="FFFFFF"/>
                </a:solidFill>
              </a:uFill>
              <a:latin typeface="Arial"/>
            </a:endParaRPr>
          </a:p>
        </p:txBody>
      </p:sp>
      <p:sp>
        <p:nvSpPr>
          <p:cNvPr id="661" name="CustomShape 122"/>
          <p:cNvSpPr/>
          <p:nvPr/>
        </p:nvSpPr>
        <p:spPr>
          <a:xfrm rot="16200000">
            <a:off x="1864080" y="2247840"/>
            <a:ext cx="813960" cy="182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200" b="1" strike="noStrike" spc="-1">
                <a:solidFill>
                  <a:srgbClr val="000000"/>
                </a:solidFill>
                <a:uFill>
                  <a:solidFill>
                    <a:srgbClr val="FFFFFF"/>
                  </a:solidFill>
                </a:uFill>
                <a:latin typeface="Arial"/>
              </a:rPr>
              <a:t>(segments)</a:t>
            </a:r>
            <a:endParaRPr lang="en-US" sz="1800" b="0" strike="noStrike" spc="-1">
              <a:solidFill>
                <a:srgbClr val="000000"/>
              </a:solidFill>
              <a:uFill>
                <a:solidFill>
                  <a:srgbClr val="FFFFFF"/>
                </a:solidFill>
              </a:uFill>
              <a:latin typeface="Arial"/>
            </a:endParaRPr>
          </a:p>
        </p:txBody>
      </p:sp>
      <p:sp>
        <p:nvSpPr>
          <p:cNvPr id="662" name="CustomShape 123"/>
          <p:cNvSpPr/>
          <p:nvPr/>
        </p:nvSpPr>
        <p:spPr>
          <a:xfrm>
            <a:off x="3517560" y="1604880"/>
            <a:ext cx="500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400" b="0" strike="noStrike" spc="-1">
                <a:solidFill>
                  <a:srgbClr val="FF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p:txBody>
      </p:sp>
      <p:sp>
        <p:nvSpPr>
          <p:cNvPr id="663" name="CustomShape 124"/>
          <p:cNvSpPr/>
          <p:nvPr/>
        </p:nvSpPr>
        <p:spPr>
          <a:xfrm>
            <a:off x="3499920" y="3005280"/>
            <a:ext cx="500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4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p:txBody>
      </p:sp>
      <p:sp>
        <p:nvSpPr>
          <p:cNvPr id="664" name="CustomShape 125"/>
          <p:cNvSpPr/>
          <p:nvPr/>
        </p:nvSpPr>
        <p:spPr>
          <a:xfrm>
            <a:off x="3574800" y="3211560"/>
            <a:ext cx="500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4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p:txBody>
      </p:sp>
      <p:sp>
        <p:nvSpPr>
          <p:cNvPr id="665" name="CustomShape 126"/>
          <p:cNvSpPr/>
          <p:nvPr/>
        </p:nvSpPr>
        <p:spPr>
          <a:xfrm>
            <a:off x="4465440" y="3029040"/>
            <a:ext cx="500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4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p:txBody>
      </p:sp>
      <p:sp>
        <p:nvSpPr>
          <p:cNvPr id="666" name="CustomShape 127"/>
          <p:cNvSpPr/>
          <p:nvPr/>
        </p:nvSpPr>
        <p:spPr>
          <a:xfrm>
            <a:off x="4497120" y="3236760"/>
            <a:ext cx="500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4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TextShape 1"/>
          <p:cNvSpPr txBox="1"/>
          <p:nvPr/>
        </p:nvSpPr>
        <p:spPr>
          <a:xfrm>
            <a:off x="4460760" y="6494400"/>
            <a:ext cx="1066320" cy="304560"/>
          </a:xfrm>
          <a:prstGeom prst="rect">
            <a:avLst/>
          </a:prstGeom>
          <a:noFill/>
          <a:ln>
            <a:noFill/>
          </a:ln>
        </p:spPr>
        <p:txBody>
          <a:bodyPr/>
          <a:lstStyle/>
          <a:p>
            <a:pPr>
              <a:lnSpc>
                <a:spcPct val="100000"/>
              </a:lnSpc>
            </a:pPr>
            <a:fld id="{F3E949B1-E7D7-4122-9F8D-7A99787B5173}" type="slidenum">
              <a:rPr lang="en-US" sz="1200" b="1" strike="noStrike" spc="-1">
                <a:solidFill>
                  <a:srgbClr val="000000"/>
                </a:solidFill>
                <a:uFill>
                  <a:solidFill>
                    <a:srgbClr val="FFFFFF"/>
                  </a:solidFill>
                </a:uFill>
                <a:latin typeface="Arial"/>
                <a:ea typeface="ＭＳ Ｐゴシック"/>
              </a:rPr>
              <a:t>32</a:t>
            </a:fld>
            <a:endParaRPr lang="en-US" sz="1400" b="0" strike="noStrike" spc="-1">
              <a:solidFill>
                <a:srgbClr val="000000"/>
              </a:solidFill>
              <a:uFill>
                <a:solidFill>
                  <a:srgbClr val="FFFFFF"/>
                </a:solidFill>
              </a:uFill>
              <a:latin typeface="Times New Roman"/>
            </a:endParaRPr>
          </a:p>
        </p:txBody>
      </p:sp>
      <p:sp>
        <p:nvSpPr>
          <p:cNvPr id="668" name="TextShape 2"/>
          <p:cNvSpPr txBox="1"/>
          <p:nvPr/>
        </p:nvSpPr>
        <p:spPr>
          <a:xfrm>
            <a:off x="609480" y="15228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Fast Retransmit</a:t>
            </a:r>
            <a:endParaRPr lang="en-US" sz="3300" b="0" strike="noStrike" spc="-1">
              <a:solidFill>
                <a:srgbClr val="000000"/>
              </a:solidFill>
              <a:uFill>
                <a:solidFill>
                  <a:srgbClr val="FFFFFF"/>
                </a:solidFill>
              </a:uFill>
              <a:latin typeface="Arial"/>
            </a:endParaRPr>
          </a:p>
        </p:txBody>
      </p:sp>
      <p:sp>
        <p:nvSpPr>
          <p:cNvPr id="669" name="TextShape 3"/>
          <p:cNvSpPr txBox="1"/>
          <p:nvPr/>
        </p:nvSpPr>
        <p:spPr>
          <a:xfrm>
            <a:off x="685800" y="1676520"/>
            <a:ext cx="4266720" cy="220932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Problem: coarse-grain TCP timeouts lead to idle periods</a:t>
            </a:r>
          </a:p>
          <a:p>
            <a:pPr>
              <a:lnSpc>
                <a:spcPct val="90000"/>
              </a:lnSpc>
            </a:pPr>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400" b="1" strike="noStrike" spc="-1">
                <a:solidFill>
                  <a:srgbClr val="3333CC"/>
                </a:solidFill>
                <a:uFill>
                  <a:solidFill>
                    <a:srgbClr val="FFFFFF"/>
                  </a:solidFill>
                </a:uFill>
                <a:latin typeface="Arial"/>
              </a:rPr>
              <a:t>Fast retransmit</a:t>
            </a:r>
            <a:r>
              <a:rPr lang="en-US" sz="2400" b="0" strike="noStrike" spc="-1">
                <a:solidFill>
                  <a:srgbClr val="000000"/>
                </a:solidFill>
                <a:uFill>
                  <a:solidFill>
                    <a:srgbClr val="FFFFFF"/>
                  </a:solidFill>
                </a:uFill>
                <a:latin typeface="Arial"/>
              </a:rPr>
              <a:t>: use duplicate ACKs to trigger retransmission (3 of them in case there is reorder)</a:t>
            </a:r>
          </a:p>
        </p:txBody>
      </p:sp>
      <p:sp>
        <p:nvSpPr>
          <p:cNvPr id="670" name="CustomShape 4"/>
          <p:cNvSpPr/>
          <p:nvPr/>
        </p:nvSpPr>
        <p:spPr>
          <a:xfrm>
            <a:off x="5036040" y="1981080"/>
            <a:ext cx="8226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Packet 10</a:t>
            </a:r>
            <a:endParaRPr lang="en-US" sz="1800" b="0" strike="noStrike" spc="-1">
              <a:solidFill>
                <a:srgbClr val="000000"/>
              </a:solidFill>
              <a:uFill>
                <a:solidFill>
                  <a:srgbClr val="FFFFFF"/>
                </a:solidFill>
              </a:uFill>
              <a:latin typeface="Arial"/>
            </a:endParaRPr>
          </a:p>
        </p:txBody>
      </p:sp>
      <p:sp>
        <p:nvSpPr>
          <p:cNvPr id="671" name="CustomShape 5"/>
          <p:cNvSpPr/>
          <p:nvPr/>
        </p:nvSpPr>
        <p:spPr>
          <a:xfrm>
            <a:off x="5946840" y="1990800"/>
            <a:ext cx="360" cy="182160"/>
          </a:xfrm>
          <a:prstGeom prst="rect">
            <a:avLst/>
          </a:prstGeom>
          <a:noFill/>
          <a:ln>
            <a:noFill/>
          </a:ln>
        </p:spPr>
        <p:style>
          <a:lnRef idx="0">
            <a:scrgbClr r="0" g="0" b="0"/>
          </a:lnRef>
          <a:fillRef idx="0">
            <a:scrgbClr r="0" g="0" b="0"/>
          </a:fillRef>
          <a:effectRef idx="0">
            <a:scrgbClr r="0" g="0" b="0"/>
          </a:effectRef>
          <a:fontRef idx="minor"/>
        </p:style>
      </p:sp>
      <p:sp>
        <p:nvSpPr>
          <p:cNvPr id="672" name="CustomShape 6"/>
          <p:cNvSpPr/>
          <p:nvPr/>
        </p:nvSpPr>
        <p:spPr>
          <a:xfrm>
            <a:off x="5036040" y="2230560"/>
            <a:ext cx="8226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Packet 20</a:t>
            </a:r>
            <a:endParaRPr lang="en-US" sz="1800" b="0" strike="noStrike" spc="-1">
              <a:solidFill>
                <a:srgbClr val="000000"/>
              </a:solidFill>
              <a:uFill>
                <a:solidFill>
                  <a:srgbClr val="FFFFFF"/>
                </a:solidFill>
              </a:uFill>
              <a:latin typeface="Arial"/>
            </a:endParaRPr>
          </a:p>
        </p:txBody>
      </p:sp>
      <p:sp>
        <p:nvSpPr>
          <p:cNvPr id="673" name="CustomShape 7"/>
          <p:cNvSpPr/>
          <p:nvPr/>
        </p:nvSpPr>
        <p:spPr>
          <a:xfrm>
            <a:off x="5946840" y="2239920"/>
            <a:ext cx="360" cy="182160"/>
          </a:xfrm>
          <a:prstGeom prst="rect">
            <a:avLst/>
          </a:prstGeom>
          <a:noFill/>
          <a:ln>
            <a:noFill/>
          </a:ln>
        </p:spPr>
        <p:style>
          <a:lnRef idx="0">
            <a:scrgbClr r="0" g="0" b="0"/>
          </a:lnRef>
          <a:fillRef idx="0">
            <a:scrgbClr r="0" g="0" b="0"/>
          </a:fillRef>
          <a:effectRef idx="0">
            <a:scrgbClr r="0" g="0" b="0"/>
          </a:effectRef>
          <a:fontRef idx="minor"/>
        </p:style>
      </p:sp>
      <p:sp>
        <p:nvSpPr>
          <p:cNvPr id="674" name="CustomShape 8"/>
          <p:cNvSpPr/>
          <p:nvPr/>
        </p:nvSpPr>
        <p:spPr>
          <a:xfrm>
            <a:off x="5036040" y="2460600"/>
            <a:ext cx="8226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Packet 30</a:t>
            </a:r>
            <a:endParaRPr lang="en-US" sz="1800" b="0" strike="noStrike" spc="-1">
              <a:solidFill>
                <a:srgbClr val="000000"/>
              </a:solidFill>
              <a:uFill>
                <a:solidFill>
                  <a:srgbClr val="FFFFFF"/>
                </a:solidFill>
              </a:uFill>
              <a:latin typeface="Arial"/>
            </a:endParaRPr>
          </a:p>
        </p:txBody>
      </p:sp>
      <p:sp>
        <p:nvSpPr>
          <p:cNvPr id="675" name="CustomShape 9"/>
          <p:cNvSpPr/>
          <p:nvPr/>
        </p:nvSpPr>
        <p:spPr>
          <a:xfrm>
            <a:off x="5946840" y="2470320"/>
            <a:ext cx="360" cy="182160"/>
          </a:xfrm>
          <a:prstGeom prst="rect">
            <a:avLst/>
          </a:prstGeom>
          <a:noFill/>
          <a:ln>
            <a:noFill/>
          </a:ln>
        </p:spPr>
        <p:style>
          <a:lnRef idx="0">
            <a:scrgbClr r="0" g="0" b="0"/>
          </a:lnRef>
          <a:fillRef idx="0">
            <a:scrgbClr r="0" g="0" b="0"/>
          </a:fillRef>
          <a:effectRef idx="0">
            <a:scrgbClr r="0" g="0" b="0"/>
          </a:effectRef>
          <a:fontRef idx="minor"/>
        </p:style>
      </p:sp>
      <p:sp>
        <p:nvSpPr>
          <p:cNvPr id="676" name="CustomShape 10"/>
          <p:cNvSpPr/>
          <p:nvPr/>
        </p:nvSpPr>
        <p:spPr>
          <a:xfrm>
            <a:off x="5036040" y="2698920"/>
            <a:ext cx="8226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Packet 40</a:t>
            </a:r>
            <a:endParaRPr lang="en-US" sz="1800" b="0" strike="noStrike" spc="-1">
              <a:solidFill>
                <a:srgbClr val="000000"/>
              </a:solidFill>
              <a:uFill>
                <a:solidFill>
                  <a:srgbClr val="FFFFFF"/>
                </a:solidFill>
              </a:uFill>
              <a:latin typeface="Arial"/>
            </a:endParaRPr>
          </a:p>
        </p:txBody>
      </p:sp>
      <p:sp>
        <p:nvSpPr>
          <p:cNvPr id="677" name="CustomShape 11"/>
          <p:cNvSpPr/>
          <p:nvPr/>
        </p:nvSpPr>
        <p:spPr>
          <a:xfrm>
            <a:off x="5946840" y="2708280"/>
            <a:ext cx="360" cy="182160"/>
          </a:xfrm>
          <a:prstGeom prst="rect">
            <a:avLst/>
          </a:prstGeom>
          <a:noFill/>
          <a:ln>
            <a:noFill/>
          </a:ln>
        </p:spPr>
        <p:style>
          <a:lnRef idx="0">
            <a:scrgbClr r="0" g="0" b="0"/>
          </a:lnRef>
          <a:fillRef idx="0">
            <a:scrgbClr r="0" g="0" b="0"/>
          </a:fillRef>
          <a:effectRef idx="0">
            <a:scrgbClr r="0" g="0" b="0"/>
          </a:effectRef>
          <a:fontRef idx="minor"/>
        </p:style>
      </p:sp>
      <p:sp>
        <p:nvSpPr>
          <p:cNvPr id="678" name="CustomShape 12"/>
          <p:cNvSpPr/>
          <p:nvPr/>
        </p:nvSpPr>
        <p:spPr>
          <a:xfrm>
            <a:off x="5036040" y="3184560"/>
            <a:ext cx="8226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Packet 50</a:t>
            </a:r>
            <a:endParaRPr lang="en-US" sz="1800" b="0" strike="noStrike" spc="-1">
              <a:solidFill>
                <a:srgbClr val="000000"/>
              </a:solidFill>
              <a:uFill>
                <a:solidFill>
                  <a:srgbClr val="FFFFFF"/>
                </a:solidFill>
              </a:uFill>
              <a:latin typeface="Arial"/>
            </a:endParaRPr>
          </a:p>
        </p:txBody>
      </p:sp>
      <p:sp>
        <p:nvSpPr>
          <p:cNvPr id="679" name="CustomShape 13"/>
          <p:cNvSpPr/>
          <p:nvPr/>
        </p:nvSpPr>
        <p:spPr>
          <a:xfrm>
            <a:off x="5946840" y="3193920"/>
            <a:ext cx="360" cy="182160"/>
          </a:xfrm>
          <a:prstGeom prst="rect">
            <a:avLst/>
          </a:prstGeom>
          <a:noFill/>
          <a:ln>
            <a:noFill/>
          </a:ln>
        </p:spPr>
        <p:style>
          <a:lnRef idx="0">
            <a:scrgbClr r="0" g="0" b="0"/>
          </a:lnRef>
          <a:fillRef idx="0">
            <a:scrgbClr r="0" g="0" b="0"/>
          </a:fillRef>
          <a:effectRef idx="0">
            <a:scrgbClr r="0" g="0" b="0"/>
          </a:effectRef>
          <a:fontRef idx="minor"/>
        </p:style>
      </p:sp>
      <p:sp>
        <p:nvSpPr>
          <p:cNvPr id="680" name="CustomShape 14"/>
          <p:cNvSpPr/>
          <p:nvPr/>
        </p:nvSpPr>
        <p:spPr>
          <a:xfrm>
            <a:off x="5036040" y="3470400"/>
            <a:ext cx="8226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Packet 60</a:t>
            </a:r>
            <a:endParaRPr lang="en-US" sz="1800" b="0" strike="noStrike" spc="-1">
              <a:solidFill>
                <a:srgbClr val="000000"/>
              </a:solidFill>
              <a:uFill>
                <a:solidFill>
                  <a:srgbClr val="FFFFFF"/>
                </a:solidFill>
              </a:uFill>
              <a:latin typeface="Arial"/>
            </a:endParaRPr>
          </a:p>
        </p:txBody>
      </p:sp>
      <p:sp>
        <p:nvSpPr>
          <p:cNvPr id="681" name="CustomShape 15"/>
          <p:cNvSpPr/>
          <p:nvPr/>
        </p:nvSpPr>
        <p:spPr>
          <a:xfrm>
            <a:off x="5946840" y="3479760"/>
            <a:ext cx="360" cy="182160"/>
          </a:xfrm>
          <a:prstGeom prst="rect">
            <a:avLst/>
          </a:prstGeom>
          <a:noFill/>
          <a:ln>
            <a:noFill/>
          </a:ln>
        </p:spPr>
        <p:style>
          <a:lnRef idx="0">
            <a:scrgbClr r="0" g="0" b="0"/>
          </a:lnRef>
          <a:fillRef idx="0">
            <a:scrgbClr r="0" g="0" b="0"/>
          </a:fillRef>
          <a:effectRef idx="0">
            <a:scrgbClr r="0" g="0" b="0"/>
          </a:effectRef>
          <a:fontRef idx="minor"/>
        </p:style>
      </p:sp>
      <p:sp>
        <p:nvSpPr>
          <p:cNvPr id="682" name="CustomShape 16"/>
          <p:cNvSpPr/>
          <p:nvPr/>
        </p:nvSpPr>
        <p:spPr>
          <a:xfrm>
            <a:off x="5026320" y="4086360"/>
            <a:ext cx="9324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Retransmit</a:t>
            </a:r>
            <a:endParaRPr lang="en-US" sz="1800" b="0" strike="noStrike" spc="-1">
              <a:solidFill>
                <a:srgbClr val="000000"/>
              </a:solidFill>
              <a:uFill>
                <a:solidFill>
                  <a:srgbClr val="FFFFFF"/>
                </a:solidFill>
              </a:uFill>
              <a:latin typeface="Arial"/>
            </a:endParaRPr>
          </a:p>
        </p:txBody>
      </p:sp>
      <p:sp>
        <p:nvSpPr>
          <p:cNvPr id="683" name="CustomShape 17"/>
          <p:cNvSpPr/>
          <p:nvPr/>
        </p:nvSpPr>
        <p:spPr>
          <a:xfrm>
            <a:off x="5026320" y="4267080"/>
            <a:ext cx="8118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packet 30</a:t>
            </a:r>
            <a:endParaRPr lang="en-US" sz="1800" b="0" strike="noStrike" spc="-1">
              <a:solidFill>
                <a:srgbClr val="000000"/>
              </a:solidFill>
              <a:uFill>
                <a:solidFill>
                  <a:srgbClr val="FFFFFF"/>
                </a:solidFill>
              </a:uFill>
              <a:latin typeface="Arial"/>
            </a:endParaRPr>
          </a:p>
        </p:txBody>
      </p:sp>
      <p:sp>
        <p:nvSpPr>
          <p:cNvPr id="684" name="CustomShape 18"/>
          <p:cNvSpPr/>
          <p:nvPr/>
        </p:nvSpPr>
        <p:spPr>
          <a:xfrm>
            <a:off x="5757840" y="4570560"/>
            <a:ext cx="360" cy="182160"/>
          </a:xfrm>
          <a:prstGeom prst="rect">
            <a:avLst/>
          </a:prstGeom>
          <a:noFill/>
          <a:ln>
            <a:noFill/>
          </a:ln>
        </p:spPr>
        <p:style>
          <a:lnRef idx="0">
            <a:scrgbClr r="0" g="0" b="0"/>
          </a:lnRef>
          <a:fillRef idx="0">
            <a:scrgbClr r="0" g="0" b="0"/>
          </a:fillRef>
          <a:effectRef idx="0">
            <a:scrgbClr r="0" g="0" b="0"/>
          </a:effectRef>
          <a:fontRef idx="minor"/>
        </p:style>
      </p:sp>
      <p:sp>
        <p:nvSpPr>
          <p:cNvPr id="685" name="CustomShape 19"/>
          <p:cNvSpPr/>
          <p:nvPr/>
        </p:nvSpPr>
        <p:spPr>
          <a:xfrm>
            <a:off x="7690680" y="2406600"/>
            <a:ext cx="6368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ACK 20</a:t>
            </a:r>
            <a:endParaRPr lang="en-US" sz="1800" b="0" strike="noStrike" spc="-1">
              <a:solidFill>
                <a:srgbClr val="000000"/>
              </a:solidFill>
              <a:uFill>
                <a:solidFill>
                  <a:srgbClr val="FFFFFF"/>
                </a:solidFill>
              </a:uFill>
              <a:latin typeface="Arial"/>
            </a:endParaRPr>
          </a:p>
        </p:txBody>
      </p:sp>
      <p:sp>
        <p:nvSpPr>
          <p:cNvPr id="686" name="CustomShape 20"/>
          <p:cNvSpPr/>
          <p:nvPr/>
        </p:nvSpPr>
        <p:spPr>
          <a:xfrm>
            <a:off x="7690680" y="2690640"/>
            <a:ext cx="6368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3333CC"/>
                </a:solidFill>
                <a:uFill>
                  <a:solidFill>
                    <a:srgbClr val="FFFFFF"/>
                  </a:solidFill>
                </a:uFill>
                <a:latin typeface="Arial"/>
              </a:rPr>
              <a:t>ACK 30</a:t>
            </a:r>
            <a:endParaRPr lang="en-US" sz="1800" b="0" strike="noStrike" spc="-1">
              <a:solidFill>
                <a:srgbClr val="000000"/>
              </a:solidFill>
              <a:uFill>
                <a:solidFill>
                  <a:srgbClr val="FFFFFF"/>
                </a:solidFill>
              </a:uFill>
              <a:latin typeface="Arial"/>
            </a:endParaRPr>
          </a:p>
        </p:txBody>
      </p:sp>
      <p:sp>
        <p:nvSpPr>
          <p:cNvPr id="687" name="CustomShape 21"/>
          <p:cNvSpPr/>
          <p:nvPr/>
        </p:nvSpPr>
        <p:spPr>
          <a:xfrm>
            <a:off x="7690680" y="3654360"/>
            <a:ext cx="6368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3333CC"/>
                </a:solidFill>
                <a:uFill>
                  <a:solidFill>
                    <a:srgbClr val="FFFFFF"/>
                  </a:solidFill>
                </a:uFill>
                <a:latin typeface="Arial"/>
              </a:rPr>
              <a:t>ACK 30</a:t>
            </a:r>
            <a:endParaRPr lang="en-US" sz="1800" b="0" strike="noStrike" spc="-1">
              <a:solidFill>
                <a:srgbClr val="000000"/>
              </a:solidFill>
              <a:uFill>
                <a:solidFill>
                  <a:srgbClr val="FFFFFF"/>
                </a:solidFill>
              </a:uFill>
              <a:latin typeface="Arial"/>
            </a:endParaRPr>
          </a:p>
        </p:txBody>
      </p:sp>
      <p:sp>
        <p:nvSpPr>
          <p:cNvPr id="688" name="CustomShape 22"/>
          <p:cNvSpPr/>
          <p:nvPr/>
        </p:nvSpPr>
        <p:spPr>
          <a:xfrm>
            <a:off x="7690680" y="3951360"/>
            <a:ext cx="6368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3333CC"/>
                </a:solidFill>
                <a:uFill>
                  <a:solidFill>
                    <a:srgbClr val="FFFFFF"/>
                  </a:solidFill>
                </a:uFill>
                <a:latin typeface="Arial"/>
              </a:rPr>
              <a:t>ACK 30</a:t>
            </a:r>
            <a:endParaRPr lang="en-US" sz="1800" b="0" strike="noStrike" spc="-1">
              <a:solidFill>
                <a:srgbClr val="000000"/>
              </a:solidFill>
              <a:uFill>
                <a:solidFill>
                  <a:srgbClr val="FFFFFF"/>
                </a:solidFill>
              </a:uFill>
              <a:latin typeface="Arial"/>
            </a:endParaRPr>
          </a:p>
        </p:txBody>
      </p:sp>
      <p:sp>
        <p:nvSpPr>
          <p:cNvPr id="689" name="CustomShape 23"/>
          <p:cNvSpPr/>
          <p:nvPr/>
        </p:nvSpPr>
        <p:spPr>
          <a:xfrm>
            <a:off x="7690680" y="4903920"/>
            <a:ext cx="6368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ACK 70</a:t>
            </a:r>
            <a:endParaRPr lang="en-US" sz="1800" b="0" strike="noStrike" spc="-1">
              <a:solidFill>
                <a:srgbClr val="000000"/>
              </a:solidFill>
              <a:uFill>
                <a:solidFill>
                  <a:srgbClr val="FFFFFF"/>
                </a:solidFill>
              </a:uFill>
              <a:latin typeface="Arial"/>
            </a:endParaRPr>
          </a:p>
        </p:txBody>
      </p:sp>
      <p:sp>
        <p:nvSpPr>
          <p:cNvPr id="690" name="CustomShape 24"/>
          <p:cNvSpPr/>
          <p:nvPr/>
        </p:nvSpPr>
        <p:spPr>
          <a:xfrm>
            <a:off x="7693560" y="3154320"/>
            <a:ext cx="6368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3333CC"/>
                </a:solidFill>
                <a:uFill>
                  <a:solidFill>
                    <a:srgbClr val="FFFFFF"/>
                  </a:solidFill>
                </a:uFill>
                <a:latin typeface="Arial"/>
              </a:rPr>
              <a:t>ACK 30</a:t>
            </a:r>
            <a:endParaRPr lang="en-US" sz="1800" b="0" strike="noStrike" spc="-1">
              <a:solidFill>
                <a:srgbClr val="000000"/>
              </a:solidFill>
              <a:uFill>
                <a:solidFill>
                  <a:srgbClr val="FFFFFF"/>
                </a:solidFill>
              </a:uFill>
              <a:latin typeface="Arial"/>
            </a:endParaRPr>
          </a:p>
        </p:txBody>
      </p:sp>
      <p:sp>
        <p:nvSpPr>
          <p:cNvPr id="691" name="Line 25"/>
          <p:cNvSpPr/>
          <p:nvPr/>
        </p:nvSpPr>
        <p:spPr>
          <a:xfrm>
            <a:off x="5970240" y="1928520"/>
            <a:ext cx="1800" cy="378648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692" name="Line 26"/>
          <p:cNvSpPr/>
          <p:nvPr/>
        </p:nvSpPr>
        <p:spPr>
          <a:xfrm>
            <a:off x="7626240" y="1942920"/>
            <a:ext cx="3240" cy="37670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693" name="Line 27"/>
          <p:cNvSpPr/>
          <p:nvPr/>
        </p:nvSpPr>
        <p:spPr>
          <a:xfrm>
            <a:off x="5970240" y="3573360"/>
            <a:ext cx="1559160" cy="4237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694" name="CustomShape 28"/>
          <p:cNvSpPr/>
          <p:nvPr/>
        </p:nvSpPr>
        <p:spPr>
          <a:xfrm>
            <a:off x="7515360" y="3967200"/>
            <a:ext cx="110880" cy="52200"/>
          </a:xfrm>
          <a:custGeom>
            <a:avLst/>
            <a:gdLst/>
            <a:ahLst/>
            <a:cxnLst/>
            <a:rect l="l" t="t" r="r" b="b"/>
            <a:pathLst>
              <a:path w="82" h="40">
                <a:moveTo>
                  <a:pt x="0" y="40"/>
                </a:moveTo>
                <a:lnTo>
                  <a:pt x="82" y="40"/>
                </a:lnTo>
                <a:lnTo>
                  <a:pt x="14" y="0"/>
                </a:lnTo>
                <a:lnTo>
                  <a:pt x="0" y="4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95" name="Line 29"/>
          <p:cNvSpPr/>
          <p:nvPr/>
        </p:nvSpPr>
        <p:spPr>
          <a:xfrm>
            <a:off x="5979960" y="2560320"/>
            <a:ext cx="573120" cy="15588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696" name="Line 30"/>
          <p:cNvSpPr/>
          <p:nvPr/>
        </p:nvSpPr>
        <p:spPr>
          <a:xfrm>
            <a:off x="5970240" y="3290760"/>
            <a:ext cx="1567080" cy="42696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697" name="CustomShape 31"/>
          <p:cNvSpPr/>
          <p:nvPr/>
        </p:nvSpPr>
        <p:spPr>
          <a:xfrm>
            <a:off x="7520040" y="3691080"/>
            <a:ext cx="109080" cy="53640"/>
          </a:xfrm>
          <a:custGeom>
            <a:avLst/>
            <a:gdLst/>
            <a:ahLst/>
            <a:cxnLst/>
            <a:rect l="l" t="t" r="r" b="b"/>
            <a:pathLst>
              <a:path w="81" h="41">
                <a:moveTo>
                  <a:pt x="0" y="37"/>
                </a:moveTo>
                <a:lnTo>
                  <a:pt x="81" y="41"/>
                </a:lnTo>
                <a:lnTo>
                  <a:pt x="13" y="0"/>
                </a:lnTo>
                <a:lnTo>
                  <a:pt x="0" y="37"/>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98" name="Line 32"/>
          <p:cNvSpPr/>
          <p:nvPr/>
        </p:nvSpPr>
        <p:spPr>
          <a:xfrm flipH="1">
            <a:off x="6065640" y="2527200"/>
            <a:ext cx="1560600" cy="4921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699" name="CustomShape 33"/>
          <p:cNvSpPr/>
          <p:nvPr/>
        </p:nvSpPr>
        <p:spPr>
          <a:xfrm>
            <a:off x="5975280" y="2987640"/>
            <a:ext cx="104400" cy="58320"/>
          </a:xfrm>
          <a:custGeom>
            <a:avLst/>
            <a:gdLst/>
            <a:ahLst/>
            <a:cxnLst/>
            <a:rect l="l" t="t" r="r" b="b"/>
            <a:pathLst>
              <a:path w="78" h="44">
                <a:moveTo>
                  <a:pt x="68" y="0"/>
                </a:moveTo>
                <a:lnTo>
                  <a:pt x="0" y="44"/>
                </a:lnTo>
                <a:lnTo>
                  <a:pt x="78" y="40"/>
                </a:lnTo>
                <a:lnTo>
                  <a:pt x="68" y="3"/>
                </a:lnTo>
                <a:lnTo>
                  <a:pt x="68"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00" name="Line 34"/>
          <p:cNvSpPr/>
          <p:nvPr/>
        </p:nvSpPr>
        <p:spPr>
          <a:xfrm flipH="1">
            <a:off x="6065640" y="3249360"/>
            <a:ext cx="1554120" cy="49536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01" name="Line 35"/>
          <p:cNvSpPr/>
          <p:nvPr/>
        </p:nvSpPr>
        <p:spPr>
          <a:xfrm flipH="1">
            <a:off x="6070320" y="3752640"/>
            <a:ext cx="1555920" cy="4939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02" name="Line 36"/>
          <p:cNvSpPr/>
          <p:nvPr/>
        </p:nvSpPr>
        <p:spPr>
          <a:xfrm>
            <a:off x="6526080" y="2663640"/>
            <a:ext cx="63360" cy="11268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03" name="Line 37"/>
          <p:cNvSpPr/>
          <p:nvPr/>
        </p:nvSpPr>
        <p:spPr>
          <a:xfrm flipH="1">
            <a:off x="6507000" y="2681280"/>
            <a:ext cx="101520" cy="7596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04" name="Line 38"/>
          <p:cNvSpPr/>
          <p:nvPr/>
        </p:nvSpPr>
        <p:spPr>
          <a:xfrm>
            <a:off x="5970240" y="4546440"/>
            <a:ext cx="1559160" cy="4237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05" name="CustomShape 39"/>
          <p:cNvSpPr/>
          <p:nvPr/>
        </p:nvSpPr>
        <p:spPr>
          <a:xfrm>
            <a:off x="7510320" y="4943520"/>
            <a:ext cx="109080" cy="53640"/>
          </a:xfrm>
          <a:custGeom>
            <a:avLst/>
            <a:gdLst/>
            <a:ahLst/>
            <a:cxnLst/>
            <a:rect l="l" t="t" r="r" b="b"/>
            <a:pathLst>
              <a:path w="81" h="41">
                <a:moveTo>
                  <a:pt x="0" y="38"/>
                </a:moveTo>
                <a:lnTo>
                  <a:pt x="81" y="41"/>
                </a:lnTo>
                <a:lnTo>
                  <a:pt x="14" y="0"/>
                </a:lnTo>
                <a:lnTo>
                  <a:pt x="3" y="38"/>
                </a:lnTo>
                <a:lnTo>
                  <a:pt x="0" y="38"/>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06" name="Line 40"/>
          <p:cNvSpPr/>
          <p:nvPr/>
        </p:nvSpPr>
        <p:spPr>
          <a:xfrm>
            <a:off x="5970240" y="2798640"/>
            <a:ext cx="1559160" cy="4237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07" name="CustomShape 41"/>
          <p:cNvSpPr/>
          <p:nvPr/>
        </p:nvSpPr>
        <p:spPr>
          <a:xfrm>
            <a:off x="7515360" y="3191040"/>
            <a:ext cx="114120" cy="53640"/>
          </a:xfrm>
          <a:custGeom>
            <a:avLst/>
            <a:gdLst/>
            <a:ahLst/>
            <a:cxnLst/>
            <a:rect l="l" t="t" r="r" b="b"/>
            <a:pathLst>
              <a:path w="85" h="41">
                <a:moveTo>
                  <a:pt x="0" y="41"/>
                </a:moveTo>
                <a:lnTo>
                  <a:pt x="85" y="41"/>
                </a:lnTo>
                <a:lnTo>
                  <a:pt x="17" y="0"/>
                </a:lnTo>
                <a:lnTo>
                  <a:pt x="4" y="41"/>
                </a:lnTo>
                <a:lnTo>
                  <a:pt x="0" y="41"/>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08" name="Line 42"/>
          <p:cNvSpPr/>
          <p:nvPr/>
        </p:nvSpPr>
        <p:spPr>
          <a:xfrm>
            <a:off x="5970240" y="2073240"/>
            <a:ext cx="1559160" cy="4237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09" name="CustomShape 43"/>
          <p:cNvSpPr/>
          <p:nvPr/>
        </p:nvSpPr>
        <p:spPr>
          <a:xfrm>
            <a:off x="7515360" y="2470320"/>
            <a:ext cx="110880" cy="53640"/>
          </a:xfrm>
          <a:custGeom>
            <a:avLst/>
            <a:gdLst/>
            <a:ahLst/>
            <a:cxnLst/>
            <a:rect l="l" t="t" r="r" b="b"/>
            <a:pathLst>
              <a:path w="82" h="41">
                <a:moveTo>
                  <a:pt x="0" y="37"/>
                </a:moveTo>
                <a:lnTo>
                  <a:pt x="82" y="41"/>
                </a:lnTo>
                <a:lnTo>
                  <a:pt x="14" y="0"/>
                </a:lnTo>
                <a:lnTo>
                  <a:pt x="0" y="37"/>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0" name="Line 44"/>
          <p:cNvSpPr/>
          <p:nvPr/>
        </p:nvSpPr>
        <p:spPr>
          <a:xfrm>
            <a:off x="5970240" y="2320920"/>
            <a:ext cx="1559160" cy="4237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11" name="CustomShape 45"/>
          <p:cNvSpPr/>
          <p:nvPr/>
        </p:nvSpPr>
        <p:spPr>
          <a:xfrm>
            <a:off x="7515360" y="2716200"/>
            <a:ext cx="110880" cy="55080"/>
          </a:xfrm>
          <a:custGeom>
            <a:avLst/>
            <a:gdLst/>
            <a:ahLst/>
            <a:cxnLst/>
            <a:rect l="l" t="t" r="r" b="b"/>
            <a:pathLst>
              <a:path w="82" h="41">
                <a:moveTo>
                  <a:pt x="0" y="38"/>
                </a:moveTo>
                <a:lnTo>
                  <a:pt x="82" y="41"/>
                </a:lnTo>
                <a:lnTo>
                  <a:pt x="14" y="0"/>
                </a:lnTo>
                <a:lnTo>
                  <a:pt x="0" y="38"/>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2" name="Line 46"/>
          <p:cNvSpPr/>
          <p:nvPr/>
        </p:nvSpPr>
        <p:spPr>
          <a:xfrm flipH="1">
            <a:off x="6070320" y="2776320"/>
            <a:ext cx="1555920" cy="4856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13" name="CustomShape 47"/>
          <p:cNvSpPr/>
          <p:nvPr/>
        </p:nvSpPr>
        <p:spPr>
          <a:xfrm>
            <a:off x="5975280" y="3232080"/>
            <a:ext cx="109080" cy="58320"/>
          </a:xfrm>
          <a:custGeom>
            <a:avLst/>
            <a:gdLst/>
            <a:ahLst/>
            <a:cxnLst/>
            <a:rect l="l" t="t" r="r" b="b"/>
            <a:pathLst>
              <a:path w="82" h="44">
                <a:moveTo>
                  <a:pt x="68" y="0"/>
                </a:moveTo>
                <a:lnTo>
                  <a:pt x="0" y="44"/>
                </a:lnTo>
                <a:lnTo>
                  <a:pt x="82" y="40"/>
                </a:lnTo>
                <a:lnTo>
                  <a:pt x="68" y="3"/>
                </a:lnTo>
                <a:lnTo>
                  <a:pt x="68"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4" name="CustomShape 48"/>
          <p:cNvSpPr/>
          <p:nvPr/>
        </p:nvSpPr>
        <p:spPr>
          <a:xfrm>
            <a:off x="5975280" y="3713040"/>
            <a:ext cx="109080" cy="58320"/>
          </a:xfrm>
          <a:custGeom>
            <a:avLst/>
            <a:gdLst/>
            <a:ahLst/>
            <a:cxnLst/>
            <a:rect l="l" t="t" r="r" b="b"/>
            <a:pathLst>
              <a:path w="82" h="44">
                <a:moveTo>
                  <a:pt x="68" y="0"/>
                </a:moveTo>
                <a:lnTo>
                  <a:pt x="0" y="44"/>
                </a:lnTo>
                <a:lnTo>
                  <a:pt x="82" y="41"/>
                </a:lnTo>
                <a:lnTo>
                  <a:pt x="68"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5" name="Line 49"/>
          <p:cNvSpPr/>
          <p:nvPr/>
        </p:nvSpPr>
        <p:spPr>
          <a:xfrm flipH="1">
            <a:off x="6065640" y="4028760"/>
            <a:ext cx="1560600" cy="49716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16" name="CustomShape 50"/>
          <p:cNvSpPr/>
          <p:nvPr/>
        </p:nvSpPr>
        <p:spPr>
          <a:xfrm>
            <a:off x="5975280" y="4494240"/>
            <a:ext cx="109080" cy="52200"/>
          </a:xfrm>
          <a:custGeom>
            <a:avLst/>
            <a:gdLst/>
            <a:ahLst/>
            <a:cxnLst/>
            <a:rect l="l" t="t" r="r" b="b"/>
            <a:pathLst>
              <a:path w="82" h="40">
                <a:moveTo>
                  <a:pt x="68" y="0"/>
                </a:moveTo>
                <a:lnTo>
                  <a:pt x="0" y="40"/>
                </a:lnTo>
                <a:lnTo>
                  <a:pt x="82" y="40"/>
                </a:lnTo>
                <a:lnTo>
                  <a:pt x="71" y="0"/>
                </a:lnTo>
                <a:lnTo>
                  <a:pt x="68"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7" name="CustomShape 51"/>
          <p:cNvSpPr/>
          <p:nvPr/>
        </p:nvSpPr>
        <p:spPr>
          <a:xfrm>
            <a:off x="5975280" y="4218120"/>
            <a:ext cx="109080" cy="58320"/>
          </a:xfrm>
          <a:custGeom>
            <a:avLst/>
            <a:gdLst/>
            <a:ahLst/>
            <a:cxnLst/>
            <a:rect l="l" t="t" r="r" b="b"/>
            <a:pathLst>
              <a:path w="82" h="44">
                <a:moveTo>
                  <a:pt x="68" y="0"/>
                </a:moveTo>
                <a:lnTo>
                  <a:pt x="0" y="44"/>
                </a:lnTo>
                <a:lnTo>
                  <a:pt x="82" y="41"/>
                </a:lnTo>
                <a:lnTo>
                  <a:pt x="68" y="4"/>
                </a:lnTo>
                <a:lnTo>
                  <a:pt x="68"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8" name="Line 52"/>
          <p:cNvSpPr/>
          <p:nvPr/>
        </p:nvSpPr>
        <p:spPr>
          <a:xfrm flipH="1">
            <a:off x="6065640" y="4997160"/>
            <a:ext cx="1554120" cy="4921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719" name="CustomShape 53"/>
          <p:cNvSpPr/>
          <p:nvPr/>
        </p:nvSpPr>
        <p:spPr>
          <a:xfrm>
            <a:off x="5975280" y="5462640"/>
            <a:ext cx="109080" cy="53640"/>
          </a:xfrm>
          <a:custGeom>
            <a:avLst/>
            <a:gdLst/>
            <a:ahLst/>
            <a:cxnLst/>
            <a:rect l="l" t="t" r="r" b="b"/>
            <a:pathLst>
              <a:path w="82" h="41">
                <a:moveTo>
                  <a:pt x="68" y="0"/>
                </a:moveTo>
                <a:lnTo>
                  <a:pt x="0" y="41"/>
                </a:lnTo>
                <a:lnTo>
                  <a:pt x="82" y="41"/>
                </a:lnTo>
                <a:lnTo>
                  <a:pt x="71" y="0"/>
                </a:lnTo>
                <a:lnTo>
                  <a:pt x="68"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20" name="CustomShape 54"/>
          <p:cNvSpPr/>
          <p:nvPr/>
        </p:nvSpPr>
        <p:spPr>
          <a:xfrm>
            <a:off x="5765040" y="1676520"/>
            <a:ext cx="6030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Sender</a:t>
            </a:r>
            <a:endParaRPr lang="en-US" sz="1800" b="0" strike="noStrike" spc="-1">
              <a:solidFill>
                <a:srgbClr val="000000"/>
              </a:solidFill>
              <a:uFill>
                <a:solidFill>
                  <a:srgbClr val="FFFFFF"/>
                </a:solidFill>
              </a:uFill>
              <a:latin typeface="Arial"/>
            </a:endParaRPr>
          </a:p>
        </p:txBody>
      </p:sp>
      <p:sp>
        <p:nvSpPr>
          <p:cNvPr id="721" name="CustomShape 55"/>
          <p:cNvSpPr/>
          <p:nvPr/>
        </p:nvSpPr>
        <p:spPr>
          <a:xfrm>
            <a:off x="7349040" y="1676520"/>
            <a:ext cx="7448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1" strike="noStrike" spc="-1">
                <a:solidFill>
                  <a:srgbClr val="000000"/>
                </a:solidFill>
                <a:uFill>
                  <a:solidFill>
                    <a:srgbClr val="FFFFFF"/>
                  </a:solidFill>
                </a:uFill>
                <a:latin typeface="Arial"/>
              </a:rPr>
              <a:t>Receiver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extShape 1"/>
          <p:cNvSpPr txBox="1"/>
          <p:nvPr/>
        </p:nvSpPr>
        <p:spPr>
          <a:xfrm>
            <a:off x="4460760" y="6494400"/>
            <a:ext cx="1066320" cy="304560"/>
          </a:xfrm>
          <a:prstGeom prst="rect">
            <a:avLst/>
          </a:prstGeom>
          <a:noFill/>
          <a:ln>
            <a:noFill/>
          </a:ln>
        </p:spPr>
        <p:txBody>
          <a:bodyPr/>
          <a:lstStyle/>
          <a:p>
            <a:pPr>
              <a:lnSpc>
                <a:spcPct val="100000"/>
              </a:lnSpc>
            </a:pPr>
            <a:fld id="{1210B3DA-99A5-4A0C-BE2C-7BBED1B1FD67}" type="slidenum">
              <a:rPr lang="en-US" sz="1200" b="1" strike="noStrike" spc="-1">
                <a:solidFill>
                  <a:srgbClr val="000000"/>
                </a:solidFill>
                <a:uFill>
                  <a:solidFill>
                    <a:srgbClr val="FFFFFF"/>
                  </a:solidFill>
                </a:uFill>
                <a:latin typeface="Arial"/>
                <a:ea typeface="ＭＳ Ｐゴシック"/>
              </a:rPr>
              <a:t>33</a:t>
            </a:fld>
            <a:endParaRPr lang="en-US" sz="1400" b="0" strike="noStrike" spc="-1">
              <a:solidFill>
                <a:srgbClr val="000000"/>
              </a:solidFill>
              <a:uFill>
                <a:solidFill>
                  <a:srgbClr val="FFFFFF"/>
                </a:solidFill>
              </a:uFill>
              <a:latin typeface="Times New Roman"/>
            </a:endParaRPr>
          </a:p>
        </p:txBody>
      </p:sp>
      <p:sp>
        <p:nvSpPr>
          <p:cNvPr id="723"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Slow start or not?</a:t>
            </a:r>
            <a:endParaRPr lang="en-US" sz="3300" b="0" strike="noStrike" spc="-1">
              <a:solidFill>
                <a:srgbClr val="000000"/>
              </a:solidFill>
              <a:uFill>
                <a:solidFill>
                  <a:srgbClr val="FFFFFF"/>
                </a:solidFill>
              </a:uFill>
              <a:latin typeface="Arial"/>
            </a:endParaRPr>
          </a:p>
        </p:txBody>
      </p:sp>
      <p:sp>
        <p:nvSpPr>
          <p:cNvPr id="724" name="TextShape 3"/>
          <p:cNvSpPr txBox="1"/>
          <p:nvPr/>
        </p:nvSpPr>
        <p:spPr>
          <a:xfrm>
            <a:off x="762120" y="1523880"/>
            <a:ext cx="7695720" cy="48002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After a fast retransmission – </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Do a slow start? (set the </a:t>
            </a:r>
            <a:r>
              <a:rPr lang="en-US" sz="2400" b="1" strike="noStrike" spc="-1">
                <a:solidFill>
                  <a:srgbClr val="000000"/>
                </a:solidFill>
                <a:uFill>
                  <a:solidFill>
                    <a:srgbClr val="FFFFFF"/>
                  </a:solidFill>
                </a:uFill>
                <a:latin typeface="Courier New"/>
              </a:rPr>
              <a:t>CongestionWindow</a:t>
            </a:r>
            <a:r>
              <a:rPr lang="en-US" sz="2200" b="0" strike="noStrike" spc="-1">
                <a:solidFill>
                  <a:srgbClr val="000000"/>
                </a:solidFill>
                <a:uFill>
                  <a:solidFill>
                    <a:srgbClr val="FFFFFF"/>
                  </a:solidFill>
                </a:uFill>
                <a:latin typeface="Arial"/>
              </a:rPr>
              <a:t> to 1 and increase exponentially up to </a:t>
            </a:r>
            <a:r>
              <a:rPr lang="en-US" sz="2400" b="1" strike="noStrike" spc="-1">
                <a:solidFill>
                  <a:srgbClr val="000000"/>
                </a:solidFill>
                <a:uFill>
                  <a:solidFill>
                    <a:srgbClr val="FFFFFF"/>
                  </a:solidFill>
                </a:uFill>
                <a:latin typeface="Courier New"/>
              </a:rPr>
              <a:t>Thresh</a:t>
            </a:r>
            <a:r>
              <a:rPr lang="en-US" sz="2200" b="0" strike="noStrike" spc="-1">
                <a:solidFill>
                  <a:srgbClr val="000000"/>
                </a:solidFill>
                <a:uFill>
                  <a:solidFill>
                    <a:srgbClr val="FFFFFF"/>
                  </a:solidFill>
                </a:uFill>
                <a:latin typeface="Arial"/>
              </a:rPr>
              <a:t>)</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(again, how many packets are in the network after we receive an ack for the retransmitted packet?)</a:t>
            </a:r>
          </a:p>
          <a:p>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Or not? (Fast Recovery, details later…)</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Go “directly” to half the previous congestion window</a:t>
            </a: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Avoid the slow start</a:t>
            </a: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More details on this later …</a:t>
            </a: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The above depends on the version of TCP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TextShape 1"/>
          <p:cNvSpPr txBox="1"/>
          <p:nvPr/>
        </p:nvSpPr>
        <p:spPr>
          <a:xfrm>
            <a:off x="762120" y="533520"/>
            <a:ext cx="7695720" cy="685440"/>
          </a:xfrm>
          <a:prstGeom prst="rect">
            <a:avLst/>
          </a:prstGeom>
          <a:noFill/>
          <a:ln>
            <a:noFill/>
          </a:ln>
        </p:spPr>
        <p:txBody>
          <a:bodyPr anchor="b"/>
          <a:lstStyle/>
          <a:p>
            <a:pPr>
              <a:lnSpc>
                <a:spcPct val="100000"/>
              </a:lnSpc>
            </a:pPr>
            <a:r>
              <a:rPr lang="en-US" sz="3600" b="1" strike="noStrike" spc="-1">
                <a:solidFill>
                  <a:srgbClr val="336666"/>
                </a:solidFill>
                <a:uFill>
                  <a:solidFill>
                    <a:srgbClr val="FFFFFF"/>
                  </a:solidFill>
                </a:uFill>
                <a:latin typeface="Arial"/>
              </a:rPr>
              <a:t>TCP Tahoe and TCP Reno
</a:t>
            </a:r>
            <a:r>
              <a:rPr lang="en-US" sz="2800" b="1" strike="noStrike" spc="-1">
                <a:solidFill>
                  <a:srgbClr val="336666"/>
                </a:solidFill>
                <a:uFill>
                  <a:solidFill>
                    <a:srgbClr val="FFFFFF"/>
                  </a:solidFill>
                </a:uFill>
                <a:latin typeface="Arial"/>
              </a:rPr>
              <a:t>(for single segment losses)</a:t>
            </a:r>
            <a:endParaRPr lang="en-US" sz="3300" b="0" strike="noStrike" spc="-1">
              <a:solidFill>
                <a:srgbClr val="000000"/>
              </a:solidFill>
              <a:uFill>
                <a:solidFill>
                  <a:srgbClr val="FFFFFF"/>
                </a:solidFill>
              </a:uFill>
              <a:latin typeface="Arial"/>
            </a:endParaRPr>
          </a:p>
        </p:txBody>
      </p:sp>
      <p:sp>
        <p:nvSpPr>
          <p:cNvPr id="726" name="TextShape 2"/>
          <p:cNvSpPr txBox="1"/>
          <p:nvPr/>
        </p:nvSpPr>
        <p:spPr>
          <a:xfrm>
            <a:off x="7104240" y="4587840"/>
            <a:ext cx="1445760" cy="574200"/>
          </a:xfrm>
          <a:prstGeom prst="rect">
            <a:avLst/>
          </a:prstGeom>
          <a:noFill/>
          <a:ln w="9360">
            <a:noFill/>
          </a:ln>
        </p:spPr>
        <p:txBody>
          <a:bodyPr/>
          <a:lstStyle/>
          <a:p>
            <a:pPr marL="343080" indent="-342720">
              <a:lnSpc>
                <a:spcPct val="100000"/>
              </a:lnSpc>
            </a:pPr>
            <a:r>
              <a:rPr lang="en-US" sz="2400" b="0" strike="noStrike" spc="-1">
                <a:solidFill>
                  <a:srgbClr val="000000"/>
                </a:solidFill>
                <a:uFill>
                  <a:solidFill>
                    <a:srgbClr val="FFFFFF"/>
                  </a:solidFill>
                </a:uFill>
                <a:latin typeface="Arial"/>
              </a:rPr>
              <a:t>Reno</a:t>
            </a:r>
          </a:p>
        </p:txBody>
      </p:sp>
      <p:sp>
        <p:nvSpPr>
          <p:cNvPr id="727" name="Line 3"/>
          <p:cNvSpPr/>
          <p:nvPr/>
        </p:nvSpPr>
        <p:spPr>
          <a:xfrm flipV="1">
            <a:off x="685800" y="1676160"/>
            <a:ext cx="360" cy="190512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728" name="Line 4"/>
          <p:cNvSpPr/>
          <p:nvPr/>
        </p:nvSpPr>
        <p:spPr>
          <a:xfrm>
            <a:off x="742680" y="3581280"/>
            <a:ext cx="8229600" cy="36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729" name="Line 5"/>
          <p:cNvSpPr/>
          <p:nvPr/>
        </p:nvSpPr>
        <p:spPr>
          <a:xfrm>
            <a:off x="2438280" y="1523880"/>
            <a:ext cx="360" cy="205740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730" name="Line 6"/>
          <p:cNvSpPr/>
          <p:nvPr/>
        </p:nvSpPr>
        <p:spPr>
          <a:xfrm>
            <a:off x="1447560" y="1523880"/>
            <a:ext cx="360" cy="205740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731" name="CustomShape 7"/>
          <p:cNvSpPr/>
          <p:nvPr/>
        </p:nvSpPr>
        <p:spPr>
          <a:xfrm>
            <a:off x="8362440" y="3581280"/>
            <a:ext cx="660600" cy="3934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time</a:t>
            </a:r>
            <a:endParaRPr lang="en-US" sz="1800" b="0" strike="noStrike" spc="-1">
              <a:solidFill>
                <a:srgbClr val="000000"/>
              </a:solidFill>
              <a:uFill>
                <a:solidFill>
                  <a:srgbClr val="FFFFFF"/>
                </a:solidFill>
              </a:uFill>
              <a:latin typeface="Arial"/>
            </a:endParaRPr>
          </a:p>
        </p:txBody>
      </p:sp>
      <p:sp>
        <p:nvSpPr>
          <p:cNvPr id="732" name="CustomShape 8"/>
          <p:cNvSpPr/>
          <p:nvPr/>
        </p:nvSpPr>
        <p:spPr>
          <a:xfrm rot="16200000">
            <a:off x="100440" y="2139840"/>
            <a:ext cx="776520" cy="3934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cwnd</a:t>
            </a:r>
            <a:endParaRPr lang="en-US" sz="1800" b="0" strike="noStrike" spc="-1">
              <a:solidFill>
                <a:srgbClr val="000000"/>
              </a:solidFill>
              <a:uFill>
                <a:solidFill>
                  <a:srgbClr val="FFFFFF"/>
                </a:solidFill>
              </a:uFill>
              <a:latin typeface="Arial"/>
            </a:endParaRPr>
          </a:p>
        </p:txBody>
      </p:sp>
      <p:sp>
        <p:nvSpPr>
          <p:cNvPr id="733" name="Line 9"/>
          <p:cNvSpPr/>
          <p:nvPr/>
        </p:nvSpPr>
        <p:spPr>
          <a:xfrm flipV="1">
            <a:off x="1218960" y="1600200"/>
            <a:ext cx="1219320" cy="114300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734" name="Line 10"/>
          <p:cNvSpPr/>
          <p:nvPr/>
        </p:nvSpPr>
        <p:spPr>
          <a:xfrm flipV="1">
            <a:off x="2971800" y="1904760"/>
            <a:ext cx="685800" cy="60984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735" name="CustomShape 11"/>
          <p:cNvSpPr/>
          <p:nvPr/>
        </p:nvSpPr>
        <p:spPr>
          <a:xfrm>
            <a:off x="685800" y="2743200"/>
            <a:ext cx="533160" cy="83772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736" name="Line 12"/>
          <p:cNvSpPr/>
          <p:nvPr/>
        </p:nvSpPr>
        <p:spPr>
          <a:xfrm flipV="1">
            <a:off x="4038480" y="1752480"/>
            <a:ext cx="1219320" cy="114300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737" name="CustomShape 13"/>
          <p:cNvSpPr/>
          <p:nvPr/>
        </p:nvSpPr>
        <p:spPr>
          <a:xfrm>
            <a:off x="2438280" y="2514600"/>
            <a:ext cx="533160" cy="106632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738" name="Line 14"/>
          <p:cNvSpPr/>
          <p:nvPr/>
        </p:nvSpPr>
        <p:spPr>
          <a:xfrm>
            <a:off x="3657600" y="4038480"/>
            <a:ext cx="360" cy="220968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739" name="CustomShape 15"/>
          <p:cNvSpPr/>
          <p:nvPr/>
        </p:nvSpPr>
        <p:spPr>
          <a:xfrm>
            <a:off x="3657600" y="2895480"/>
            <a:ext cx="380520" cy="68544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740" name="Line 16"/>
          <p:cNvSpPr/>
          <p:nvPr/>
        </p:nvSpPr>
        <p:spPr>
          <a:xfrm flipV="1">
            <a:off x="5790960" y="1600200"/>
            <a:ext cx="1219320" cy="114300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741" name="CustomShape 17"/>
          <p:cNvSpPr/>
          <p:nvPr/>
        </p:nvSpPr>
        <p:spPr>
          <a:xfrm>
            <a:off x="5257800" y="2743200"/>
            <a:ext cx="533160" cy="83772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742" name="Line 18"/>
          <p:cNvSpPr/>
          <p:nvPr/>
        </p:nvSpPr>
        <p:spPr>
          <a:xfrm flipV="1">
            <a:off x="691920" y="4330440"/>
            <a:ext cx="360" cy="190512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743" name="Line 19"/>
          <p:cNvSpPr/>
          <p:nvPr/>
        </p:nvSpPr>
        <p:spPr>
          <a:xfrm>
            <a:off x="691920" y="6235560"/>
            <a:ext cx="8229600" cy="36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744" name="Line 20"/>
          <p:cNvSpPr/>
          <p:nvPr/>
        </p:nvSpPr>
        <p:spPr>
          <a:xfrm>
            <a:off x="2444400" y="4178160"/>
            <a:ext cx="360" cy="205740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745" name="Line 21"/>
          <p:cNvSpPr/>
          <p:nvPr/>
        </p:nvSpPr>
        <p:spPr>
          <a:xfrm>
            <a:off x="1454040" y="4190760"/>
            <a:ext cx="360" cy="205740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746" name="CustomShape 22"/>
          <p:cNvSpPr/>
          <p:nvPr/>
        </p:nvSpPr>
        <p:spPr>
          <a:xfrm>
            <a:off x="8311680" y="6235560"/>
            <a:ext cx="660600" cy="3934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time</a:t>
            </a:r>
            <a:endParaRPr lang="en-US" sz="1800" b="0" strike="noStrike" spc="-1">
              <a:solidFill>
                <a:srgbClr val="000000"/>
              </a:solidFill>
              <a:uFill>
                <a:solidFill>
                  <a:srgbClr val="FFFFFF"/>
                </a:solidFill>
              </a:uFill>
              <a:latin typeface="Arial"/>
            </a:endParaRPr>
          </a:p>
        </p:txBody>
      </p:sp>
      <p:sp>
        <p:nvSpPr>
          <p:cNvPr id="747" name="CustomShape 23"/>
          <p:cNvSpPr/>
          <p:nvPr/>
        </p:nvSpPr>
        <p:spPr>
          <a:xfrm rot="16200000">
            <a:off x="106920" y="4794120"/>
            <a:ext cx="776520" cy="3934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cwnd</a:t>
            </a:r>
            <a:endParaRPr lang="en-US" sz="1800" b="0" strike="noStrike" spc="-1">
              <a:solidFill>
                <a:srgbClr val="000000"/>
              </a:solidFill>
              <a:uFill>
                <a:solidFill>
                  <a:srgbClr val="FFFFFF"/>
                </a:solidFill>
              </a:uFill>
              <a:latin typeface="Arial"/>
            </a:endParaRPr>
          </a:p>
        </p:txBody>
      </p:sp>
      <p:sp>
        <p:nvSpPr>
          <p:cNvPr id="748" name="Line 24"/>
          <p:cNvSpPr/>
          <p:nvPr/>
        </p:nvSpPr>
        <p:spPr>
          <a:xfrm flipV="1">
            <a:off x="1225440" y="4254480"/>
            <a:ext cx="1218960" cy="114300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749" name="CustomShape 25"/>
          <p:cNvSpPr/>
          <p:nvPr/>
        </p:nvSpPr>
        <p:spPr>
          <a:xfrm>
            <a:off x="692280" y="5397480"/>
            <a:ext cx="533160" cy="837720"/>
          </a:xfrm>
          <a:custGeom>
            <a:avLst/>
            <a:gdLst/>
            <a:ahLst/>
            <a:cxnLst/>
            <a:rect l="l" t="t" r="r" b="b"/>
            <a:pathLst>
              <a:path w="336" h="528">
                <a:moveTo>
                  <a:pt x="0" y="528"/>
                </a:moveTo>
                <a:cubicBezTo>
                  <a:pt x="33" y="513"/>
                  <a:pt x="142" y="526"/>
                  <a:pt x="198" y="438"/>
                </a:cubicBezTo>
                <a:cubicBezTo>
                  <a:pt x="254" y="350"/>
                  <a:pt x="307" y="91"/>
                  <a:pt x="336" y="0"/>
                </a:cubicBezTo>
              </a:path>
            </a:pathLst>
          </a:custGeom>
          <a:noFill/>
          <a:ln w="28440">
            <a:solidFill>
              <a:srgbClr val="FF0000"/>
            </a:solidFill>
            <a:round/>
          </a:ln>
        </p:spPr>
        <p:style>
          <a:lnRef idx="0">
            <a:scrgbClr r="0" g="0" b="0"/>
          </a:lnRef>
          <a:fillRef idx="0">
            <a:scrgbClr r="0" g="0" b="0"/>
          </a:fillRef>
          <a:effectRef idx="0">
            <a:scrgbClr r="0" g="0" b="0"/>
          </a:effectRef>
          <a:fontRef idx="minor"/>
        </p:style>
      </p:sp>
      <p:sp>
        <p:nvSpPr>
          <p:cNvPr id="750" name="Line 26"/>
          <p:cNvSpPr/>
          <p:nvPr/>
        </p:nvSpPr>
        <p:spPr>
          <a:xfrm>
            <a:off x="5263920" y="3809880"/>
            <a:ext cx="360" cy="242568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751" name="CustomShape 27"/>
          <p:cNvSpPr/>
          <p:nvPr/>
        </p:nvSpPr>
        <p:spPr>
          <a:xfrm>
            <a:off x="7315200" y="2209680"/>
            <a:ext cx="1523520" cy="533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ctr">
              <a:lnSpc>
                <a:spcPct val="100000"/>
              </a:lnSpc>
            </a:pPr>
            <a:r>
              <a:rPr lang="en-US" sz="2800" b="0" strike="noStrike" spc="-1">
                <a:solidFill>
                  <a:srgbClr val="000000"/>
                </a:solidFill>
                <a:uFill>
                  <a:solidFill>
                    <a:srgbClr val="FFFFFF"/>
                  </a:solidFill>
                </a:uFill>
                <a:latin typeface="Comic Sans MS"/>
              </a:rPr>
              <a:t>Tahoe</a:t>
            </a:r>
            <a:endParaRPr lang="en-US" sz="1800" b="0" strike="noStrike" spc="-1">
              <a:solidFill>
                <a:srgbClr val="000000"/>
              </a:solidFill>
              <a:uFill>
                <a:solidFill>
                  <a:srgbClr val="FFFFFF"/>
                </a:solidFill>
              </a:uFill>
              <a:latin typeface="Arial"/>
            </a:endParaRPr>
          </a:p>
        </p:txBody>
      </p:sp>
      <p:sp>
        <p:nvSpPr>
          <p:cNvPr id="752" name="Line 28"/>
          <p:cNvSpPr/>
          <p:nvPr/>
        </p:nvSpPr>
        <p:spPr>
          <a:xfrm flipV="1">
            <a:off x="2438280" y="4114800"/>
            <a:ext cx="1219320" cy="106668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753" name="Line 29"/>
          <p:cNvSpPr/>
          <p:nvPr/>
        </p:nvSpPr>
        <p:spPr>
          <a:xfrm flipV="1">
            <a:off x="3657600" y="3809880"/>
            <a:ext cx="1600200" cy="152388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754" name="Line 30"/>
          <p:cNvSpPr/>
          <p:nvPr/>
        </p:nvSpPr>
        <p:spPr>
          <a:xfrm flipV="1">
            <a:off x="5257800" y="3733560"/>
            <a:ext cx="1523880" cy="1371600"/>
          </a:xfrm>
          <a:prstGeom prst="line">
            <a:avLst/>
          </a:prstGeom>
          <a:ln w="28440">
            <a:solidFill>
              <a:srgbClr val="FF0000"/>
            </a:solidFill>
            <a:round/>
          </a:ln>
        </p:spPr>
        <p:style>
          <a:lnRef idx="0">
            <a:scrgbClr r="0" g="0" b="0"/>
          </a:lnRef>
          <a:fillRef idx="0">
            <a:scrgbClr r="0" g="0" b="0"/>
          </a:fillRef>
          <a:effectRef idx="0">
            <a:scrgbClr r="0" g="0" b="0"/>
          </a:effectRef>
          <a:fontRef idx="minor"/>
        </p:style>
      </p:sp>
      <p:sp>
        <p:nvSpPr>
          <p:cNvPr id="755" name="Line 31"/>
          <p:cNvSpPr/>
          <p:nvPr/>
        </p:nvSpPr>
        <p:spPr>
          <a:xfrm>
            <a:off x="5257800" y="1600200"/>
            <a:ext cx="360" cy="196848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756" name="Line 32"/>
          <p:cNvSpPr/>
          <p:nvPr/>
        </p:nvSpPr>
        <p:spPr>
          <a:xfrm>
            <a:off x="3657600" y="1523880"/>
            <a:ext cx="360" cy="2057400"/>
          </a:xfrm>
          <a:prstGeom prst="line">
            <a:avLst/>
          </a:prstGeom>
          <a:ln w="1260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757" name="CustomShape 33"/>
          <p:cNvSpPr/>
          <p:nvPr/>
        </p:nvSpPr>
        <p:spPr>
          <a:xfrm>
            <a:off x="6530760" y="2743200"/>
            <a:ext cx="1923840" cy="39384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Does slow start</a:t>
            </a:r>
            <a:endParaRPr lang="en-US" sz="1800" b="0" strike="noStrike" spc="-1">
              <a:solidFill>
                <a:srgbClr val="000000"/>
              </a:solidFill>
              <a:uFill>
                <a:solidFill>
                  <a:srgbClr val="FFFFFF"/>
                </a:solidFill>
              </a:uFill>
              <a:latin typeface="Arial"/>
            </a:endParaRPr>
          </a:p>
        </p:txBody>
      </p:sp>
      <p:sp>
        <p:nvSpPr>
          <p:cNvPr id="758" name="CustomShape 34"/>
          <p:cNvSpPr/>
          <p:nvPr/>
        </p:nvSpPr>
        <p:spPr>
          <a:xfrm>
            <a:off x="6177240" y="5105520"/>
            <a:ext cx="2478600" cy="39384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ctr">
              <a:lnSpc>
                <a:spcPct val="100000"/>
              </a:lnSpc>
            </a:pPr>
            <a:r>
              <a:rPr lang="en-US" sz="2000" b="0" strike="noStrike" spc="-1">
                <a:solidFill>
                  <a:srgbClr val="000000"/>
                </a:solidFill>
                <a:uFill>
                  <a:solidFill>
                    <a:srgbClr val="FFFFFF"/>
                  </a:solidFill>
                </a:uFill>
                <a:latin typeface="Arial"/>
                <a:ea typeface="ＭＳ Ｐゴシック"/>
              </a:rPr>
              <a:t>Does “fast recovery”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TextShape 1"/>
          <p:cNvSpPr txBox="1"/>
          <p:nvPr/>
        </p:nvSpPr>
        <p:spPr>
          <a:xfrm>
            <a:off x="4460760" y="6494400"/>
            <a:ext cx="1066320" cy="304560"/>
          </a:xfrm>
          <a:prstGeom prst="rect">
            <a:avLst/>
          </a:prstGeom>
          <a:noFill/>
          <a:ln>
            <a:noFill/>
          </a:ln>
        </p:spPr>
        <p:txBody>
          <a:bodyPr/>
          <a:lstStyle/>
          <a:p>
            <a:pPr>
              <a:lnSpc>
                <a:spcPct val="100000"/>
              </a:lnSpc>
            </a:pPr>
            <a:fld id="{91095DAF-D66B-4896-A4A0-37BFE11E6EF0}" type="slidenum">
              <a:rPr lang="en-US" sz="1200" b="1" strike="noStrike" spc="-1">
                <a:solidFill>
                  <a:srgbClr val="000000"/>
                </a:solidFill>
                <a:uFill>
                  <a:solidFill>
                    <a:srgbClr val="FFFFFF"/>
                  </a:solidFill>
                </a:uFill>
                <a:latin typeface="Arial"/>
                <a:ea typeface="ＭＳ Ｐゴシック"/>
              </a:rPr>
              <a:t>35</a:t>
            </a:fld>
            <a:endParaRPr lang="en-US" sz="1400" b="0" strike="noStrike" spc="-1">
              <a:solidFill>
                <a:srgbClr val="000000"/>
              </a:solidFill>
              <a:uFill>
                <a:solidFill>
                  <a:srgbClr val="FFFFFF"/>
                </a:solidFill>
              </a:uFill>
              <a:latin typeface="Times New Roman"/>
            </a:endParaRPr>
          </a:p>
        </p:txBody>
      </p:sp>
      <p:sp>
        <p:nvSpPr>
          <p:cNvPr id="760" name="TextShape 2"/>
          <p:cNvSpPr txBox="1"/>
          <p:nvPr/>
        </p:nvSpPr>
        <p:spPr>
          <a:xfrm>
            <a:off x="609480" y="0"/>
            <a:ext cx="7772040" cy="1142640"/>
          </a:xfrm>
          <a:prstGeom prst="rect">
            <a:avLst/>
          </a:prstGeom>
          <a:noFill/>
          <a:ln>
            <a:noFill/>
          </a:ln>
        </p:spPr>
        <p:txBody>
          <a:bodyPr anchor="b"/>
          <a:lstStyle/>
          <a:p>
            <a:pPr>
              <a:lnSpc>
                <a:spcPct val="100000"/>
              </a:lnSpc>
            </a:pPr>
            <a:r>
              <a:rPr lang="en-US" sz="2500" b="1" strike="noStrike" spc="-1">
                <a:solidFill>
                  <a:srgbClr val="336666"/>
                </a:solidFill>
                <a:uFill>
                  <a:solidFill>
                    <a:srgbClr val="FFFFFF"/>
                  </a:solidFill>
                </a:uFill>
                <a:latin typeface="Arial"/>
              </a:rPr>
              <a:t>Summary: TCP Congestion Control</a:t>
            </a:r>
            <a:endParaRPr lang="en-US" sz="3300" b="0" strike="noStrike" spc="-1">
              <a:solidFill>
                <a:srgbClr val="000000"/>
              </a:solidFill>
              <a:uFill>
                <a:solidFill>
                  <a:srgbClr val="FFFFFF"/>
                </a:solidFill>
              </a:uFill>
              <a:latin typeface="Arial"/>
            </a:endParaRPr>
          </a:p>
        </p:txBody>
      </p:sp>
      <p:sp>
        <p:nvSpPr>
          <p:cNvPr id="761" name="TextShape 3"/>
          <p:cNvSpPr txBox="1"/>
          <p:nvPr/>
        </p:nvSpPr>
        <p:spPr>
          <a:xfrm>
            <a:off x="609480" y="1295280"/>
            <a:ext cx="8076960" cy="518112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When </a:t>
            </a:r>
            <a:r>
              <a:rPr lang="en-US" sz="2400" b="1" strike="noStrike" spc="-1">
                <a:solidFill>
                  <a:srgbClr val="3333CC"/>
                </a:solidFill>
                <a:uFill>
                  <a:solidFill>
                    <a:srgbClr val="FFFFFF"/>
                  </a:solidFill>
                </a:uFill>
                <a:latin typeface="Courier New"/>
              </a:rPr>
              <a:t>CongWin</a:t>
            </a:r>
            <a:r>
              <a:rPr lang="en-US" sz="2400" b="0" strike="noStrike" spc="-1">
                <a:solidFill>
                  <a:srgbClr val="3333CC"/>
                </a:solidFill>
                <a:uFill>
                  <a:solidFill>
                    <a:srgbClr val="FFFFFF"/>
                  </a:solidFill>
                </a:uFill>
                <a:latin typeface="Arial"/>
              </a:rPr>
              <a:t> is above </a:t>
            </a:r>
            <a:r>
              <a:rPr lang="en-US" sz="2400" b="1" strike="noStrike" spc="-1">
                <a:solidFill>
                  <a:srgbClr val="3333CC"/>
                </a:solidFill>
                <a:uFill>
                  <a:solidFill>
                    <a:srgbClr val="FFFFFF"/>
                  </a:solidFill>
                </a:uFill>
                <a:latin typeface="Courier New"/>
              </a:rPr>
              <a:t>SShreshold</a:t>
            </a:r>
            <a:r>
              <a:rPr lang="en-US" sz="2400" b="0" strike="noStrike" spc="-1">
                <a:solidFill>
                  <a:srgbClr val="000000"/>
                </a:solidFill>
                <a:uFill>
                  <a:solidFill>
                    <a:srgbClr val="FFFFFF"/>
                  </a:solidFill>
                </a:uFill>
                <a:latin typeface="Arial"/>
              </a:rPr>
              <a:t>, sender is in </a:t>
            </a:r>
            <a:r>
              <a:rPr lang="en-US" sz="2400" b="0" strike="noStrike" spc="-1">
                <a:solidFill>
                  <a:srgbClr val="FF0000"/>
                </a:solidFill>
                <a:uFill>
                  <a:solidFill>
                    <a:srgbClr val="FFFFFF"/>
                  </a:solidFill>
                </a:uFill>
                <a:latin typeface="Arial"/>
              </a:rPr>
              <a:t>congestion-avoidance</a:t>
            </a:r>
            <a:r>
              <a:rPr lang="en-US" sz="2400" b="0" strike="noStrike" spc="-1">
                <a:solidFill>
                  <a:srgbClr val="000000"/>
                </a:solidFill>
                <a:uFill>
                  <a:solidFill>
                    <a:srgbClr val="FFFFFF"/>
                  </a:solidFill>
                </a:uFill>
                <a:latin typeface="Arial"/>
              </a:rPr>
              <a:t> phase, window grows linearly.</a:t>
            </a: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When </a:t>
            </a:r>
            <a:r>
              <a:rPr lang="en-US" sz="2400" b="1" strike="noStrike" spc="-1">
                <a:solidFill>
                  <a:srgbClr val="0000FF"/>
                </a:solidFill>
                <a:uFill>
                  <a:solidFill>
                    <a:srgbClr val="FFFFFF"/>
                  </a:solidFill>
                </a:uFill>
                <a:latin typeface="Arial"/>
              </a:rPr>
              <a:t>timeout</a:t>
            </a:r>
            <a:r>
              <a:rPr lang="en-US" sz="2400" b="0" strike="noStrike" spc="-1">
                <a:solidFill>
                  <a:srgbClr val="0000FF"/>
                </a:solidFill>
                <a:uFill>
                  <a:solidFill>
                    <a:srgbClr val="FFFFFF"/>
                  </a:solidFill>
                </a:uFill>
                <a:latin typeface="Arial"/>
              </a:rPr>
              <a:t> </a:t>
            </a:r>
            <a:r>
              <a:rPr lang="en-US" sz="2400" b="0" strike="noStrike" spc="-1">
                <a:solidFill>
                  <a:srgbClr val="000000"/>
                </a:solidFill>
                <a:uFill>
                  <a:solidFill>
                    <a:srgbClr val="FFFFFF"/>
                  </a:solidFill>
                </a:uFill>
                <a:latin typeface="Arial"/>
              </a:rPr>
              <a:t>occurs (i.e., </a:t>
            </a:r>
            <a:r>
              <a:rPr lang="en-US" sz="2400" b="0" strike="noStrike" spc="-1">
                <a:solidFill>
                  <a:srgbClr val="FF0000"/>
                </a:solidFill>
                <a:uFill>
                  <a:solidFill>
                    <a:srgbClr val="FFFFFF"/>
                  </a:solidFill>
                </a:uFill>
                <a:latin typeface="Arial"/>
              </a:rPr>
              <a:t>congestion</a:t>
            </a:r>
            <a:r>
              <a:rPr lang="en-US" sz="2400" b="0" strike="noStrike" spc="-1">
                <a:solidFill>
                  <a:srgbClr val="000000"/>
                </a:solidFill>
                <a:uFill>
                  <a:solidFill>
                    <a:srgbClr val="FFFFFF"/>
                  </a:solidFill>
                </a:uFill>
                <a:latin typeface="Arial"/>
              </a:rPr>
              <a:t>), </a:t>
            </a:r>
            <a:r>
              <a:rPr lang="en-US" sz="2400" b="1" strike="noStrike" spc="-1">
                <a:solidFill>
                  <a:srgbClr val="000000"/>
                </a:solidFill>
                <a:uFill>
                  <a:solidFill>
                    <a:srgbClr val="FFFFFF"/>
                  </a:solidFill>
                </a:uFill>
                <a:latin typeface="Courier New"/>
              </a:rPr>
              <a:t>SSThreshold</a:t>
            </a:r>
            <a:r>
              <a:rPr lang="en-US" sz="2400" b="0" strike="noStrike" spc="-1">
                <a:solidFill>
                  <a:srgbClr val="000000"/>
                </a:solidFill>
                <a:uFill>
                  <a:solidFill>
                    <a:srgbClr val="FFFFFF"/>
                  </a:solidFill>
                </a:uFill>
                <a:latin typeface="Arial"/>
              </a:rPr>
              <a:t> set to </a:t>
            </a:r>
            <a:r>
              <a:rPr lang="en-US" sz="2400" b="1" strike="noStrike" spc="-1">
                <a:solidFill>
                  <a:srgbClr val="000000"/>
                </a:solidFill>
                <a:uFill>
                  <a:solidFill>
                    <a:srgbClr val="FFFFFF"/>
                  </a:solidFill>
                </a:uFill>
                <a:latin typeface="Courier New"/>
              </a:rPr>
              <a:t>CongWin/2</a:t>
            </a:r>
            <a:r>
              <a:rPr lang="en-US" sz="2400" b="0" strike="noStrike" spc="-1">
                <a:solidFill>
                  <a:srgbClr val="000000"/>
                </a:solidFill>
                <a:uFill>
                  <a:solidFill>
                    <a:srgbClr val="FFFFFF"/>
                  </a:solidFill>
                </a:uFill>
                <a:latin typeface="Arial"/>
              </a:rPr>
              <a:t> and </a:t>
            </a:r>
            <a:r>
              <a:rPr lang="en-US" sz="2400" b="1" strike="noStrike" spc="-1">
                <a:solidFill>
                  <a:srgbClr val="000000"/>
                </a:solidFill>
                <a:uFill>
                  <a:solidFill>
                    <a:srgbClr val="FFFFFF"/>
                  </a:solidFill>
                </a:uFill>
                <a:latin typeface="Courier New"/>
              </a:rPr>
              <a:t>CongWin</a:t>
            </a:r>
            <a:r>
              <a:rPr lang="en-US" sz="2400" b="0" strike="noStrike" spc="-1">
                <a:solidFill>
                  <a:srgbClr val="000000"/>
                </a:solidFill>
                <a:uFill>
                  <a:solidFill>
                    <a:srgbClr val="FFFFFF"/>
                  </a:solidFill>
                </a:uFill>
                <a:latin typeface="Arial"/>
              </a:rPr>
              <a:t> is set to 1 MSS (i.e. slow-start)</a:t>
            </a: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When </a:t>
            </a:r>
            <a:r>
              <a:rPr lang="en-US" sz="2400" b="1" strike="noStrike" spc="-1">
                <a:solidFill>
                  <a:srgbClr val="3333CC"/>
                </a:solidFill>
                <a:uFill>
                  <a:solidFill>
                    <a:srgbClr val="FFFFFF"/>
                  </a:solidFill>
                </a:uFill>
                <a:latin typeface="Courier New"/>
              </a:rPr>
              <a:t>CongWin</a:t>
            </a:r>
            <a:r>
              <a:rPr lang="en-US" sz="2400" b="0" strike="noStrike" spc="-1">
                <a:solidFill>
                  <a:srgbClr val="3333CC"/>
                </a:solidFill>
                <a:uFill>
                  <a:solidFill>
                    <a:srgbClr val="FFFFFF"/>
                  </a:solidFill>
                </a:uFill>
                <a:latin typeface="Arial"/>
              </a:rPr>
              <a:t> is below </a:t>
            </a:r>
            <a:r>
              <a:rPr lang="en-US" sz="2400" b="1" strike="noStrike" spc="-1">
                <a:solidFill>
                  <a:srgbClr val="3333CC"/>
                </a:solidFill>
                <a:uFill>
                  <a:solidFill>
                    <a:srgbClr val="FFFFFF"/>
                  </a:solidFill>
                </a:uFill>
                <a:latin typeface="Courier New"/>
              </a:rPr>
              <a:t>SSThreshold</a:t>
            </a:r>
            <a:r>
              <a:rPr lang="en-US" sz="2400" b="0" strike="noStrike" spc="-1">
                <a:solidFill>
                  <a:srgbClr val="000000"/>
                </a:solidFill>
                <a:uFill>
                  <a:solidFill>
                    <a:srgbClr val="FFFFFF"/>
                  </a:solidFill>
                </a:uFill>
                <a:latin typeface="Arial"/>
              </a:rPr>
              <a:t>, sender in </a:t>
            </a:r>
            <a:r>
              <a:rPr lang="en-US" sz="2400" b="0" strike="noStrike" spc="-1">
                <a:solidFill>
                  <a:srgbClr val="FF0000"/>
                </a:solidFill>
                <a:uFill>
                  <a:solidFill>
                    <a:srgbClr val="FFFFFF"/>
                  </a:solidFill>
                </a:uFill>
                <a:latin typeface="Arial"/>
              </a:rPr>
              <a:t>slow-start</a:t>
            </a:r>
            <a:r>
              <a:rPr lang="en-US" sz="2400" b="0" strike="noStrike" spc="-1">
                <a:solidFill>
                  <a:srgbClr val="000000"/>
                </a:solidFill>
                <a:uFill>
                  <a:solidFill>
                    <a:srgbClr val="FFFFFF"/>
                  </a:solidFill>
                </a:uFill>
                <a:latin typeface="Arial"/>
              </a:rPr>
              <a:t> phase, window grows exponentially.</a:t>
            </a: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When a </a:t>
            </a:r>
            <a:r>
              <a:rPr lang="en-US" sz="2400" b="1" strike="noStrike" spc="-1">
                <a:solidFill>
                  <a:srgbClr val="0000FF"/>
                </a:solidFill>
                <a:uFill>
                  <a:solidFill>
                    <a:srgbClr val="FFFFFF"/>
                  </a:solidFill>
                </a:uFill>
                <a:latin typeface="Arial"/>
              </a:rPr>
              <a:t>fast retransmission </a:t>
            </a:r>
            <a:r>
              <a:rPr lang="en-US" sz="2400" b="0" strike="noStrike" spc="-1">
                <a:solidFill>
                  <a:srgbClr val="000000"/>
                </a:solidFill>
                <a:uFill>
                  <a:solidFill>
                    <a:srgbClr val="FFFFFF"/>
                  </a:solidFill>
                </a:uFill>
                <a:latin typeface="Arial"/>
              </a:rPr>
              <a:t>(i.e., </a:t>
            </a:r>
            <a:r>
              <a:rPr lang="en-US" sz="2400" b="0" strike="noStrike" spc="-1">
                <a:solidFill>
                  <a:srgbClr val="FF0000"/>
                </a:solidFill>
                <a:uFill>
                  <a:solidFill>
                    <a:srgbClr val="FFFFFF"/>
                  </a:solidFill>
                </a:uFill>
                <a:latin typeface="Arial"/>
              </a:rPr>
              <a:t>congestion</a:t>
            </a:r>
            <a:r>
              <a:rPr lang="en-US" sz="2400" b="0" strike="noStrike" spc="-1">
                <a:solidFill>
                  <a:srgbClr val="000000"/>
                </a:solidFill>
                <a:uFill>
                  <a:solidFill>
                    <a:srgbClr val="FFFFFF"/>
                  </a:solidFill>
                </a:uFill>
                <a:latin typeface="Arial"/>
              </a:rPr>
              <a:t>) occurs, </a:t>
            </a: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If fast recovery not implemented, then slow the same as a timeout. </a:t>
            </a:r>
            <a:endParaRPr lang="en-US" sz="20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if</a:t>
            </a:r>
            <a:r>
              <a:rPr lang="en-US" sz="2200" b="0" strike="noStrike" spc="-1">
                <a:solidFill>
                  <a:srgbClr val="3333CC"/>
                </a:solidFill>
                <a:uFill>
                  <a:solidFill>
                    <a:srgbClr val="FFFFFF"/>
                  </a:solidFill>
                </a:uFill>
                <a:latin typeface="Arial"/>
              </a:rPr>
              <a:t> fast recovery, </a:t>
            </a:r>
            <a:r>
              <a:rPr lang="en-US" sz="2200" b="0" strike="noStrike" spc="-1">
                <a:solidFill>
                  <a:srgbClr val="000000"/>
                </a:solidFill>
                <a:uFill>
                  <a:solidFill>
                    <a:srgbClr val="FFFFFF"/>
                  </a:solidFill>
                </a:uFill>
                <a:latin typeface="Arial"/>
              </a:rPr>
              <a:t>then we stay in congestion-avoidance (details follow)</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TextShape 1"/>
          <p:cNvSpPr txBox="1"/>
          <p:nvPr/>
        </p:nvSpPr>
        <p:spPr>
          <a:xfrm>
            <a:off x="4460760" y="6494400"/>
            <a:ext cx="1066320" cy="304560"/>
          </a:xfrm>
          <a:prstGeom prst="rect">
            <a:avLst/>
          </a:prstGeom>
          <a:noFill/>
          <a:ln>
            <a:noFill/>
          </a:ln>
        </p:spPr>
        <p:txBody>
          <a:bodyPr/>
          <a:lstStyle/>
          <a:p>
            <a:pPr>
              <a:lnSpc>
                <a:spcPct val="100000"/>
              </a:lnSpc>
            </a:pPr>
            <a:fld id="{59D93C32-93AD-40AA-A766-848423CBCDE3}" type="slidenum">
              <a:rPr lang="en-US" sz="1200" b="1" strike="noStrike" spc="-1">
                <a:solidFill>
                  <a:srgbClr val="000000"/>
                </a:solidFill>
                <a:uFill>
                  <a:solidFill>
                    <a:srgbClr val="FFFFFF"/>
                  </a:solidFill>
                </a:uFill>
                <a:latin typeface="Arial"/>
                <a:ea typeface="ＭＳ Ｐゴシック"/>
              </a:rPr>
              <a:t>36</a:t>
            </a:fld>
            <a:endParaRPr lang="en-US" sz="1400" b="0" strike="noStrike" spc="-1">
              <a:solidFill>
                <a:srgbClr val="000000"/>
              </a:solidFill>
              <a:uFill>
                <a:solidFill>
                  <a:srgbClr val="FFFFFF"/>
                </a:solidFill>
              </a:uFill>
              <a:latin typeface="Times New Roman"/>
            </a:endParaRPr>
          </a:p>
        </p:txBody>
      </p:sp>
      <p:pic>
        <p:nvPicPr>
          <p:cNvPr id="763" name="Picture 4"/>
          <p:cNvPicPr/>
          <p:nvPr/>
        </p:nvPicPr>
        <p:blipFill>
          <a:blip r:embed="rId2"/>
          <a:stretch/>
        </p:blipFill>
        <p:spPr>
          <a:xfrm>
            <a:off x="139680" y="0"/>
            <a:ext cx="884988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TextShape 1"/>
          <p:cNvSpPr txBox="1"/>
          <p:nvPr/>
        </p:nvSpPr>
        <p:spPr>
          <a:xfrm>
            <a:off x="4460760" y="6494400"/>
            <a:ext cx="1066320" cy="304560"/>
          </a:xfrm>
          <a:prstGeom prst="rect">
            <a:avLst/>
          </a:prstGeom>
          <a:noFill/>
          <a:ln>
            <a:noFill/>
          </a:ln>
        </p:spPr>
        <p:txBody>
          <a:bodyPr/>
          <a:lstStyle/>
          <a:p>
            <a:pPr>
              <a:lnSpc>
                <a:spcPct val="100000"/>
              </a:lnSpc>
            </a:pPr>
            <a:fld id="{0114306D-3447-4D76-9903-7FCAC735BF9E}" type="slidenum">
              <a:rPr lang="en-US" sz="1200" b="1" strike="noStrike" spc="-1">
                <a:solidFill>
                  <a:srgbClr val="000000"/>
                </a:solidFill>
                <a:uFill>
                  <a:solidFill>
                    <a:srgbClr val="FFFFFF"/>
                  </a:solidFill>
                </a:uFill>
                <a:latin typeface="Arial"/>
                <a:ea typeface="ＭＳ Ｐゴシック"/>
              </a:rPr>
              <a:t>37</a:t>
            </a:fld>
            <a:endParaRPr lang="en-US" sz="1400" b="0" strike="noStrike" spc="-1">
              <a:solidFill>
                <a:srgbClr val="000000"/>
              </a:solidFill>
              <a:uFill>
                <a:solidFill>
                  <a:srgbClr val="FFFFFF"/>
                </a:solidFill>
              </a:uFill>
              <a:latin typeface="Times New Roman"/>
            </a:endParaRPr>
          </a:p>
        </p:txBody>
      </p:sp>
      <p:pic>
        <p:nvPicPr>
          <p:cNvPr id="765" name="Picture 4"/>
          <p:cNvPicPr/>
          <p:nvPr/>
        </p:nvPicPr>
        <p:blipFill>
          <a:blip r:embed="rId2"/>
          <a:stretch/>
        </p:blipFill>
        <p:spPr>
          <a:xfrm>
            <a:off x="0" y="25560"/>
            <a:ext cx="9143640" cy="6794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TextShape 1"/>
          <p:cNvSpPr txBox="1"/>
          <p:nvPr/>
        </p:nvSpPr>
        <p:spPr>
          <a:xfrm>
            <a:off x="4460760" y="6494400"/>
            <a:ext cx="1066320" cy="304560"/>
          </a:xfrm>
          <a:prstGeom prst="rect">
            <a:avLst/>
          </a:prstGeom>
          <a:noFill/>
          <a:ln>
            <a:noFill/>
          </a:ln>
        </p:spPr>
        <p:txBody>
          <a:bodyPr/>
          <a:lstStyle/>
          <a:p>
            <a:pPr>
              <a:lnSpc>
                <a:spcPct val="100000"/>
              </a:lnSpc>
            </a:pPr>
            <a:fld id="{556DEFB9-8A97-463B-AF26-9F5E5B690E3E}" type="slidenum">
              <a:rPr lang="en-US" sz="1200" b="1" strike="noStrike" spc="-1">
                <a:solidFill>
                  <a:srgbClr val="000000"/>
                </a:solidFill>
                <a:uFill>
                  <a:solidFill>
                    <a:srgbClr val="FFFFFF"/>
                  </a:solidFill>
                </a:uFill>
                <a:latin typeface="Arial"/>
                <a:ea typeface="ＭＳ Ｐゴシック"/>
              </a:rPr>
              <a:t>38</a:t>
            </a:fld>
            <a:endParaRPr lang="en-US" sz="1400" b="0" strike="noStrike" spc="-1">
              <a:solidFill>
                <a:srgbClr val="000000"/>
              </a:solidFill>
              <a:uFill>
                <a:solidFill>
                  <a:srgbClr val="FFFFFF"/>
                </a:solidFill>
              </a:uFill>
              <a:latin typeface="Times New Roman"/>
            </a:endParaRPr>
          </a:p>
        </p:txBody>
      </p:sp>
      <p:pic>
        <p:nvPicPr>
          <p:cNvPr id="767" name="Picture 4"/>
          <p:cNvPicPr/>
          <p:nvPr/>
        </p:nvPicPr>
        <p:blipFill>
          <a:blip r:embed="rId2"/>
          <a:stretch/>
        </p:blipFill>
        <p:spPr>
          <a:xfrm>
            <a:off x="88920" y="0"/>
            <a:ext cx="896436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TextShape 1"/>
          <p:cNvSpPr txBox="1"/>
          <p:nvPr/>
        </p:nvSpPr>
        <p:spPr>
          <a:xfrm>
            <a:off x="4460760" y="6494400"/>
            <a:ext cx="1066320" cy="304560"/>
          </a:xfrm>
          <a:prstGeom prst="rect">
            <a:avLst/>
          </a:prstGeom>
          <a:noFill/>
          <a:ln>
            <a:noFill/>
          </a:ln>
        </p:spPr>
        <p:txBody>
          <a:bodyPr/>
          <a:lstStyle/>
          <a:p>
            <a:pPr>
              <a:lnSpc>
                <a:spcPct val="100000"/>
              </a:lnSpc>
            </a:pPr>
            <a:fld id="{57B0653C-4992-4F99-8348-2414FDC20252}" type="slidenum">
              <a:rPr lang="en-US" sz="1200" b="1" strike="noStrike" spc="-1">
                <a:solidFill>
                  <a:srgbClr val="000000"/>
                </a:solidFill>
                <a:uFill>
                  <a:solidFill>
                    <a:srgbClr val="FFFFFF"/>
                  </a:solidFill>
                </a:uFill>
                <a:latin typeface="Arial"/>
                <a:ea typeface="ＭＳ Ｐゴシック"/>
              </a:rPr>
              <a:t>39</a:t>
            </a:fld>
            <a:endParaRPr lang="en-US" sz="1400" b="0" strike="noStrike" spc="-1">
              <a:solidFill>
                <a:srgbClr val="000000"/>
              </a:solidFill>
              <a:uFill>
                <a:solidFill>
                  <a:srgbClr val="FFFFFF"/>
                </a:solidFill>
              </a:uFill>
              <a:latin typeface="Times New Roman"/>
            </a:endParaRPr>
          </a:p>
        </p:txBody>
      </p:sp>
      <p:pic>
        <p:nvPicPr>
          <p:cNvPr id="769" name="Picture 4"/>
          <p:cNvPicPr/>
          <p:nvPr/>
        </p:nvPicPr>
        <p:blipFill>
          <a:blip r:embed="rId2"/>
          <a:stretch/>
        </p:blipFill>
        <p:spPr>
          <a:xfrm>
            <a:off x="0" y="0"/>
            <a:ext cx="914364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4460760" y="6494400"/>
            <a:ext cx="1066320" cy="304560"/>
          </a:xfrm>
          <a:prstGeom prst="rect">
            <a:avLst/>
          </a:prstGeom>
          <a:noFill/>
          <a:ln>
            <a:noFill/>
          </a:ln>
        </p:spPr>
        <p:txBody>
          <a:bodyPr/>
          <a:lstStyle/>
          <a:p>
            <a:pPr>
              <a:lnSpc>
                <a:spcPct val="100000"/>
              </a:lnSpc>
            </a:pPr>
            <a:fld id="{A9D20059-B1F5-4E08-9675-4411BE8A303A}" type="slidenum">
              <a:rPr lang="en-US" sz="1200" b="1" strike="noStrike" spc="-1">
                <a:solidFill>
                  <a:srgbClr val="000000"/>
                </a:solidFill>
                <a:uFill>
                  <a:solidFill>
                    <a:srgbClr val="FFFFFF"/>
                  </a:solidFill>
                </a:uFill>
                <a:latin typeface="Arial"/>
              </a:rPr>
              <a:t>4</a:t>
            </a:fld>
            <a:endParaRPr lang="en-US" sz="1400" b="0" strike="noStrike" spc="-1">
              <a:solidFill>
                <a:srgbClr val="000000"/>
              </a:solidFill>
              <a:uFill>
                <a:solidFill>
                  <a:srgbClr val="FFFFFF"/>
                </a:solidFill>
              </a:uFill>
              <a:latin typeface="Times New Roman"/>
            </a:endParaRPr>
          </a:p>
        </p:txBody>
      </p:sp>
      <p:sp>
        <p:nvSpPr>
          <p:cNvPr id="227" name="TextShape 2"/>
          <p:cNvSpPr txBox="1"/>
          <p:nvPr/>
        </p:nvSpPr>
        <p:spPr>
          <a:xfrm>
            <a:off x="609480" y="609480"/>
            <a:ext cx="777204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Evaluation</a:t>
            </a:r>
            <a:endParaRPr lang="en-US" sz="3300" b="0" strike="noStrike" spc="-1">
              <a:solidFill>
                <a:srgbClr val="000000"/>
              </a:solidFill>
              <a:uFill>
                <a:solidFill>
                  <a:srgbClr val="FFFFFF"/>
                </a:solidFill>
              </a:uFill>
              <a:latin typeface="Arial"/>
            </a:endParaRPr>
          </a:p>
        </p:txBody>
      </p:sp>
      <p:sp>
        <p:nvSpPr>
          <p:cNvPr id="228" name="TextShape 3"/>
          <p:cNvSpPr txBox="1"/>
          <p:nvPr/>
        </p:nvSpPr>
        <p:spPr>
          <a:xfrm>
            <a:off x="685800" y="1295280"/>
            <a:ext cx="7772040" cy="41144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Fairness – allocate resources fairly among flows.</a:t>
            </a: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Power (ratio of throughput to delay)</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If you increase load too much</a:t>
            </a:r>
          </a:p>
          <a:p>
            <a:pPr marL="1143000" lvl="2" indent="-228240">
              <a:lnSpc>
                <a:spcPct val="100000"/>
              </a:lnSpc>
              <a:buClr>
                <a:srgbClr val="000000"/>
              </a:buClr>
              <a:buSzPct val="150000"/>
              <a:buFont typeface="Symbol" charset="2"/>
              <a:buChar char=""/>
            </a:pPr>
            <a:r>
              <a:rPr lang="en-US" sz="1800" b="0" strike="noStrike" spc="-1">
                <a:solidFill>
                  <a:srgbClr val="000000"/>
                </a:solidFill>
                <a:uFill>
                  <a:solidFill>
                    <a:srgbClr val="FFFFFF"/>
                  </a:solidFill>
                </a:uFill>
                <a:latin typeface="Arial"/>
              </a:rPr>
              <a:t>Packet losses increase</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1800" b="0" strike="noStrike" spc="-1">
                <a:solidFill>
                  <a:srgbClr val="000000"/>
                </a:solidFill>
                <a:uFill>
                  <a:solidFill>
                    <a:srgbClr val="FFFFFF"/>
                  </a:solidFill>
                </a:uFill>
                <a:latin typeface="Arial"/>
              </a:rPr>
              <a:t>Queuing delay increases</a:t>
            </a:r>
            <a:endParaRPr lang="en-US" sz="2000" b="0" strike="noStrike" spc="-1">
              <a:solidFill>
                <a:srgbClr val="000000"/>
              </a:solidFill>
              <a:uFill>
                <a:solidFill>
                  <a:srgbClr val="FFFFFF"/>
                </a:solidFill>
              </a:uFill>
              <a:latin typeface="Arial"/>
            </a:endParaRPr>
          </a:p>
          <a:p>
            <a:pPr marL="343080" indent="-342720">
              <a:lnSpc>
                <a:spcPct val="100000"/>
              </a:lnSpc>
            </a:pPr>
            <a:endParaRPr lang="en-US" sz="2400" b="0" strike="noStrike" spc="-1">
              <a:solidFill>
                <a:srgbClr val="000000"/>
              </a:solidFill>
              <a:uFill>
                <a:solidFill>
                  <a:srgbClr val="FFFFFF"/>
                </a:solidFill>
              </a:uFill>
              <a:latin typeface="Arial"/>
            </a:endParaRPr>
          </a:p>
        </p:txBody>
      </p:sp>
      <p:sp>
        <p:nvSpPr>
          <p:cNvPr id="229" name="CustomShape 4"/>
          <p:cNvSpPr/>
          <p:nvPr/>
        </p:nvSpPr>
        <p:spPr>
          <a:xfrm>
            <a:off x="3147840" y="3882960"/>
            <a:ext cx="2889000" cy="1782360"/>
          </a:xfrm>
          <a:custGeom>
            <a:avLst/>
            <a:gdLst/>
            <a:ahLst/>
            <a:cxnLst/>
            <a:rect l="l" t="t" r="r" b="b"/>
            <a:pathLst>
              <a:path w="2258" h="1418">
                <a:moveTo>
                  <a:pt x="0" y="1418"/>
                </a:moveTo>
                <a:lnTo>
                  <a:pt x="427" y="215"/>
                </a:lnTo>
                <a:lnTo>
                  <a:pt x="427" y="207"/>
                </a:lnTo>
                <a:lnTo>
                  <a:pt x="431" y="191"/>
                </a:lnTo>
                <a:lnTo>
                  <a:pt x="443" y="170"/>
                </a:lnTo>
                <a:lnTo>
                  <a:pt x="455" y="142"/>
                </a:lnTo>
                <a:lnTo>
                  <a:pt x="475" y="109"/>
                </a:lnTo>
                <a:lnTo>
                  <a:pt x="500" y="77"/>
                </a:lnTo>
                <a:lnTo>
                  <a:pt x="528" y="48"/>
                </a:lnTo>
                <a:lnTo>
                  <a:pt x="565" y="24"/>
                </a:lnTo>
                <a:lnTo>
                  <a:pt x="605" y="8"/>
                </a:lnTo>
                <a:lnTo>
                  <a:pt x="650" y="0"/>
                </a:lnTo>
                <a:lnTo>
                  <a:pt x="670" y="0"/>
                </a:lnTo>
                <a:lnTo>
                  <a:pt x="690" y="4"/>
                </a:lnTo>
                <a:lnTo>
                  <a:pt x="711" y="8"/>
                </a:lnTo>
                <a:lnTo>
                  <a:pt x="735" y="16"/>
                </a:lnTo>
                <a:lnTo>
                  <a:pt x="755" y="28"/>
                </a:lnTo>
                <a:lnTo>
                  <a:pt x="776" y="44"/>
                </a:lnTo>
                <a:lnTo>
                  <a:pt x="796" y="61"/>
                </a:lnTo>
                <a:lnTo>
                  <a:pt x="816" y="81"/>
                </a:lnTo>
                <a:lnTo>
                  <a:pt x="837" y="105"/>
                </a:lnTo>
                <a:lnTo>
                  <a:pt x="853" y="130"/>
                </a:lnTo>
                <a:lnTo>
                  <a:pt x="869" y="158"/>
                </a:lnTo>
                <a:lnTo>
                  <a:pt x="885" y="183"/>
                </a:lnTo>
                <a:lnTo>
                  <a:pt x="902" y="211"/>
                </a:lnTo>
                <a:lnTo>
                  <a:pt x="918" y="239"/>
                </a:lnTo>
                <a:lnTo>
                  <a:pt x="938" y="280"/>
                </a:lnTo>
                <a:lnTo>
                  <a:pt x="963" y="329"/>
                </a:lnTo>
                <a:lnTo>
                  <a:pt x="991" y="390"/>
                </a:lnTo>
                <a:lnTo>
                  <a:pt x="1023" y="467"/>
                </a:lnTo>
                <a:lnTo>
                  <a:pt x="1068" y="560"/>
                </a:lnTo>
                <a:lnTo>
                  <a:pt x="1121" y="678"/>
                </a:lnTo>
                <a:lnTo>
                  <a:pt x="1194" y="824"/>
                </a:lnTo>
                <a:lnTo>
                  <a:pt x="1271" y="946"/>
                </a:lnTo>
                <a:lnTo>
                  <a:pt x="1352" y="1048"/>
                </a:lnTo>
                <a:lnTo>
                  <a:pt x="1438" y="1133"/>
                </a:lnTo>
                <a:lnTo>
                  <a:pt x="1523" y="1198"/>
                </a:lnTo>
                <a:lnTo>
                  <a:pt x="1604" y="1251"/>
                </a:lnTo>
                <a:lnTo>
                  <a:pt x="1677" y="1288"/>
                </a:lnTo>
                <a:lnTo>
                  <a:pt x="1742" y="1316"/>
                </a:lnTo>
                <a:lnTo>
                  <a:pt x="1799" y="1332"/>
                </a:lnTo>
                <a:lnTo>
                  <a:pt x="1840" y="1340"/>
                </a:lnTo>
                <a:lnTo>
                  <a:pt x="1876" y="1345"/>
                </a:lnTo>
                <a:lnTo>
                  <a:pt x="1921" y="1353"/>
                </a:lnTo>
                <a:lnTo>
                  <a:pt x="1974" y="1353"/>
                </a:lnTo>
                <a:lnTo>
                  <a:pt x="2031" y="1357"/>
                </a:lnTo>
                <a:lnTo>
                  <a:pt x="2087" y="1361"/>
                </a:lnTo>
                <a:lnTo>
                  <a:pt x="2140" y="1361"/>
                </a:lnTo>
                <a:lnTo>
                  <a:pt x="2185" y="1361"/>
                </a:lnTo>
                <a:lnTo>
                  <a:pt x="2226" y="1365"/>
                </a:lnTo>
                <a:lnTo>
                  <a:pt x="2250" y="1365"/>
                </a:lnTo>
                <a:lnTo>
                  <a:pt x="2258" y="1365"/>
                </a:lnTo>
              </a:path>
            </a:pathLst>
          </a:custGeom>
          <a:noFill/>
          <a:ln w="12600">
            <a:solidFill>
              <a:srgbClr val="3333CC"/>
            </a:solidFill>
            <a:round/>
          </a:ln>
        </p:spPr>
        <p:style>
          <a:lnRef idx="0">
            <a:scrgbClr r="0" g="0" b="0"/>
          </a:lnRef>
          <a:fillRef idx="0">
            <a:scrgbClr r="0" g="0" b="0"/>
          </a:fillRef>
          <a:effectRef idx="0">
            <a:scrgbClr r="0" g="0" b="0"/>
          </a:effectRef>
          <a:fontRef idx="minor"/>
        </p:style>
      </p:sp>
      <p:sp>
        <p:nvSpPr>
          <p:cNvPr id="230" name="CustomShape 5"/>
          <p:cNvSpPr/>
          <p:nvPr/>
        </p:nvSpPr>
        <p:spPr>
          <a:xfrm>
            <a:off x="3168720" y="3701880"/>
            <a:ext cx="2909520" cy="1979280"/>
          </a:xfrm>
          <a:custGeom>
            <a:avLst/>
            <a:gdLst/>
            <a:ahLst/>
            <a:cxnLst/>
            <a:rect l="l" t="t" r="r" b="b"/>
            <a:pathLst>
              <a:path w="2303" h="1593">
                <a:moveTo>
                  <a:pt x="0" y="0"/>
                </a:moveTo>
                <a:lnTo>
                  <a:pt x="4" y="1593"/>
                </a:lnTo>
                <a:lnTo>
                  <a:pt x="2303" y="1593"/>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231" name="CustomShape 6"/>
          <p:cNvSpPr/>
          <p:nvPr/>
        </p:nvSpPr>
        <p:spPr>
          <a:xfrm>
            <a:off x="6058080" y="5649840"/>
            <a:ext cx="118800" cy="61560"/>
          </a:xfrm>
          <a:custGeom>
            <a:avLst/>
            <a:gdLst/>
            <a:ahLst/>
            <a:cxnLst/>
            <a:rect l="l" t="t" r="r" b="b"/>
            <a:pathLst>
              <a:path w="94" h="49">
                <a:moveTo>
                  <a:pt x="0" y="49"/>
                </a:moveTo>
                <a:lnTo>
                  <a:pt x="94" y="25"/>
                </a:lnTo>
                <a:lnTo>
                  <a:pt x="0" y="0"/>
                </a:lnTo>
                <a:lnTo>
                  <a:pt x="0" y="49"/>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32" name="CustomShape 7"/>
          <p:cNvSpPr/>
          <p:nvPr/>
        </p:nvSpPr>
        <p:spPr>
          <a:xfrm>
            <a:off x="3168720" y="3581280"/>
            <a:ext cx="61560" cy="120240"/>
          </a:xfrm>
          <a:custGeom>
            <a:avLst/>
            <a:gdLst/>
            <a:ahLst/>
            <a:cxnLst/>
            <a:rect l="l" t="t" r="r" b="b"/>
            <a:pathLst>
              <a:path w="48" h="94">
                <a:moveTo>
                  <a:pt x="44" y="89"/>
                </a:moveTo>
                <a:lnTo>
                  <a:pt x="24" y="0"/>
                </a:lnTo>
                <a:lnTo>
                  <a:pt x="0" y="94"/>
                </a:lnTo>
                <a:lnTo>
                  <a:pt x="48" y="94"/>
                </a:lnTo>
                <a:lnTo>
                  <a:pt x="44" y="89"/>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33" name="Line 8"/>
          <p:cNvSpPr/>
          <p:nvPr/>
        </p:nvSpPr>
        <p:spPr>
          <a:xfrm flipV="1">
            <a:off x="3974760" y="3682800"/>
            <a:ext cx="360" cy="19987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34" name="CustomShape 9"/>
          <p:cNvSpPr/>
          <p:nvPr/>
        </p:nvSpPr>
        <p:spPr>
          <a:xfrm>
            <a:off x="3646080" y="5769000"/>
            <a:ext cx="744840" cy="2588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700" b="0" strike="noStrike" spc="-1">
                <a:solidFill>
                  <a:srgbClr val="000000"/>
                </a:solidFill>
                <a:uFill>
                  <a:solidFill>
                    <a:srgbClr val="FFFFFF"/>
                  </a:solidFill>
                </a:uFill>
                <a:latin typeface="Arial"/>
              </a:rPr>
              <a:t>Optimal</a:t>
            </a:r>
            <a:endParaRPr lang="en-US" sz="1800" b="0" strike="noStrike" spc="-1">
              <a:solidFill>
                <a:srgbClr val="000000"/>
              </a:solidFill>
              <a:uFill>
                <a:solidFill>
                  <a:srgbClr val="FFFFFF"/>
                </a:solidFill>
              </a:uFill>
              <a:latin typeface="Arial"/>
            </a:endParaRPr>
          </a:p>
        </p:txBody>
      </p:sp>
      <p:sp>
        <p:nvSpPr>
          <p:cNvPr id="235" name="CustomShape 10"/>
          <p:cNvSpPr/>
          <p:nvPr/>
        </p:nvSpPr>
        <p:spPr>
          <a:xfrm>
            <a:off x="3792600" y="5967360"/>
            <a:ext cx="409680" cy="2588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700" b="0" strike="noStrike" spc="-1">
                <a:solidFill>
                  <a:srgbClr val="000000"/>
                </a:solidFill>
                <a:uFill>
                  <a:solidFill>
                    <a:srgbClr val="FFFFFF"/>
                  </a:solidFill>
                </a:uFill>
                <a:latin typeface="Arial"/>
              </a:rPr>
              <a:t>load</a:t>
            </a:r>
            <a:endParaRPr lang="en-US" sz="1800" b="0" strike="noStrike" spc="-1">
              <a:solidFill>
                <a:srgbClr val="000000"/>
              </a:solidFill>
              <a:uFill>
                <a:solidFill>
                  <a:srgbClr val="FFFFFF"/>
                </a:solidFill>
              </a:uFill>
              <a:latin typeface="Arial"/>
            </a:endParaRPr>
          </a:p>
        </p:txBody>
      </p:sp>
      <p:sp>
        <p:nvSpPr>
          <p:cNvPr id="236" name="CustomShape 11"/>
          <p:cNvSpPr/>
          <p:nvPr/>
        </p:nvSpPr>
        <p:spPr>
          <a:xfrm>
            <a:off x="5756400" y="5859360"/>
            <a:ext cx="482400" cy="2588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700" b="0" strike="noStrike" spc="-1">
                <a:solidFill>
                  <a:srgbClr val="000000"/>
                </a:solidFill>
                <a:uFill>
                  <a:solidFill>
                    <a:srgbClr val="FFFFFF"/>
                  </a:solidFill>
                </a:uFill>
                <a:latin typeface="Arial"/>
              </a:rPr>
              <a:t>Load</a:t>
            </a:r>
            <a:endParaRPr lang="en-US" sz="1800" b="0" strike="noStrike" spc="-1">
              <a:solidFill>
                <a:srgbClr val="000000"/>
              </a:solidFill>
              <a:uFill>
                <a:solidFill>
                  <a:srgbClr val="FFFFFF"/>
                </a:solidFill>
              </a:uFill>
              <a:latin typeface="Arial"/>
            </a:endParaRPr>
          </a:p>
        </p:txBody>
      </p:sp>
      <p:sp>
        <p:nvSpPr>
          <p:cNvPr id="237" name="CustomShape 12"/>
          <p:cNvSpPr/>
          <p:nvPr/>
        </p:nvSpPr>
        <p:spPr>
          <a:xfrm rot="16200000">
            <a:off x="2106360" y="4446360"/>
            <a:ext cx="1684800" cy="25848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700" b="0" strike="noStrike" spc="-1">
                <a:solidFill>
                  <a:srgbClr val="000000"/>
                </a:solidFill>
                <a:uFill>
                  <a:solidFill>
                    <a:srgbClr val="FFFFFF"/>
                  </a:solidFill>
                </a:uFill>
                <a:latin typeface="Arial"/>
              </a:rPr>
              <a:t>Throughput/delay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Shape 1"/>
          <p:cNvSpPr txBox="1"/>
          <p:nvPr/>
        </p:nvSpPr>
        <p:spPr>
          <a:xfrm>
            <a:off x="4460760" y="6494400"/>
            <a:ext cx="1066320" cy="304560"/>
          </a:xfrm>
          <a:prstGeom prst="rect">
            <a:avLst/>
          </a:prstGeom>
          <a:noFill/>
          <a:ln>
            <a:noFill/>
          </a:ln>
        </p:spPr>
        <p:txBody>
          <a:bodyPr/>
          <a:lstStyle/>
          <a:p>
            <a:pPr>
              <a:lnSpc>
                <a:spcPct val="100000"/>
              </a:lnSpc>
            </a:pPr>
            <a:fld id="{B92046C9-A75E-447B-BA38-AF03C3CB4399}" type="slidenum">
              <a:rPr lang="en-US" sz="1200" b="1" strike="noStrike" spc="-1">
                <a:solidFill>
                  <a:srgbClr val="000000"/>
                </a:solidFill>
                <a:uFill>
                  <a:solidFill>
                    <a:srgbClr val="FFFFFF"/>
                  </a:solidFill>
                </a:uFill>
                <a:latin typeface="Arial"/>
                <a:ea typeface="ＭＳ Ｐゴシック"/>
              </a:rPr>
              <a:t>40</a:t>
            </a:fld>
            <a:endParaRPr lang="en-US" sz="1400" b="0" strike="noStrike" spc="-1">
              <a:solidFill>
                <a:srgbClr val="000000"/>
              </a:solidFill>
              <a:uFill>
                <a:solidFill>
                  <a:srgbClr val="FFFFFF"/>
                </a:solidFill>
              </a:uFill>
              <a:latin typeface="Times New Roman"/>
            </a:endParaRPr>
          </a:p>
        </p:txBody>
      </p:sp>
      <p:pic>
        <p:nvPicPr>
          <p:cNvPr id="771" name="Picture 4"/>
          <p:cNvPicPr/>
          <p:nvPr/>
        </p:nvPicPr>
        <p:blipFill>
          <a:blip r:embed="rId2"/>
          <a:stretch/>
        </p:blipFill>
        <p:spPr>
          <a:xfrm>
            <a:off x="76320" y="0"/>
            <a:ext cx="896760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TextShape 1"/>
          <p:cNvSpPr txBox="1"/>
          <p:nvPr/>
        </p:nvSpPr>
        <p:spPr>
          <a:xfrm>
            <a:off x="4460760" y="6494400"/>
            <a:ext cx="1066320" cy="304560"/>
          </a:xfrm>
          <a:prstGeom prst="rect">
            <a:avLst/>
          </a:prstGeom>
          <a:noFill/>
          <a:ln>
            <a:noFill/>
          </a:ln>
        </p:spPr>
        <p:txBody>
          <a:bodyPr/>
          <a:lstStyle/>
          <a:p>
            <a:pPr>
              <a:lnSpc>
                <a:spcPct val="100000"/>
              </a:lnSpc>
            </a:pPr>
            <a:fld id="{A0224065-1B78-4D63-8760-8799EF9F36A3}" type="slidenum">
              <a:rPr lang="en-US" sz="1200" b="1" strike="noStrike" spc="-1">
                <a:solidFill>
                  <a:srgbClr val="000000"/>
                </a:solidFill>
                <a:uFill>
                  <a:solidFill>
                    <a:srgbClr val="FFFFFF"/>
                  </a:solidFill>
                </a:uFill>
                <a:latin typeface="Arial"/>
                <a:ea typeface="ＭＳ Ｐゴシック"/>
              </a:rPr>
              <a:t>41</a:t>
            </a:fld>
            <a:endParaRPr lang="en-US" sz="1400" b="0" strike="noStrike" spc="-1">
              <a:solidFill>
                <a:srgbClr val="000000"/>
              </a:solidFill>
              <a:uFill>
                <a:solidFill>
                  <a:srgbClr val="FFFFFF"/>
                </a:solidFill>
              </a:uFill>
              <a:latin typeface="Times New Roman"/>
            </a:endParaRPr>
          </a:p>
        </p:txBody>
      </p:sp>
      <p:pic>
        <p:nvPicPr>
          <p:cNvPr id="773" name="Picture 5"/>
          <p:cNvPicPr/>
          <p:nvPr/>
        </p:nvPicPr>
        <p:blipFill>
          <a:blip r:embed="rId2"/>
          <a:stretch/>
        </p:blipFill>
        <p:spPr>
          <a:xfrm>
            <a:off x="152280" y="0"/>
            <a:ext cx="891504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TextShape 1"/>
          <p:cNvSpPr txBox="1"/>
          <p:nvPr/>
        </p:nvSpPr>
        <p:spPr>
          <a:xfrm>
            <a:off x="4460760" y="6494400"/>
            <a:ext cx="1066320" cy="304560"/>
          </a:xfrm>
          <a:prstGeom prst="rect">
            <a:avLst/>
          </a:prstGeom>
          <a:noFill/>
          <a:ln>
            <a:noFill/>
          </a:ln>
        </p:spPr>
        <p:txBody>
          <a:bodyPr/>
          <a:lstStyle/>
          <a:p>
            <a:pPr>
              <a:lnSpc>
                <a:spcPct val="100000"/>
              </a:lnSpc>
            </a:pPr>
            <a:fld id="{3321CD27-E755-4340-BC9F-D59A717E480F}" type="slidenum">
              <a:rPr lang="en-US" sz="1200" b="1" strike="noStrike" spc="-1">
                <a:solidFill>
                  <a:srgbClr val="000000"/>
                </a:solidFill>
                <a:uFill>
                  <a:solidFill>
                    <a:srgbClr val="FFFFFF"/>
                  </a:solidFill>
                </a:uFill>
                <a:latin typeface="Arial"/>
                <a:ea typeface="ＭＳ Ｐゴシック"/>
              </a:rPr>
              <a:t>42</a:t>
            </a:fld>
            <a:endParaRPr lang="en-US" sz="1400" b="0" strike="noStrike" spc="-1">
              <a:solidFill>
                <a:srgbClr val="000000"/>
              </a:solidFill>
              <a:uFill>
                <a:solidFill>
                  <a:srgbClr val="FFFFFF"/>
                </a:solidFill>
              </a:uFill>
              <a:latin typeface="Times New Roman"/>
            </a:endParaRPr>
          </a:p>
        </p:txBody>
      </p:sp>
      <p:sp>
        <p:nvSpPr>
          <p:cNvPr id="775"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Fast Recovery, more details	</a:t>
            </a:r>
            <a:endParaRPr lang="en-US" sz="3300" b="0" strike="noStrike" spc="-1">
              <a:solidFill>
                <a:srgbClr val="000000"/>
              </a:solidFill>
              <a:uFill>
                <a:solidFill>
                  <a:srgbClr val="FFFFFF"/>
                </a:solidFill>
              </a:uFill>
              <a:latin typeface="Arial"/>
            </a:endParaRPr>
          </a:p>
        </p:txBody>
      </p:sp>
      <p:sp>
        <p:nvSpPr>
          <p:cNvPr id="776" name="TextShape 3"/>
          <p:cNvSpPr txBox="1"/>
          <p:nvPr/>
        </p:nvSpPr>
        <p:spPr>
          <a:xfrm>
            <a:off x="762120" y="1523880"/>
            <a:ext cx="7924320" cy="480024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Assume we have the following scenario (10 byte packets)</a:t>
            </a: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100 segments 10, 20, 30, … 990, 1000 have been sent, 
 </a:t>
            </a:r>
            <a:endParaRPr lang="en-US" sz="20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cwnd = 1000, ssthr ≤ 1000 (congestion avoidance)
thus, 100 segments (10 bytes each) are “flying” in the channel</a:t>
            </a:r>
            <a:endParaRPr lang="en-US" sz="2000" b="0" strike="noStrike" spc="-1">
              <a:solidFill>
                <a:srgbClr val="000000"/>
              </a:solidFill>
              <a:uFill>
                <a:solidFill>
                  <a:srgbClr val="FFFFFF"/>
                </a:solidFill>
              </a:uFill>
              <a:latin typeface="Arial"/>
            </a:endParaRPr>
          </a:p>
          <a:p>
            <a:pPr>
              <a:lnSpc>
                <a:spcPct val="90000"/>
              </a:lnSpc>
            </a:pPr>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Assume segment 10 is lost</a:t>
            </a:r>
          </a:p>
          <a:p>
            <a:pPr>
              <a:lnSpc>
                <a:spcPct val="90000"/>
              </a:lnSpc>
            </a:pPr>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Thus, when segments 20, 30, and 40 are received, the receiver will send 3 duplicate ack(10)</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TextShape 1"/>
          <p:cNvSpPr txBox="1"/>
          <p:nvPr/>
        </p:nvSpPr>
        <p:spPr>
          <a:xfrm>
            <a:off x="4460760" y="6494400"/>
            <a:ext cx="1066320" cy="304560"/>
          </a:xfrm>
          <a:prstGeom prst="rect">
            <a:avLst/>
          </a:prstGeom>
          <a:noFill/>
          <a:ln>
            <a:noFill/>
          </a:ln>
        </p:spPr>
        <p:txBody>
          <a:bodyPr/>
          <a:lstStyle/>
          <a:p>
            <a:pPr>
              <a:lnSpc>
                <a:spcPct val="100000"/>
              </a:lnSpc>
            </a:pPr>
            <a:fld id="{21EC5D01-5251-4800-A38A-8276677FEA9D}" type="slidenum">
              <a:rPr lang="en-US" sz="1200" b="1" strike="noStrike" spc="-1">
                <a:solidFill>
                  <a:srgbClr val="000000"/>
                </a:solidFill>
                <a:uFill>
                  <a:solidFill>
                    <a:srgbClr val="FFFFFF"/>
                  </a:solidFill>
                </a:uFill>
                <a:latin typeface="Arial"/>
                <a:ea typeface="ＭＳ Ｐゴシック"/>
              </a:rPr>
              <a:t>43</a:t>
            </a:fld>
            <a:endParaRPr lang="en-US" sz="1400" b="0" strike="noStrike" spc="-1">
              <a:solidFill>
                <a:srgbClr val="000000"/>
              </a:solidFill>
              <a:uFill>
                <a:solidFill>
                  <a:srgbClr val="FFFFFF"/>
                </a:solidFill>
              </a:uFill>
              <a:latin typeface="Times New Roman"/>
            </a:endParaRPr>
          </a:p>
        </p:txBody>
      </p:sp>
      <p:sp>
        <p:nvSpPr>
          <p:cNvPr id="778"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Fast Recovery (more details)</a:t>
            </a:r>
            <a:endParaRPr lang="en-US" sz="3300" b="0" strike="noStrike" spc="-1">
              <a:solidFill>
                <a:srgbClr val="000000"/>
              </a:solidFill>
              <a:uFill>
                <a:solidFill>
                  <a:srgbClr val="FFFFFF"/>
                </a:solidFill>
              </a:uFill>
              <a:latin typeface="Arial"/>
            </a:endParaRPr>
          </a:p>
        </p:txBody>
      </p:sp>
      <p:sp>
        <p:nvSpPr>
          <p:cNvPr id="779" name="TextShape 3"/>
          <p:cNvSpPr txBox="1"/>
          <p:nvPr/>
        </p:nvSpPr>
        <p:spPr>
          <a:xfrm>
            <a:off x="762120" y="1600200"/>
            <a:ext cx="7848360" cy="41907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When the third duplicate ACK(10) in a row is received:</a:t>
            </a:r>
          </a:p>
          <a:p>
            <a:pPr marL="743040" lvl="1" indent="-285480">
              <a:lnSpc>
                <a:spcPct val="100000"/>
              </a:lnSpc>
              <a:buClr>
                <a:srgbClr val="97CDCC"/>
              </a:buClr>
              <a:buSzPct val="150000"/>
              <a:buFont typeface="Symbol" charset="2"/>
              <a:buChar char=""/>
            </a:pPr>
            <a:r>
              <a:rPr lang="en-US" sz="2400" b="0" strike="noStrike" spc="-1">
                <a:solidFill>
                  <a:srgbClr val="000000"/>
                </a:solidFill>
                <a:uFill>
                  <a:solidFill>
                    <a:srgbClr val="FFFFFF"/>
                  </a:solidFill>
                </a:uFill>
                <a:latin typeface="Arial"/>
              </a:rPr>
              <a:t>set </a:t>
            </a:r>
            <a:r>
              <a:rPr lang="en-US" sz="2400" b="0" strike="noStrike" spc="-1">
                <a:solidFill>
                  <a:srgbClr val="3333CC"/>
                </a:solidFill>
                <a:uFill>
                  <a:solidFill>
                    <a:srgbClr val="FFFFFF"/>
                  </a:solidFill>
                </a:uFill>
                <a:latin typeface="Arial"/>
              </a:rPr>
              <a:t>ssthreshold</a:t>
            </a:r>
            <a:r>
              <a:rPr lang="en-US" sz="2400" b="0" strike="noStrike" spc="-1">
                <a:solidFill>
                  <a:srgbClr val="000000"/>
                </a:solidFill>
                <a:uFill>
                  <a:solidFill>
                    <a:srgbClr val="FFFFFF"/>
                  </a:solidFill>
                </a:uFill>
                <a:latin typeface="Arial"/>
              </a:rPr>
              <a:t> to one-half the current congestion window, </a:t>
            </a:r>
            <a:r>
              <a:rPr lang="en-US" sz="2400" b="0" strike="noStrike" spc="-1">
                <a:solidFill>
                  <a:srgbClr val="3333CC"/>
                </a:solidFill>
                <a:uFill>
                  <a:solidFill>
                    <a:srgbClr val="FFFFFF"/>
                  </a:solidFill>
                </a:uFill>
                <a:latin typeface="Arial"/>
              </a:rPr>
              <a:t>congwin</a:t>
            </a:r>
            <a:r>
              <a:rPr lang="en-US" sz="2400" b="0" strike="noStrike" spc="-1">
                <a:solidFill>
                  <a:srgbClr val="000000"/>
                </a:solidFill>
                <a:uFill>
                  <a:solidFill>
                    <a:srgbClr val="FFFFFF"/>
                  </a:solidFill>
                </a:uFill>
                <a:latin typeface="Arial"/>
              </a:rPr>
              <a:t>, but no less than two segments.</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i.e., set </a:t>
            </a:r>
            <a:r>
              <a:rPr lang="en-US" sz="2000" b="0" strike="noStrike" spc="-1">
                <a:solidFill>
                  <a:srgbClr val="3333CC"/>
                </a:solidFill>
                <a:uFill>
                  <a:solidFill>
                    <a:srgbClr val="FFFFFF"/>
                  </a:solidFill>
                </a:uFill>
                <a:latin typeface="Arial"/>
              </a:rPr>
              <a:t>ssthreshold</a:t>
            </a:r>
            <a:r>
              <a:rPr lang="en-US" sz="2000" b="0" strike="noStrike" spc="-1">
                <a:solidFill>
                  <a:srgbClr val="000000"/>
                </a:solidFill>
                <a:uFill>
                  <a:solidFill>
                    <a:srgbClr val="FFFFFF"/>
                  </a:solidFill>
                </a:uFill>
                <a:latin typeface="Arial"/>
              </a:rPr>
              <a:t> = 500</a:t>
            </a: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congwin remains at 1000 (for the moment)
 </a:t>
            </a:r>
          </a:p>
          <a:p>
            <a:pPr marL="743040" lvl="1" indent="-285480">
              <a:lnSpc>
                <a:spcPct val="100000"/>
              </a:lnSpc>
              <a:buClr>
                <a:srgbClr val="97CDCC"/>
              </a:buClr>
              <a:buSzPct val="150000"/>
              <a:buFont typeface="Symbol" charset="2"/>
              <a:buChar char=""/>
            </a:pPr>
            <a:r>
              <a:rPr lang="en-US" sz="2400" b="0" strike="noStrike" spc="-1">
                <a:solidFill>
                  <a:srgbClr val="000000"/>
                </a:solidFill>
                <a:uFill>
                  <a:solidFill>
                    <a:srgbClr val="FFFFFF"/>
                  </a:solidFill>
                </a:uFill>
                <a:latin typeface="Arial"/>
              </a:rPr>
              <a:t>Retransmit the missing segment. </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Rxmit segment 10</a:t>
            </a: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Notice, “new” 10 is now “behind” segments 1000, 990, 980, … , 50</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TextShape 1"/>
          <p:cNvSpPr txBox="1"/>
          <p:nvPr/>
        </p:nvSpPr>
        <p:spPr>
          <a:xfrm>
            <a:off x="4460760" y="6494400"/>
            <a:ext cx="1066320" cy="304560"/>
          </a:xfrm>
          <a:prstGeom prst="rect">
            <a:avLst/>
          </a:prstGeom>
          <a:noFill/>
          <a:ln>
            <a:noFill/>
          </a:ln>
        </p:spPr>
        <p:txBody>
          <a:bodyPr/>
          <a:lstStyle/>
          <a:p>
            <a:pPr>
              <a:lnSpc>
                <a:spcPct val="100000"/>
              </a:lnSpc>
            </a:pPr>
            <a:fld id="{5883EFF0-40BA-47D2-AC11-2B9478EBC643}" type="slidenum">
              <a:rPr lang="en-US" sz="1200" b="1" strike="noStrike" spc="-1">
                <a:solidFill>
                  <a:srgbClr val="000000"/>
                </a:solidFill>
                <a:uFill>
                  <a:solidFill>
                    <a:srgbClr val="FFFFFF"/>
                  </a:solidFill>
                </a:uFill>
                <a:latin typeface="Arial"/>
                <a:ea typeface="ＭＳ Ｐゴシック"/>
              </a:rPr>
              <a:t>44</a:t>
            </a:fld>
            <a:endParaRPr lang="en-US" sz="1400" b="0" strike="noStrike" spc="-1">
              <a:solidFill>
                <a:srgbClr val="000000"/>
              </a:solidFill>
              <a:uFill>
                <a:solidFill>
                  <a:srgbClr val="FFFFFF"/>
                </a:solidFill>
              </a:uFill>
              <a:latin typeface="Times New Roman"/>
            </a:endParaRPr>
          </a:p>
        </p:txBody>
      </p:sp>
      <p:sp>
        <p:nvSpPr>
          <p:cNvPr id="781"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Fast Recovery (more details)</a:t>
            </a:r>
            <a:endParaRPr lang="en-US" sz="3300" b="0" strike="noStrike" spc="-1">
              <a:solidFill>
                <a:srgbClr val="000000"/>
              </a:solidFill>
              <a:uFill>
                <a:solidFill>
                  <a:srgbClr val="FFFFFF"/>
                </a:solidFill>
              </a:uFill>
              <a:latin typeface="Arial"/>
            </a:endParaRPr>
          </a:p>
        </p:txBody>
      </p:sp>
      <p:sp>
        <p:nvSpPr>
          <p:cNvPr id="782" name="TextShape 3"/>
          <p:cNvSpPr txBox="1"/>
          <p:nvPr/>
        </p:nvSpPr>
        <p:spPr>
          <a:xfrm>
            <a:off x="762120" y="1523880"/>
            <a:ext cx="7772040" cy="48002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500" b="0" strike="noStrike" spc="-1">
                <a:solidFill>
                  <a:srgbClr val="000000"/>
                </a:solidFill>
                <a:uFill>
                  <a:solidFill>
                    <a:srgbClr val="FFFFFF"/>
                  </a:solidFill>
                </a:uFill>
                <a:latin typeface="Arial"/>
              </a:rPr>
              <a:t>NOTE: </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3333CC"/>
                </a:solidFill>
                <a:uFill>
                  <a:solidFill>
                    <a:srgbClr val="FFFFFF"/>
                  </a:solidFill>
                </a:uFill>
                <a:latin typeface="Arial"/>
              </a:rPr>
              <a:t>congwin</a:t>
            </a:r>
            <a:r>
              <a:rPr lang="en-US" sz="2200" b="0" strike="noStrike" spc="-1">
                <a:solidFill>
                  <a:srgbClr val="000000"/>
                </a:solidFill>
                <a:uFill>
                  <a:solidFill>
                    <a:srgbClr val="FFFFFF"/>
                  </a:solidFill>
                </a:uFill>
                <a:latin typeface="Arial"/>
              </a:rPr>
              <a:t> does not allow you to send any more packets (the window is “closed”)</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If you wait for the retransmitted segment 10 to reach the receiver and the ack (which will ack all 1000 bytes) to arrive at the sender, the network will be empty of packets and a slow-start must be performed</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1" strike="noStrike" spc="-1">
                <a:solidFill>
                  <a:srgbClr val="3333CC"/>
                </a:solidFill>
                <a:uFill>
                  <a:solidFill>
                    <a:srgbClr val="FFFFFF"/>
                  </a:solidFill>
                </a:uFill>
                <a:latin typeface="Arial"/>
              </a:rPr>
              <a:t>we don’t want this</a:t>
            </a:r>
            <a:r>
              <a:rPr lang="en-US" sz="2000" b="0" strike="noStrike" spc="-1">
                <a:solidFill>
                  <a:srgbClr val="3333CC"/>
                </a:solidFill>
                <a:uFill>
                  <a:solidFill>
                    <a:srgbClr val="FFFFFF"/>
                  </a:solidFill>
                </a:uFill>
                <a:latin typeface="Arial"/>
              </a:rPr>
              <a:t>. </a:t>
            </a:r>
            <a:r>
              <a:rPr lang="en-US" sz="2000" b="0" strike="noStrike" spc="-1">
                <a:solidFill>
                  <a:srgbClr val="000000"/>
                </a:solidFill>
                <a:uFill>
                  <a:solidFill>
                    <a:srgbClr val="FFFFFF"/>
                  </a:solidFill>
                </a:uFill>
                <a:latin typeface="Arial"/>
              </a:rPr>
              <a:t>You want to continue to send data and prevent the network from being empty (recall self-clocking)</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You would need a window of size 1010 before you can send another </a:t>
            </a:r>
            <a:r>
              <a:rPr lang="en-US" sz="2200" b="1" strike="noStrike" spc="-1">
                <a:solidFill>
                  <a:srgbClr val="000000"/>
                </a:solidFill>
                <a:uFill>
                  <a:solidFill>
                    <a:srgbClr val="FFFFFF"/>
                  </a:solidFill>
                </a:uFill>
                <a:latin typeface="Arial"/>
              </a:rPr>
              <a:t>new</a:t>
            </a:r>
            <a:r>
              <a:rPr lang="en-US" sz="2200" b="0" strike="noStrike" spc="-1">
                <a:solidFill>
                  <a:srgbClr val="000000"/>
                </a:solidFill>
                <a:uFill>
                  <a:solidFill>
                    <a:srgbClr val="FFFFFF"/>
                  </a:solidFill>
                </a:uFill>
                <a:latin typeface="Arial"/>
              </a:rPr>
              <a:t> packet.</a:t>
            </a:r>
            <a:endParaRPr lang="en-US" sz="20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TextShape 1"/>
          <p:cNvSpPr txBox="1"/>
          <p:nvPr/>
        </p:nvSpPr>
        <p:spPr>
          <a:xfrm>
            <a:off x="4460760" y="6494400"/>
            <a:ext cx="1066320" cy="304560"/>
          </a:xfrm>
          <a:prstGeom prst="rect">
            <a:avLst/>
          </a:prstGeom>
          <a:noFill/>
          <a:ln>
            <a:noFill/>
          </a:ln>
        </p:spPr>
        <p:txBody>
          <a:bodyPr/>
          <a:lstStyle/>
          <a:p>
            <a:pPr>
              <a:lnSpc>
                <a:spcPct val="100000"/>
              </a:lnSpc>
            </a:pPr>
            <a:fld id="{72B0D890-F78C-41D5-BF81-71D6745BC767}" type="slidenum">
              <a:rPr lang="en-US" sz="1200" b="1" strike="noStrike" spc="-1">
                <a:solidFill>
                  <a:srgbClr val="000000"/>
                </a:solidFill>
                <a:uFill>
                  <a:solidFill>
                    <a:srgbClr val="FFFFFF"/>
                  </a:solidFill>
                </a:uFill>
                <a:latin typeface="Arial"/>
                <a:ea typeface="ＭＳ Ｐゴシック"/>
              </a:rPr>
              <a:t>45</a:t>
            </a:fld>
            <a:endParaRPr lang="en-US" sz="1400" b="0" strike="noStrike" spc="-1">
              <a:solidFill>
                <a:srgbClr val="000000"/>
              </a:solidFill>
              <a:uFill>
                <a:solidFill>
                  <a:srgbClr val="FFFFFF"/>
                </a:solidFill>
              </a:uFill>
              <a:latin typeface="Times New Roman"/>
            </a:endParaRPr>
          </a:p>
        </p:txBody>
      </p:sp>
      <p:sp>
        <p:nvSpPr>
          <p:cNvPr id="784"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Fast recovery (contd)</a:t>
            </a:r>
            <a:endParaRPr lang="en-US" sz="3300" b="0" strike="noStrike" spc="-1">
              <a:solidFill>
                <a:srgbClr val="000000"/>
              </a:solidFill>
              <a:uFill>
                <a:solidFill>
                  <a:srgbClr val="FFFFFF"/>
                </a:solidFill>
              </a:uFill>
              <a:latin typeface="Arial"/>
            </a:endParaRPr>
          </a:p>
        </p:txBody>
      </p:sp>
      <p:sp>
        <p:nvSpPr>
          <p:cNvPr id="785" name="TextShape 3"/>
          <p:cNvSpPr txBox="1"/>
          <p:nvPr/>
        </p:nvSpPr>
        <p:spPr>
          <a:xfrm>
            <a:off x="685800" y="1523880"/>
            <a:ext cx="7772040" cy="48002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We thus </a:t>
            </a:r>
            <a:r>
              <a:rPr lang="en-US" sz="2000" b="0" i="1" strike="noStrike" spc="-1">
                <a:solidFill>
                  <a:srgbClr val="000000"/>
                </a:solidFill>
                <a:uFill>
                  <a:solidFill>
                    <a:srgbClr val="FFFFFF"/>
                  </a:solidFill>
                </a:uFill>
                <a:latin typeface="Arial"/>
              </a:rPr>
              <a:t>temporarily </a:t>
            </a:r>
            <a:r>
              <a:rPr lang="en-US" sz="2000" b="0" strike="noStrike" spc="-1">
                <a:solidFill>
                  <a:srgbClr val="000000"/>
                </a:solidFill>
                <a:uFill>
                  <a:solidFill>
                    <a:srgbClr val="FFFFFF"/>
                  </a:solidFill>
                </a:uFill>
                <a:latin typeface="Arial"/>
              </a:rPr>
              <a:t>increase </a:t>
            </a:r>
            <a:r>
              <a:rPr lang="en-US" sz="2000" b="0" strike="noStrike" spc="-1">
                <a:solidFill>
                  <a:srgbClr val="3333CC"/>
                </a:solidFill>
                <a:uFill>
                  <a:solidFill>
                    <a:srgbClr val="FFFFFF"/>
                  </a:solidFill>
                </a:uFill>
                <a:latin typeface="Arial"/>
              </a:rPr>
              <a:t>congwin</a:t>
            </a: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Set </a:t>
            </a:r>
            <a:r>
              <a:rPr lang="en-US" sz="2000" b="0" strike="noStrike" spc="-1">
                <a:solidFill>
                  <a:srgbClr val="3333CC"/>
                </a:solidFill>
                <a:uFill>
                  <a:solidFill>
                    <a:srgbClr val="FFFFFF"/>
                  </a:solidFill>
                </a:uFill>
                <a:latin typeface="Arial"/>
              </a:rPr>
              <a:t>congwin</a:t>
            </a:r>
            <a:r>
              <a:rPr lang="en-US" sz="2000" b="0" strike="noStrike" spc="-1">
                <a:solidFill>
                  <a:srgbClr val="000000"/>
                </a:solidFill>
                <a:uFill>
                  <a:solidFill>
                    <a:srgbClr val="FFFFFF"/>
                  </a:solidFill>
                </a:uFill>
                <a:latin typeface="Arial"/>
              </a:rPr>
              <a:t> to </a:t>
            </a:r>
            <a:r>
              <a:rPr lang="en-US" sz="2000" b="0" strike="noStrike" spc="-1">
                <a:solidFill>
                  <a:srgbClr val="3333CC"/>
                </a:solidFill>
                <a:uFill>
                  <a:solidFill>
                    <a:srgbClr val="FFFFFF"/>
                  </a:solidFill>
                </a:uFill>
                <a:latin typeface="Arial"/>
              </a:rPr>
              <a:t>threshold</a:t>
            </a:r>
            <a:r>
              <a:rPr lang="en-US" sz="2000" b="0" strike="noStrike" spc="-1">
                <a:solidFill>
                  <a:srgbClr val="000000"/>
                </a:solidFill>
                <a:uFill>
                  <a:solidFill>
                    <a:srgbClr val="FFFFFF"/>
                  </a:solidFill>
                </a:uFill>
                <a:latin typeface="Arial"/>
              </a:rPr>
              <a:t> plus 3 times the segment size.</a:t>
            </a:r>
            <a:endParaRPr lang="en-US" sz="24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3333CC"/>
                </a:solidFill>
                <a:uFill>
                  <a:solidFill>
                    <a:srgbClr val="FFFFFF"/>
                  </a:solidFill>
                </a:uFill>
                <a:latin typeface="Arial"/>
              </a:rPr>
              <a:t>congwin</a:t>
            </a:r>
            <a:r>
              <a:rPr lang="en-US" sz="2000" b="0" strike="noStrike" spc="-1">
                <a:solidFill>
                  <a:srgbClr val="000000"/>
                </a:solidFill>
                <a:uFill>
                  <a:solidFill>
                    <a:srgbClr val="FFFFFF"/>
                  </a:solidFill>
                </a:uFill>
                <a:latin typeface="Arial"/>
              </a:rPr>
              <a:t> = 500 + 30 = 530</a:t>
            </a: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This inflates the congestion window by the number of segments that have left the network and which the other end has received and stored (3). </a:t>
            </a: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It is not big enough yet to transmit new data</a:t>
            </a: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Each time another duplicate ACK arrives</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Increment </a:t>
            </a:r>
            <a:r>
              <a:rPr lang="en-US" sz="2000" b="0" strike="noStrike" spc="-1">
                <a:solidFill>
                  <a:srgbClr val="3333CC"/>
                </a:solidFill>
                <a:uFill>
                  <a:solidFill>
                    <a:srgbClr val="FFFFFF"/>
                  </a:solidFill>
                </a:uFill>
                <a:latin typeface="Arial"/>
              </a:rPr>
              <a:t>congwin</a:t>
            </a:r>
            <a:r>
              <a:rPr lang="en-US" sz="2000" b="0" strike="noStrike" spc="-1">
                <a:solidFill>
                  <a:srgbClr val="000000"/>
                </a:solidFill>
                <a:uFill>
                  <a:solidFill>
                    <a:srgbClr val="FFFFFF"/>
                  </a:solidFill>
                </a:uFill>
                <a:latin typeface="Arial"/>
              </a:rPr>
              <a:t> by the segment size. </a:t>
            </a: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This inflates the congestion window for the additional segment that has left the network. </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Transmit a packet, if allowed by the new value of </a:t>
            </a:r>
            <a:r>
              <a:rPr lang="en-US" sz="2000" b="0" strike="noStrike" spc="-1">
                <a:solidFill>
                  <a:srgbClr val="3333CC"/>
                </a:solidFill>
                <a:uFill>
                  <a:solidFill>
                    <a:srgbClr val="FFFFFF"/>
                  </a:solidFill>
                </a:uFill>
                <a:latin typeface="Arial"/>
              </a:rPr>
              <a:t>congwin</a:t>
            </a:r>
            <a:r>
              <a:rPr lang="en-US" sz="2000" b="0" strike="noStrike" spc="-1">
                <a:solidFill>
                  <a:srgbClr val="000000"/>
                </a:solidFill>
                <a:uFill>
                  <a:solidFill>
                    <a:srgbClr val="FFFFFF"/>
                  </a:solidFill>
                </a:uFill>
                <a:latin typeface="Arial"/>
              </a:rPr>
              <a:t>. </a:t>
            </a: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Note that congwin needs to grow to at least 1010 for this to happen.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extShape 1"/>
          <p:cNvSpPr txBox="1"/>
          <p:nvPr/>
        </p:nvSpPr>
        <p:spPr>
          <a:xfrm>
            <a:off x="4460760" y="6494400"/>
            <a:ext cx="1066320" cy="304560"/>
          </a:xfrm>
          <a:prstGeom prst="rect">
            <a:avLst/>
          </a:prstGeom>
          <a:noFill/>
          <a:ln>
            <a:noFill/>
          </a:ln>
        </p:spPr>
        <p:txBody>
          <a:bodyPr/>
          <a:lstStyle/>
          <a:p>
            <a:pPr>
              <a:lnSpc>
                <a:spcPct val="100000"/>
              </a:lnSpc>
            </a:pPr>
            <a:fld id="{FF8E66A5-30AF-434C-AEC4-5B3F3D61BDA8}" type="slidenum">
              <a:rPr lang="en-US" sz="1200" b="1" strike="noStrike" spc="-1">
                <a:solidFill>
                  <a:srgbClr val="000000"/>
                </a:solidFill>
                <a:uFill>
                  <a:solidFill>
                    <a:srgbClr val="FFFFFF"/>
                  </a:solidFill>
                </a:uFill>
                <a:latin typeface="Arial"/>
                <a:ea typeface="ＭＳ Ｐゴシック"/>
              </a:rPr>
              <a:t>46</a:t>
            </a:fld>
            <a:endParaRPr lang="en-US" sz="1400" b="0" strike="noStrike" spc="-1">
              <a:solidFill>
                <a:srgbClr val="000000"/>
              </a:solidFill>
              <a:uFill>
                <a:solidFill>
                  <a:srgbClr val="FFFFFF"/>
                </a:solidFill>
              </a:uFill>
              <a:latin typeface="Times New Roman"/>
            </a:endParaRPr>
          </a:p>
        </p:txBody>
      </p:sp>
      <p:sp>
        <p:nvSpPr>
          <p:cNvPr id="787"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Fast recovery (back to the example)</a:t>
            </a:r>
            <a:endParaRPr lang="en-US" sz="3300" b="0" strike="noStrike" spc="-1">
              <a:solidFill>
                <a:srgbClr val="000000"/>
              </a:solidFill>
              <a:uFill>
                <a:solidFill>
                  <a:srgbClr val="FFFFFF"/>
                </a:solidFill>
              </a:uFill>
              <a:latin typeface="Arial"/>
            </a:endParaRPr>
          </a:p>
        </p:txBody>
      </p:sp>
      <p:sp>
        <p:nvSpPr>
          <p:cNvPr id="788" name="TextShape 3"/>
          <p:cNvSpPr txBox="1"/>
          <p:nvPr/>
        </p:nvSpPr>
        <p:spPr>
          <a:xfrm>
            <a:off x="380880" y="1523880"/>
            <a:ext cx="8000640" cy="48765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We have </a:t>
            </a:r>
            <a:r>
              <a:rPr lang="en-US" sz="2400" b="0" strike="noStrike" spc="-1">
                <a:solidFill>
                  <a:srgbClr val="3333CC"/>
                </a:solidFill>
                <a:uFill>
                  <a:solidFill>
                    <a:srgbClr val="FFFFFF"/>
                  </a:solidFill>
                </a:uFill>
                <a:latin typeface="Arial"/>
              </a:rPr>
              <a:t>congwin</a:t>
            </a:r>
            <a:r>
              <a:rPr lang="en-US" sz="2400" b="0" strike="noStrike" spc="-1">
                <a:solidFill>
                  <a:srgbClr val="000000"/>
                </a:solidFill>
                <a:uFill>
                  <a:solidFill>
                    <a:srgbClr val="FFFFFF"/>
                  </a:solidFill>
                </a:uFill>
                <a:latin typeface="Arial"/>
              </a:rPr>
              <a:t> = 530, and 96 old segments flying (1000 … 50)</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When receiver rcvs segments 510 .. 50 the rcvr sends back duplicate ack(10), i.e., 47 duplicate ack’s.</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Each of these will increase the window by 10 at sender</a:t>
            </a:r>
          </a:p>
          <a:p>
            <a:pPr marL="743040" lvl="1" indent="-285480">
              <a:lnSpc>
                <a:spcPct val="100000"/>
              </a:lnSpc>
              <a:buClr>
                <a:srgbClr val="97CDCC"/>
              </a:buClr>
              <a:buSzPct val="150000"/>
              <a:buFont typeface="Symbol" charset="2"/>
              <a:buChar char=""/>
            </a:pPr>
            <a:r>
              <a:rPr lang="en-US" sz="2400" b="0" strike="noStrike" spc="-1">
                <a:solidFill>
                  <a:srgbClr val="000000"/>
                </a:solidFill>
                <a:uFill>
                  <a:solidFill>
                    <a:srgbClr val="FFFFFF"/>
                  </a:solidFill>
                </a:uFill>
                <a:latin typeface="Arial"/>
              </a:rPr>
              <a:t>New </a:t>
            </a:r>
            <a:r>
              <a:rPr lang="en-US" sz="2400" b="0" strike="noStrike" spc="-1">
                <a:solidFill>
                  <a:srgbClr val="3333CC"/>
                </a:solidFill>
                <a:uFill>
                  <a:solidFill>
                    <a:srgbClr val="FFFFFF"/>
                  </a:solidFill>
                </a:uFill>
                <a:latin typeface="Arial"/>
              </a:rPr>
              <a:t>congwin</a:t>
            </a:r>
            <a:r>
              <a:rPr lang="en-US" sz="2400" b="0" strike="noStrike" spc="-1">
                <a:solidFill>
                  <a:srgbClr val="000000"/>
                </a:solidFill>
                <a:uFill>
                  <a:solidFill>
                    <a:srgbClr val="FFFFFF"/>
                  </a:solidFill>
                </a:uFill>
                <a:latin typeface="Arial"/>
              </a:rPr>
              <a:t> = 1000 (as big as before!)</a:t>
            </a:r>
            <a:endParaRPr lang="en-US" sz="20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Still have 1000 … 520 outstanding (about ½ old window)</a:t>
            </a:r>
          </a:p>
          <a:p>
            <a:pPr marL="743040" lvl="1" indent="-285480">
              <a:lnSpc>
                <a:spcPct val="100000"/>
              </a:lnSpc>
              <a:buClr>
                <a:srgbClr val="97CDCC"/>
              </a:buClr>
              <a:buSzPct val="150000"/>
              <a:buFont typeface="Symbol" charset="2"/>
              <a:buChar char=""/>
            </a:pPr>
            <a:r>
              <a:rPr lang="en-US" sz="2400" b="0" strike="noStrike" spc="-1">
                <a:solidFill>
                  <a:srgbClr val="3333CC"/>
                </a:solidFill>
                <a:uFill>
                  <a:solidFill>
                    <a:srgbClr val="FFFFFF"/>
                  </a:solidFill>
                </a:uFill>
                <a:latin typeface="Arial"/>
              </a:rPr>
              <a:t>Note, we can now send new data if more acks come in </a:t>
            </a:r>
            <a:r>
              <a:rPr lang="en-US" sz="2400" b="0" strike="noStrike" spc="-1">
                <a:solidFill>
                  <a:srgbClr val="000000"/>
                </a:solidFill>
                <a:uFill>
                  <a:solidFill>
                    <a:srgbClr val="FFFFFF"/>
                  </a:solidFill>
                </a:uFill>
                <a:latin typeface="Arial"/>
              </a:rPr>
              <a:t>(because the window will grow)</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TextShape 1"/>
          <p:cNvSpPr txBox="1"/>
          <p:nvPr/>
        </p:nvSpPr>
        <p:spPr>
          <a:xfrm>
            <a:off x="4460760" y="6494400"/>
            <a:ext cx="1066320" cy="304560"/>
          </a:xfrm>
          <a:prstGeom prst="rect">
            <a:avLst/>
          </a:prstGeom>
          <a:noFill/>
          <a:ln>
            <a:noFill/>
          </a:ln>
        </p:spPr>
        <p:txBody>
          <a:bodyPr/>
          <a:lstStyle/>
          <a:p>
            <a:pPr>
              <a:lnSpc>
                <a:spcPct val="100000"/>
              </a:lnSpc>
            </a:pPr>
            <a:fld id="{1EBD2CDD-4345-4036-B88F-9EFAA60093AC}" type="slidenum">
              <a:rPr lang="en-US" sz="1200" b="1" strike="noStrike" spc="-1">
                <a:solidFill>
                  <a:srgbClr val="000000"/>
                </a:solidFill>
                <a:uFill>
                  <a:solidFill>
                    <a:srgbClr val="FFFFFF"/>
                  </a:solidFill>
                </a:uFill>
                <a:latin typeface="Arial"/>
                <a:ea typeface="ＭＳ Ｐゴシック"/>
              </a:rPr>
              <a:t>47</a:t>
            </a:fld>
            <a:endParaRPr lang="en-US" sz="1400" b="0" strike="noStrike" spc="-1">
              <a:solidFill>
                <a:srgbClr val="000000"/>
              </a:solidFill>
              <a:uFill>
                <a:solidFill>
                  <a:srgbClr val="FFFFFF"/>
                </a:solidFill>
              </a:uFill>
              <a:latin typeface="Times New Roman"/>
            </a:endParaRPr>
          </a:p>
        </p:txBody>
      </p:sp>
      <p:sp>
        <p:nvSpPr>
          <p:cNvPr id="790"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Fast recovery (contd)</a:t>
            </a:r>
            <a:endParaRPr lang="en-US" sz="3300" b="0" strike="noStrike" spc="-1">
              <a:solidFill>
                <a:srgbClr val="000000"/>
              </a:solidFill>
              <a:uFill>
                <a:solidFill>
                  <a:srgbClr val="FFFFFF"/>
                </a:solidFill>
              </a:uFill>
              <a:latin typeface="Arial"/>
            </a:endParaRPr>
          </a:p>
        </p:txBody>
      </p:sp>
      <p:sp>
        <p:nvSpPr>
          <p:cNvPr id="791" name="TextShape 3"/>
          <p:cNvSpPr txBox="1"/>
          <p:nvPr/>
        </p:nvSpPr>
        <p:spPr>
          <a:xfrm>
            <a:off x="762120" y="1523880"/>
            <a:ext cx="7772040" cy="472392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When segments 1000 … 520 are rcvd, receiver sends 49 duplicate ack(10)</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Thus, </a:t>
            </a:r>
            <a:r>
              <a:rPr lang="en-US" sz="2400" b="0" strike="noStrike" spc="-1">
                <a:solidFill>
                  <a:srgbClr val="3333CC"/>
                </a:solidFill>
                <a:uFill>
                  <a:solidFill>
                    <a:srgbClr val="FFFFFF"/>
                  </a:solidFill>
                </a:uFill>
                <a:latin typeface="Arial"/>
              </a:rPr>
              <a:t>congwin</a:t>
            </a:r>
            <a:r>
              <a:rPr lang="en-US" sz="2400" b="0" strike="noStrike" spc="-1">
                <a:solidFill>
                  <a:srgbClr val="000000"/>
                </a:solidFill>
                <a:uFill>
                  <a:solidFill>
                    <a:srgbClr val="FFFFFF"/>
                  </a:solidFill>
                </a:uFill>
                <a:latin typeface="Arial"/>
              </a:rPr>
              <a:t> increases by 490: </a:t>
            </a:r>
            <a:r>
              <a:rPr lang="en-US" sz="2400" b="0" strike="noStrike" spc="-1">
                <a:solidFill>
                  <a:srgbClr val="3333CC"/>
                </a:solidFill>
                <a:uFill>
                  <a:solidFill>
                    <a:srgbClr val="FFFFFF"/>
                  </a:solidFill>
                </a:uFill>
                <a:latin typeface="Arial"/>
              </a:rPr>
              <a:t>congwin</a:t>
            </a:r>
            <a:r>
              <a:rPr lang="en-US" sz="2400" b="0" strike="noStrike" spc="-1">
                <a:solidFill>
                  <a:srgbClr val="000000"/>
                </a:solidFill>
                <a:uFill>
                  <a:solidFill>
                    <a:srgbClr val="FFFFFF"/>
                  </a:solidFill>
                </a:uFill>
                <a:latin typeface="Arial"/>
              </a:rPr>
              <a:t> = 1490</a:t>
            </a:r>
          </a:p>
          <a:p>
            <a:pPr marL="343080" indent="-342720" algn="ctr">
              <a:lnSpc>
                <a:spcPct val="100000"/>
              </a:lnSpc>
            </a:pPr>
            <a:r>
              <a:rPr lang="en-US" sz="2400" b="0" strike="noStrike" spc="-1">
                <a:solidFill>
                  <a:srgbClr val="000000"/>
                </a:solidFill>
                <a:uFill>
                  <a:solidFill>
                    <a:srgbClr val="FFFFFF"/>
                  </a:solidFill>
                </a:uFill>
                <a:latin typeface="Arial"/>
              </a:rPr>
              <a:t>congwin grows from 1000 to 1490</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Thus, we can now send segments 1010 … 1490 </a:t>
            </a:r>
            <a:r>
              <a:rPr lang="en-US" sz="2400" b="1" strike="noStrike" spc="-1">
                <a:solidFill>
                  <a:srgbClr val="FF3300"/>
                </a:solidFill>
                <a:uFill>
                  <a:solidFill>
                    <a:srgbClr val="FFFFFF"/>
                  </a:solidFill>
                </a:uFill>
                <a:latin typeface="Arial"/>
              </a:rPr>
              <a:t>as the window increases</a:t>
            </a:r>
            <a:r>
              <a:rPr lang="en-US" sz="2400" b="0" strike="noStrike" spc="-1">
                <a:solidFill>
                  <a:srgbClr val="FF3300"/>
                </a:solidFill>
                <a:uFill>
                  <a:solidFill>
                    <a:srgbClr val="FFFFFF"/>
                  </a:solidFill>
                </a:uFill>
                <a:latin typeface="Arial"/>
              </a:rPr>
              <a:t> </a:t>
            </a:r>
            <a:r>
              <a:rPr lang="en-US" sz="2400" b="0" strike="noStrike" spc="-1">
                <a:solidFill>
                  <a:srgbClr val="000000"/>
                </a:solidFill>
                <a:uFill>
                  <a:solidFill>
                    <a:srgbClr val="FFFFFF"/>
                  </a:solidFill>
                </a:uFill>
                <a:latin typeface="Arial"/>
              </a:rPr>
              <a:t>(i.e. 1490, … ,1010, </a:t>
            </a:r>
            <a:r>
              <a:rPr lang="en-US" sz="2400" b="1" strike="noStrike" spc="-1">
                <a:solidFill>
                  <a:srgbClr val="FF3300"/>
                </a:solidFill>
                <a:uFill>
                  <a:solidFill>
                    <a:srgbClr val="FFFFFF"/>
                  </a:solidFill>
                </a:uFill>
                <a:latin typeface="Arial"/>
              </a:rPr>
              <a:t>10,</a:t>
            </a:r>
            <a:r>
              <a:rPr lang="en-US" sz="2400" b="0" strike="noStrike" spc="-1">
                <a:solidFill>
                  <a:srgbClr val="FF3300"/>
                </a:solidFill>
                <a:uFill>
                  <a:solidFill>
                    <a:srgbClr val="FFFFFF"/>
                  </a:solidFill>
                </a:uFill>
                <a:latin typeface="Arial"/>
              </a:rPr>
              <a:t> </a:t>
            </a:r>
            <a:r>
              <a:rPr lang="en-US" sz="2400" b="0" strike="noStrike" spc="-1">
                <a:solidFill>
                  <a:srgbClr val="000000"/>
                </a:solidFill>
                <a:uFill>
                  <a:solidFill>
                    <a:srgbClr val="FFFFFF"/>
                  </a:solidFill>
                </a:uFill>
                <a:latin typeface="Arial"/>
              </a:rPr>
              <a:t>…)</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These are 49 </a:t>
            </a:r>
            <a:r>
              <a:rPr lang="en-US" sz="2200" b="0" u="sng" strike="noStrike" spc="-1">
                <a:solidFill>
                  <a:srgbClr val="000000"/>
                </a:solidFill>
                <a:uFill>
                  <a:solidFill>
                    <a:srgbClr val="FFFFFF"/>
                  </a:solidFill>
                </a:uFill>
                <a:latin typeface="Arial"/>
              </a:rPr>
              <a:t>new</a:t>
            </a:r>
            <a:r>
              <a:rPr lang="en-US" sz="2200" b="0" strike="noStrike" spc="-1">
                <a:solidFill>
                  <a:srgbClr val="000000"/>
                </a:solidFill>
                <a:uFill>
                  <a:solidFill>
                    <a:srgbClr val="FFFFFF"/>
                  </a:solidFill>
                </a:uFill>
                <a:latin typeface="Arial"/>
              </a:rPr>
              <a:t> packets, not retransmissions</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These packets are </a:t>
            </a:r>
            <a:r>
              <a:rPr lang="en-US" sz="2200" b="0" u="sng" strike="noStrike" spc="-1">
                <a:solidFill>
                  <a:srgbClr val="000000"/>
                </a:solidFill>
                <a:uFill>
                  <a:solidFill>
                    <a:srgbClr val="FFFFFF"/>
                  </a:solidFill>
                </a:uFill>
                <a:latin typeface="Arial"/>
              </a:rPr>
              <a:t>behind</a:t>
            </a:r>
            <a:r>
              <a:rPr lang="en-US" sz="2200" b="0" strike="noStrike" spc="-1">
                <a:solidFill>
                  <a:srgbClr val="000000"/>
                </a:solidFill>
                <a:uFill>
                  <a:solidFill>
                    <a:srgbClr val="FFFFFF"/>
                  </a:solidFill>
                </a:uFill>
                <a:latin typeface="Arial"/>
              </a:rPr>
              <a:t> the retransmitted packet 10</a:t>
            </a:r>
            <a:endParaRPr lang="en-US" sz="20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TextShape 1"/>
          <p:cNvSpPr txBox="1"/>
          <p:nvPr/>
        </p:nvSpPr>
        <p:spPr>
          <a:xfrm>
            <a:off x="4460760" y="6494400"/>
            <a:ext cx="1066320" cy="304560"/>
          </a:xfrm>
          <a:prstGeom prst="rect">
            <a:avLst/>
          </a:prstGeom>
          <a:noFill/>
          <a:ln>
            <a:noFill/>
          </a:ln>
        </p:spPr>
        <p:txBody>
          <a:bodyPr/>
          <a:lstStyle/>
          <a:p>
            <a:pPr>
              <a:lnSpc>
                <a:spcPct val="100000"/>
              </a:lnSpc>
            </a:pPr>
            <a:fld id="{F7A22921-9530-41D9-986A-812F7FD2FC63}" type="slidenum">
              <a:rPr lang="en-US" sz="1200" b="1" strike="noStrike" spc="-1">
                <a:solidFill>
                  <a:srgbClr val="000000"/>
                </a:solidFill>
                <a:uFill>
                  <a:solidFill>
                    <a:srgbClr val="FFFFFF"/>
                  </a:solidFill>
                </a:uFill>
                <a:latin typeface="Arial"/>
                <a:ea typeface="ＭＳ Ｐゴシック"/>
              </a:rPr>
              <a:t>48</a:t>
            </a:fld>
            <a:endParaRPr lang="en-US" sz="1400" b="0" strike="noStrike" spc="-1">
              <a:solidFill>
                <a:srgbClr val="000000"/>
              </a:solidFill>
              <a:uFill>
                <a:solidFill>
                  <a:srgbClr val="FFFFFF"/>
                </a:solidFill>
              </a:uFill>
              <a:latin typeface="Times New Roman"/>
            </a:endParaRPr>
          </a:p>
        </p:txBody>
      </p:sp>
      <p:sp>
        <p:nvSpPr>
          <p:cNvPr id="793"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Fast recovery (more details)</a:t>
            </a:r>
            <a:endParaRPr lang="en-US" sz="3300" b="0" strike="noStrike" spc="-1">
              <a:solidFill>
                <a:srgbClr val="000000"/>
              </a:solidFill>
              <a:uFill>
                <a:solidFill>
                  <a:srgbClr val="FFFFFF"/>
                </a:solidFill>
              </a:uFill>
              <a:latin typeface="Arial"/>
            </a:endParaRPr>
          </a:p>
        </p:txBody>
      </p:sp>
      <p:sp>
        <p:nvSpPr>
          <p:cNvPr id="794" name="TextShape 3"/>
          <p:cNvSpPr txBox="1"/>
          <p:nvPr/>
        </p:nvSpPr>
        <p:spPr>
          <a:xfrm>
            <a:off x="762120" y="1371600"/>
            <a:ext cx="7924320" cy="518112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200" b="0" strike="noStrike" spc="-1">
                <a:solidFill>
                  <a:srgbClr val="000000"/>
                </a:solidFill>
                <a:uFill>
                  <a:solidFill>
                    <a:srgbClr val="FFFFFF"/>
                  </a:solidFill>
                </a:uFill>
                <a:latin typeface="Arial"/>
              </a:rPr>
              <a:t>When segment 10 arrives at the receiver: </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the send an ack for ALL the data – ack(1010) </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segments still flying: 1490 ..1010</a:t>
            </a:r>
          </a:p>
          <a:p>
            <a:pPr marL="1143000" lvl="2" indent="-228240">
              <a:lnSpc>
                <a:spcPct val="100000"/>
              </a:lnSpc>
              <a:buClr>
                <a:srgbClr val="000000"/>
              </a:buClr>
              <a:buSzPct val="150000"/>
              <a:buFont typeface="Symbol" charset="2"/>
              <a:buChar char=""/>
            </a:pPr>
            <a:r>
              <a:rPr lang="en-US" sz="1800" b="0" strike="noStrike" spc="-1">
                <a:solidFill>
                  <a:srgbClr val="000000"/>
                </a:solidFill>
                <a:uFill>
                  <a:solidFill>
                    <a:srgbClr val="FFFFFF"/>
                  </a:solidFill>
                </a:uFill>
                <a:latin typeface="Arial"/>
              </a:rPr>
              <a:t>these are the new packets sent after the retransmission
 </a:t>
            </a:r>
            <a:endParaRPr lang="en-US" sz="20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200" b="0" strike="noStrike" spc="-1">
                <a:solidFill>
                  <a:srgbClr val="000000"/>
                </a:solidFill>
                <a:uFill>
                  <a:solidFill>
                    <a:srgbClr val="FFFFFF"/>
                  </a:solidFill>
                </a:uFill>
                <a:latin typeface="Arial"/>
              </a:rPr>
              <a:t>When ack(1010) arrives at the sender</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Fast retransmit is over at this point.</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set </a:t>
            </a:r>
            <a:r>
              <a:rPr lang="en-US" sz="2000" b="0" strike="noStrike" spc="-1">
                <a:solidFill>
                  <a:srgbClr val="3333CC"/>
                </a:solidFill>
                <a:uFill>
                  <a:solidFill>
                    <a:srgbClr val="FFFFFF"/>
                  </a:solidFill>
                </a:uFill>
                <a:latin typeface="Arial"/>
              </a:rPr>
              <a:t>congwin</a:t>
            </a:r>
            <a:r>
              <a:rPr lang="en-US" sz="2000" b="0" strike="noStrike" spc="-1">
                <a:solidFill>
                  <a:srgbClr val="000000"/>
                </a:solidFill>
                <a:uFill>
                  <a:solidFill>
                    <a:srgbClr val="FFFFFF"/>
                  </a:solidFill>
                </a:uFill>
                <a:latin typeface="Arial"/>
              </a:rPr>
              <a:t> to </a:t>
            </a:r>
            <a:r>
              <a:rPr lang="en-US" sz="2000" b="0" strike="noStrike" spc="-1">
                <a:solidFill>
                  <a:srgbClr val="3333CC"/>
                </a:solidFill>
                <a:uFill>
                  <a:solidFill>
                    <a:srgbClr val="FFFFFF"/>
                  </a:solidFill>
                </a:uFill>
                <a:latin typeface="Arial"/>
              </a:rPr>
              <a:t>threshold</a:t>
            </a:r>
            <a:r>
              <a:rPr lang="en-US" sz="2000" b="0" strike="noStrike" spc="-1">
                <a:solidFill>
                  <a:srgbClr val="000000"/>
                </a:solidFill>
                <a:uFill>
                  <a:solidFill>
                    <a:srgbClr val="FFFFFF"/>
                  </a:solidFill>
                </a:uFill>
                <a:latin typeface="Arial"/>
              </a:rPr>
              <a:t> (the value set in step 1). </a:t>
            </a:r>
          </a:p>
          <a:p>
            <a:pPr marL="743040" lvl="1" indent="-285480">
              <a:lnSpc>
                <a:spcPct val="100000"/>
              </a:lnSpc>
              <a:buClr>
                <a:srgbClr val="97CDCC"/>
              </a:buClr>
              <a:buSzPct val="150000"/>
              <a:buFont typeface="Symbol" charset="2"/>
              <a:buChar char=""/>
            </a:pPr>
            <a:r>
              <a:rPr lang="en-US" sz="2000" b="0" strike="noStrike" spc="-1">
                <a:solidFill>
                  <a:srgbClr val="3333CC"/>
                </a:solidFill>
                <a:uFill>
                  <a:solidFill>
                    <a:srgbClr val="FFFFFF"/>
                  </a:solidFill>
                </a:uFill>
                <a:latin typeface="Arial"/>
              </a:rPr>
              <a:t>congwin</a:t>
            </a:r>
            <a:r>
              <a:rPr lang="en-US" sz="2000" b="0" strike="noStrike" spc="-1">
                <a:solidFill>
                  <a:srgbClr val="000000"/>
                </a:solidFill>
                <a:uFill>
                  <a:solidFill>
                    <a:srgbClr val="FFFFFF"/>
                  </a:solidFill>
                </a:uFill>
                <a:latin typeface="Arial"/>
              </a:rPr>
              <a:t> = 500</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We can now send segment 1500
 </a:t>
            </a:r>
          </a:p>
          <a:p>
            <a:pPr marL="343080" indent="-342720">
              <a:lnSpc>
                <a:spcPct val="100000"/>
              </a:lnSpc>
              <a:buClr>
                <a:srgbClr val="336666"/>
              </a:buClr>
              <a:buSzPct val="70000"/>
              <a:buFont typeface="Wingdings" charset="2"/>
              <a:buChar char=""/>
            </a:pPr>
            <a:r>
              <a:rPr lang="en-US" sz="2200" b="0" strike="noStrike" spc="-1">
                <a:solidFill>
                  <a:srgbClr val="000000"/>
                </a:solidFill>
                <a:uFill>
                  <a:solidFill>
                    <a:srgbClr val="FFFFFF"/>
                  </a:solidFill>
                </a:uFill>
                <a:latin typeface="Arial"/>
              </a:rPr>
              <a:t>We now have congestion avoidance (</a:t>
            </a:r>
            <a:r>
              <a:rPr lang="en-US" sz="2200" b="0" strike="noStrike" spc="-1">
                <a:solidFill>
                  <a:srgbClr val="3333CC"/>
                </a:solidFill>
                <a:uFill>
                  <a:solidFill>
                    <a:srgbClr val="FFFFFF"/>
                  </a:solidFill>
                </a:uFill>
                <a:latin typeface="Arial"/>
              </a:rPr>
              <a:t>congwin</a:t>
            </a:r>
            <a:r>
              <a:rPr lang="en-US" sz="2200" b="0" strike="noStrike" spc="-1">
                <a:solidFill>
                  <a:srgbClr val="000000"/>
                </a:solidFill>
                <a:uFill>
                  <a:solidFill>
                    <a:srgbClr val="FFFFFF"/>
                  </a:solidFill>
                </a:uFill>
                <a:latin typeface="Arial"/>
              </a:rPr>
              <a:t> = </a:t>
            </a:r>
            <a:r>
              <a:rPr lang="en-US" sz="2200" b="0" strike="noStrike" spc="-1">
                <a:solidFill>
                  <a:srgbClr val="3333CC"/>
                </a:solidFill>
                <a:uFill>
                  <a:solidFill>
                    <a:srgbClr val="FFFFFF"/>
                  </a:solidFill>
                </a:uFill>
                <a:latin typeface="Arial"/>
              </a:rPr>
              <a:t>thresh</a:t>
            </a:r>
            <a:r>
              <a:rPr lang="en-US" sz="2200" b="0" strike="noStrike" spc="-1">
                <a:solidFill>
                  <a:srgbClr val="000000"/>
                </a:solidFill>
                <a:uFill>
                  <a:solidFill>
                    <a:srgbClr val="FFFFFF"/>
                  </a:solidFill>
                </a:uFill>
                <a:latin typeface="Arial"/>
              </a:rPr>
              <a:t>) at </a:t>
            </a:r>
            <a:r>
              <a:rPr lang="en-US" sz="2200" b="1" strike="noStrike" spc="-1">
                <a:solidFill>
                  <a:srgbClr val="FF3300"/>
                </a:solidFill>
                <a:uFill>
                  <a:solidFill>
                    <a:srgbClr val="FFFFFF"/>
                  </a:solidFill>
                </a:uFill>
                <a:latin typeface="Arial"/>
              </a:rPr>
              <a:t>one-half the rate</a:t>
            </a:r>
            <a:r>
              <a:rPr lang="en-US" sz="2200" b="0" strike="noStrike" spc="-1">
                <a:solidFill>
                  <a:srgbClr val="000000"/>
                </a:solidFill>
                <a:uFill>
                  <a:solidFill>
                    <a:srgbClr val="FFFFFF"/>
                  </a:solidFill>
                </a:uFill>
                <a:latin typeface="Arial"/>
              </a:rPr>
              <a:t> it was at when the packet was lost (</a:t>
            </a:r>
            <a:r>
              <a:rPr lang="en-US" sz="2200" b="0" strike="noStrike" spc="-1">
                <a:solidFill>
                  <a:srgbClr val="3333CC"/>
                </a:solidFill>
                <a:uFill>
                  <a:solidFill>
                    <a:srgbClr val="FFFFFF"/>
                  </a:solidFill>
                </a:uFill>
                <a:latin typeface="Arial"/>
              </a:rPr>
              <a:t>congwin</a:t>
            </a:r>
            <a:r>
              <a:rPr lang="en-US" sz="2200" b="0" strike="noStrike" spc="-1">
                <a:solidFill>
                  <a:srgbClr val="000000"/>
                </a:solidFill>
                <a:uFill>
                  <a:solidFill>
                    <a:srgbClr val="FFFFFF"/>
                  </a:solidFill>
                </a:uFill>
                <a:latin typeface="Arial"/>
              </a:rPr>
              <a:t> = 500)</a:t>
            </a:r>
            <a:endParaRPr lang="en-US" sz="24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TextShape 1"/>
          <p:cNvSpPr txBox="1"/>
          <p:nvPr/>
        </p:nvSpPr>
        <p:spPr>
          <a:xfrm>
            <a:off x="533520" y="533520"/>
            <a:ext cx="6717960" cy="47592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TCP New Reno</a:t>
            </a:r>
            <a:endParaRPr lang="en-US" sz="3300" b="0" strike="noStrike" spc="-1">
              <a:solidFill>
                <a:srgbClr val="000000"/>
              </a:solidFill>
              <a:uFill>
                <a:solidFill>
                  <a:srgbClr val="FFFFFF"/>
                </a:solidFill>
              </a:uFill>
              <a:latin typeface="Arial"/>
            </a:endParaRPr>
          </a:p>
        </p:txBody>
      </p:sp>
      <p:sp>
        <p:nvSpPr>
          <p:cNvPr id="796" name="CustomShape 2"/>
          <p:cNvSpPr/>
          <p:nvPr/>
        </p:nvSpPr>
        <p:spPr>
          <a:xfrm>
            <a:off x="152280" y="1371600"/>
            <a:ext cx="8762760" cy="5105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nSpc>
                <a:spcPct val="100000"/>
              </a:lnSpc>
              <a:buClr>
                <a:srgbClr val="3333CC"/>
              </a:buClr>
              <a:buSzPct val="60000"/>
              <a:buFont typeface="Wingdings" charset="2"/>
              <a:buChar char=""/>
            </a:pPr>
            <a:r>
              <a:rPr lang="en-US" sz="2400" b="0" strike="noStrike" spc="-1">
                <a:solidFill>
                  <a:srgbClr val="000000"/>
                </a:solidFill>
                <a:uFill>
                  <a:solidFill>
                    <a:srgbClr val="FFFFFF"/>
                  </a:solidFill>
                </a:uFill>
                <a:latin typeface="Arial"/>
              </a:rPr>
              <a:t>When multiple packets are dropped, Reno has problems</a:t>
            </a:r>
            <a:endParaRPr lang="en-US" sz="1800" b="0" strike="noStrike" spc="-1">
              <a:solidFill>
                <a:srgbClr val="000000"/>
              </a:solidFill>
              <a:uFill>
                <a:solidFill>
                  <a:srgbClr val="FFFFFF"/>
                </a:solidFill>
              </a:uFill>
              <a:latin typeface="Arial"/>
            </a:endParaRPr>
          </a:p>
          <a:p>
            <a:pPr marL="343080" indent="-342720">
              <a:lnSpc>
                <a:spcPct val="100000"/>
              </a:lnSpc>
              <a:buClr>
                <a:srgbClr val="3333CC"/>
              </a:buClr>
              <a:buSzPct val="60000"/>
              <a:buFont typeface="Wingdings" charset="2"/>
              <a:buChar char=""/>
            </a:pPr>
            <a:r>
              <a:rPr lang="en-US" sz="2400" b="0" strike="noStrike" spc="-1">
                <a:solidFill>
                  <a:srgbClr val="000000"/>
                </a:solidFill>
                <a:uFill>
                  <a:solidFill>
                    <a:srgbClr val="FFFFFF"/>
                  </a:solidFill>
                </a:uFill>
                <a:latin typeface="Arial"/>
              </a:rPr>
              <a:t>Partial ACK: </a:t>
            </a:r>
            <a:endParaRPr lang="en-US" sz="1800" b="0" strike="noStrike" spc="-1">
              <a:solidFill>
                <a:srgbClr val="000000"/>
              </a:solidFill>
              <a:uFill>
                <a:solidFill>
                  <a:srgbClr val="FFFFFF"/>
                </a:solidFill>
              </a:uFill>
              <a:latin typeface="Arial"/>
            </a:endParaRPr>
          </a:p>
          <a:p>
            <a:pPr marL="743040" lvl="1" indent="-285480">
              <a:lnSpc>
                <a:spcPct val="100000"/>
              </a:lnSpc>
              <a:buClr>
                <a:srgbClr val="FF3300"/>
              </a:buClr>
              <a:buSzPct val="60000"/>
              <a:buFont typeface="Wingdings" charset="2"/>
              <a:buChar char=""/>
            </a:pPr>
            <a:r>
              <a:rPr lang="en-US" sz="2000" b="0" strike="noStrike" spc="-1">
                <a:solidFill>
                  <a:srgbClr val="000000"/>
                </a:solidFill>
                <a:uFill>
                  <a:solidFill>
                    <a:srgbClr val="FFFFFF"/>
                  </a:solidFill>
                </a:uFill>
                <a:latin typeface="Arial"/>
              </a:rPr>
              <a:t>Occurs when multiple packets are lost</a:t>
            </a:r>
            <a:endParaRPr lang="en-US" sz="1800" b="0" strike="noStrike" spc="-1">
              <a:solidFill>
                <a:srgbClr val="000000"/>
              </a:solidFill>
              <a:uFill>
                <a:solidFill>
                  <a:srgbClr val="FFFFFF"/>
                </a:solidFill>
              </a:uFill>
              <a:latin typeface="Arial"/>
            </a:endParaRPr>
          </a:p>
          <a:p>
            <a:pPr marL="743040" lvl="1" indent="-285480">
              <a:lnSpc>
                <a:spcPct val="100000"/>
              </a:lnSpc>
              <a:buClr>
                <a:srgbClr val="FF3300"/>
              </a:buClr>
              <a:buSzPct val="60000"/>
              <a:buFont typeface="Wingdings" charset="2"/>
              <a:buChar char=""/>
            </a:pPr>
            <a:r>
              <a:rPr lang="en-US" sz="2000" b="0" strike="noStrike" spc="-1">
                <a:solidFill>
                  <a:srgbClr val="000000"/>
                </a:solidFill>
                <a:uFill>
                  <a:solidFill>
                    <a:srgbClr val="FFFFFF"/>
                  </a:solidFill>
                </a:uFill>
                <a:latin typeface="Arial"/>
              </a:rPr>
              <a:t>A partial ACK acknowledges some, but not all packets that are outstanding at the start of a fast recovery, </a:t>
            </a:r>
            <a:endParaRPr lang="en-US" sz="1800" b="0" strike="noStrike" spc="-1">
              <a:solidFill>
                <a:srgbClr val="000000"/>
              </a:solidFill>
              <a:uFill>
                <a:solidFill>
                  <a:srgbClr val="FFFFFF"/>
                </a:solidFill>
              </a:uFill>
              <a:latin typeface="Arial"/>
            </a:endParaRPr>
          </a:p>
          <a:p>
            <a:pPr marL="1200240" lvl="2" indent="-285480">
              <a:lnSpc>
                <a:spcPct val="100000"/>
              </a:lnSpc>
              <a:buClr>
                <a:srgbClr val="FF3300"/>
              </a:buClr>
              <a:buSzPct val="60000"/>
              <a:buFont typeface="Wingdings" charset="2"/>
              <a:buChar char=""/>
            </a:pPr>
            <a:r>
              <a:rPr lang="en-US" sz="2000" b="0" strike="noStrike" spc="-1">
                <a:solidFill>
                  <a:srgbClr val="000000"/>
                </a:solidFill>
                <a:uFill>
                  <a:solidFill>
                    <a:srgbClr val="FFFFFF"/>
                  </a:solidFill>
                </a:uFill>
                <a:latin typeface="Arial"/>
              </a:rPr>
              <a:t>It takes sender out of fast recovery</a:t>
            </a:r>
            <a:endParaRPr lang="en-US" sz="1800" b="0" strike="noStrike" spc="-1">
              <a:solidFill>
                <a:srgbClr val="000000"/>
              </a:solidFill>
              <a:uFill>
                <a:solidFill>
                  <a:srgbClr val="FFFFFF"/>
                </a:solidFill>
              </a:uFill>
              <a:latin typeface="Arial"/>
            </a:endParaRPr>
          </a:p>
          <a:p>
            <a:pPr marL="1200240" lvl="2" indent="-285480">
              <a:lnSpc>
                <a:spcPct val="100000"/>
              </a:lnSpc>
              <a:buClr>
                <a:srgbClr val="FF3300"/>
              </a:buClr>
              <a:buSzPct val="60000"/>
              <a:buFont typeface="Wingdings" charset="2"/>
              <a:buChar char=""/>
            </a:pPr>
            <a:r>
              <a:rPr lang="en-US" sz="2000" b="0" strike="noStrike" spc="-1">
                <a:solidFill>
                  <a:srgbClr val="000000"/>
                </a:solidFill>
                <a:uFill>
                  <a:solidFill>
                    <a:srgbClr val="FFFFFF"/>
                  </a:solidFill>
                </a:uFill>
                <a:latin typeface="Arial"/>
              </a:rPr>
              <a:t>Sender has to wait until timeout occurs (then slowstart)</a:t>
            </a:r>
            <a:endParaRPr lang="en-US" sz="1800" b="0" strike="noStrike" spc="-1">
              <a:solidFill>
                <a:srgbClr val="000000"/>
              </a:solidFill>
              <a:uFill>
                <a:solidFill>
                  <a:srgbClr val="FFFFFF"/>
                </a:solidFill>
              </a:uFill>
              <a:latin typeface="Arial"/>
            </a:endParaRPr>
          </a:p>
          <a:p>
            <a:pPr marL="343080" indent="-342720">
              <a:lnSpc>
                <a:spcPct val="100000"/>
              </a:lnSpc>
              <a:buClr>
                <a:srgbClr val="3333CC"/>
              </a:buClr>
              <a:buSzPct val="60000"/>
              <a:buFont typeface="Wingdings" charset="2"/>
              <a:buChar char=""/>
            </a:pPr>
            <a:r>
              <a:rPr lang="en-US" sz="2800" b="1" strike="noStrike" spc="-1">
                <a:solidFill>
                  <a:srgbClr val="000000"/>
                </a:solidFill>
                <a:uFill>
                  <a:solidFill>
                    <a:srgbClr val="FFFFFF"/>
                  </a:solidFill>
                </a:uFill>
                <a:latin typeface="Arial"/>
              </a:rPr>
              <a:t>New Reno:</a:t>
            </a:r>
            <a:r>
              <a:rPr lang="en-US" sz="28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a:p>
            <a:pPr marL="743040" lvl="1" indent="-285480">
              <a:lnSpc>
                <a:spcPct val="100000"/>
              </a:lnSpc>
              <a:buClr>
                <a:srgbClr val="FF3300"/>
              </a:buClr>
              <a:buSzPct val="60000"/>
              <a:buFont typeface="Wingdings" charset="2"/>
              <a:buChar char=""/>
            </a:pPr>
            <a:r>
              <a:rPr lang="en-US" sz="2000" b="0" strike="noStrike" spc="-1">
                <a:solidFill>
                  <a:srgbClr val="000000"/>
                </a:solidFill>
                <a:uFill>
                  <a:solidFill>
                    <a:srgbClr val="FFFFFF"/>
                  </a:solidFill>
                </a:uFill>
                <a:latin typeface="Arial"/>
              </a:rPr>
              <a:t>Partial ACK does not take sender out of fast recovery (basically, don’t slide the window).</a:t>
            </a:r>
            <a:endParaRPr lang="en-US" sz="1800" b="0" strike="noStrike" spc="-1">
              <a:solidFill>
                <a:srgbClr val="000000"/>
              </a:solidFill>
              <a:uFill>
                <a:solidFill>
                  <a:srgbClr val="FFFFFF"/>
                </a:solidFill>
              </a:uFill>
              <a:latin typeface="Arial"/>
            </a:endParaRPr>
          </a:p>
          <a:p>
            <a:pPr marL="743040" lvl="1" indent="-285480">
              <a:lnSpc>
                <a:spcPct val="100000"/>
              </a:lnSpc>
              <a:buClr>
                <a:srgbClr val="FF3300"/>
              </a:buClr>
              <a:buSzPct val="60000"/>
              <a:buFont typeface="Wingdings" charset="2"/>
              <a:buChar char=""/>
            </a:pPr>
            <a:r>
              <a:rPr lang="en-US" sz="2000" b="0" strike="noStrike" spc="-1">
                <a:solidFill>
                  <a:srgbClr val="000000"/>
                </a:solidFill>
                <a:uFill>
                  <a:solidFill>
                    <a:srgbClr val="FFFFFF"/>
                  </a:solidFill>
                </a:uFill>
                <a:latin typeface="Arial"/>
              </a:rPr>
              <a:t>Partial ACK causes retransmission of the segment following the acknowledged segment</a:t>
            </a:r>
            <a:endParaRPr lang="en-US" sz="1800" b="0" strike="noStrike" spc="-1">
              <a:solidFill>
                <a:srgbClr val="000000"/>
              </a:solidFill>
              <a:uFill>
                <a:solidFill>
                  <a:srgbClr val="FFFFFF"/>
                </a:solidFill>
              </a:uFill>
              <a:latin typeface="Arial"/>
            </a:endParaRPr>
          </a:p>
          <a:p>
            <a:pPr marL="343080" indent="-342720">
              <a:lnSpc>
                <a:spcPct val="100000"/>
              </a:lnSpc>
              <a:buClr>
                <a:srgbClr val="3333CC"/>
              </a:buClr>
              <a:buSzPct val="60000"/>
              <a:buFont typeface="Wingdings" charset="2"/>
              <a:buChar char=""/>
            </a:pPr>
            <a:r>
              <a:rPr lang="en-US" sz="2000" b="0" strike="noStrike" spc="-1">
                <a:solidFill>
                  <a:srgbClr val="000000"/>
                </a:solidFill>
                <a:uFill>
                  <a:solidFill>
                    <a:srgbClr val="FFFFFF"/>
                  </a:solidFill>
                </a:uFill>
                <a:latin typeface="Arial"/>
              </a:rPr>
              <a:t>New Reno can deal with multiple lost segments without going to slow start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4460760" y="6494400"/>
            <a:ext cx="1066320" cy="304560"/>
          </a:xfrm>
          <a:prstGeom prst="rect">
            <a:avLst/>
          </a:prstGeom>
          <a:noFill/>
          <a:ln>
            <a:noFill/>
          </a:ln>
        </p:spPr>
        <p:txBody>
          <a:bodyPr/>
          <a:lstStyle/>
          <a:p>
            <a:pPr>
              <a:lnSpc>
                <a:spcPct val="100000"/>
              </a:lnSpc>
            </a:pPr>
            <a:fld id="{96186C61-87CD-4381-AF68-BADA98F50C78}" type="slidenum">
              <a:rPr lang="en-US" sz="1200" b="1" strike="noStrike" spc="-1">
                <a:solidFill>
                  <a:srgbClr val="000000"/>
                </a:solidFill>
                <a:uFill>
                  <a:solidFill>
                    <a:srgbClr val="FFFFFF"/>
                  </a:solidFill>
                </a:uFill>
                <a:latin typeface="Arial"/>
              </a:rPr>
              <a:t>5</a:t>
            </a:fld>
            <a:endParaRPr lang="en-US" sz="1400" b="0" strike="noStrike" spc="-1">
              <a:solidFill>
                <a:srgbClr val="000000"/>
              </a:solidFill>
              <a:uFill>
                <a:solidFill>
                  <a:srgbClr val="FFFFFF"/>
                </a:solidFill>
              </a:uFill>
              <a:latin typeface="Times New Roman"/>
            </a:endParaRPr>
          </a:p>
        </p:txBody>
      </p:sp>
      <p:sp>
        <p:nvSpPr>
          <p:cNvPr id="239"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Taxonomy of schemes</a:t>
            </a:r>
            <a:endParaRPr lang="en-US" sz="3300" b="0" strike="noStrike" spc="-1">
              <a:solidFill>
                <a:srgbClr val="000000"/>
              </a:solidFill>
              <a:uFill>
                <a:solidFill>
                  <a:srgbClr val="FFFFFF"/>
                </a:solidFill>
              </a:uFill>
              <a:latin typeface="Arial"/>
            </a:endParaRPr>
          </a:p>
        </p:txBody>
      </p:sp>
      <p:sp>
        <p:nvSpPr>
          <p:cNvPr id="240" name="TextShape 3"/>
          <p:cNvSpPr txBox="1"/>
          <p:nvPr/>
        </p:nvSpPr>
        <p:spPr>
          <a:xfrm>
            <a:off x="762120" y="1523880"/>
            <a:ext cx="7695720" cy="48002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Point of implementation</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router-centric versus </a:t>
            </a:r>
            <a:r>
              <a:rPr lang="en-US" sz="2200" b="1" strike="noStrike" spc="-1">
                <a:solidFill>
                  <a:srgbClr val="000000"/>
                </a:solidFill>
                <a:uFill>
                  <a:solidFill>
                    <a:srgbClr val="FFFFFF"/>
                  </a:solidFill>
                </a:uFill>
                <a:latin typeface="Arial"/>
              </a:rPr>
              <a:t>host-centric (TCP)</a:t>
            </a:r>
            <a:endParaRPr lang="en-US" sz="20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Resource allocation scheme</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reservation-based </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feedback-based </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explicit</a:t>
            </a:r>
          </a:p>
          <a:p>
            <a:pPr marL="1143000" lvl="2" indent="-228240">
              <a:lnSpc>
                <a:spcPct val="100000"/>
              </a:lnSpc>
              <a:buClr>
                <a:srgbClr val="000000"/>
              </a:buClr>
              <a:buSzPct val="150000"/>
              <a:buFont typeface="Symbol" charset="2"/>
              <a:buChar char=""/>
            </a:pPr>
            <a:r>
              <a:rPr lang="en-US" sz="2000" b="1" strike="noStrike" spc="-1">
                <a:solidFill>
                  <a:srgbClr val="000000"/>
                </a:solidFill>
                <a:uFill>
                  <a:solidFill>
                    <a:srgbClr val="FFFFFF"/>
                  </a:solidFill>
                </a:uFill>
                <a:latin typeface="Arial"/>
              </a:rPr>
              <a:t>implicit (TCP)</a:t>
            </a:r>
            <a:endParaRPr lang="en-US" sz="20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Rate control Method</a:t>
            </a:r>
          </a:p>
          <a:p>
            <a:pPr marL="743040" lvl="1" indent="-285480">
              <a:lnSpc>
                <a:spcPct val="100000"/>
              </a:lnSpc>
              <a:buClr>
                <a:srgbClr val="97CDCC"/>
              </a:buClr>
              <a:buSzPct val="150000"/>
              <a:buFont typeface="Symbol" charset="2"/>
              <a:buChar char=""/>
            </a:pPr>
            <a:r>
              <a:rPr lang="en-US" sz="2200" b="1" strike="noStrike" spc="-1">
                <a:solidFill>
                  <a:srgbClr val="000000"/>
                </a:solidFill>
                <a:uFill>
                  <a:solidFill>
                    <a:srgbClr val="FFFFFF"/>
                  </a:solidFill>
                </a:uFill>
                <a:latin typeface="Arial"/>
              </a:rPr>
              <a:t>window-based (TCP)</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rate-based</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TextShape 1"/>
          <p:cNvSpPr txBox="1"/>
          <p:nvPr/>
        </p:nvSpPr>
        <p:spPr>
          <a:xfrm>
            <a:off x="4460760" y="6494400"/>
            <a:ext cx="1066320" cy="304560"/>
          </a:xfrm>
          <a:prstGeom prst="rect">
            <a:avLst/>
          </a:prstGeom>
          <a:noFill/>
          <a:ln>
            <a:noFill/>
          </a:ln>
        </p:spPr>
        <p:txBody>
          <a:bodyPr/>
          <a:lstStyle/>
          <a:p>
            <a:pPr>
              <a:lnSpc>
                <a:spcPct val="100000"/>
              </a:lnSpc>
            </a:pPr>
            <a:fld id="{B345F5FA-1DEE-4D5E-81F4-353681FD9046}" type="slidenum">
              <a:rPr lang="en-US" sz="1200" b="1" strike="noStrike" spc="-1">
                <a:solidFill>
                  <a:srgbClr val="000000"/>
                </a:solidFill>
                <a:uFill>
                  <a:solidFill>
                    <a:srgbClr val="FFFFFF"/>
                  </a:solidFill>
                </a:uFill>
                <a:latin typeface="Arial"/>
              </a:rPr>
              <a:t>50</a:t>
            </a:fld>
            <a:endParaRPr lang="en-US" sz="1400" b="0" strike="noStrike" spc="-1">
              <a:solidFill>
                <a:srgbClr val="000000"/>
              </a:solidFill>
              <a:uFill>
                <a:solidFill>
                  <a:srgbClr val="FFFFFF"/>
                </a:solidFill>
              </a:uFill>
              <a:latin typeface="Times New Roman"/>
            </a:endParaRPr>
          </a:p>
        </p:txBody>
      </p:sp>
      <p:sp>
        <p:nvSpPr>
          <p:cNvPr id="798"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Congestion Avoidance</a:t>
            </a:r>
            <a:endParaRPr lang="en-US" sz="3300" b="0" strike="noStrike" spc="-1">
              <a:solidFill>
                <a:srgbClr val="000000"/>
              </a:solidFill>
              <a:uFill>
                <a:solidFill>
                  <a:srgbClr val="FFFFFF"/>
                </a:solidFill>
              </a:uFill>
              <a:latin typeface="Arial"/>
            </a:endParaRPr>
          </a:p>
        </p:txBody>
      </p:sp>
      <p:sp>
        <p:nvSpPr>
          <p:cNvPr id="799" name="TextShape 3"/>
          <p:cNvSpPr txBox="1"/>
          <p:nvPr/>
        </p:nvSpPr>
        <p:spPr>
          <a:xfrm>
            <a:off x="685800" y="1371600"/>
            <a:ext cx="7772040" cy="41144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TCP’s strategy</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3333CC"/>
                </a:solidFill>
                <a:uFill>
                  <a:solidFill>
                    <a:srgbClr val="FFFFFF"/>
                  </a:solidFill>
                </a:uFill>
                <a:latin typeface="Arial"/>
              </a:rPr>
              <a:t>control congestion once it happens</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repeatedly increase load in an effort to find the point at which congestion occurs, and then back off</a:t>
            </a: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Alternative strategy</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FF3300"/>
                </a:solidFill>
                <a:uFill>
                  <a:solidFill>
                    <a:srgbClr val="FFFFFF"/>
                  </a:solidFill>
                </a:uFill>
                <a:latin typeface="Arial"/>
              </a:rPr>
              <a:t>predict</a:t>
            </a:r>
            <a:r>
              <a:rPr lang="en-US" sz="2000" b="0" strike="noStrike" spc="-1">
                <a:solidFill>
                  <a:srgbClr val="3333CC"/>
                </a:solidFill>
                <a:uFill>
                  <a:solidFill>
                    <a:srgbClr val="FFFFFF"/>
                  </a:solidFill>
                </a:uFill>
                <a:latin typeface="Arial"/>
              </a:rPr>
              <a:t> when congestion is </a:t>
            </a:r>
            <a:r>
              <a:rPr lang="en-US" sz="2000" b="0" i="1" strike="noStrike" spc="-1">
                <a:solidFill>
                  <a:srgbClr val="3333CC"/>
                </a:solidFill>
                <a:uFill>
                  <a:solidFill>
                    <a:srgbClr val="FFFFFF"/>
                  </a:solidFill>
                </a:uFill>
                <a:latin typeface="Arial"/>
              </a:rPr>
              <a:t>about</a:t>
            </a:r>
            <a:r>
              <a:rPr lang="en-US" sz="2000" b="0" strike="noStrike" spc="-1">
                <a:solidFill>
                  <a:srgbClr val="3333CC"/>
                </a:solidFill>
                <a:uFill>
                  <a:solidFill>
                    <a:srgbClr val="FFFFFF"/>
                  </a:solidFill>
                </a:uFill>
                <a:latin typeface="Arial"/>
              </a:rPr>
              <a:t> to happen</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reduce rate before packets start being discarded</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call this congestion </a:t>
            </a:r>
            <a:r>
              <a:rPr lang="en-US" sz="2000" b="0" i="1" strike="noStrike" spc="-1">
                <a:solidFill>
                  <a:srgbClr val="FF3300"/>
                </a:solidFill>
                <a:uFill>
                  <a:solidFill>
                    <a:srgbClr val="FFFFFF"/>
                  </a:solidFill>
                </a:uFill>
                <a:latin typeface="Arial"/>
              </a:rPr>
              <a:t>avoidance</a:t>
            </a:r>
            <a:r>
              <a:rPr lang="en-US" sz="2000" b="0" strike="noStrike" spc="-1">
                <a:solidFill>
                  <a:srgbClr val="000000"/>
                </a:solidFill>
                <a:uFill>
                  <a:solidFill>
                    <a:srgbClr val="FFFFFF"/>
                  </a:solidFill>
                </a:uFill>
                <a:latin typeface="Arial"/>
              </a:rPr>
              <a:t>, instead of congestion </a:t>
            </a:r>
            <a:r>
              <a:rPr lang="en-US" sz="2000" b="0" i="1" strike="noStrike" spc="-1">
                <a:solidFill>
                  <a:srgbClr val="3333CC"/>
                </a:solidFill>
                <a:uFill>
                  <a:solidFill>
                    <a:srgbClr val="FFFFFF"/>
                  </a:solidFill>
                </a:uFill>
                <a:latin typeface="Arial"/>
              </a:rPr>
              <a:t>control</a:t>
            </a:r>
            <a:endParaRPr lang="en-US" sz="20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Two possibilities </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router-centric: </a:t>
            </a:r>
            <a:r>
              <a:rPr lang="en-US" sz="2000" b="0" strike="sngStrike" spc="-1">
                <a:solidFill>
                  <a:srgbClr val="000000"/>
                </a:solidFill>
                <a:uFill>
                  <a:solidFill>
                    <a:srgbClr val="FFFFFF"/>
                  </a:solidFill>
                </a:uFill>
                <a:latin typeface="Arial"/>
              </a:rPr>
              <a:t>DECbit</a:t>
            </a:r>
            <a:r>
              <a:rPr lang="en-US" sz="2000" b="0" strike="noStrike" spc="-1">
                <a:solidFill>
                  <a:srgbClr val="000000"/>
                </a:solidFill>
                <a:uFill>
                  <a:solidFill>
                    <a:srgbClr val="FFFFFF"/>
                  </a:solidFill>
                </a:uFill>
                <a:latin typeface="Arial"/>
              </a:rPr>
              <a:t> and RED Gateways </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host-centric: TCP Vegas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TextShape 1"/>
          <p:cNvSpPr txBox="1"/>
          <p:nvPr/>
        </p:nvSpPr>
        <p:spPr>
          <a:xfrm>
            <a:off x="4460760" y="6494400"/>
            <a:ext cx="1066320" cy="304560"/>
          </a:xfrm>
          <a:prstGeom prst="rect">
            <a:avLst/>
          </a:prstGeom>
          <a:noFill/>
          <a:ln>
            <a:noFill/>
          </a:ln>
        </p:spPr>
        <p:txBody>
          <a:bodyPr/>
          <a:lstStyle/>
          <a:p>
            <a:pPr>
              <a:lnSpc>
                <a:spcPct val="100000"/>
              </a:lnSpc>
            </a:pPr>
            <a:fld id="{BBAC9740-4720-4535-A22C-CC1703AE2BF5}" type="slidenum">
              <a:rPr lang="en-US" sz="1200" b="1" strike="noStrike" spc="-1">
                <a:solidFill>
                  <a:srgbClr val="000000"/>
                </a:solidFill>
                <a:uFill>
                  <a:solidFill>
                    <a:srgbClr val="FFFFFF"/>
                  </a:solidFill>
                </a:uFill>
                <a:latin typeface="Arial"/>
              </a:rPr>
              <a:t>51</a:t>
            </a:fld>
            <a:endParaRPr lang="en-US" sz="1400" b="0" strike="noStrike" spc="-1">
              <a:solidFill>
                <a:srgbClr val="000000"/>
              </a:solidFill>
              <a:uFill>
                <a:solidFill>
                  <a:srgbClr val="FFFFFF"/>
                </a:solidFill>
              </a:uFill>
              <a:latin typeface="Times New Roman"/>
            </a:endParaRPr>
          </a:p>
        </p:txBody>
      </p:sp>
      <p:sp>
        <p:nvSpPr>
          <p:cNvPr id="801" name="TextShape 2"/>
          <p:cNvSpPr txBox="1"/>
          <p:nvPr/>
        </p:nvSpPr>
        <p:spPr>
          <a:xfrm>
            <a:off x="60948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Random Early Detection (RED)</a:t>
            </a:r>
            <a:endParaRPr lang="en-US" sz="3300" b="0" strike="noStrike" spc="-1">
              <a:solidFill>
                <a:srgbClr val="000000"/>
              </a:solidFill>
              <a:uFill>
                <a:solidFill>
                  <a:srgbClr val="FFFFFF"/>
                </a:solidFill>
              </a:uFill>
              <a:latin typeface="Arial"/>
            </a:endParaRPr>
          </a:p>
        </p:txBody>
      </p:sp>
      <p:sp>
        <p:nvSpPr>
          <p:cNvPr id="802" name="TextShape 3"/>
          <p:cNvSpPr txBox="1"/>
          <p:nvPr/>
        </p:nvSpPr>
        <p:spPr>
          <a:xfrm>
            <a:off x="762120" y="1933560"/>
            <a:ext cx="7695720" cy="355248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Notification is implicit </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just drop the packet (TCP will timeout)</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could be made explicit by marking the packet</a:t>
            </a:r>
            <a:endParaRPr lang="en-US" sz="20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Early random drop</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rather than wait for queue to become full, drop each arriving packet with some </a:t>
            </a:r>
            <a:r>
              <a:rPr lang="en-US" sz="2200" b="0" i="1" strike="noStrike" spc="-1">
                <a:solidFill>
                  <a:srgbClr val="000000"/>
                </a:solidFill>
                <a:uFill>
                  <a:solidFill>
                    <a:srgbClr val="FFFFFF"/>
                  </a:solidFill>
                </a:uFill>
                <a:latin typeface="Arial"/>
              </a:rPr>
              <a:t>drop probability </a:t>
            </a:r>
            <a:r>
              <a:rPr lang="en-US" sz="2200" b="0" strike="noStrike" spc="-1">
                <a:solidFill>
                  <a:srgbClr val="000000"/>
                </a:solidFill>
                <a:uFill>
                  <a:solidFill>
                    <a:srgbClr val="FFFFFF"/>
                  </a:solidFill>
                </a:uFill>
                <a:latin typeface="Arial"/>
              </a:rPr>
              <a:t>whenever the </a:t>
            </a:r>
            <a:r>
              <a:rPr lang="en-US" sz="2200" b="1" strike="noStrike" spc="-1">
                <a:solidFill>
                  <a:srgbClr val="FF3300"/>
                </a:solidFill>
                <a:uFill>
                  <a:solidFill>
                    <a:srgbClr val="FFFFFF"/>
                  </a:solidFill>
                </a:uFill>
                <a:latin typeface="Arial"/>
              </a:rPr>
              <a:t>average</a:t>
            </a:r>
            <a:r>
              <a:rPr lang="en-US" sz="2200" b="0" strike="noStrike" spc="-1">
                <a:solidFill>
                  <a:srgbClr val="000000"/>
                </a:solidFill>
                <a:uFill>
                  <a:solidFill>
                    <a:srgbClr val="FFFFFF"/>
                  </a:solidFill>
                </a:uFill>
                <a:latin typeface="Arial"/>
              </a:rPr>
              <a:t> queue length exceeds some </a:t>
            </a:r>
            <a:r>
              <a:rPr lang="en-US" sz="2200" b="0" i="1" strike="noStrike" spc="-1">
                <a:solidFill>
                  <a:srgbClr val="000000"/>
                </a:solidFill>
                <a:uFill>
                  <a:solidFill>
                    <a:srgbClr val="FFFFFF"/>
                  </a:solidFill>
                </a:uFill>
                <a:latin typeface="Arial"/>
              </a:rPr>
              <a:t>drop level</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TextShape 1"/>
          <p:cNvSpPr txBox="1"/>
          <p:nvPr/>
        </p:nvSpPr>
        <p:spPr>
          <a:xfrm>
            <a:off x="4460760" y="6494400"/>
            <a:ext cx="1066320" cy="304560"/>
          </a:xfrm>
          <a:prstGeom prst="rect">
            <a:avLst/>
          </a:prstGeom>
          <a:noFill/>
          <a:ln>
            <a:noFill/>
          </a:ln>
        </p:spPr>
        <p:txBody>
          <a:bodyPr/>
          <a:lstStyle/>
          <a:p>
            <a:pPr>
              <a:lnSpc>
                <a:spcPct val="100000"/>
              </a:lnSpc>
            </a:pPr>
            <a:fld id="{C27580CB-D52A-4C18-83BE-1985E80343B8}" type="slidenum">
              <a:rPr lang="en-US" sz="1200" b="1" strike="noStrike" spc="-1">
                <a:solidFill>
                  <a:srgbClr val="000000"/>
                </a:solidFill>
                <a:uFill>
                  <a:solidFill>
                    <a:srgbClr val="FFFFFF"/>
                  </a:solidFill>
                </a:uFill>
                <a:latin typeface="Arial"/>
              </a:rPr>
              <a:t>52</a:t>
            </a:fld>
            <a:endParaRPr lang="en-US" sz="1400" b="0" strike="noStrike" spc="-1">
              <a:solidFill>
                <a:srgbClr val="000000"/>
              </a:solidFill>
              <a:uFill>
                <a:solidFill>
                  <a:srgbClr val="FFFFFF"/>
                </a:solidFill>
              </a:uFill>
              <a:latin typeface="Times New Roman"/>
            </a:endParaRPr>
          </a:p>
        </p:txBody>
      </p:sp>
      <p:sp>
        <p:nvSpPr>
          <p:cNvPr id="804" name="TextShape 2"/>
          <p:cNvSpPr txBox="1"/>
          <p:nvPr/>
        </p:nvSpPr>
        <p:spPr>
          <a:xfrm>
            <a:off x="685800" y="0"/>
            <a:ext cx="7772040" cy="1142640"/>
          </a:xfrm>
          <a:prstGeom prst="rect">
            <a:avLst/>
          </a:prstGeom>
          <a:noFill/>
          <a:ln>
            <a:noFill/>
          </a:ln>
        </p:spPr>
        <p:txBody>
          <a:bodyPr anchor="b"/>
          <a:lstStyle/>
          <a:p>
            <a:pPr>
              <a:lnSpc>
                <a:spcPct val="80000"/>
              </a:lnSpc>
            </a:pPr>
            <a:r>
              <a:rPr lang="en-US" sz="3300" b="1" strike="noStrike" spc="-1">
                <a:solidFill>
                  <a:srgbClr val="336666"/>
                </a:solidFill>
                <a:uFill>
                  <a:solidFill>
                    <a:srgbClr val="FFFFFF"/>
                  </a:solidFill>
                </a:uFill>
                <a:latin typeface="Arial"/>
              </a:rPr>
              <a:t>RED Details</a:t>
            </a:r>
            <a:endParaRPr lang="en-US" sz="3300" b="0" strike="noStrike" spc="-1">
              <a:solidFill>
                <a:srgbClr val="000000"/>
              </a:solidFill>
              <a:uFill>
                <a:solidFill>
                  <a:srgbClr val="FFFFFF"/>
                </a:solidFill>
              </a:uFill>
              <a:latin typeface="Arial"/>
            </a:endParaRPr>
          </a:p>
        </p:txBody>
      </p:sp>
      <p:sp>
        <p:nvSpPr>
          <p:cNvPr id="805" name="TextShape 3"/>
          <p:cNvSpPr txBox="1"/>
          <p:nvPr/>
        </p:nvSpPr>
        <p:spPr>
          <a:xfrm>
            <a:off x="685800" y="1371600"/>
            <a:ext cx="7772040" cy="411444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Compute average queue length</a:t>
            </a:r>
          </a:p>
          <a:p>
            <a:r>
              <a:rPr lang="en-US" sz="2200" b="1" strike="noStrike" spc="-1">
                <a:solidFill>
                  <a:srgbClr val="000000"/>
                </a:solidFill>
                <a:uFill>
                  <a:solidFill>
                    <a:srgbClr val="FFFFFF"/>
                  </a:solidFill>
                </a:uFill>
                <a:latin typeface="Courier New"/>
              </a:rPr>
              <a:t>		</a:t>
            </a:r>
            <a:r>
              <a:rPr lang="en-US" sz="2000" b="1" strike="noStrike" spc="-1">
                <a:solidFill>
                  <a:srgbClr val="000000"/>
                </a:solidFill>
                <a:uFill>
                  <a:solidFill>
                    <a:srgbClr val="FFFFFF"/>
                  </a:solidFill>
                </a:uFill>
                <a:latin typeface="Courier New"/>
              </a:rPr>
              <a:t>AvgLen = (1 - Weight) * AvgLen +</a:t>
            </a:r>
            <a:endParaRPr lang="en-US" sz="24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Courier New"/>
              </a:rPr>
              <a:t>		          Weight * SampleLen</a:t>
            </a:r>
            <a:endParaRPr lang="en-US" sz="24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0 &lt; </a:t>
            </a:r>
            <a:r>
              <a:rPr lang="en-US" sz="2000" b="1" strike="noStrike" spc="-1">
                <a:solidFill>
                  <a:srgbClr val="000000"/>
                </a:solidFill>
                <a:uFill>
                  <a:solidFill>
                    <a:srgbClr val="FFFFFF"/>
                  </a:solidFill>
                </a:uFill>
                <a:latin typeface="Courier New"/>
              </a:rPr>
              <a:t>Weight</a:t>
            </a:r>
            <a:r>
              <a:rPr lang="en-US" sz="2000" b="0" strike="noStrike" spc="-1">
                <a:solidFill>
                  <a:srgbClr val="000000"/>
                </a:solidFill>
                <a:uFill>
                  <a:solidFill>
                    <a:srgbClr val="FFFFFF"/>
                  </a:solidFill>
                </a:uFill>
                <a:latin typeface="Arial"/>
              </a:rPr>
              <a:t> &lt; 1 (usually 0.002)</a:t>
            </a:r>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Courier New"/>
              </a:rPr>
              <a:t>SampleLen</a:t>
            </a:r>
            <a:r>
              <a:rPr lang="en-US" sz="2000" b="0" strike="noStrike" spc="-1">
                <a:solidFill>
                  <a:srgbClr val="000000"/>
                </a:solidFill>
                <a:uFill>
                  <a:solidFill>
                    <a:srgbClr val="FFFFFF"/>
                  </a:solidFill>
                </a:uFill>
                <a:latin typeface="Arial"/>
              </a:rPr>
              <a:t> is queue length each time a packet arrives</a:t>
            </a:r>
            <a:endParaRPr lang="en-US" sz="2400" b="0" strike="noStrike" spc="-1">
              <a:solidFill>
                <a:srgbClr val="000000"/>
              </a:solidFill>
              <a:uFill>
                <a:solidFill>
                  <a:srgbClr val="FFFFFF"/>
                </a:solidFill>
              </a:uFill>
              <a:latin typeface="Arial"/>
            </a:endParaRPr>
          </a:p>
        </p:txBody>
      </p:sp>
      <p:sp>
        <p:nvSpPr>
          <p:cNvPr id="806" name="Line 4"/>
          <p:cNvSpPr/>
          <p:nvPr/>
        </p:nvSpPr>
        <p:spPr>
          <a:xfrm>
            <a:off x="5209920" y="4132080"/>
            <a:ext cx="7920" cy="1554120"/>
          </a:xfrm>
          <a:prstGeom prst="line">
            <a:avLst/>
          </a:prstGeom>
          <a:ln w="15840">
            <a:solidFill>
              <a:srgbClr val="3333CC"/>
            </a:solidFill>
            <a:round/>
          </a:ln>
        </p:spPr>
        <p:style>
          <a:lnRef idx="0">
            <a:scrgbClr r="0" g="0" b="0"/>
          </a:lnRef>
          <a:fillRef idx="0">
            <a:scrgbClr r="0" g="0" b="0"/>
          </a:fillRef>
          <a:effectRef idx="0">
            <a:scrgbClr r="0" g="0" b="0"/>
          </a:effectRef>
          <a:fontRef idx="minor"/>
        </p:style>
      </p:sp>
      <p:sp>
        <p:nvSpPr>
          <p:cNvPr id="807" name="Line 5"/>
          <p:cNvSpPr/>
          <p:nvPr/>
        </p:nvSpPr>
        <p:spPr>
          <a:xfrm>
            <a:off x="3043080" y="4138560"/>
            <a:ext cx="7920" cy="1554120"/>
          </a:xfrm>
          <a:prstGeom prst="line">
            <a:avLst/>
          </a:prstGeom>
          <a:ln w="15840">
            <a:solidFill>
              <a:srgbClr val="3333CC"/>
            </a:solidFill>
            <a:round/>
          </a:ln>
        </p:spPr>
        <p:style>
          <a:lnRef idx="0">
            <a:scrgbClr r="0" g="0" b="0"/>
          </a:lnRef>
          <a:fillRef idx="0">
            <a:scrgbClr r="0" g="0" b="0"/>
          </a:fillRef>
          <a:effectRef idx="0">
            <a:scrgbClr r="0" g="0" b="0"/>
          </a:effectRef>
          <a:fontRef idx="minor"/>
        </p:style>
      </p:sp>
      <p:sp>
        <p:nvSpPr>
          <p:cNvPr id="808" name="CustomShape 6"/>
          <p:cNvSpPr/>
          <p:nvPr/>
        </p:nvSpPr>
        <p:spPr>
          <a:xfrm>
            <a:off x="2283120" y="3794040"/>
            <a:ext cx="1614960" cy="3045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2000" b="0" strike="noStrike" spc="-1">
                <a:solidFill>
                  <a:srgbClr val="000000"/>
                </a:solidFill>
                <a:uFill>
                  <a:solidFill>
                    <a:srgbClr val="FFFFFF"/>
                  </a:solidFill>
                </a:uFill>
                <a:latin typeface="Arial"/>
              </a:rPr>
              <a:t>MaxThreshold</a:t>
            </a:r>
            <a:endParaRPr lang="en-US" sz="1800" b="0" strike="noStrike" spc="-1">
              <a:solidFill>
                <a:srgbClr val="000000"/>
              </a:solidFill>
              <a:uFill>
                <a:solidFill>
                  <a:srgbClr val="FFFFFF"/>
                </a:solidFill>
              </a:uFill>
              <a:latin typeface="Arial"/>
            </a:endParaRPr>
          </a:p>
        </p:txBody>
      </p:sp>
      <p:sp>
        <p:nvSpPr>
          <p:cNvPr id="809" name="CustomShape 7"/>
          <p:cNvSpPr/>
          <p:nvPr/>
        </p:nvSpPr>
        <p:spPr>
          <a:xfrm>
            <a:off x="4479840" y="3794040"/>
            <a:ext cx="1543320" cy="3045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2000" b="0" strike="noStrike" spc="-1">
                <a:solidFill>
                  <a:srgbClr val="000000"/>
                </a:solidFill>
                <a:uFill>
                  <a:solidFill>
                    <a:srgbClr val="FFFFFF"/>
                  </a:solidFill>
                </a:uFill>
                <a:latin typeface="Arial"/>
              </a:rPr>
              <a:t>MinThreshold</a:t>
            </a:r>
            <a:endParaRPr lang="en-US" sz="1800" b="0" strike="noStrike" spc="-1">
              <a:solidFill>
                <a:srgbClr val="000000"/>
              </a:solidFill>
              <a:uFill>
                <a:solidFill>
                  <a:srgbClr val="FFFFFF"/>
                </a:solidFill>
              </a:uFill>
              <a:latin typeface="Arial"/>
            </a:endParaRPr>
          </a:p>
        </p:txBody>
      </p:sp>
      <p:sp>
        <p:nvSpPr>
          <p:cNvPr id="810" name="CustomShape 8"/>
          <p:cNvSpPr/>
          <p:nvPr/>
        </p:nvSpPr>
        <p:spPr>
          <a:xfrm>
            <a:off x="3887640" y="5943600"/>
            <a:ext cx="169560" cy="3045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2000" b="0"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p:txBody>
      </p:sp>
      <p:sp>
        <p:nvSpPr>
          <p:cNvPr id="811" name="CustomShape 9"/>
          <p:cNvSpPr/>
          <p:nvPr/>
        </p:nvSpPr>
        <p:spPr>
          <a:xfrm>
            <a:off x="4039200" y="5943600"/>
            <a:ext cx="694440" cy="3045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2000" b="0" strike="noStrike" spc="-1">
                <a:solidFill>
                  <a:srgbClr val="000000"/>
                </a:solidFill>
                <a:uFill>
                  <a:solidFill>
                    <a:srgbClr val="FFFFFF"/>
                  </a:solidFill>
                </a:uFill>
                <a:latin typeface="Arial"/>
              </a:rPr>
              <a:t>vgLen</a:t>
            </a:r>
            <a:endParaRPr lang="en-US" sz="1800" b="0" strike="noStrike" spc="-1">
              <a:solidFill>
                <a:srgbClr val="000000"/>
              </a:solidFill>
              <a:uFill>
                <a:solidFill>
                  <a:srgbClr val="FFFFFF"/>
                </a:solidFill>
              </a:uFill>
              <a:latin typeface="Arial"/>
            </a:endParaRPr>
          </a:p>
        </p:txBody>
      </p:sp>
      <p:sp>
        <p:nvSpPr>
          <p:cNvPr id="812" name="CustomShape 10"/>
          <p:cNvSpPr/>
          <p:nvPr/>
        </p:nvSpPr>
        <p:spPr>
          <a:xfrm>
            <a:off x="2379600" y="4476600"/>
            <a:ext cx="4374720" cy="858600"/>
          </a:xfrm>
          <a:custGeom>
            <a:avLst/>
            <a:gdLst/>
            <a:ahLst/>
            <a:cxnLst/>
            <a:rect l="l" t="t" r="r" b="b"/>
            <a:pathLst>
              <a:path w="2892" h="572">
                <a:moveTo>
                  <a:pt x="0" y="0"/>
                </a:moveTo>
                <a:lnTo>
                  <a:pt x="2892" y="0"/>
                </a:lnTo>
                <a:lnTo>
                  <a:pt x="2892" y="572"/>
                </a:lnTo>
                <a:lnTo>
                  <a:pt x="5" y="572"/>
                </a:lnTo>
              </a:path>
            </a:pathLst>
          </a:custGeom>
          <a:noFill/>
          <a:ln w="15840">
            <a:solidFill>
              <a:srgbClr val="000000"/>
            </a:solidFill>
            <a:round/>
          </a:ln>
        </p:spPr>
        <p:style>
          <a:lnRef idx="0">
            <a:scrgbClr r="0" g="0" b="0"/>
          </a:lnRef>
          <a:fillRef idx="0">
            <a:scrgbClr r="0" g="0" b="0"/>
          </a:fillRef>
          <a:effectRef idx="0">
            <a:scrgbClr r="0" g="0" b="0"/>
          </a:effectRef>
          <a:fontRef idx="minor"/>
        </p:style>
      </p:sp>
      <p:sp>
        <p:nvSpPr>
          <p:cNvPr id="813" name="Line 11"/>
          <p:cNvSpPr/>
          <p:nvPr/>
        </p:nvSpPr>
        <p:spPr>
          <a:xfrm>
            <a:off x="6603840" y="4476600"/>
            <a:ext cx="144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14" name="Line 12"/>
          <p:cNvSpPr/>
          <p:nvPr/>
        </p:nvSpPr>
        <p:spPr>
          <a:xfrm>
            <a:off x="6445080" y="4476600"/>
            <a:ext cx="648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15" name="Line 13"/>
          <p:cNvSpPr/>
          <p:nvPr/>
        </p:nvSpPr>
        <p:spPr>
          <a:xfrm>
            <a:off x="6292800" y="4476600"/>
            <a:ext cx="144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16" name="Line 14"/>
          <p:cNvSpPr/>
          <p:nvPr/>
        </p:nvSpPr>
        <p:spPr>
          <a:xfrm>
            <a:off x="6140160" y="4476600"/>
            <a:ext cx="180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17" name="Line 15"/>
          <p:cNvSpPr/>
          <p:nvPr/>
        </p:nvSpPr>
        <p:spPr>
          <a:xfrm>
            <a:off x="5981400" y="4476600"/>
            <a:ext cx="792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18" name="Line 16"/>
          <p:cNvSpPr/>
          <p:nvPr/>
        </p:nvSpPr>
        <p:spPr>
          <a:xfrm>
            <a:off x="5830560" y="4476600"/>
            <a:ext cx="180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19" name="Line 17"/>
          <p:cNvSpPr/>
          <p:nvPr/>
        </p:nvSpPr>
        <p:spPr>
          <a:xfrm>
            <a:off x="5678280" y="4476600"/>
            <a:ext cx="144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0" name="Line 18"/>
          <p:cNvSpPr/>
          <p:nvPr/>
        </p:nvSpPr>
        <p:spPr>
          <a:xfrm>
            <a:off x="5519520" y="4476600"/>
            <a:ext cx="792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1" name="Line 19"/>
          <p:cNvSpPr/>
          <p:nvPr/>
        </p:nvSpPr>
        <p:spPr>
          <a:xfrm>
            <a:off x="5368680" y="4476600"/>
            <a:ext cx="180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2" name="Line 20"/>
          <p:cNvSpPr/>
          <p:nvPr/>
        </p:nvSpPr>
        <p:spPr>
          <a:xfrm>
            <a:off x="5059080" y="4476600"/>
            <a:ext cx="180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3" name="Line 21"/>
          <p:cNvSpPr/>
          <p:nvPr/>
        </p:nvSpPr>
        <p:spPr>
          <a:xfrm>
            <a:off x="4906800" y="4476600"/>
            <a:ext cx="36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4" name="Line 22"/>
          <p:cNvSpPr/>
          <p:nvPr/>
        </p:nvSpPr>
        <p:spPr>
          <a:xfrm>
            <a:off x="4746600" y="4476600"/>
            <a:ext cx="792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5" name="Line 23"/>
          <p:cNvSpPr/>
          <p:nvPr/>
        </p:nvSpPr>
        <p:spPr>
          <a:xfrm>
            <a:off x="4595760" y="4476600"/>
            <a:ext cx="144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6" name="Line 24"/>
          <p:cNvSpPr/>
          <p:nvPr/>
        </p:nvSpPr>
        <p:spPr>
          <a:xfrm>
            <a:off x="4444920" y="4476600"/>
            <a:ext cx="144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7" name="Line 25"/>
          <p:cNvSpPr/>
          <p:nvPr/>
        </p:nvSpPr>
        <p:spPr>
          <a:xfrm>
            <a:off x="4286160" y="4476600"/>
            <a:ext cx="7920" cy="8510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8" name="Line 26"/>
          <p:cNvSpPr/>
          <p:nvPr/>
        </p:nvSpPr>
        <p:spPr>
          <a:xfrm flipV="1">
            <a:off x="4311360" y="5438520"/>
            <a:ext cx="360" cy="43344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29" name="CustomShape 27"/>
          <p:cNvSpPr/>
          <p:nvPr/>
        </p:nvSpPr>
        <p:spPr>
          <a:xfrm>
            <a:off x="4249800" y="5342040"/>
            <a:ext cx="93240" cy="167760"/>
          </a:xfrm>
          <a:custGeom>
            <a:avLst/>
            <a:gdLst/>
            <a:ahLst/>
            <a:cxnLst/>
            <a:rect l="l" t="t" r="r" b="b"/>
            <a:pathLst>
              <a:path w="57" h="109">
                <a:moveTo>
                  <a:pt x="52" y="109"/>
                </a:moveTo>
                <a:lnTo>
                  <a:pt x="29" y="0"/>
                </a:lnTo>
                <a:lnTo>
                  <a:pt x="0" y="109"/>
                </a:lnTo>
                <a:lnTo>
                  <a:pt x="57" y="109"/>
                </a:lnTo>
                <a:lnTo>
                  <a:pt x="52" y="109"/>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830" name="Line 28"/>
          <p:cNvSpPr/>
          <p:nvPr/>
        </p:nvSpPr>
        <p:spPr>
          <a:xfrm>
            <a:off x="4117680" y="4495680"/>
            <a:ext cx="7920" cy="85068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31" name="Line 29"/>
          <p:cNvSpPr/>
          <p:nvPr/>
        </p:nvSpPr>
        <p:spPr>
          <a:xfrm>
            <a:off x="3966840" y="4495680"/>
            <a:ext cx="1800" cy="850680"/>
          </a:xfrm>
          <a:prstGeom prst="line">
            <a:avLst/>
          </a:prstGeom>
          <a:ln w="15840">
            <a:solidFill>
              <a:srgbClr val="000000"/>
            </a:solidFill>
            <a:round/>
          </a:ln>
        </p:spPr>
        <p:style>
          <a:lnRef idx="0">
            <a:scrgbClr r="0" g="0" b="0"/>
          </a:lnRef>
          <a:fillRef idx="0">
            <a:scrgbClr r="0" g="0" b="0"/>
          </a:fillRef>
          <a:effectRef idx="0">
            <a:scrgbClr r="0" g="0" b="0"/>
          </a:effectRef>
          <a:fontRef idx="minor"/>
        </p:style>
      </p:sp>
      <p:sp>
        <p:nvSpPr>
          <p:cNvPr id="832" name="Line 30"/>
          <p:cNvSpPr/>
          <p:nvPr/>
        </p:nvSpPr>
        <p:spPr>
          <a:xfrm>
            <a:off x="3816000" y="4495680"/>
            <a:ext cx="1800" cy="850680"/>
          </a:xfrm>
          <a:prstGeom prst="line">
            <a:avLst/>
          </a:prstGeom>
          <a:ln w="1584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TextShape 1"/>
          <p:cNvSpPr txBox="1"/>
          <p:nvPr/>
        </p:nvSpPr>
        <p:spPr>
          <a:xfrm>
            <a:off x="4460760" y="6494400"/>
            <a:ext cx="1066320" cy="304560"/>
          </a:xfrm>
          <a:prstGeom prst="rect">
            <a:avLst/>
          </a:prstGeom>
          <a:noFill/>
          <a:ln>
            <a:noFill/>
          </a:ln>
        </p:spPr>
        <p:txBody>
          <a:bodyPr/>
          <a:lstStyle/>
          <a:p>
            <a:pPr>
              <a:lnSpc>
                <a:spcPct val="100000"/>
              </a:lnSpc>
            </a:pPr>
            <a:fld id="{9BEC16AA-B535-408B-8AF9-C337E76D1E9E}" type="slidenum">
              <a:rPr lang="en-US" sz="1200" b="1" strike="noStrike" spc="-1">
                <a:solidFill>
                  <a:srgbClr val="000000"/>
                </a:solidFill>
                <a:uFill>
                  <a:solidFill>
                    <a:srgbClr val="FFFFFF"/>
                  </a:solidFill>
                </a:uFill>
                <a:latin typeface="Arial"/>
              </a:rPr>
              <a:t>53</a:t>
            </a:fld>
            <a:endParaRPr lang="en-US" sz="1400" b="0" strike="noStrike" spc="-1">
              <a:solidFill>
                <a:srgbClr val="000000"/>
              </a:solidFill>
              <a:uFill>
                <a:solidFill>
                  <a:srgbClr val="FFFFFF"/>
                </a:solidFill>
              </a:uFill>
              <a:latin typeface="Times New Roman"/>
            </a:endParaRPr>
          </a:p>
        </p:txBody>
      </p:sp>
      <p:sp>
        <p:nvSpPr>
          <p:cNvPr id="834"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RED Details (cont)</a:t>
            </a:r>
            <a:endParaRPr lang="en-US" sz="3300" b="0" strike="noStrike" spc="-1">
              <a:solidFill>
                <a:srgbClr val="000000"/>
              </a:solidFill>
              <a:uFill>
                <a:solidFill>
                  <a:srgbClr val="FFFFFF"/>
                </a:solidFill>
              </a:uFill>
              <a:latin typeface="Arial"/>
            </a:endParaRPr>
          </a:p>
        </p:txBody>
      </p:sp>
      <p:sp>
        <p:nvSpPr>
          <p:cNvPr id="835" name="TextShape 3"/>
          <p:cNvSpPr txBox="1"/>
          <p:nvPr/>
        </p:nvSpPr>
        <p:spPr>
          <a:xfrm>
            <a:off x="380880" y="1676520"/>
            <a:ext cx="8610120" cy="41144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800" b="0" strike="noStrike" spc="-1">
                <a:solidFill>
                  <a:srgbClr val="000000"/>
                </a:solidFill>
                <a:uFill>
                  <a:solidFill>
                    <a:srgbClr val="FFFFFF"/>
                  </a:solidFill>
                </a:uFill>
                <a:latin typeface="Arial"/>
              </a:rPr>
              <a:t>Two queue length thresholds</a:t>
            </a:r>
            <a:endParaRPr lang="en-US" sz="24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r>
              <a:rPr lang="en-US" sz="2200" b="1" strike="noStrike" spc="-1">
                <a:solidFill>
                  <a:srgbClr val="000000"/>
                </a:solidFill>
                <a:uFill>
                  <a:solidFill>
                    <a:srgbClr val="FFFFFF"/>
                  </a:solidFill>
                </a:uFill>
                <a:latin typeface="Courier New"/>
              </a:rPr>
              <a:t>	if AvgLen ≤ MinThreshold then</a:t>
            </a:r>
            <a:endParaRPr lang="en-US" sz="2400" b="0" strike="noStrike" spc="-1">
              <a:solidFill>
                <a:srgbClr val="000000"/>
              </a:solidFill>
              <a:uFill>
                <a:solidFill>
                  <a:srgbClr val="FFFFFF"/>
                </a:solidFill>
              </a:uFill>
              <a:latin typeface="Arial"/>
            </a:endParaRPr>
          </a:p>
          <a:p>
            <a:r>
              <a:rPr lang="en-US" sz="2200" b="1" strike="noStrike" spc="-1">
                <a:solidFill>
                  <a:srgbClr val="000000"/>
                </a:solidFill>
                <a:uFill>
                  <a:solidFill>
                    <a:srgbClr val="FFFFFF"/>
                  </a:solidFill>
                </a:uFill>
                <a:latin typeface="Courier New"/>
              </a:rPr>
              <a:t>		  enqueue the packet</a:t>
            </a:r>
            <a:endParaRPr lang="en-US" sz="2400" b="0" strike="noStrike" spc="-1">
              <a:solidFill>
                <a:srgbClr val="000000"/>
              </a:solidFill>
              <a:uFill>
                <a:solidFill>
                  <a:srgbClr val="FFFFFF"/>
                </a:solidFill>
              </a:uFill>
              <a:latin typeface="Arial"/>
            </a:endParaRPr>
          </a:p>
          <a:p>
            <a:r>
              <a:rPr lang="en-US" sz="2200" b="1" strike="noStrike" spc="-1">
                <a:solidFill>
                  <a:srgbClr val="000000"/>
                </a:solidFill>
                <a:uFill>
                  <a:solidFill>
                    <a:srgbClr val="FFFFFF"/>
                  </a:solidFill>
                </a:uFill>
                <a:latin typeface="Courier New"/>
              </a:rPr>
              <a:t>	if MinThreshold &lt; AvgLen &lt; MaxThreshold then</a:t>
            </a:r>
            <a:endParaRPr lang="en-US" sz="2400" b="0" strike="noStrike" spc="-1">
              <a:solidFill>
                <a:srgbClr val="000000"/>
              </a:solidFill>
              <a:uFill>
                <a:solidFill>
                  <a:srgbClr val="FFFFFF"/>
                </a:solidFill>
              </a:uFill>
              <a:latin typeface="Arial"/>
            </a:endParaRPr>
          </a:p>
          <a:p>
            <a:r>
              <a:rPr lang="en-US" sz="2200" b="1" strike="noStrike" spc="-1">
                <a:solidFill>
                  <a:srgbClr val="000000"/>
                </a:solidFill>
                <a:uFill>
                  <a:solidFill>
                    <a:srgbClr val="FFFFFF"/>
                  </a:solidFill>
                </a:uFill>
                <a:latin typeface="Courier New"/>
              </a:rPr>
              <a:t>		  calculate probability P</a:t>
            </a:r>
            <a:endParaRPr lang="en-US" sz="2400" b="0" strike="noStrike" spc="-1">
              <a:solidFill>
                <a:srgbClr val="000000"/>
              </a:solidFill>
              <a:uFill>
                <a:solidFill>
                  <a:srgbClr val="FFFFFF"/>
                </a:solidFill>
              </a:uFill>
              <a:latin typeface="Arial"/>
            </a:endParaRPr>
          </a:p>
          <a:p>
            <a:r>
              <a:rPr lang="en-US" sz="2200" b="1" strike="noStrike" spc="-1">
                <a:solidFill>
                  <a:srgbClr val="000000"/>
                </a:solidFill>
                <a:uFill>
                  <a:solidFill>
                    <a:srgbClr val="FFFFFF"/>
                  </a:solidFill>
                </a:uFill>
                <a:latin typeface="Courier New"/>
              </a:rPr>
              <a:t>		  drop arriving packet with probability P</a:t>
            </a:r>
            <a:endParaRPr lang="en-US" sz="2400" b="0" strike="noStrike" spc="-1">
              <a:solidFill>
                <a:srgbClr val="000000"/>
              </a:solidFill>
              <a:uFill>
                <a:solidFill>
                  <a:srgbClr val="FFFFFF"/>
                </a:solidFill>
              </a:uFill>
              <a:latin typeface="Arial"/>
            </a:endParaRPr>
          </a:p>
          <a:p>
            <a:r>
              <a:rPr lang="en-US" sz="2200" b="1" strike="noStrike" spc="-1">
                <a:solidFill>
                  <a:srgbClr val="000000"/>
                </a:solidFill>
                <a:uFill>
                  <a:solidFill>
                    <a:srgbClr val="FFFFFF"/>
                  </a:solidFill>
                </a:uFill>
                <a:latin typeface="Courier New"/>
              </a:rPr>
              <a:t>	if MaxThreshold ≤ AvgLen then </a:t>
            </a:r>
            <a:endParaRPr lang="en-US" sz="2400" b="0" strike="noStrike" spc="-1">
              <a:solidFill>
                <a:srgbClr val="000000"/>
              </a:solidFill>
              <a:uFill>
                <a:solidFill>
                  <a:srgbClr val="FFFFFF"/>
                </a:solidFill>
              </a:uFill>
              <a:latin typeface="Arial"/>
            </a:endParaRPr>
          </a:p>
          <a:p>
            <a:r>
              <a:rPr lang="en-US" sz="2200" b="1" strike="noStrike" spc="-1">
                <a:solidFill>
                  <a:srgbClr val="000000"/>
                </a:solidFill>
                <a:uFill>
                  <a:solidFill>
                    <a:srgbClr val="FFFFFF"/>
                  </a:solidFill>
                </a:uFill>
                <a:latin typeface="Courier New"/>
              </a:rPr>
              <a:t>		  drop arriving packet</a:t>
            </a: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TextShape 1"/>
          <p:cNvSpPr txBox="1"/>
          <p:nvPr/>
        </p:nvSpPr>
        <p:spPr>
          <a:xfrm>
            <a:off x="4460760" y="6494400"/>
            <a:ext cx="1066320" cy="304560"/>
          </a:xfrm>
          <a:prstGeom prst="rect">
            <a:avLst/>
          </a:prstGeom>
          <a:noFill/>
          <a:ln>
            <a:noFill/>
          </a:ln>
        </p:spPr>
        <p:txBody>
          <a:bodyPr/>
          <a:lstStyle/>
          <a:p>
            <a:pPr>
              <a:lnSpc>
                <a:spcPct val="100000"/>
              </a:lnSpc>
            </a:pPr>
            <a:fld id="{A4B11CF7-9F81-4F6C-9762-DC0EE3DCC549}" type="slidenum">
              <a:rPr lang="en-US" sz="1200" b="1" strike="noStrike" spc="-1">
                <a:solidFill>
                  <a:srgbClr val="000000"/>
                </a:solidFill>
                <a:uFill>
                  <a:solidFill>
                    <a:srgbClr val="FFFFFF"/>
                  </a:solidFill>
                </a:uFill>
                <a:latin typeface="Arial"/>
              </a:rPr>
              <a:t>54</a:t>
            </a:fld>
            <a:endParaRPr lang="en-US" sz="1400" b="0" strike="noStrike" spc="-1">
              <a:solidFill>
                <a:srgbClr val="000000"/>
              </a:solidFill>
              <a:uFill>
                <a:solidFill>
                  <a:srgbClr val="FFFFFF"/>
                </a:solidFill>
              </a:uFill>
              <a:latin typeface="Times New Roman"/>
            </a:endParaRPr>
          </a:p>
        </p:txBody>
      </p:sp>
      <p:sp>
        <p:nvSpPr>
          <p:cNvPr id="837"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RED Details (cont)</a:t>
            </a:r>
            <a:endParaRPr lang="en-US" sz="3300" b="0" strike="noStrike" spc="-1">
              <a:solidFill>
                <a:srgbClr val="000000"/>
              </a:solidFill>
              <a:uFill>
                <a:solidFill>
                  <a:srgbClr val="FFFFFF"/>
                </a:solidFill>
              </a:uFill>
              <a:latin typeface="Arial"/>
            </a:endParaRPr>
          </a:p>
        </p:txBody>
      </p:sp>
      <p:sp>
        <p:nvSpPr>
          <p:cNvPr id="838" name="TextShape 3"/>
          <p:cNvSpPr txBox="1"/>
          <p:nvPr/>
        </p:nvSpPr>
        <p:spPr>
          <a:xfrm>
            <a:off x="685800" y="1295280"/>
            <a:ext cx="7772040" cy="41144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Computing probability P</a:t>
            </a:r>
          </a:p>
          <a:p>
            <a:r>
              <a:rPr lang="en-US" sz="2000" b="1" strike="noStrike" spc="-1">
                <a:solidFill>
                  <a:srgbClr val="000000"/>
                </a:solidFill>
                <a:uFill>
                  <a:solidFill>
                    <a:srgbClr val="FFFFFF"/>
                  </a:solidFill>
                </a:uFill>
                <a:latin typeface="Courier New"/>
              </a:rPr>
              <a:t>TempP = MaxP * (AvgLen - MinThreshold)/ 		 (MaxThreshold - MinThreshold)</a:t>
            </a:r>
            <a:endParaRPr lang="en-US" sz="24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Courier New"/>
              </a:rPr>
              <a:t>P = TempP/(1 - count * TempP)</a:t>
            </a:r>
            <a:endParaRPr lang="en-US" sz="24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Courier New"/>
              </a:rPr>
              <a:t>count </a:t>
            </a:r>
            <a:r>
              <a:rPr lang="en-US" sz="2000" b="0" strike="noStrike" spc="-1">
                <a:solidFill>
                  <a:srgbClr val="000000"/>
                </a:solidFill>
                <a:uFill>
                  <a:solidFill>
                    <a:srgbClr val="FFFFFF"/>
                  </a:solidFill>
                </a:uFill>
                <a:latin typeface="Courier New"/>
              </a:rPr>
              <a:t>= </a:t>
            </a:r>
            <a:r>
              <a:rPr lang="en-US" sz="2000" b="0" strike="noStrike" spc="-1">
                <a:solidFill>
                  <a:srgbClr val="000000"/>
                </a:solidFill>
                <a:uFill>
                  <a:solidFill>
                    <a:srgbClr val="FFFFFF"/>
                  </a:solidFill>
                </a:uFill>
                <a:latin typeface="Arial"/>
              </a:rPr>
              <a:t>number of new packets NOT dropped while
               within MinThresh and MaxThresh</a:t>
            </a:r>
            <a:endParaRPr lang="en-US" sz="24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p:txBody>
      </p:sp>
      <p:sp>
        <p:nvSpPr>
          <p:cNvPr id="839" name="CustomShape 4"/>
          <p:cNvSpPr/>
          <p:nvPr/>
        </p:nvSpPr>
        <p:spPr>
          <a:xfrm>
            <a:off x="2855880" y="4581360"/>
            <a:ext cx="2838240" cy="1225080"/>
          </a:xfrm>
          <a:custGeom>
            <a:avLst/>
            <a:gdLst/>
            <a:ahLst/>
            <a:cxnLst/>
            <a:rect l="l" t="t" r="r" b="b"/>
            <a:pathLst>
              <a:path w="1788" h="772">
                <a:moveTo>
                  <a:pt x="0" y="770"/>
                </a:moveTo>
                <a:lnTo>
                  <a:pt x="454" y="772"/>
                </a:lnTo>
                <a:lnTo>
                  <a:pt x="1087" y="587"/>
                </a:lnTo>
                <a:lnTo>
                  <a:pt x="1087" y="0"/>
                </a:lnTo>
                <a:lnTo>
                  <a:pt x="1788" y="0"/>
                </a:lnTo>
              </a:path>
            </a:pathLst>
          </a:custGeom>
          <a:noFill/>
          <a:ln w="12600">
            <a:solidFill>
              <a:srgbClr val="3333CC"/>
            </a:solidFill>
            <a:round/>
          </a:ln>
        </p:spPr>
        <p:style>
          <a:lnRef idx="0">
            <a:scrgbClr r="0" g="0" b="0"/>
          </a:lnRef>
          <a:fillRef idx="0">
            <a:scrgbClr r="0" g="0" b="0"/>
          </a:fillRef>
          <a:effectRef idx="0">
            <a:scrgbClr r="0" g="0" b="0"/>
          </a:effectRef>
          <a:fontRef idx="minor"/>
        </p:style>
      </p:sp>
      <p:sp>
        <p:nvSpPr>
          <p:cNvPr id="840" name="Line 5"/>
          <p:cNvSpPr/>
          <p:nvPr/>
        </p:nvSpPr>
        <p:spPr>
          <a:xfrm flipV="1">
            <a:off x="3576600" y="5735520"/>
            <a:ext cx="1440" cy="680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841" name="Line 6"/>
          <p:cNvSpPr/>
          <p:nvPr/>
        </p:nvSpPr>
        <p:spPr>
          <a:xfrm flipV="1">
            <a:off x="2855880" y="3798720"/>
            <a:ext cx="1440" cy="20048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842" name="CustomShape 7"/>
          <p:cNvSpPr/>
          <p:nvPr/>
        </p:nvSpPr>
        <p:spPr>
          <a:xfrm>
            <a:off x="2830680" y="3718080"/>
            <a:ext cx="50400" cy="96480"/>
          </a:xfrm>
          <a:custGeom>
            <a:avLst/>
            <a:gdLst/>
            <a:ahLst/>
            <a:cxnLst/>
            <a:rect l="l" t="t" r="r" b="b"/>
            <a:pathLst>
              <a:path w="32" h="61">
                <a:moveTo>
                  <a:pt x="32" y="59"/>
                </a:moveTo>
                <a:lnTo>
                  <a:pt x="16" y="0"/>
                </a:lnTo>
                <a:lnTo>
                  <a:pt x="0" y="61"/>
                </a:lnTo>
                <a:lnTo>
                  <a:pt x="32" y="61"/>
                </a:lnTo>
                <a:lnTo>
                  <a:pt x="32" y="59"/>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843" name="CustomShape 8"/>
          <p:cNvSpPr/>
          <p:nvPr/>
        </p:nvSpPr>
        <p:spPr>
          <a:xfrm>
            <a:off x="2830680" y="3718080"/>
            <a:ext cx="50400" cy="96480"/>
          </a:xfrm>
          <a:custGeom>
            <a:avLst/>
            <a:gdLst/>
            <a:ahLst/>
            <a:cxnLst/>
            <a:rect l="l" t="t" r="r" b="b"/>
            <a:pathLst>
              <a:path w="32" h="61">
                <a:moveTo>
                  <a:pt x="32" y="59"/>
                </a:moveTo>
                <a:lnTo>
                  <a:pt x="16" y="0"/>
                </a:lnTo>
                <a:lnTo>
                  <a:pt x="0" y="61"/>
                </a:lnTo>
                <a:lnTo>
                  <a:pt x="32" y="61"/>
                </a:lnTo>
              </a:path>
            </a:pathLst>
          </a:custGeom>
          <a:noFill/>
          <a:ln w="17640">
            <a:solidFill>
              <a:srgbClr val="000000"/>
            </a:solidFill>
            <a:round/>
          </a:ln>
        </p:spPr>
        <p:style>
          <a:lnRef idx="0">
            <a:scrgbClr r="0" g="0" b="0"/>
          </a:lnRef>
          <a:fillRef idx="0">
            <a:scrgbClr r="0" g="0" b="0"/>
          </a:fillRef>
          <a:effectRef idx="0">
            <a:scrgbClr r="0" g="0" b="0"/>
          </a:effectRef>
          <a:fontRef idx="minor"/>
        </p:style>
      </p:sp>
      <p:sp>
        <p:nvSpPr>
          <p:cNvPr id="844" name="Line 9"/>
          <p:cNvSpPr/>
          <p:nvPr/>
        </p:nvSpPr>
        <p:spPr>
          <a:xfrm>
            <a:off x="2855880" y="5803560"/>
            <a:ext cx="3063600" cy="32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845" name="CustomShape 10"/>
          <p:cNvSpPr/>
          <p:nvPr/>
        </p:nvSpPr>
        <p:spPr>
          <a:xfrm>
            <a:off x="5897520" y="5781600"/>
            <a:ext cx="97920" cy="50400"/>
          </a:xfrm>
          <a:custGeom>
            <a:avLst/>
            <a:gdLst/>
            <a:ahLst/>
            <a:cxnLst/>
            <a:rect l="l" t="t" r="r" b="b"/>
            <a:pathLst>
              <a:path w="62" h="32">
                <a:moveTo>
                  <a:pt x="0" y="30"/>
                </a:moveTo>
                <a:lnTo>
                  <a:pt x="62" y="16"/>
                </a:lnTo>
                <a:lnTo>
                  <a:pt x="3" y="0"/>
                </a:lnTo>
                <a:lnTo>
                  <a:pt x="3" y="32"/>
                </a:lnTo>
                <a:lnTo>
                  <a:pt x="0" y="3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846" name="CustomShape 11"/>
          <p:cNvSpPr/>
          <p:nvPr/>
        </p:nvSpPr>
        <p:spPr>
          <a:xfrm>
            <a:off x="5897520" y="5781600"/>
            <a:ext cx="97920" cy="50400"/>
          </a:xfrm>
          <a:custGeom>
            <a:avLst/>
            <a:gdLst/>
            <a:ahLst/>
            <a:cxnLst/>
            <a:rect l="l" t="t" r="r" b="b"/>
            <a:pathLst>
              <a:path w="62" h="32">
                <a:moveTo>
                  <a:pt x="0" y="30"/>
                </a:moveTo>
                <a:lnTo>
                  <a:pt x="62" y="16"/>
                </a:lnTo>
                <a:lnTo>
                  <a:pt x="3" y="0"/>
                </a:lnTo>
                <a:lnTo>
                  <a:pt x="3" y="32"/>
                </a:lnTo>
              </a:path>
            </a:pathLst>
          </a:custGeom>
          <a:noFill/>
          <a:ln w="17640">
            <a:solidFill>
              <a:srgbClr val="000000"/>
            </a:solidFill>
            <a:round/>
          </a:ln>
        </p:spPr>
        <p:style>
          <a:lnRef idx="0">
            <a:scrgbClr r="0" g="0" b="0"/>
          </a:lnRef>
          <a:fillRef idx="0">
            <a:scrgbClr r="0" g="0" b="0"/>
          </a:fillRef>
          <a:effectRef idx="0">
            <a:scrgbClr r="0" g="0" b="0"/>
          </a:effectRef>
          <a:fontRef idx="minor"/>
        </p:style>
      </p:sp>
      <p:sp>
        <p:nvSpPr>
          <p:cNvPr id="847" name="Line 12"/>
          <p:cNvSpPr/>
          <p:nvPr/>
        </p:nvSpPr>
        <p:spPr>
          <a:xfrm>
            <a:off x="2855880" y="4581360"/>
            <a:ext cx="72720" cy="14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848" name="Line 13"/>
          <p:cNvSpPr/>
          <p:nvPr/>
        </p:nvSpPr>
        <p:spPr>
          <a:xfrm>
            <a:off x="2855880" y="5510160"/>
            <a:ext cx="72720" cy="288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849" name="Line 14"/>
          <p:cNvSpPr/>
          <p:nvPr/>
        </p:nvSpPr>
        <p:spPr>
          <a:xfrm flipV="1">
            <a:off x="4581360" y="5735520"/>
            <a:ext cx="1440" cy="680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850" name="CustomShape 15"/>
          <p:cNvSpPr/>
          <p:nvPr/>
        </p:nvSpPr>
        <p:spPr>
          <a:xfrm>
            <a:off x="2641320" y="3505320"/>
            <a:ext cx="47520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TempP</a:t>
            </a:r>
            <a:endParaRPr lang="en-US" sz="1800" b="0" strike="noStrike" spc="-1">
              <a:solidFill>
                <a:srgbClr val="000000"/>
              </a:solidFill>
              <a:uFill>
                <a:solidFill>
                  <a:srgbClr val="FFFFFF"/>
                </a:solidFill>
              </a:uFill>
              <a:latin typeface="Arial"/>
            </a:endParaRPr>
          </a:p>
        </p:txBody>
      </p:sp>
      <p:sp>
        <p:nvSpPr>
          <p:cNvPr id="851" name="CustomShape 16"/>
          <p:cNvSpPr/>
          <p:nvPr/>
        </p:nvSpPr>
        <p:spPr>
          <a:xfrm>
            <a:off x="2603880" y="4484520"/>
            <a:ext cx="21312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852" name="CustomShape 17"/>
          <p:cNvSpPr/>
          <p:nvPr/>
        </p:nvSpPr>
        <p:spPr>
          <a:xfrm>
            <a:off x="2437560" y="5416560"/>
            <a:ext cx="38988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MaxP</a:t>
            </a:r>
            <a:endParaRPr lang="en-US" sz="1800" b="0" strike="noStrike" spc="-1">
              <a:solidFill>
                <a:srgbClr val="000000"/>
              </a:solidFill>
              <a:uFill>
                <a:solidFill>
                  <a:srgbClr val="FFFFFF"/>
                </a:solidFill>
              </a:uFill>
              <a:latin typeface="Arial"/>
            </a:endParaRPr>
          </a:p>
        </p:txBody>
      </p:sp>
      <p:sp>
        <p:nvSpPr>
          <p:cNvPr id="853" name="CustomShape 18"/>
          <p:cNvSpPr/>
          <p:nvPr/>
        </p:nvSpPr>
        <p:spPr>
          <a:xfrm>
            <a:off x="3233880" y="5837400"/>
            <a:ext cx="72036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MinThresh</a:t>
            </a:r>
            <a:endParaRPr lang="en-US" sz="1800" b="0" strike="noStrike" spc="-1">
              <a:solidFill>
                <a:srgbClr val="000000"/>
              </a:solidFill>
              <a:uFill>
                <a:solidFill>
                  <a:srgbClr val="FFFFFF"/>
                </a:solidFill>
              </a:uFill>
              <a:latin typeface="Arial"/>
            </a:endParaRPr>
          </a:p>
        </p:txBody>
      </p:sp>
      <p:sp>
        <p:nvSpPr>
          <p:cNvPr id="854" name="CustomShape 19"/>
          <p:cNvSpPr/>
          <p:nvPr/>
        </p:nvSpPr>
        <p:spPr>
          <a:xfrm>
            <a:off x="4226040" y="5837400"/>
            <a:ext cx="76320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MaxThresh</a:t>
            </a:r>
            <a:endParaRPr lang="en-US" sz="1800" b="0" strike="noStrike" spc="-1">
              <a:solidFill>
                <a:srgbClr val="000000"/>
              </a:solidFill>
              <a:uFill>
                <a:solidFill>
                  <a:srgbClr val="FFFFFF"/>
                </a:solidFill>
              </a:uFill>
              <a:latin typeface="Arial"/>
            </a:endParaRPr>
          </a:p>
        </p:txBody>
      </p:sp>
      <p:sp>
        <p:nvSpPr>
          <p:cNvPr id="855" name="CustomShape 20"/>
          <p:cNvSpPr/>
          <p:nvPr/>
        </p:nvSpPr>
        <p:spPr>
          <a:xfrm>
            <a:off x="5702040" y="5560920"/>
            <a:ext cx="10188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p:txBody>
      </p:sp>
      <p:sp>
        <p:nvSpPr>
          <p:cNvPr id="856" name="CustomShape 21"/>
          <p:cNvSpPr/>
          <p:nvPr/>
        </p:nvSpPr>
        <p:spPr>
          <a:xfrm>
            <a:off x="5789160" y="5560920"/>
            <a:ext cx="417240" cy="182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vgLen</a:t>
            </a:r>
            <a:endParaRPr lang="en-US" sz="1800" b="0" strike="noStrike" spc="-1">
              <a:solidFill>
                <a:srgbClr val="000000"/>
              </a:solidFill>
              <a:uFill>
                <a:solidFill>
                  <a:srgbClr val="FFFFFF"/>
                </a:solidFill>
              </a:uFill>
              <a:latin typeface="Arial"/>
            </a:endParaRPr>
          </a:p>
        </p:txBody>
      </p:sp>
      <p:sp>
        <p:nvSpPr>
          <p:cNvPr id="857" name="Line 22"/>
          <p:cNvSpPr/>
          <p:nvPr/>
        </p:nvSpPr>
        <p:spPr>
          <a:xfrm>
            <a:off x="4190760" y="4800600"/>
            <a:ext cx="76320" cy="60948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858" name="CustomShape 23"/>
          <p:cNvSpPr/>
          <p:nvPr/>
        </p:nvSpPr>
        <p:spPr>
          <a:xfrm>
            <a:off x="3520800" y="4389480"/>
            <a:ext cx="972000" cy="3952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00"/>
                </a:solidFill>
                <a:uFill>
                  <a:solidFill>
                    <a:srgbClr val="FFFFFF"/>
                  </a:solidFill>
                </a:uFill>
                <a:latin typeface="Arial"/>
              </a:rPr>
              <a:t>TempP</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TextShape 1"/>
          <p:cNvSpPr txBox="1"/>
          <p:nvPr/>
        </p:nvSpPr>
        <p:spPr>
          <a:xfrm>
            <a:off x="4460760" y="6494400"/>
            <a:ext cx="1066320" cy="304560"/>
          </a:xfrm>
          <a:prstGeom prst="rect">
            <a:avLst/>
          </a:prstGeom>
          <a:noFill/>
          <a:ln>
            <a:noFill/>
          </a:ln>
        </p:spPr>
        <p:txBody>
          <a:bodyPr/>
          <a:lstStyle/>
          <a:p>
            <a:pPr>
              <a:lnSpc>
                <a:spcPct val="100000"/>
              </a:lnSpc>
            </a:pPr>
            <a:fld id="{B67D9347-8BB5-430A-AE8C-C074267D9EDF}" type="slidenum">
              <a:rPr lang="en-US" sz="1200" b="1" strike="noStrike" spc="-1">
                <a:solidFill>
                  <a:srgbClr val="000000"/>
                </a:solidFill>
                <a:uFill>
                  <a:solidFill>
                    <a:srgbClr val="FFFFFF"/>
                  </a:solidFill>
                </a:uFill>
                <a:latin typeface="Arial"/>
              </a:rPr>
              <a:t>55</a:t>
            </a:fld>
            <a:endParaRPr lang="en-US" sz="1400" b="0" strike="noStrike" spc="-1">
              <a:solidFill>
                <a:srgbClr val="000000"/>
              </a:solidFill>
              <a:uFill>
                <a:solidFill>
                  <a:srgbClr val="FFFFFF"/>
                </a:solidFill>
              </a:uFill>
              <a:latin typeface="Times New Roman"/>
            </a:endParaRPr>
          </a:p>
        </p:txBody>
      </p:sp>
      <p:sp>
        <p:nvSpPr>
          <p:cNvPr id="860"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Final P</a:t>
            </a:r>
            <a:endParaRPr lang="en-US" sz="3300" b="0" strike="noStrike" spc="-1">
              <a:solidFill>
                <a:srgbClr val="000000"/>
              </a:solidFill>
              <a:uFill>
                <a:solidFill>
                  <a:srgbClr val="FFFFFF"/>
                </a:solidFill>
              </a:uFill>
              <a:latin typeface="Arial"/>
            </a:endParaRPr>
          </a:p>
        </p:txBody>
      </p:sp>
      <p:sp>
        <p:nvSpPr>
          <p:cNvPr id="861" name="TextShape 3"/>
          <p:cNvSpPr txBox="1"/>
          <p:nvPr/>
        </p:nvSpPr>
        <p:spPr>
          <a:xfrm>
            <a:off x="609480" y="1219320"/>
            <a:ext cx="7772040" cy="5333760"/>
          </a:xfrm>
          <a:prstGeom prst="rect">
            <a:avLst/>
          </a:prstGeom>
          <a:noFill/>
          <a:ln w="9360">
            <a:noFill/>
          </a:ln>
        </p:spPr>
        <p:txBody>
          <a:bodyPr/>
          <a:lstStyle/>
          <a:p>
            <a:r>
              <a:rPr lang="en-US" sz="2000" b="1" strike="noStrike" spc="-1">
                <a:solidFill>
                  <a:srgbClr val="000000"/>
                </a:solidFill>
                <a:uFill>
                  <a:solidFill>
                    <a:srgbClr val="FFFFFF"/>
                  </a:solidFill>
                </a:uFill>
                <a:latin typeface="Courier New"/>
              </a:rPr>
              <a:t>P = TempP/(1 - count * TempP)</a:t>
            </a:r>
            <a:endParaRPr lang="en-US" sz="24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Courier New"/>
              </a:rPr>
              <a:t>count </a:t>
            </a:r>
            <a:r>
              <a:rPr lang="en-US" sz="2000" b="0" strike="noStrike" spc="-1">
                <a:solidFill>
                  <a:srgbClr val="000000"/>
                </a:solidFill>
                <a:uFill>
                  <a:solidFill>
                    <a:srgbClr val="FFFFFF"/>
                  </a:solidFill>
                </a:uFill>
                <a:latin typeface="Courier New"/>
              </a:rPr>
              <a:t>= </a:t>
            </a:r>
            <a:r>
              <a:rPr lang="en-US" sz="2000" b="0" strike="noStrike" spc="-1">
                <a:solidFill>
                  <a:srgbClr val="000000"/>
                </a:solidFill>
                <a:uFill>
                  <a:solidFill>
                    <a:srgbClr val="FFFFFF"/>
                  </a:solidFill>
                </a:uFill>
                <a:latin typeface="Arial"/>
              </a:rPr>
              <a:t>number of </a:t>
            </a:r>
            <a:r>
              <a:rPr lang="en-US" sz="2000" b="1" strike="noStrike" spc="-1">
                <a:solidFill>
                  <a:srgbClr val="3333CC"/>
                </a:solidFill>
                <a:uFill>
                  <a:solidFill>
                    <a:srgbClr val="FFFFFF"/>
                  </a:solidFill>
                </a:uFill>
                <a:latin typeface="Arial"/>
              </a:rPr>
              <a:t>consecutive</a:t>
            </a:r>
            <a:r>
              <a:rPr lang="en-US" sz="2000" b="0" strike="noStrike" spc="-1">
                <a:solidFill>
                  <a:srgbClr val="000000"/>
                </a:solidFill>
                <a:uFill>
                  <a:solidFill>
                    <a:srgbClr val="FFFFFF"/>
                  </a:solidFill>
                </a:uFill>
                <a:latin typeface="Arial"/>
              </a:rPr>
              <a:t> packets NOT dropped             	     while within </a:t>
            </a:r>
            <a:r>
              <a:rPr lang="en-US" sz="2000" b="1" strike="noStrike" spc="-1">
                <a:solidFill>
                  <a:srgbClr val="000000"/>
                </a:solidFill>
                <a:uFill>
                  <a:solidFill>
                    <a:srgbClr val="FFFFFF"/>
                  </a:solidFill>
                </a:uFill>
                <a:latin typeface="Courier New"/>
              </a:rPr>
              <a:t>MinThresh</a:t>
            </a:r>
            <a:r>
              <a:rPr lang="en-US" sz="2000" b="0" strike="noStrike" spc="-1">
                <a:solidFill>
                  <a:srgbClr val="000000"/>
                </a:solidFill>
                <a:uFill>
                  <a:solidFill>
                    <a:srgbClr val="FFFFFF"/>
                  </a:solidFill>
                </a:uFill>
                <a:latin typeface="Arial"/>
              </a:rPr>
              <a:t> and </a:t>
            </a:r>
            <a:r>
              <a:rPr lang="en-US" sz="2000" b="1" strike="noStrike" spc="-1">
                <a:solidFill>
                  <a:srgbClr val="000000"/>
                </a:solidFill>
                <a:uFill>
                  <a:solidFill>
                    <a:srgbClr val="FFFFFF"/>
                  </a:solidFill>
                </a:uFill>
                <a:latin typeface="Courier New"/>
              </a:rPr>
              <a:t>MaxThresh</a:t>
            </a: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1800" b="0" strike="noStrike" spc="-1">
                <a:solidFill>
                  <a:srgbClr val="000000"/>
                </a:solidFill>
                <a:uFill>
                  <a:solidFill>
                    <a:srgbClr val="FFFFFF"/>
                  </a:solidFill>
                </a:uFill>
                <a:latin typeface="Arial"/>
              </a:rPr>
              <a:t>This spreads the losses more over time</a:t>
            </a: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1800" b="0" strike="noStrike" spc="-1">
                <a:solidFill>
                  <a:srgbClr val="000000"/>
                </a:solidFill>
                <a:uFill>
                  <a:solidFill>
                    <a:srgbClr val="FFFFFF"/>
                  </a:solidFill>
                </a:uFill>
                <a:latin typeface="Arial"/>
              </a:rPr>
              <a:t>E.g., assume:</a:t>
            </a: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1800" b="1" strike="noStrike" spc="-1">
                <a:solidFill>
                  <a:srgbClr val="000000"/>
                </a:solidFill>
                <a:uFill>
                  <a:solidFill>
                    <a:srgbClr val="FFFFFF"/>
                  </a:solidFill>
                </a:uFill>
                <a:latin typeface="Courier New"/>
              </a:rPr>
              <a:t>MaxP = 0.02, count = 0,
AvgLen = (MaxThreshold + MinThreshold)/2
TempP = 0.01</a:t>
            </a: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1800" b="0" strike="noStrike" spc="-1">
                <a:solidFill>
                  <a:srgbClr val="000000"/>
                </a:solidFill>
                <a:uFill>
                  <a:solidFill>
                    <a:srgbClr val="FFFFFF"/>
                  </a:solidFill>
                </a:uFill>
                <a:latin typeface="Arial"/>
              </a:rPr>
              <a:t>Assume </a:t>
            </a:r>
            <a:r>
              <a:rPr lang="en-US" sz="1800" b="1" strike="noStrike" spc="-1">
                <a:solidFill>
                  <a:srgbClr val="000000"/>
                </a:solidFill>
                <a:uFill>
                  <a:solidFill>
                    <a:srgbClr val="FFFFFF"/>
                  </a:solidFill>
                </a:uFill>
                <a:latin typeface="Courier New"/>
              </a:rPr>
              <a:t>AvgLen</a:t>
            </a:r>
            <a:r>
              <a:rPr lang="en-US" sz="1800" b="0" strike="noStrike" spc="-1">
                <a:solidFill>
                  <a:srgbClr val="000000"/>
                </a:solidFill>
                <a:uFill>
                  <a:solidFill>
                    <a:srgbClr val="FFFFFF"/>
                  </a:solidFill>
                </a:uFill>
                <a:latin typeface="Arial"/>
              </a:rPr>
              <a:t> remains where it is</a:t>
            </a: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1800" b="0" strike="noStrike" spc="-1">
                <a:solidFill>
                  <a:srgbClr val="000000"/>
                </a:solidFill>
                <a:uFill>
                  <a:solidFill>
                    <a:srgbClr val="FFFFFF"/>
                  </a:solidFill>
                </a:uFill>
                <a:latin typeface="Arial"/>
              </a:rPr>
              <a:t>After 50 packets arrive without dropping</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P = 0.01/(1 – 50*0.01)  = 0.02</a:t>
            </a:r>
          </a:p>
          <a:p>
            <a:pPr marL="343080" indent="-342720">
              <a:lnSpc>
                <a:spcPct val="100000"/>
              </a:lnSpc>
              <a:buClr>
                <a:srgbClr val="336666"/>
              </a:buClr>
              <a:buSzPct val="70000"/>
              <a:buFont typeface="Wingdings" charset="2"/>
              <a:buChar char=""/>
            </a:pPr>
            <a:r>
              <a:rPr lang="en-US" sz="1800" b="0" strike="noStrike" spc="-1">
                <a:solidFill>
                  <a:srgbClr val="000000"/>
                </a:solidFill>
                <a:uFill>
                  <a:solidFill>
                    <a:srgbClr val="FFFFFF"/>
                  </a:solidFill>
                </a:uFill>
                <a:latin typeface="Arial"/>
              </a:rPr>
              <a:t>After 99 packets arrive without dropping</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P = 0.01/(1 – 99*0.01) = 1 !!!</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Packet will be dropped</a:t>
            </a:r>
          </a:p>
          <a:p>
            <a:pPr marL="743040" lvl="1" indent="-285480">
              <a:lnSpc>
                <a:spcPct val="100000"/>
              </a:lnSpc>
              <a:buClr>
                <a:srgbClr val="97CDCC"/>
              </a:buClr>
              <a:buSzPct val="150000"/>
              <a:buFont typeface="Symbol" charset="2"/>
              <a:buChar char=""/>
            </a:pPr>
            <a:r>
              <a:rPr lang="en-US" sz="2000" b="0" u="sng" strike="noStrike" spc="-1">
                <a:solidFill>
                  <a:srgbClr val="000000"/>
                </a:solidFill>
                <a:uFill>
                  <a:solidFill>
                    <a:srgbClr val="FFFFFF"/>
                  </a:solidFill>
                </a:uFill>
                <a:latin typeface="Arial"/>
              </a:rPr>
              <a:t>Prevents long periods without dropping</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Shape 1"/>
          <p:cNvSpPr txBox="1"/>
          <p:nvPr/>
        </p:nvSpPr>
        <p:spPr>
          <a:xfrm>
            <a:off x="4460760" y="6494400"/>
            <a:ext cx="1066320" cy="304560"/>
          </a:xfrm>
          <a:prstGeom prst="rect">
            <a:avLst/>
          </a:prstGeom>
          <a:noFill/>
          <a:ln>
            <a:noFill/>
          </a:ln>
        </p:spPr>
        <p:txBody>
          <a:bodyPr/>
          <a:lstStyle/>
          <a:p>
            <a:pPr>
              <a:lnSpc>
                <a:spcPct val="100000"/>
              </a:lnSpc>
            </a:pPr>
            <a:fld id="{59ACA47B-2EAA-4C85-A45A-571EDAB464BF}" type="slidenum">
              <a:rPr lang="en-US" sz="1200" b="1" strike="noStrike" spc="-1">
                <a:solidFill>
                  <a:srgbClr val="000000"/>
                </a:solidFill>
                <a:uFill>
                  <a:solidFill>
                    <a:srgbClr val="FFFFFF"/>
                  </a:solidFill>
                </a:uFill>
                <a:latin typeface="Arial"/>
              </a:rPr>
              <a:t>56</a:t>
            </a:fld>
            <a:endParaRPr lang="en-US" sz="1400" b="0" strike="noStrike" spc="-1">
              <a:solidFill>
                <a:srgbClr val="000000"/>
              </a:solidFill>
              <a:uFill>
                <a:solidFill>
                  <a:srgbClr val="FFFFFF"/>
                </a:solidFill>
              </a:uFill>
              <a:latin typeface="Times New Roman"/>
            </a:endParaRPr>
          </a:p>
        </p:txBody>
      </p:sp>
      <p:sp>
        <p:nvSpPr>
          <p:cNvPr id="863"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Why RED</a:t>
            </a:r>
            <a:endParaRPr lang="en-US" sz="3300" b="0" strike="noStrike" spc="-1">
              <a:solidFill>
                <a:srgbClr val="000000"/>
              </a:solidFill>
              <a:uFill>
                <a:solidFill>
                  <a:srgbClr val="FFFFFF"/>
                </a:solidFill>
              </a:uFill>
              <a:latin typeface="Arial"/>
            </a:endParaRPr>
          </a:p>
        </p:txBody>
      </p:sp>
      <p:sp>
        <p:nvSpPr>
          <p:cNvPr id="864" name="TextShape 3"/>
          <p:cNvSpPr txBox="1"/>
          <p:nvPr/>
        </p:nvSpPr>
        <p:spPr>
          <a:xfrm>
            <a:off x="457200" y="1447920"/>
            <a:ext cx="8076960" cy="48002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Probability of dropping a particular flow’s packet(s) is roughly proportional to the share of the bandwidth that flow is currently getting</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rPr>
              <a:t>It is fair (or sensibly so)</a:t>
            </a:r>
            <a:endParaRPr lang="en-US" sz="20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It keeps the queue size small</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rPr>
              <a:t>TCP tries to do the opposite, make it big</a:t>
            </a:r>
            <a:endParaRPr lang="en-US" sz="20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rPr>
              <a:t>Big queue sizes lead to “buffer bloat”</a:t>
            </a:r>
            <a:endParaRPr lang="en-US" sz="20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rPr>
              <a:t>RED helps to prevent this</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TextShape 1"/>
          <p:cNvSpPr txBox="1"/>
          <p:nvPr/>
        </p:nvSpPr>
        <p:spPr>
          <a:xfrm>
            <a:off x="4460760" y="6494400"/>
            <a:ext cx="1066320" cy="304560"/>
          </a:xfrm>
          <a:prstGeom prst="rect">
            <a:avLst/>
          </a:prstGeom>
          <a:noFill/>
          <a:ln>
            <a:noFill/>
          </a:ln>
        </p:spPr>
        <p:txBody>
          <a:bodyPr/>
          <a:lstStyle/>
          <a:p>
            <a:pPr>
              <a:lnSpc>
                <a:spcPct val="100000"/>
              </a:lnSpc>
            </a:pPr>
            <a:fld id="{C2C02232-5294-4185-A4C7-866514400E7A}" type="slidenum">
              <a:rPr lang="en-US" sz="1200" b="1" strike="noStrike" spc="-1">
                <a:solidFill>
                  <a:srgbClr val="000000"/>
                </a:solidFill>
                <a:uFill>
                  <a:solidFill>
                    <a:srgbClr val="FFFFFF"/>
                  </a:solidFill>
                </a:uFill>
                <a:latin typeface="Arial"/>
              </a:rPr>
              <a:t>57</a:t>
            </a:fld>
            <a:endParaRPr lang="en-US" sz="1400" b="0" strike="noStrike" spc="-1">
              <a:solidFill>
                <a:srgbClr val="000000"/>
              </a:solidFill>
              <a:uFill>
                <a:solidFill>
                  <a:srgbClr val="FFFFFF"/>
                </a:solidFill>
              </a:uFill>
              <a:latin typeface="Times New Roman"/>
            </a:endParaRPr>
          </a:p>
        </p:txBody>
      </p:sp>
      <p:sp>
        <p:nvSpPr>
          <p:cNvPr id="866"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Tuning RED</a:t>
            </a:r>
            <a:endParaRPr lang="en-US" sz="3300" b="0" strike="noStrike" spc="-1">
              <a:solidFill>
                <a:srgbClr val="000000"/>
              </a:solidFill>
              <a:uFill>
                <a:solidFill>
                  <a:srgbClr val="FFFFFF"/>
                </a:solidFill>
              </a:uFill>
              <a:latin typeface="Arial"/>
            </a:endParaRPr>
          </a:p>
        </p:txBody>
      </p:sp>
      <p:sp>
        <p:nvSpPr>
          <p:cNvPr id="867" name="TextShape 3"/>
          <p:cNvSpPr txBox="1"/>
          <p:nvPr/>
        </p:nvSpPr>
        <p:spPr>
          <a:xfrm>
            <a:off x="457200" y="1447920"/>
            <a:ext cx="8076960" cy="48002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 </a:t>
            </a: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1" strike="noStrike" spc="-1">
                <a:solidFill>
                  <a:srgbClr val="000000"/>
                </a:solidFill>
                <a:uFill>
                  <a:solidFill>
                    <a:srgbClr val="FFFFFF"/>
                  </a:solidFill>
                </a:uFill>
                <a:latin typeface="Courier New"/>
              </a:rPr>
              <a:t>MaxP</a:t>
            </a:r>
            <a:r>
              <a:rPr lang="en-US" sz="2400" b="0" strike="noStrike" spc="-1">
                <a:solidFill>
                  <a:srgbClr val="000000"/>
                </a:solidFill>
                <a:uFill>
                  <a:solidFill>
                    <a:srgbClr val="FFFFFF"/>
                  </a:solidFill>
                </a:uFill>
                <a:latin typeface="Arial"/>
              </a:rPr>
              <a:t> is typically set to 0.02, meaning that when the average queue size is halfway between the two thresholds, the gateway drops roughly one out of 100 packets.</a:t>
            </a:r>
          </a:p>
          <a:p>
            <a:pPr marL="343080" indent="-342720">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If traffic is bursty, then </a:t>
            </a:r>
            <a:r>
              <a:rPr lang="en-US" sz="2400" b="1" strike="noStrike" spc="-1">
                <a:solidFill>
                  <a:srgbClr val="000000"/>
                </a:solidFill>
                <a:uFill>
                  <a:solidFill>
                    <a:srgbClr val="FFFFFF"/>
                  </a:solidFill>
                </a:uFill>
                <a:latin typeface="Courier New"/>
              </a:rPr>
              <a:t>MinThreshold</a:t>
            </a:r>
            <a:r>
              <a:rPr lang="en-US" sz="2400" b="0" strike="noStrike" spc="-1">
                <a:solidFill>
                  <a:srgbClr val="000000"/>
                </a:solidFill>
                <a:uFill>
                  <a:solidFill>
                    <a:srgbClr val="FFFFFF"/>
                  </a:solidFill>
                </a:uFill>
                <a:latin typeface="Arial"/>
              </a:rPr>
              <a:t> should be sufficiently large to allow link utilization to be maintained at an acceptably high level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TextShape 1"/>
          <p:cNvSpPr txBox="1"/>
          <p:nvPr/>
        </p:nvSpPr>
        <p:spPr>
          <a:xfrm>
            <a:off x="4460760" y="6494400"/>
            <a:ext cx="1066320" cy="304560"/>
          </a:xfrm>
          <a:prstGeom prst="rect">
            <a:avLst/>
          </a:prstGeom>
          <a:noFill/>
          <a:ln>
            <a:noFill/>
          </a:ln>
        </p:spPr>
        <p:txBody>
          <a:bodyPr/>
          <a:lstStyle/>
          <a:p>
            <a:pPr>
              <a:lnSpc>
                <a:spcPct val="100000"/>
              </a:lnSpc>
            </a:pPr>
            <a:fld id="{260865C5-E784-4EB0-97B0-757E6BBE1E40}" type="slidenum">
              <a:rPr lang="en-US" sz="1200" b="1" strike="noStrike" spc="-1">
                <a:solidFill>
                  <a:srgbClr val="000000"/>
                </a:solidFill>
                <a:uFill>
                  <a:solidFill>
                    <a:srgbClr val="FFFFFF"/>
                  </a:solidFill>
                </a:uFill>
                <a:latin typeface="Arial"/>
              </a:rPr>
              <a:t>58</a:t>
            </a:fld>
            <a:endParaRPr lang="en-US" sz="1400" b="0" strike="noStrike" spc="-1">
              <a:solidFill>
                <a:srgbClr val="000000"/>
              </a:solidFill>
              <a:uFill>
                <a:solidFill>
                  <a:srgbClr val="FFFFFF"/>
                </a:solidFill>
              </a:uFill>
              <a:latin typeface="Times New Roman"/>
            </a:endParaRPr>
          </a:p>
        </p:txBody>
      </p:sp>
      <p:sp>
        <p:nvSpPr>
          <p:cNvPr id="869"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Tuning Red (cont)</a:t>
            </a:r>
            <a:endParaRPr lang="en-US" sz="3300" b="0" strike="noStrike" spc="-1">
              <a:solidFill>
                <a:srgbClr val="000000"/>
              </a:solidFill>
              <a:uFill>
                <a:solidFill>
                  <a:srgbClr val="FFFFFF"/>
                </a:solidFill>
              </a:uFill>
              <a:latin typeface="Arial"/>
            </a:endParaRPr>
          </a:p>
        </p:txBody>
      </p:sp>
      <p:sp>
        <p:nvSpPr>
          <p:cNvPr id="870" name="TextShape 3"/>
          <p:cNvSpPr txBox="1"/>
          <p:nvPr/>
        </p:nvSpPr>
        <p:spPr>
          <a:xfrm>
            <a:off x="548640" y="1371600"/>
            <a:ext cx="7695720" cy="502920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Difference between two thresholds should be larger than the typical increase in the calculated average queue length in one RTT; </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I.e., in one RTT windows (throughput) increase, and the drop prob should not jump from 0 to 1.</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setting </a:t>
            </a:r>
            <a:r>
              <a:rPr lang="en-US" sz="2000" b="1" strike="noStrike" spc="-1">
                <a:solidFill>
                  <a:srgbClr val="000000"/>
                </a:solidFill>
                <a:uFill>
                  <a:solidFill>
                    <a:srgbClr val="FFFFFF"/>
                  </a:solidFill>
                </a:uFill>
                <a:latin typeface="Courier New"/>
              </a:rPr>
              <a:t>MaxThreshold</a:t>
            </a:r>
            <a:r>
              <a:rPr lang="en-US" sz="2000" b="0" strike="noStrike" spc="-1">
                <a:solidFill>
                  <a:srgbClr val="000000"/>
                </a:solidFill>
                <a:uFill>
                  <a:solidFill>
                    <a:srgbClr val="FFFFFF"/>
                  </a:solidFill>
                </a:uFill>
                <a:latin typeface="Arial"/>
              </a:rPr>
              <a:t> to twice </a:t>
            </a:r>
            <a:r>
              <a:rPr lang="en-US" sz="2000" b="1" strike="noStrike" spc="-1">
                <a:solidFill>
                  <a:srgbClr val="000000"/>
                </a:solidFill>
                <a:uFill>
                  <a:solidFill>
                    <a:srgbClr val="FFFFFF"/>
                  </a:solidFill>
                </a:uFill>
                <a:latin typeface="Courier New"/>
              </a:rPr>
              <a:t>MinThreshold</a:t>
            </a:r>
            <a:r>
              <a:rPr lang="en-US" sz="2000" b="0" strike="noStrike" spc="-1">
                <a:solidFill>
                  <a:srgbClr val="000000"/>
                </a:solidFill>
                <a:uFill>
                  <a:solidFill>
                    <a:srgbClr val="FFFFFF"/>
                  </a:solidFill>
                </a:uFill>
                <a:latin typeface="Arial"/>
              </a:rPr>
              <a:t> is reasonable for traffic on today’s Internet</a:t>
            </a:r>
          </a:p>
          <a:p>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000" b="1" strike="noStrike" spc="-1">
                <a:solidFill>
                  <a:srgbClr val="000000"/>
                </a:solidFill>
                <a:uFill>
                  <a:solidFill>
                    <a:srgbClr val="FFFFFF"/>
                  </a:solidFill>
                </a:uFill>
                <a:latin typeface="Courier New"/>
              </a:rPr>
              <a:t>MaxThreshold</a:t>
            </a:r>
            <a:r>
              <a:rPr lang="en-US" sz="2000" b="0" strike="noStrike" spc="-1">
                <a:solidFill>
                  <a:srgbClr val="000000"/>
                </a:solidFill>
                <a:uFill>
                  <a:solidFill>
                    <a:srgbClr val="FFFFFF"/>
                  </a:solidFill>
                </a:uFill>
                <a:latin typeface="Arial"/>
              </a:rPr>
              <a:t> should be smaller than the entire buffer size</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We want P = 1 when the </a:t>
            </a:r>
            <a:r>
              <a:rPr lang="en-US" sz="2000" b="1" strike="noStrike" spc="-1">
                <a:solidFill>
                  <a:srgbClr val="000000"/>
                </a:solidFill>
                <a:uFill>
                  <a:solidFill>
                    <a:srgbClr val="FFFFFF"/>
                  </a:solidFill>
                </a:uFill>
                <a:latin typeface="Arial"/>
              </a:rPr>
              <a:t>average </a:t>
            </a:r>
            <a:r>
              <a:rPr lang="en-US" sz="2000" b="0" strike="noStrike" spc="-1">
                <a:solidFill>
                  <a:srgbClr val="000000"/>
                </a:solidFill>
                <a:uFill>
                  <a:solidFill>
                    <a:srgbClr val="FFFFFF"/>
                  </a:solidFill>
                </a:uFill>
                <a:latin typeface="Arial"/>
              </a:rPr>
              <a:t>queue size is greater than </a:t>
            </a:r>
            <a:r>
              <a:rPr lang="en-US" sz="2000" b="1" strike="noStrike" spc="-1">
                <a:solidFill>
                  <a:srgbClr val="000000"/>
                </a:solidFill>
                <a:uFill>
                  <a:solidFill>
                    <a:srgbClr val="FFFFFF"/>
                  </a:solidFill>
                </a:uFill>
                <a:latin typeface="Courier New"/>
              </a:rPr>
              <a:t>MaxThreshold</a:t>
            </a:r>
            <a:r>
              <a:rPr lang="en-US" sz="2000" b="0" strike="noStrike" spc="-1">
                <a:solidFill>
                  <a:srgbClr val="000000"/>
                </a:solidFill>
                <a:uFill>
                  <a:solidFill>
                    <a:srgbClr val="FFFFFF"/>
                  </a:solidFill>
                </a:uFill>
                <a:latin typeface="Arial"/>
              </a:rPr>
              <a:t> ,</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A burst may increase queue size above </a:t>
            </a:r>
            <a:r>
              <a:rPr lang="en-US" sz="2000" b="1" strike="noStrike" spc="-1">
                <a:solidFill>
                  <a:srgbClr val="000000"/>
                </a:solidFill>
                <a:uFill>
                  <a:solidFill>
                    <a:srgbClr val="FFFFFF"/>
                  </a:solidFill>
                </a:uFill>
                <a:latin typeface="Courier New"/>
              </a:rPr>
              <a:t>MaxThreshold</a:t>
            </a:r>
            <a:r>
              <a:rPr lang="en-US" sz="2000" b="0" strike="noStrike" spc="-1">
                <a:solidFill>
                  <a:srgbClr val="000000"/>
                </a:solidFill>
                <a:uFill>
                  <a:solidFill>
                    <a:srgbClr val="FFFFFF"/>
                  </a:solidFill>
                </a:uFill>
                <a:latin typeface="Arial"/>
              </a:rPr>
              <a:t>,</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Arial"/>
              </a:rPr>
              <a:t>This causes all arriving packets to be dropped</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Arial"/>
              </a:rPr>
              <a:t>But P != 1, so this is not our intended effect.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TextShape 1"/>
          <p:cNvSpPr txBox="1"/>
          <p:nvPr/>
        </p:nvSpPr>
        <p:spPr>
          <a:xfrm>
            <a:off x="4460760" y="6494400"/>
            <a:ext cx="1066320" cy="304560"/>
          </a:xfrm>
          <a:prstGeom prst="rect">
            <a:avLst/>
          </a:prstGeom>
          <a:noFill/>
          <a:ln>
            <a:noFill/>
          </a:ln>
        </p:spPr>
        <p:txBody>
          <a:bodyPr/>
          <a:lstStyle/>
          <a:p>
            <a:pPr>
              <a:lnSpc>
                <a:spcPct val="100000"/>
              </a:lnSpc>
            </a:pPr>
            <a:fld id="{E7C1FD78-14FE-4E6D-B70D-EBAC9AFD6D4D}" type="slidenum">
              <a:rPr lang="en-US" sz="1200" b="1" strike="noStrike" spc="-1">
                <a:solidFill>
                  <a:srgbClr val="000000"/>
                </a:solidFill>
                <a:uFill>
                  <a:solidFill>
                    <a:srgbClr val="FFFFFF"/>
                  </a:solidFill>
                </a:uFill>
                <a:latin typeface="Arial"/>
              </a:rPr>
              <a:t>59</a:t>
            </a:fld>
            <a:endParaRPr lang="en-US" sz="1400" b="0" strike="noStrike" spc="-1">
              <a:solidFill>
                <a:srgbClr val="000000"/>
              </a:solidFill>
              <a:uFill>
                <a:solidFill>
                  <a:srgbClr val="FFFFFF"/>
                </a:solidFill>
              </a:uFill>
              <a:latin typeface="Times New Roman"/>
            </a:endParaRPr>
          </a:p>
        </p:txBody>
      </p:sp>
      <p:sp>
        <p:nvSpPr>
          <p:cNvPr id="872" name="TextShape 2"/>
          <p:cNvSpPr txBox="1"/>
          <p:nvPr/>
        </p:nvSpPr>
        <p:spPr>
          <a:xfrm>
            <a:off x="762120" y="533520"/>
            <a:ext cx="7695720" cy="685440"/>
          </a:xfrm>
          <a:prstGeom prst="rect">
            <a:avLst/>
          </a:prstGeom>
          <a:noFill/>
          <a:ln>
            <a:noFill/>
          </a:ln>
        </p:spPr>
        <p:txBody>
          <a:bodyPr anchor="b"/>
          <a:lstStyle/>
          <a:p>
            <a:pPr>
              <a:lnSpc>
                <a:spcPct val="100000"/>
              </a:lnSpc>
            </a:pPr>
            <a:r>
              <a:rPr lang="en-US" sz="2900" b="1" strike="noStrike" spc="-1">
                <a:solidFill>
                  <a:srgbClr val="336666"/>
                </a:solidFill>
                <a:uFill>
                  <a:solidFill>
                    <a:srgbClr val="FFFFFF"/>
                  </a:solidFill>
                </a:uFill>
                <a:latin typeface="Arial"/>
              </a:rPr>
              <a:t>Source-Based Congestion Avoidance</a:t>
            </a:r>
            <a:endParaRPr lang="en-US" sz="3300" b="0" strike="noStrike" spc="-1">
              <a:solidFill>
                <a:srgbClr val="000000"/>
              </a:solidFill>
              <a:uFill>
                <a:solidFill>
                  <a:srgbClr val="FFFFFF"/>
                </a:solidFill>
              </a:uFill>
              <a:latin typeface="Arial"/>
            </a:endParaRPr>
          </a:p>
        </p:txBody>
      </p:sp>
      <p:sp>
        <p:nvSpPr>
          <p:cNvPr id="873" name="TextShape 3"/>
          <p:cNvSpPr txBox="1"/>
          <p:nvPr/>
        </p:nvSpPr>
        <p:spPr>
          <a:xfrm>
            <a:off x="762120" y="1523880"/>
            <a:ext cx="769572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Perhaps the source can </a:t>
            </a:r>
            <a:r>
              <a:rPr lang="en-US" sz="2400" b="0" strike="noStrike" spc="-1">
                <a:solidFill>
                  <a:srgbClr val="3333CC"/>
                </a:solidFill>
                <a:uFill>
                  <a:solidFill>
                    <a:srgbClr val="FFFFFF"/>
                  </a:solidFill>
                </a:uFill>
                <a:latin typeface="Arial"/>
              </a:rPr>
              <a:t>detect that congestion is starting to occur</a:t>
            </a:r>
            <a:r>
              <a:rPr lang="en-US" sz="2400" b="0" strike="noStrike" spc="-1">
                <a:solidFill>
                  <a:srgbClr val="000000"/>
                </a:solidFill>
                <a:uFill>
                  <a:solidFill>
                    <a:srgbClr val="FFFFFF"/>
                  </a:solidFill>
                </a:uFill>
                <a:latin typeface="Arial"/>
              </a:rPr>
              <a:t> (rather than just react when it occurs)</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When congestion begins to occur</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Buffers begin to fill up at intermediate routers</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Queuing delays (hence RTT) increases</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Throughput does not increase regardless of how fast we send or how big the window is</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The network cannot send any faster</a:t>
            </a:r>
          </a:p>
          <a:p>
            <a:pPr>
              <a:lnSpc>
                <a:spcPct val="10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4460760" y="6494400"/>
            <a:ext cx="1066320" cy="304560"/>
          </a:xfrm>
          <a:prstGeom prst="rect">
            <a:avLst/>
          </a:prstGeom>
          <a:noFill/>
          <a:ln>
            <a:noFill/>
          </a:ln>
        </p:spPr>
        <p:txBody>
          <a:bodyPr/>
          <a:lstStyle/>
          <a:p>
            <a:pPr>
              <a:lnSpc>
                <a:spcPct val="100000"/>
              </a:lnSpc>
            </a:pPr>
            <a:fld id="{12D4E0C6-E4B8-41BF-93A2-A0DF5461CDB0}" type="slidenum">
              <a:rPr lang="en-US" sz="1200" b="1" strike="noStrike" spc="-1">
                <a:solidFill>
                  <a:srgbClr val="000000"/>
                </a:solidFill>
                <a:uFill>
                  <a:solidFill>
                    <a:srgbClr val="FFFFFF"/>
                  </a:solidFill>
                </a:uFill>
                <a:latin typeface="Arial"/>
              </a:rPr>
              <a:t>6</a:t>
            </a:fld>
            <a:endParaRPr lang="en-US" sz="1400" b="0" strike="noStrike" spc="-1">
              <a:solidFill>
                <a:srgbClr val="000000"/>
              </a:solidFill>
              <a:uFill>
                <a:solidFill>
                  <a:srgbClr val="FFFFFF"/>
                </a:solidFill>
              </a:uFill>
              <a:latin typeface="Times New Roman"/>
            </a:endParaRPr>
          </a:p>
        </p:txBody>
      </p:sp>
      <p:sp>
        <p:nvSpPr>
          <p:cNvPr id="242"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TCP Congestion Control</a:t>
            </a:r>
            <a:endParaRPr lang="en-US" sz="3300" b="0" strike="noStrike" spc="-1">
              <a:solidFill>
                <a:srgbClr val="000000"/>
              </a:solidFill>
              <a:uFill>
                <a:solidFill>
                  <a:srgbClr val="FFFFFF"/>
                </a:solidFill>
              </a:uFill>
              <a:latin typeface="Arial"/>
            </a:endParaRPr>
          </a:p>
        </p:txBody>
      </p:sp>
      <p:sp>
        <p:nvSpPr>
          <p:cNvPr id="243" name="TextShape 3"/>
          <p:cNvSpPr txBox="1"/>
          <p:nvPr/>
        </p:nvSpPr>
        <p:spPr>
          <a:xfrm>
            <a:off x="762120" y="1523880"/>
            <a:ext cx="769572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Idea:</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assumes best-effort network (FIFO or FQ routers)</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each source determines network capacity by itself</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uses implicit feedback</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ACKs pace transmission (</a:t>
            </a:r>
            <a:r>
              <a:rPr lang="en-US" sz="2200" b="0" i="1" strike="noStrike" spc="-1">
                <a:solidFill>
                  <a:srgbClr val="000000"/>
                </a:solidFill>
                <a:uFill>
                  <a:solidFill>
                    <a:srgbClr val="FFFFFF"/>
                  </a:solidFill>
                </a:uFill>
                <a:latin typeface="Arial"/>
              </a:rPr>
              <a:t>self-clocking sliding window</a:t>
            </a:r>
            <a:r>
              <a:rPr lang="en-US" sz="2200" b="0" strike="noStrike" spc="-1">
                <a:solidFill>
                  <a:srgbClr val="000000"/>
                </a:solidFill>
                <a:uFill>
                  <a:solidFill>
                    <a:srgbClr val="FFFFFF"/>
                  </a:solidFill>
                </a:uFill>
                <a:latin typeface="Arial"/>
              </a:rPr>
              <a:t>)</a:t>
            </a:r>
            <a:endParaRPr lang="en-US" sz="20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Challenges:</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determining the available capacity in the first place</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adjusting to changes in the available capacity</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TextShape 1"/>
          <p:cNvSpPr txBox="1"/>
          <p:nvPr/>
        </p:nvSpPr>
        <p:spPr>
          <a:xfrm>
            <a:off x="4460760" y="6494400"/>
            <a:ext cx="1066320" cy="304560"/>
          </a:xfrm>
          <a:prstGeom prst="rect">
            <a:avLst/>
          </a:prstGeom>
          <a:noFill/>
          <a:ln>
            <a:noFill/>
          </a:ln>
        </p:spPr>
        <p:txBody>
          <a:bodyPr/>
          <a:lstStyle/>
          <a:p>
            <a:pPr>
              <a:lnSpc>
                <a:spcPct val="100000"/>
              </a:lnSpc>
            </a:pPr>
            <a:fld id="{9C5FBA91-E8EB-4DA2-BDCC-B6191A3FD581}" type="slidenum">
              <a:rPr lang="en-US" sz="1200" b="1" strike="noStrike" spc="-1">
                <a:solidFill>
                  <a:srgbClr val="000000"/>
                </a:solidFill>
                <a:uFill>
                  <a:solidFill>
                    <a:srgbClr val="FFFFFF"/>
                  </a:solidFill>
                </a:uFill>
                <a:latin typeface="Arial"/>
              </a:rPr>
              <a:t>60</a:t>
            </a:fld>
            <a:endParaRPr lang="en-US" sz="1400" b="0" strike="noStrike" spc="-1">
              <a:solidFill>
                <a:srgbClr val="000000"/>
              </a:solidFill>
              <a:uFill>
                <a:solidFill>
                  <a:srgbClr val="FFFFFF"/>
                </a:solidFill>
              </a:uFill>
              <a:latin typeface="Times New Roman"/>
            </a:endParaRPr>
          </a:p>
        </p:txBody>
      </p:sp>
      <p:sp>
        <p:nvSpPr>
          <p:cNvPr id="875" name="TextShape 2"/>
          <p:cNvSpPr txBox="1"/>
          <p:nvPr/>
        </p:nvSpPr>
        <p:spPr>
          <a:xfrm>
            <a:off x="685800" y="76320"/>
            <a:ext cx="7772040" cy="1142640"/>
          </a:xfrm>
          <a:prstGeom prst="rect">
            <a:avLst/>
          </a:prstGeom>
          <a:noFill/>
          <a:ln>
            <a:noFill/>
          </a:ln>
        </p:spPr>
        <p:txBody>
          <a:bodyPr anchor="b"/>
          <a:lstStyle/>
          <a:p>
            <a:pPr>
              <a:lnSpc>
                <a:spcPct val="100000"/>
              </a:lnSpc>
            </a:pPr>
            <a:r>
              <a:rPr lang="en-US" sz="3300" b="1" strike="noStrike" spc="-1" dirty="0">
                <a:solidFill>
                  <a:srgbClr val="336666"/>
                </a:solidFill>
                <a:uFill>
                  <a:solidFill>
                    <a:srgbClr val="FFFFFF"/>
                  </a:solidFill>
                </a:uFill>
                <a:latin typeface="Arial"/>
              </a:rPr>
              <a:t>TCP </a:t>
            </a:r>
            <a:r>
              <a:rPr lang="en-US" sz="3300" b="1" strike="noStrike" spc="-1" dirty="0" smtClean="0">
                <a:solidFill>
                  <a:srgbClr val="336666"/>
                </a:solidFill>
                <a:uFill>
                  <a:solidFill>
                    <a:srgbClr val="FFFFFF"/>
                  </a:solidFill>
                </a:uFill>
                <a:latin typeface="Arial"/>
              </a:rPr>
              <a:t>plot</a:t>
            </a:r>
            <a:endParaRPr lang="en-US" sz="3300" b="0" strike="noStrike" spc="-1" dirty="0">
              <a:solidFill>
                <a:srgbClr val="000000"/>
              </a:solidFill>
              <a:uFill>
                <a:solidFill>
                  <a:srgbClr val="FFFFFF"/>
                </a:solidFill>
              </a:uFill>
              <a:latin typeface="Arial"/>
            </a:endParaRPr>
          </a:p>
        </p:txBody>
      </p:sp>
      <p:sp>
        <p:nvSpPr>
          <p:cNvPr id="876" name="TextShape 3"/>
          <p:cNvSpPr txBox="1"/>
          <p:nvPr/>
        </p:nvSpPr>
        <p:spPr>
          <a:xfrm>
            <a:off x="304920" y="1752480"/>
            <a:ext cx="3200040" cy="320004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Idea: source watches for some sign that router’s queue is building up and congestion will happen too; e.g.,</a:t>
            </a:r>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RTT grows</a:t>
            </a:r>
          </a:p>
          <a:p>
            <a:pPr marL="743040" lvl="1" indent="-285480">
              <a:lnSpc>
                <a:spcPct val="9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sending rate flattens</a:t>
            </a:r>
            <a:r>
              <a:rPr lang="en-US" sz="2200" b="0" strike="noStrike" spc="-1">
                <a:solidFill>
                  <a:srgbClr val="000000"/>
                </a:solidFill>
                <a:uFill>
                  <a:solidFill>
                    <a:srgbClr val="FFFFFF"/>
                  </a:solidFill>
                </a:uFill>
                <a:latin typeface="Arial"/>
              </a:rPr>
              <a:t> </a:t>
            </a:r>
            <a:endParaRPr lang="en-US" sz="2000" b="0" strike="noStrike" spc="-1">
              <a:solidFill>
                <a:srgbClr val="000000"/>
              </a:solidFill>
              <a:uFill>
                <a:solidFill>
                  <a:srgbClr val="FFFFFF"/>
                </a:solidFill>
              </a:uFill>
              <a:latin typeface="Arial"/>
            </a:endParaRPr>
          </a:p>
        </p:txBody>
      </p:sp>
      <p:sp>
        <p:nvSpPr>
          <p:cNvPr id="877" name="CustomShape 4"/>
          <p:cNvSpPr/>
          <p:nvPr/>
        </p:nvSpPr>
        <p:spPr>
          <a:xfrm>
            <a:off x="3581280" y="1600200"/>
            <a:ext cx="5181120" cy="4279680"/>
          </a:xfrm>
          <a:prstGeom prst="rect">
            <a:avLst/>
          </a:prstGeom>
          <a:noFill/>
          <a:ln w="9360">
            <a:noFill/>
          </a:ln>
        </p:spPr>
        <p:style>
          <a:lnRef idx="0">
            <a:scrgbClr r="0" g="0" b="0"/>
          </a:lnRef>
          <a:fillRef idx="0">
            <a:scrgbClr r="0" g="0" b="0"/>
          </a:fillRef>
          <a:effectRef idx="0">
            <a:scrgbClr r="0" g="0" b="0"/>
          </a:effectRef>
          <a:fontRef idx="minor"/>
        </p:style>
      </p:sp>
      <p:sp>
        <p:nvSpPr>
          <p:cNvPr id="878" name="CustomShape 5"/>
          <p:cNvSpPr/>
          <p:nvPr/>
        </p:nvSpPr>
        <p:spPr>
          <a:xfrm>
            <a:off x="6512040" y="1603440"/>
            <a:ext cx="826560" cy="4155840"/>
          </a:xfrm>
          <a:custGeom>
            <a:avLst/>
            <a:gdLst/>
            <a:ahLst/>
            <a:cxnLst/>
            <a:rect l="l" t="t" r="r" b="b"/>
            <a:pathLst>
              <a:path w="521" h="2618">
                <a:moveTo>
                  <a:pt x="521" y="2618"/>
                </a:moveTo>
                <a:lnTo>
                  <a:pt x="521" y="0"/>
                </a:lnTo>
                <a:lnTo>
                  <a:pt x="0" y="0"/>
                </a:lnTo>
                <a:lnTo>
                  <a:pt x="0" y="2618"/>
                </a:lnTo>
                <a:lnTo>
                  <a:pt x="521" y="2618"/>
                </a:lnTo>
                <a:close/>
              </a:path>
            </a:pathLst>
          </a:custGeom>
          <a:solidFill>
            <a:srgbClr val="00FFFF"/>
          </a:solidFill>
          <a:ln w="9360">
            <a:noFill/>
          </a:ln>
        </p:spPr>
        <p:style>
          <a:lnRef idx="0">
            <a:scrgbClr r="0" g="0" b="0"/>
          </a:lnRef>
          <a:fillRef idx="0">
            <a:scrgbClr r="0" g="0" b="0"/>
          </a:fillRef>
          <a:effectRef idx="0">
            <a:scrgbClr r="0" g="0" b="0"/>
          </a:effectRef>
          <a:fontRef idx="minor"/>
        </p:style>
      </p:sp>
      <p:sp>
        <p:nvSpPr>
          <p:cNvPr id="879" name="CustomShape 6"/>
          <p:cNvSpPr/>
          <p:nvPr/>
        </p:nvSpPr>
        <p:spPr>
          <a:xfrm>
            <a:off x="4307040" y="3164040"/>
            <a:ext cx="4200120" cy="818640"/>
          </a:xfrm>
          <a:custGeom>
            <a:avLst/>
            <a:gdLst/>
            <a:ahLst/>
            <a:cxnLst/>
            <a:rect l="l" t="t" r="r" b="b"/>
            <a:pathLst>
              <a:path w="2646" h="516">
                <a:moveTo>
                  <a:pt x="0" y="476"/>
                </a:moveTo>
                <a:lnTo>
                  <a:pt x="36" y="474"/>
                </a:lnTo>
                <a:lnTo>
                  <a:pt x="36" y="444"/>
                </a:lnTo>
                <a:lnTo>
                  <a:pt x="49" y="444"/>
                </a:lnTo>
                <a:lnTo>
                  <a:pt x="51" y="322"/>
                </a:lnTo>
                <a:lnTo>
                  <a:pt x="66" y="419"/>
                </a:lnTo>
                <a:lnTo>
                  <a:pt x="72" y="419"/>
                </a:lnTo>
                <a:lnTo>
                  <a:pt x="79" y="318"/>
                </a:lnTo>
                <a:lnTo>
                  <a:pt x="112" y="318"/>
                </a:lnTo>
                <a:lnTo>
                  <a:pt x="112" y="332"/>
                </a:lnTo>
                <a:lnTo>
                  <a:pt x="117" y="332"/>
                </a:lnTo>
                <a:lnTo>
                  <a:pt x="117" y="364"/>
                </a:lnTo>
                <a:lnTo>
                  <a:pt x="125" y="364"/>
                </a:lnTo>
                <a:lnTo>
                  <a:pt x="125" y="381"/>
                </a:lnTo>
                <a:lnTo>
                  <a:pt x="129" y="381"/>
                </a:lnTo>
                <a:lnTo>
                  <a:pt x="129" y="394"/>
                </a:lnTo>
                <a:lnTo>
                  <a:pt x="138" y="394"/>
                </a:lnTo>
                <a:lnTo>
                  <a:pt x="138" y="404"/>
                </a:lnTo>
                <a:lnTo>
                  <a:pt x="144" y="404"/>
                </a:lnTo>
                <a:lnTo>
                  <a:pt x="144" y="411"/>
                </a:lnTo>
                <a:lnTo>
                  <a:pt x="153" y="411"/>
                </a:lnTo>
                <a:lnTo>
                  <a:pt x="153" y="425"/>
                </a:lnTo>
                <a:lnTo>
                  <a:pt x="536" y="516"/>
                </a:lnTo>
                <a:lnTo>
                  <a:pt x="650" y="516"/>
                </a:lnTo>
                <a:lnTo>
                  <a:pt x="680" y="495"/>
                </a:lnTo>
                <a:lnTo>
                  <a:pt x="701" y="453"/>
                </a:lnTo>
                <a:lnTo>
                  <a:pt x="722" y="468"/>
                </a:lnTo>
                <a:lnTo>
                  <a:pt x="730" y="449"/>
                </a:lnTo>
                <a:lnTo>
                  <a:pt x="739" y="449"/>
                </a:lnTo>
                <a:lnTo>
                  <a:pt x="739" y="0"/>
                </a:lnTo>
                <a:lnTo>
                  <a:pt x="750" y="303"/>
                </a:lnTo>
                <a:lnTo>
                  <a:pt x="769" y="419"/>
                </a:lnTo>
                <a:lnTo>
                  <a:pt x="775" y="417"/>
                </a:lnTo>
                <a:lnTo>
                  <a:pt x="775" y="419"/>
                </a:lnTo>
                <a:lnTo>
                  <a:pt x="777" y="423"/>
                </a:lnTo>
                <a:lnTo>
                  <a:pt x="777" y="430"/>
                </a:lnTo>
                <a:lnTo>
                  <a:pt x="779" y="434"/>
                </a:lnTo>
                <a:lnTo>
                  <a:pt x="783" y="440"/>
                </a:lnTo>
                <a:lnTo>
                  <a:pt x="786" y="447"/>
                </a:lnTo>
                <a:lnTo>
                  <a:pt x="790" y="453"/>
                </a:lnTo>
                <a:lnTo>
                  <a:pt x="794" y="459"/>
                </a:lnTo>
                <a:lnTo>
                  <a:pt x="798" y="463"/>
                </a:lnTo>
                <a:lnTo>
                  <a:pt x="802" y="468"/>
                </a:lnTo>
                <a:lnTo>
                  <a:pt x="809" y="472"/>
                </a:lnTo>
                <a:lnTo>
                  <a:pt x="815" y="476"/>
                </a:lnTo>
                <a:lnTo>
                  <a:pt x="819" y="478"/>
                </a:lnTo>
                <a:lnTo>
                  <a:pt x="826" y="480"/>
                </a:lnTo>
                <a:lnTo>
                  <a:pt x="830" y="480"/>
                </a:lnTo>
                <a:lnTo>
                  <a:pt x="834" y="482"/>
                </a:lnTo>
                <a:lnTo>
                  <a:pt x="836" y="482"/>
                </a:lnTo>
                <a:lnTo>
                  <a:pt x="838" y="482"/>
                </a:lnTo>
                <a:lnTo>
                  <a:pt x="841" y="482"/>
                </a:lnTo>
                <a:lnTo>
                  <a:pt x="881" y="482"/>
                </a:lnTo>
                <a:lnTo>
                  <a:pt x="881" y="476"/>
                </a:lnTo>
                <a:lnTo>
                  <a:pt x="896" y="482"/>
                </a:lnTo>
                <a:lnTo>
                  <a:pt x="932" y="482"/>
                </a:lnTo>
                <a:lnTo>
                  <a:pt x="934" y="472"/>
                </a:lnTo>
                <a:lnTo>
                  <a:pt x="949" y="476"/>
                </a:lnTo>
                <a:lnTo>
                  <a:pt x="953" y="476"/>
                </a:lnTo>
                <a:lnTo>
                  <a:pt x="953" y="470"/>
                </a:lnTo>
                <a:lnTo>
                  <a:pt x="965" y="474"/>
                </a:lnTo>
                <a:lnTo>
                  <a:pt x="993" y="461"/>
                </a:lnTo>
                <a:lnTo>
                  <a:pt x="999" y="457"/>
                </a:lnTo>
                <a:lnTo>
                  <a:pt x="1010" y="463"/>
                </a:lnTo>
                <a:lnTo>
                  <a:pt x="1012" y="457"/>
                </a:lnTo>
                <a:lnTo>
                  <a:pt x="1025" y="463"/>
                </a:lnTo>
                <a:lnTo>
                  <a:pt x="1025" y="457"/>
                </a:lnTo>
                <a:lnTo>
                  <a:pt x="1035" y="463"/>
                </a:lnTo>
                <a:lnTo>
                  <a:pt x="1040" y="459"/>
                </a:lnTo>
                <a:lnTo>
                  <a:pt x="1050" y="461"/>
                </a:lnTo>
                <a:lnTo>
                  <a:pt x="1073" y="461"/>
                </a:lnTo>
                <a:lnTo>
                  <a:pt x="1071" y="442"/>
                </a:lnTo>
                <a:lnTo>
                  <a:pt x="1080" y="449"/>
                </a:lnTo>
                <a:lnTo>
                  <a:pt x="1082" y="444"/>
                </a:lnTo>
                <a:lnTo>
                  <a:pt x="1095" y="459"/>
                </a:lnTo>
                <a:lnTo>
                  <a:pt x="1103" y="436"/>
                </a:lnTo>
                <a:lnTo>
                  <a:pt x="1107" y="442"/>
                </a:lnTo>
                <a:lnTo>
                  <a:pt x="1114" y="436"/>
                </a:lnTo>
                <a:lnTo>
                  <a:pt x="1135" y="455"/>
                </a:lnTo>
                <a:lnTo>
                  <a:pt x="1137" y="434"/>
                </a:lnTo>
                <a:lnTo>
                  <a:pt x="1147" y="432"/>
                </a:lnTo>
                <a:lnTo>
                  <a:pt x="1152" y="427"/>
                </a:lnTo>
                <a:lnTo>
                  <a:pt x="1164" y="451"/>
                </a:lnTo>
                <a:lnTo>
                  <a:pt x="1169" y="432"/>
                </a:lnTo>
                <a:lnTo>
                  <a:pt x="1230" y="432"/>
                </a:lnTo>
                <a:lnTo>
                  <a:pt x="1236" y="442"/>
                </a:lnTo>
                <a:lnTo>
                  <a:pt x="1239" y="392"/>
                </a:lnTo>
                <a:lnTo>
                  <a:pt x="1249" y="421"/>
                </a:lnTo>
                <a:lnTo>
                  <a:pt x="1266" y="423"/>
                </a:lnTo>
                <a:lnTo>
                  <a:pt x="1272" y="434"/>
                </a:lnTo>
                <a:lnTo>
                  <a:pt x="1277" y="398"/>
                </a:lnTo>
                <a:lnTo>
                  <a:pt x="1287" y="417"/>
                </a:lnTo>
                <a:lnTo>
                  <a:pt x="1304" y="417"/>
                </a:lnTo>
                <a:lnTo>
                  <a:pt x="1308" y="425"/>
                </a:lnTo>
                <a:lnTo>
                  <a:pt x="1321" y="425"/>
                </a:lnTo>
                <a:lnTo>
                  <a:pt x="1321" y="398"/>
                </a:lnTo>
                <a:lnTo>
                  <a:pt x="1327" y="406"/>
                </a:lnTo>
                <a:lnTo>
                  <a:pt x="1344" y="406"/>
                </a:lnTo>
                <a:lnTo>
                  <a:pt x="1351" y="415"/>
                </a:lnTo>
                <a:lnTo>
                  <a:pt x="1355" y="406"/>
                </a:lnTo>
                <a:lnTo>
                  <a:pt x="1357" y="398"/>
                </a:lnTo>
                <a:lnTo>
                  <a:pt x="1385" y="398"/>
                </a:lnTo>
                <a:lnTo>
                  <a:pt x="1389" y="411"/>
                </a:lnTo>
                <a:lnTo>
                  <a:pt x="1404" y="411"/>
                </a:lnTo>
                <a:lnTo>
                  <a:pt x="1404" y="396"/>
                </a:lnTo>
                <a:lnTo>
                  <a:pt x="1427" y="396"/>
                </a:lnTo>
                <a:lnTo>
                  <a:pt x="1427" y="406"/>
                </a:lnTo>
                <a:lnTo>
                  <a:pt x="1444" y="406"/>
                </a:lnTo>
                <a:lnTo>
                  <a:pt x="1444" y="394"/>
                </a:lnTo>
                <a:lnTo>
                  <a:pt x="1467" y="394"/>
                </a:lnTo>
                <a:lnTo>
                  <a:pt x="1467" y="406"/>
                </a:lnTo>
                <a:lnTo>
                  <a:pt x="1490" y="406"/>
                </a:lnTo>
                <a:lnTo>
                  <a:pt x="1490" y="396"/>
                </a:lnTo>
                <a:lnTo>
                  <a:pt x="1516" y="396"/>
                </a:lnTo>
                <a:lnTo>
                  <a:pt x="1526" y="406"/>
                </a:lnTo>
                <a:lnTo>
                  <a:pt x="1537" y="406"/>
                </a:lnTo>
                <a:lnTo>
                  <a:pt x="1537" y="398"/>
                </a:lnTo>
                <a:lnTo>
                  <a:pt x="1571" y="398"/>
                </a:lnTo>
                <a:lnTo>
                  <a:pt x="1571" y="406"/>
                </a:lnTo>
                <a:lnTo>
                  <a:pt x="1592" y="406"/>
                </a:lnTo>
                <a:lnTo>
                  <a:pt x="1592" y="398"/>
                </a:lnTo>
                <a:lnTo>
                  <a:pt x="1622" y="398"/>
                </a:lnTo>
                <a:lnTo>
                  <a:pt x="1622" y="408"/>
                </a:lnTo>
                <a:lnTo>
                  <a:pt x="1649" y="408"/>
                </a:lnTo>
                <a:lnTo>
                  <a:pt x="1649" y="398"/>
                </a:lnTo>
                <a:lnTo>
                  <a:pt x="1685" y="398"/>
                </a:lnTo>
                <a:lnTo>
                  <a:pt x="1685" y="408"/>
                </a:lnTo>
                <a:lnTo>
                  <a:pt x="1700" y="408"/>
                </a:lnTo>
                <a:lnTo>
                  <a:pt x="1700" y="398"/>
                </a:lnTo>
                <a:lnTo>
                  <a:pt x="1734" y="398"/>
                </a:lnTo>
                <a:lnTo>
                  <a:pt x="1734" y="406"/>
                </a:lnTo>
                <a:lnTo>
                  <a:pt x="1759" y="406"/>
                </a:lnTo>
                <a:lnTo>
                  <a:pt x="1759" y="398"/>
                </a:lnTo>
                <a:lnTo>
                  <a:pt x="1795" y="398"/>
                </a:lnTo>
                <a:lnTo>
                  <a:pt x="1795" y="406"/>
                </a:lnTo>
                <a:lnTo>
                  <a:pt x="1829" y="406"/>
                </a:lnTo>
                <a:lnTo>
                  <a:pt x="1829" y="398"/>
                </a:lnTo>
                <a:lnTo>
                  <a:pt x="1857" y="398"/>
                </a:lnTo>
                <a:lnTo>
                  <a:pt x="1857" y="406"/>
                </a:lnTo>
                <a:lnTo>
                  <a:pt x="1888" y="406"/>
                </a:lnTo>
                <a:lnTo>
                  <a:pt x="1929" y="461"/>
                </a:lnTo>
                <a:lnTo>
                  <a:pt x="1954" y="461"/>
                </a:lnTo>
                <a:lnTo>
                  <a:pt x="1954" y="394"/>
                </a:lnTo>
                <a:lnTo>
                  <a:pt x="1965" y="421"/>
                </a:lnTo>
                <a:lnTo>
                  <a:pt x="1977" y="419"/>
                </a:lnTo>
                <a:lnTo>
                  <a:pt x="1977" y="406"/>
                </a:lnTo>
                <a:lnTo>
                  <a:pt x="1986" y="427"/>
                </a:lnTo>
                <a:lnTo>
                  <a:pt x="1990" y="415"/>
                </a:lnTo>
                <a:lnTo>
                  <a:pt x="2007" y="415"/>
                </a:lnTo>
                <a:lnTo>
                  <a:pt x="2009" y="400"/>
                </a:lnTo>
                <a:lnTo>
                  <a:pt x="2015" y="404"/>
                </a:lnTo>
                <a:lnTo>
                  <a:pt x="2022" y="415"/>
                </a:lnTo>
                <a:lnTo>
                  <a:pt x="2026" y="404"/>
                </a:lnTo>
                <a:lnTo>
                  <a:pt x="2034" y="417"/>
                </a:lnTo>
                <a:lnTo>
                  <a:pt x="2045" y="417"/>
                </a:lnTo>
                <a:lnTo>
                  <a:pt x="2045" y="411"/>
                </a:lnTo>
                <a:lnTo>
                  <a:pt x="2066" y="411"/>
                </a:lnTo>
                <a:lnTo>
                  <a:pt x="2064" y="404"/>
                </a:lnTo>
                <a:lnTo>
                  <a:pt x="2081" y="404"/>
                </a:lnTo>
                <a:lnTo>
                  <a:pt x="2081" y="394"/>
                </a:lnTo>
                <a:lnTo>
                  <a:pt x="2089" y="394"/>
                </a:lnTo>
                <a:lnTo>
                  <a:pt x="2089" y="385"/>
                </a:lnTo>
                <a:lnTo>
                  <a:pt x="2098" y="385"/>
                </a:lnTo>
                <a:lnTo>
                  <a:pt x="2098" y="417"/>
                </a:lnTo>
                <a:lnTo>
                  <a:pt x="2108" y="417"/>
                </a:lnTo>
                <a:lnTo>
                  <a:pt x="2108" y="406"/>
                </a:lnTo>
                <a:lnTo>
                  <a:pt x="2115" y="406"/>
                </a:lnTo>
                <a:lnTo>
                  <a:pt x="2115" y="394"/>
                </a:lnTo>
                <a:lnTo>
                  <a:pt x="2121" y="394"/>
                </a:lnTo>
                <a:lnTo>
                  <a:pt x="2121" y="406"/>
                </a:lnTo>
                <a:lnTo>
                  <a:pt x="2134" y="406"/>
                </a:lnTo>
                <a:lnTo>
                  <a:pt x="2134" y="398"/>
                </a:lnTo>
                <a:lnTo>
                  <a:pt x="2157" y="398"/>
                </a:lnTo>
                <a:lnTo>
                  <a:pt x="2157" y="406"/>
                </a:lnTo>
                <a:lnTo>
                  <a:pt x="2178" y="406"/>
                </a:lnTo>
                <a:lnTo>
                  <a:pt x="2178" y="398"/>
                </a:lnTo>
                <a:lnTo>
                  <a:pt x="2199" y="398"/>
                </a:lnTo>
                <a:lnTo>
                  <a:pt x="2199" y="406"/>
                </a:lnTo>
                <a:lnTo>
                  <a:pt x="2221" y="406"/>
                </a:lnTo>
                <a:lnTo>
                  <a:pt x="2221" y="398"/>
                </a:lnTo>
                <a:lnTo>
                  <a:pt x="2246" y="398"/>
                </a:lnTo>
                <a:lnTo>
                  <a:pt x="2246" y="406"/>
                </a:lnTo>
                <a:lnTo>
                  <a:pt x="2263" y="406"/>
                </a:lnTo>
                <a:lnTo>
                  <a:pt x="2263" y="398"/>
                </a:lnTo>
                <a:lnTo>
                  <a:pt x="2293" y="398"/>
                </a:lnTo>
                <a:lnTo>
                  <a:pt x="2293" y="406"/>
                </a:lnTo>
                <a:lnTo>
                  <a:pt x="2307" y="406"/>
                </a:lnTo>
                <a:lnTo>
                  <a:pt x="2307" y="398"/>
                </a:lnTo>
                <a:lnTo>
                  <a:pt x="2341" y="398"/>
                </a:lnTo>
                <a:lnTo>
                  <a:pt x="2341" y="406"/>
                </a:lnTo>
                <a:lnTo>
                  <a:pt x="2371" y="406"/>
                </a:lnTo>
                <a:lnTo>
                  <a:pt x="2371" y="398"/>
                </a:lnTo>
                <a:lnTo>
                  <a:pt x="2407" y="398"/>
                </a:lnTo>
                <a:lnTo>
                  <a:pt x="2407" y="408"/>
                </a:lnTo>
                <a:lnTo>
                  <a:pt x="2424" y="408"/>
                </a:lnTo>
                <a:lnTo>
                  <a:pt x="2424" y="398"/>
                </a:lnTo>
                <a:lnTo>
                  <a:pt x="2458" y="398"/>
                </a:lnTo>
                <a:lnTo>
                  <a:pt x="2458" y="406"/>
                </a:lnTo>
                <a:lnTo>
                  <a:pt x="2485" y="406"/>
                </a:lnTo>
                <a:lnTo>
                  <a:pt x="2485" y="398"/>
                </a:lnTo>
                <a:lnTo>
                  <a:pt x="2513" y="398"/>
                </a:lnTo>
                <a:lnTo>
                  <a:pt x="2513" y="383"/>
                </a:lnTo>
                <a:lnTo>
                  <a:pt x="2523" y="383"/>
                </a:lnTo>
                <a:lnTo>
                  <a:pt x="2523" y="404"/>
                </a:lnTo>
                <a:lnTo>
                  <a:pt x="2547" y="404"/>
                </a:lnTo>
                <a:lnTo>
                  <a:pt x="2585" y="468"/>
                </a:lnTo>
                <a:lnTo>
                  <a:pt x="2646" y="493"/>
                </a:lnTo>
              </a:path>
            </a:pathLst>
          </a:custGeom>
          <a:noFill/>
          <a:ln w="6480">
            <a:solidFill>
              <a:srgbClr val="000000"/>
            </a:solidFill>
            <a:round/>
          </a:ln>
        </p:spPr>
        <p:style>
          <a:lnRef idx="0">
            <a:scrgbClr r="0" g="0" b="0"/>
          </a:lnRef>
          <a:fillRef idx="0">
            <a:scrgbClr r="0" g="0" b="0"/>
          </a:fillRef>
          <a:effectRef idx="0">
            <a:scrgbClr r="0" g="0" b="0"/>
          </a:effectRef>
          <a:fontRef idx="minor"/>
        </p:style>
      </p:sp>
      <p:sp>
        <p:nvSpPr>
          <p:cNvPr id="880" name="CustomShape 7"/>
          <p:cNvSpPr/>
          <p:nvPr/>
        </p:nvSpPr>
        <p:spPr>
          <a:xfrm>
            <a:off x="4059360" y="1784520"/>
            <a:ext cx="4451040" cy="653760"/>
          </a:xfrm>
          <a:custGeom>
            <a:avLst/>
            <a:gdLst/>
            <a:ahLst/>
            <a:cxnLst/>
            <a:rect l="l" t="t" r="r" b="b"/>
            <a:pathLst>
              <a:path w="2804" h="412">
                <a:moveTo>
                  <a:pt x="0" y="381"/>
                </a:moveTo>
                <a:lnTo>
                  <a:pt x="40" y="381"/>
                </a:lnTo>
                <a:lnTo>
                  <a:pt x="40" y="410"/>
                </a:lnTo>
                <a:lnTo>
                  <a:pt x="69" y="410"/>
                </a:lnTo>
                <a:lnTo>
                  <a:pt x="69" y="400"/>
                </a:lnTo>
                <a:lnTo>
                  <a:pt x="112" y="400"/>
                </a:lnTo>
                <a:lnTo>
                  <a:pt x="112" y="381"/>
                </a:lnTo>
                <a:lnTo>
                  <a:pt x="137" y="381"/>
                </a:lnTo>
                <a:lnTo>
                  <a:pt x="156" y="343"/>
                </a:lnTo>
                <a:lnTo>
                  <a:pt x="190" y="343"/>
                </a:lnTo>
                <a:lnTo>
                  <a:pt x="207" y="275"/>
                </a:lnTo>
                <a:lnTo>
                  <a:pt x="226" y="275"/>
                </a:lnTo>
                <a:lnTo>
                  <a:pt x="296" y="2"/>
                </a:lnTo>
                <a:lnTo>
                  <a:pt x="311" y="0"/>
                </a:lnTo>
                <a:lnTo>
                  <a:pt x="311" y="410"/>
                </a:lnTo>
                <a:lnTo>
                  <a:pt x="319" y="410"/>
                </a:lnTo>
                <a:lnTo>
                  <a:pt x="319" y="214"/>
                </a:lnTo>
                <a:lnTo>
                  <a:pt x="372" y="34"/>
                </a:lnTo>
                <a:lnTo>
                  <a:pt x="372" y="256"/>
                </a:lnTo>
                <a:lnTo>
                  <a:pt x="690" y="258"/>
                </a:lnTo>
                <a:lnTo>
                  <a:pt x="690" y="410"/>
                </a:lnTo>
                <a:lnTo>
                  <a:pt x="723" y="410"/>
                </a:lnTo>
                <a:lnTo>
                  <a:pt x="726" y="402"/>
                </a:lnTo>
                <a:lnTo>
                  <a:pt x="766" y="402"/>
                </a:lnTo>
                <a:lnTo>
                  <a:pt x="766" y="389"/>
                </a:lnTo>
                <a:lnTo>
                  <a:pt x="810" y="389"/>
                </a:lnTo>
                <a:lnTo>
                  <a:pt x="810" y="366"/>
                </a:lnTo>
                <a:lnTo>
                  <a:pt x="851" y="366"/>
                </a:lnTo>
                <a:lnTo>
                  <a:pt x="851" y="343"/>
                </a:lnTo>
                <a:lnTo>
                  <a:pt x="886" y="343"/>
                </a:lnTo>
                <a:lnTo>
                  <a:pt x="886" y="323"/>
                </a:lnTo>
                <a:lnTo>
                  <a:pt x="906" y="323"/>
                </a:lnTo>
                <a:lnTo>
                  <a:pt x="906" y="410"/>
                </a:lnTo>
                <a:lnTo>
                  <a:pt x="918" y="410"/>
                </a:lnTo>
                <a:lnTo>
                  <a:pt x="920" y="317"/>
                </a:lnTo>
                <a:lnTo>
                  <a:pt x="929" y="317"/>
                </a:lnTo>
                <a:lnTo>
                  <a:pt x="931" y="288"/>
                </a:lnTo>
                <a:lnTo>
                  <a:pt x="944" y="288"/>
                </a:lnTo>
                <a:lnTo>
                  <a:pt x="944" y="376"/>
                </a:lnTo>
                <a:lnTo>
                  <a:pt x="956" y="345"/>
                </a:lnTo>
                <a:lnTo>
                  <a:pt x="963" y="345"/>
                </a:lnTo>
                <a:lnTo>
                  <a:pt x="965" y="410"/>
                </a:lnTo>
                <a:lnTo>
                  <a:pt x="969" y="410"/>
                </a:lnTo>
                <a:lnTo>
                  <a:pt x="969" y="336"/>
                </a:lnTo>
                <a:lnTo>
                  <a:pt x="990" y="336"/>
                </a:lnTo>
                <a:lnTo>
                  <a:pt x="997" y="319"/>
                </a:lnTo>
                <a:lnTo>
                  <a:pt x="1005" y="319"/>
                </a:lnTo>
                <a:lnTo>
                  <a:pt x="1007" y="387"/>
                </a:lnTo>
                <a:lnTo>
                  <a:pt x="1018" y="385"/>
                </a:lnTo>
                <a:lnTo>
                  <a:pt x="1049" y="376"/>
                </a:lnTo>
                <a:lnTo>
                  <a:pt x="1098" y="366"/>
                </a:lnTo>
                <a:lnTo>
                  <a:pt x="1160" y="351"/>
                </a:lnTo>
                <a:lnTo>
                  <a:pt x="1232" y="336"/>
                </a:lnTo>
                <a:lnTo>
                  <a:pt x="1306" y="319"/>
                </a:lnTo>
                <a:lnTo>
                  <a:pt x="1380" y="300"/>
                </a:lnTo>
                <a:lnTo>
                  <a:pt x="1450" y="285"/>
                </a:lnTo>
                <a:lnTo>
                  <a:pt x="1513" y="271"/>
                </a:lnTo>
                <a:lnTo>
                  <a:pt x="1566" y="260"/>
                </a:lnTo>
                <a:lnTo>
                  <a:pt x="1615" y="249"/>
                </a:lnTo>
                <a:lnTo>
                  <a:pt x="1674" y="237"/>
                </a:lnTo>
                <a:lnTo>
                  <a:pt x="1735" y="226"/>
                </a:lnTo>
                <a:lnTo>
                  <a:pt x="1801" y="216"/>
                </a:lnTo>
                <a:lnTo>
                  <a:pt x="1864" y="205"/>
                </a:lnTo>
                <a:lnTo>
                  <a:pt x="1924" y="194"/>
                </a:lnTo>
                <a:lnTo>
                  <a:pt x="1977" y="186"/>
                </a:lnTo>
                <a:lnTo>
                  <a:pt x="2017" y="180"/>
                </a:lnTo>
                <a:lnTo>
                  <a:pt x="2044" y="175"/>
                </a:lnTo>
                <a:lnTo>
                  <a:pt x="2053" y="173"/>
                </a:lnTo>
                <a:lnTo>
                  <a:pt x="2055" y="412"/>
                </a:lnTo>
                <a:lnTo>
                  <a:pt x="2061" y="412"/>
                </a:lnTo>
                <a:lnTo>
                  <a:pt x="2059" y="218"/>
                </a:lnTo>
                <a:lnTo>
                  <a:pt x="2108" y="78"/>
                </a:lnTo>
                <a:lnTo>
                  <a:pt x="2108" y="298"/>
                </a:lnTo>
                <a:lnTo>
                  <a:pt x="2116" y="296"/>
                </a:lnTo>
                <a:lnTo>
                  <a:pt x="2133" y="292"/>
                </a:lnTo>
                <a:lnTo>
                  <a:pt x="2163" y="288"/>
                </a:lnTo>
                <a:lnTo>
                  <a:pt x="2197" y="281"/>
                </a:lnTo>
                <a:lnTo>
                  <a:pt x="2239" y="273"/>
                </a:lnTo>
                <a:lnTo>
                  <a:pt x="2281" y="264"/>
                </a:lnTo>
                <a:lnTo>
                  <a:pt x="2328" y="256"/>
                </a:lnTo>
                <a:lnTo>
                  <a:pt x="2370" y="247"/>
                </a:lnTo>
                <a:lnTo>
                  <a:pt x="2411" y="239"/>
                </a:lnTo>
                <a:lnTo>
                  <a:pt x="2447" y="233"/>
                </a:lnTo>
                <a:lnTo>
                  <a:pt x="2470" y="228"/>
                </a:lnTo>
                <a:lnTo>
                  <a:pt x="2497" y="224"/>
                </a:lnTo>
                <a:lnTo>
                  <a:pt x="2525" y="218"/>
                </a:lnTo>
                <a:lnTo>
                  <a:pt x="2554" y="214"/>
                </a:lnTo>
                <a:lnTo>
                  <a:pt x="2584" y="209"/>
                </a:lnTo>
                <a:lnTo>
                  <a:pt x="2612" y="205"/>
                </a:lnTo>
                <a:lnTo>
                  <a:pt x="2639" y="201"/>
                </a:lnTo>
                <a:lnTo>
                  <a:pt x="2665" y="197"/>
                </a:lnTo>
                <a:lnTo>
                  <a:pt x="2686" y="194"/>
                </a:lnTo>
                <a:lnTo>
                  <a:pt x="2707" y="190"/>
                </a:lnTo>
                <a:lnTo>
                  <a:pt x="2713" y="190"/>
                </a:lnTo>
                <a:lnTo>
                  <a:pt x="2720" y="190"/>
                </a:lnTo>
                <a:lnTo>
                  <a:pt x="2724" y="190"/>
                </a:lnTo>
                <a:lnTo>
                  <a:pt x="2728" y="190"/>
                </a:lnTo>
                <a:lnTo>
                  <a:pt x="2730" y="190"/>
                </a:lnTo>
                <a:lnTo>
                  <a:pt x="2732" y="190"/>
                </a:lnTo>
                <a:lnTo>
                  <a:pt x="2734" y="190"/>
                </a:lnTo>
                <a:lnTo>
                  <a:pt x="2737" y="190"/>
                </a:lnTo>
                <a:lnTo>
                  <a:pt x="2737" y="410"/>
                </a:lnTo>
                <a:lnTo>
                  <a:pt x="2743" y="410"/>
                </a:lnTo>
                <a:lnTo>
                  <a:pt x="2741" y="247"/>
                </a:lnTo>
                <a:lnTo>
                  <a:pt x="2751" y="211"/>
                </a:lnTo>
                <a:lnTo>
                  <a:pt x="2777" y="211"/>
                </a:lnTo>
                <a:lnTo>
                  <a:pt x="2777" y="302"/>
                </a:lnTo>
                <a:lnTo>
                  <a:pt x="2804" y="302"/>
                </a:lnTo>
              </a:path>
            </a:pathLst>
          </a:custGeom>
          <a:noFill/>
          <a:ln w="6480">
            <a:solidFill>
              <a:srgbClr val="0000FF"/>
            </a:solidFill>
            <a:round/>
          </a:ln>
        </p:spPr>
        <p:style>
          <a:lnRef idx="0">
            <a:scrgbClr r="0" g="0" b="0"/>
          </a:lnRef>
          <a:fillRef idx="0">
            <a:scrgbClr r="0" g="0" b="0"/>
          </a:fillRef>
          <a:effectRef idx="0">
            <a:scrgbClr r="0" g="0" b="0"/>
          </a:effectRef>
          <a:fontRef idx="minor"/>
        </p:style>
      </p:sp>
      <p:sp>
        <p:nvSpPr>
          <p:cNvPr id="881" name="CustomShape 8"/>
          <p:cNvSpPr/>
          <p:nvPr/>
        </p:nvSpPr>
        <p:spPr>
          <a:xfrm>
            <a:off x="4062240" y="4699080"/>
            <a:ext cx="4441320" cy="845640"/>
          </a:xfrm>
          <a:custGeom>
            <a:avLst/>
            <a:gdLst/>
            <a:ahLst/>
            <a:cxnLst/>
            <a:rect l="l" t="t" r="r" b="b"/>
            <a:pathLst>
              <a:path w="2798" h="533">
                <a:moveTo>
                  <a:pt x="0" y="480"/>
                </a:moveTo>
                <a:lnTo>
                  <a:pt x="44" y="406"/>
                </a:lnTo>
                <a:lnTo>
                  <a:pt x="86" y="410"/>
                </a:lnTo>
                <a:lnTo>
                  <a:pt x="118" y="353"/>
                </a:lnTo>
                <a:lnTo>
                  <a:pt x="167" y="253"/>
                </a:lnTo>
                <a:lnTo>
                  <a:pt x="184" y="406"/>
                </a:lnTo>
                <a:lnTo>
                  <a:pt x="199" y="40"/>
                </a:lnTo>
                <a:lnTo>
                  <a:pt x="218" y="97"/>
                </a:lnTo>
                <a:lnTo>
                  <a:pt x="237" y="46"/>
                </a:lnTo>
                <a:lnTo>
                  <a:pt x="252" y="2"/>
                </a:lnTo>
                <a:lnTo>
                  <a:pt x="313" y="2"/>
                </a:lnTo>
                <a:lnTo>
                  <a:pt x="324" y="97"/>
                </a:lnTo>
                <a:lnTo>
                  <a:pt x="324" y="370"/>
                </a:lnTo>
                <a:lnTo>
                  <a:pt x="336" y="404"/>
                </a:lnTo>
                <a:lnTo>
                  <a:pt x="336" y="528"/>
                </a:lnTo>
                <a:lnTo>
                  <a:pt x="694" y="533"/>
                </a:lnTo>
                <a:lnTo>
                  <a:pt x="694" y="461"/>
                </a:lnTo>
                <a:lnTo>
                  <a:pt x="730" y="408"/>
                </a:lnTo>
                <a:lnTo>
                  <a:pt x="766" y="351"/>
                </a:lnTo>
                <a:lnTo>
                  <a:pt x="804" y="308"/>
                </a:lnTo>
                <a:lnTo>
                  <a:pt x="821" y="357"/>
                </a:lnTo>
                <a:lnTo>
                  <a:pt x="840" y="408"/>
                </a:lnTo>
                <a:lnTo>
                  <a:pt x="853" y="256"/>
                </a:lnTo>
                <a:lnTo>
                  <a:pt x="868" y="461"/>
                </a:lnTo>
                <a:lnTo>
                  <a:pt x="880" y="198"/>
                </a:lnTo>
                <a:lnTo>
                  <a:pt x="904" y="0"/>
                </a:lnTo>
                <a:lnTo>
                  <a:pt x="918" y="306"/>
                </a:lnTo>
                <a:lnTo>
                  <a:pt x="925" y="306"/>
                </a:lnTo>
                <a:lnTo>
                  <a:pt x="925" y="456"/>
                </a:lnTo>
                <a:lnTo>
                  <a:pt x="1031" y="456"/>
                </a:lnTo>
                <a:lnTo>
                  <a:pt x="1035" y="408"/>
                </a:lnTo>
                <a:lnTo>
                  <a:pt x="1039" y="456"/>
                </a:lnTo>
                <a:lnTo>
                  <a:pt x="1081" y="456"/>
                </a:lnTo>
                <a:lnTo>
                  <a:pt x="1090" y="410"/>
                </a:lnTo>
                <a:lnTo>
                  <a:pt x="1094" y="456"/>
                </a:lnTo>
                <a:lnTo>
                  <a:pt x="1132" y="456"/>
                </a:lnTo>
                <a:lnTo>
                  <a:pt x="1141" y="410"/>
                </a:lnTo>
                <a:lnTo>
                  <a:pt x="1147" y="456"/>
                </a:lnTo>
                <a:lnTo>
                  <a:pt x="1174" y="456"/>
                </a:lnTo>
                <a:lnTo>
                  <a:pt x="1179" y="408"/>
                </a:lnTo>
                <a:lnTo>
                  <a:pt x="1183" y="456"/>
                </a:lnTo>
                <a:lnTo>
                  <a:pt x="1219" y="456"/>
                </a:lnTo>
                <a:lnTo>
                  <a:pt x="1225" y="408"/>
                </a:lnTo>
                <a:lnTo>
                  <a:pt x="1230" y="456"/>
                </a:lnTo>
                <a:lnTo>
                  <a:pt x="1251" y="456"/>
                </a:lnTo>
                <a:lnTo>
                  <a:pt x="1255" y="408"/>
                </a:lnTo>
                <a:lnTo>
                  <a:pt x="1259" y="456"/>
                </a:lnTo>
                <a:lnTo>
                  <a:pt x="1306" y="456"/>
                </a:lnTo>
                <a:lnTo>
                  <a:pt x="1310" y="406"/>
                </a:lnTo>
                <a:lnTo>
                  <a:pt x="1314" y="456"/>
                </a:lnTo>
                <a:lnTo>
                  <a:pt x="1335" y="456"/>
                </a:lnTo>
                <a:lnTo>
                  <a:pt x="1346" y="404"/>
                </a:lnTo>
                <a:lnTo>
                  <a:pt x="1350" y="456"/>
                </a:lnTo>
                <a:lnTo>
                  <a:pt x="1376" y="456"/>
                </a:lnTo>
                <a:lnTo>
                  <a:pt x="1384" y="408"/>
                </a:lnTo>
                <a:lnTo>
                  <a:pt x="1390" y="456"/>
                </a:lnTo>
                <a:lnTo>
                  <a:pt x="1418" y="456"/>
                </a:lnTo>
                <a:lnTo>
                  <a:pt x="1424" y="408"/>
                </a:lnTo>
                <a:lnTo>
                  <a:pt x="1428" y="456"/>
                </a:lnTo>
                <a:lnTo>
                  <a:pt x="1454" y="456"/>
                </a:lnTo>
                <a:lnTo>
                  <a:pt x="1464" y="359"/>
                </a:lnTo>
                <a:lnTo>
                  <a:pt x="1467" y="456"/>
                </a:lnTo>
                <a:lnTo>
                  <a:pt x="1507" y="456"/>
                </a:lnTo>
                <a:lnTo>
                  <a:pt x="1507" y="412"/>
                </a:lnTo>
                <a:lnTo>
                  <a:pt x="1536" y="412"/>
                </a:lnTo>
                <a:lnTo>
                  <a:pt x="1536" y="357"/>
                </a:lnTo>
                <a:lnTo>
                  <a:pt x="1591" y="359"/>
                </a:lnTo>
                <a:lnTo>
                  <a:pt x="1594" y="313"/>
                </a:lnTo>
                <a:lnTo>
                  <a:pt x="1625" y="311"/>
                </a:lnTo>
                <a:lnTo>
                  <a:pt x="1625" y="260"/>
                </a:lnTo>
                <a:lnTo>
                  <a:pt x="1680" y="260"/>
                </a:lnTo>
                <a:lnTo>
                  <a:pt x="1680" y="207"/>
                </a:lnTo>
                <a:lnTo>
                  <a:pt x="1735" y="205"/>
                </a:lnTo>
                <a:lnTo>
                  <a:pt x="1733" y="160"/>
                </a:lnTo>
                <a:lnTo>
                  <a:pt x="1784" y="160"/>
                </a:lnTo>
                <a:lnTo>
                  <a:pt x="1784" y="101"/>
                </a:lnTo>
                <a:lnTo>
                  <a:pt x="1860" y="101"/>
                </a:lnTo>
                <a:lnTo>
                  <a:pt x="1860" y="48"/>
                </a:lnTo>
                <a:lnTo>
                  <a:pt x="1909" y="48"/>
                </a:lnTo>
                <a:lnTo>
                  <a:pt x="1909" y="2"/>
                </a:lnTo>
                <a:lnTo>
                  <a:pt x="2044" y="0"/>
                </a:lnTo>
                <a:lnTo>
                  <a:pt x="2044" y="48"/>
                </a:lnTo>
                <a:lnTo>
                  <a:pt x="2064" y="48"/>
                </a:lnTo>
                <a:lnTo>
                  <a:pt x="2061" y="323"/>
                </a:lnTo>
                <a:lnTo>
                  <a:pt x="2070" y="353"/>
                </a:lnTo>
                <a:lnTo>
                  <a:pt x="2070" y="456"/>
                </a:lnTo>
                <a:lnTo>
                  <a:pt x="2087" y="456"/>
                </a:lnTo>
                <a:lnTo>
                  <a:pt x="2095" y="355"/>
                </a:lnTo>
                <a:lnTo>
                  <a:pt x="2102" y="456"/>
                </a:lnTo>
                <a:lnTo>
                  <a:pt x="2140" y="456"/>
                </a:lnTo>
                <a:lnTo>
                  <a:pt x="2140" y="408"/>
                </a:lnTo>
                <a:lnTo>
                  <a:pt x="2260" y="408"/>
                </a:lnTo>
                <a:lnTo>
                  <a:pt x="2260" y="351"/>
                </a:lnTo>
                <a:lnTo>
                  <a:pt x="2315" y="351"/>
                </a:lnTo>
                <a:lnTo>
                  <a:pt x="2315" y="311"/>
                </a:lnTo>
                <a:lnTo>
                  <a:pt x="2351" y="311"/>
                </a:lnTo>
                <a:lnTo>
                  <a:pt x="2351" y="258"/>
                </a:lnTo>
                <a:lnTo>
                  <a:pt x="2406" y="256"/>
                </a:lnTo>
                <a:lnTo>
                  <a:pt x="2409" y="207"/>
                </a:lnTo>
                <a:lnTo>
                  <a:pt x="2455" y="207"/>
                </a:lnTo>
                <a:lnTo>
                  <a:pt x="2455" y="165"/>
                </a:lnTo>
                <a:lnTo>
                  <a:pt x="2523" y="165"/>
                </a:lnTo>
                <a:lnTo>
                  <a:pt x="2523" y="108"/>
                </a:lnTo>
                <a:lnTo>
                  <a:pt x="2576" y="108"/>
                </a:lnTo>
                <a:lnTo>
                  <a:pt x="2576" y="48"/>
                </a:lnTo>
                <a:lnTo>
                  <a:pt x="2616" y="48"/>
                </a:lnTo>
                <a:lnTo>
                  <a:pt x="2616" y="0"/>
                </a:lnTo>
                <a:lnTo>
                  <a:pt x="2686" y="0"/>
                </a:lnTo>
                <a:lnTo>
                  <a:pt x="2686" y="241"/>
                </a:lnTo>
                <a:lnTo>
                  <a:pt x="2701" y="270"/>
                </a:lnTo>
                <a:lnTo>
                  <a:pt x="2701" y="459"/>
                </a:lnTo>
                <a:lnTo>
                  <a:pt x="2718" y="459"/>
                </a:lnTo>
                <a:lnTo>
                  <a:pt x="2718" y="526"/>
                </a:lnTo>
                <a:lnTo>
                  <a:pt x="2764" y="526"/>
                </a:lnTo>
                <a:lnTo>
                  <a:pt x="2770" y="461"/>
                </a:lnTo>
                <a:lnTo>
                  <a:pt x="2775" y="526"/>
                </a:lnTo>
                <a:lnTo>
                  <a:pt x="2798" y="526"/>
                </a:lnTo>
              </a:path>
            </a:pathLst>
          </a:custGeom>
          <a:noFill/>
          <a:ln w="6480">
            <a:solidFill>
              <a:srgbClr val="000000"/>
            </a:solidFill>
            <a:round/>
          </a:ln>
        </p:spPr>
        <p:style>
          <a:lnRef idx="0">
            <a:scrgbClr r="0" g="0" b="0"/>
          </a:lnRef>
          <a:fillRef idx="0">
            <a:scrgbClr r="0" g="0" b="0"/>
          </a:fillRef>
          <a:effectRef idx="0">
            <a:scrgbClr r="0" g="0" b="0"/>
          </a:effectRef>
          <a:fontRef idx="minor"/>
        </p:style>
      </p:sp>
      <p:sp>
        <p:nvSpPr>
          <p:cNvPr id="882" name="CustomShape 9"/>
          <p:cNvSpPr/>
          <p:nvPr/>
        </p:nvSpPr>
        <p:spPr>
          <a:xfrm>
            <a:off x="3846240" y="1739880"/>
            <a:ext cx="12780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60</a:t>
            </a:r>
            <a:endParaRPr lang="en-US" sz="1800" b="0" strike="noStrike" spc="-1">
              <a:solidFill>
                <a:srgbClr val="000000"/>
              </a:solidFill>
              <a:uFill>
                <a:solidFill>
                  <a:srgbClr val="FFFFFF"/>
                </a:solidFill>
              </a:uFill>
              <a:latin typeface="Arial"/>
            </a:endParaRPr>
          </a:p>
        </p:txBody>
      </p:sp>
      <p:sp>
        <p:nvSpPr>
          <p:cNvPr id="883" name="CustomShape 10"/>
          <p:cNvSpPr/>
          <p:nvPr/>
        </p:nvSpPr>
        <p:spPr>
          <a:xfrm>
            <a:off x="3846240" y="2157480"/>
            <a:ext cx="12780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20</a:t>
            </a:r>
            <a:endParaRPr lang="en-US" sz="1800" b="0" strike="noStrike" spc="-1">
              <a:solidFill>
                <a:srgbClr val="000000"/>
              </a:solidFill>
              <a:uFill>
                <a:solidFill>
                  <a:srgbClr val="FFFFFF"/>
                </a:solidFill>
              </a:uFill>
              <a:latin typeface="Arial"/>
            </a:endParaRPr>
          </a:p>
        </p:txBody>
      </p:sp>
      <p:sp>
        <p:nvSpPr>
          <p:cNvPr id="884" name="CustomShape 11"/>
          <p:cNvSpPr/>
          <p:nvPr/>
        </p:nvSpPr>
        <p:spPr>
          <a:xfrm>
            <a:off x="426636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0.5</a:t>
            </a:r>
            <a:endParaRPr lang="en-US" sz="1800" b="0" strike="noStrike" spc="-1">
              <a:solidFill>
                <a:srgbClr val="000000"/>
              </a:solidFill>
              <a:uFill>
                <a:solidFill>
                  <a:srgbClr val="FFFFFF"/>
                </a:solidFill>
              </a:uFill>
              <a:latin typeface="Arial"/>
            </a:endParaRPr>
          </a:p>
        </p:txBody>
      </p:sp>
      <p:sp>
        <p:nvSpPr>
          <p:cNvPr id="885" name="CustomShape 12"/>
          <p:cNvSpPr/>
          <p:nvPr/>
        </p:nvSpPr>
        <p:spPr>
          <a:xfrm>
            <a:off x="454104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886" name="CustomShape 13"/>
          <p:cNvSpPr/>
          <p:nvPr/>
        </p:nvSpPr>
        <p:spPr>
          <a:xfrm>
            <a:off x="479340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1.5</a:t>
            </a:r>
            <a:endParaRPr lang="en-US" sz="1800" b="0" strike="noStrike" spc="-1">
              <a:solidFill>
                <a:srgbClr val="000000"/>
              </a:solidFill>
              <a:uFill>
                <a:solidFill>
                  <a:srgbClr val="FFFFFF"/>
                </a:solidFill>
              </a:uFill>
              <a:latin typeface="Arial"/>
            </a:endParaRPr>
          </a:p>
        </p:txBody>
      </p:sp>
      <p:sp>
        <p:nvSpPr>
          <p:cNvPr id="887" name="CustomShape 14"/>
          <p:cNvSpPr/>
          <p:nvPr/>
        </p:nvSpPr>
        <p:spPr>
          <a:xfrm>
            <a:off x="615384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888" name="CustomShape 15"/>
          <p:cNvSpPr/>
          <p:nvPr/>
        </p:nvSpPr>
        <p:spPr>
          <a:xfrm>
            <a:off x="643968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4.5</a:t>
            </a:r>
            <a:endParaRPr lang="en-US" sz="1800" b="0" strike="noStrike" spc="-1">
              <a:solidFill>
                <a:srgbClr val="000000"/>
              </a:solidFill>
              <a:uFill>
                <a:solidFill>
                  <a:srgbClr val="FFFFFF"/>
                </a:solidFill>
              </a:uFill>
              <a:latin typeface="Arial"/>
            </a:endParaRPr>
          </a:p>
        </p:txBody>
      </p:sp>
      <p:sp>
        <p:nvSpPr>
          <p:cNvPr id="889" name="CustomShape 16"/>
          <p:cNvSpPr/>
          <p:nvPr/>
        </p:nvSpPr>
        <p:spPr>
          <a:xfrm>
            <a:off x="753984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6.5</a:t>
            </a:r>
            <a:endParaRPr lang="en-US" sz="1800" b="0" strike="noStrike" spc="-1">
              <a:solidFill>
                <a:srgbClr val="000000"/>
              </a:solidFill>
              <a:uFill>
                <a:solidFill>
                  <a:srgbClr val="FFFFFF"/>
                </a:solidFill>
              </a:uFill>
              <a:latin typeface="Arial"/>
            </a:endParaRPr>
          </a:p>
        </p:txBody>
      </p:sp>
      <p:sp>
        <p:nvSpPr>
          <p:cNvPr id="890" name="CustomShape 17"/>
          <p:cNvSpPr/>
          <p:nvPr/>
        </p:nvSpPr>
        <p:spPr>
          <a:xfrm>
            <a:off x="834948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8.0</a:t>
            </a:r>
            <a:endParaRPr lang="en-US" sz="1800" b="0" strike="noStrike" spc="-1">
              <a:solidFill>
                <a:srgbClr val="000000"/>
              </a:solidFill>
              <a:uFill>
                <a:solidFill>
                  <a:srgbClr val="FFFFFF"/>
                </a:solidFill>
              </a:uFill>
              <a:latin typeface="Arial"/>
            </a:endParaRPr>
          </a:p>
        </p:txBody>
      </p:sp>
      <p:sp>
        <p:nvSpPr>
          <p:cNvPr id="891" name="CustomShape 18"/>
          <p:cNvSpPr/>
          <p:nvPr/>
        </p:nvSpPr>
        <p:spPr>
          <a:xfrm rot="16200000">
            <a:off x="3584880" y="1998360"/>
            <a:ext cx="152280" cy="137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KB</a:t>
            </a:r>
            <a:endParaRPr lang="en-US" sz="1800" b="0" strike="noStrike" spc="-1">
              <a:solidFill>
                <a:srgbClr val="000000"/>
              </a:solidFill>
              <a:uFill>
                <a:solidFill>
                  <a:srgbClr val="FFFFFF"/>
                </a:solidFill>
              </a:uFill>
              <a:latin typeface="Arial"/>
            </a:endParaRPr>
          </a:p>
        </p:txBody>
      </p:sp>
      <p:sp>
        <p:nvSpPr>
          <p:cNvPr id="892" name="CustomShape 19"/>
          <p:cNvSpPr/>
          <p:nvPr/>
        </p:nvSpPr>
        <p:spPr>
          <a:xfrm>
            <a:off x="5771880" y="2612880"/>
            <a:ext cx="78768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Time (seconds)</a:t>
            </a:r>
            <a:endParaRPr lang="en-US" sz="1800" b="0" strike="noStrike" spc="-1">
              <a:solidFill>
                <a:srgbClr val="000000"/>
              </a:solidFill>
              <a:uFill>
                <a:solidFill>
                  <a:srgbClr val="FFFFFF"/>
                </a:solidFill>
              </a:uFill>
              <a:latin typeface="Arial"/>
            </a:endParaRPr>
          </a:p>
        </p:txBody>
      </p:sp>
      <p:sp>
        <p:nvSpPr>
          <p:cNvPr id="893" name="CustomShape 20"/>
          <p:cNvSpPr/>
          <p:nvPr/>
        </p:nvSpPr>
        <p:spPr>
          <a:xfrm>
            <a:off x="5771880" y="4187880"/>
            <a:ext cx="78768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Time (seconds)</a:t>
            </a:r>
            <a:endParaRPr lang="en-US" sz="1800" b="0" strike="noStrike" spc="-1">
              <a:solidFill>
                <a:srgbClr val="000000"/>
              </a:solidFill>
              <a:uFill>
                <a:solidFill>
                  <a:srgbClr val="FFFFFF"/>
                </a:solidFill>
              </a:uFill>
              <a:latin typeface="Arial"/>
            </a:endParaRPr>
          </a:p>
        </p:txBody>
      </p:sp>
      <p:sp>
        <p:nvSpPr>
          <p:cNvPr id="894" name="CustomShape 21"/>
          <p:cNvSpPr/>
          <p:nvPr/>
        </p:nvSpPr>
        <p:spPr>
          <a:xfrm>
            <a:off x="3846240" y="1639800"/>
            <a:ext cx="12780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70</a:t>
            </a:r>
            <a:endParaRPr lang="en-US" sz="1800" b="0" strike="noStrike" spc="-1">
              <a:solidFill>
                <a:srgbClr val="000000"/>
              </a:solidFill>
              <a:uFill>
                <a:solidFill>
                  <a:srgbClr val="FFFFFF"/>
                </a:solidFill>
              </a:uFill>
              <a:latin typeface="Arial"/>
            </a:endParaRPr>
          </a:p>
        </p:txBody>
      </p:sp>
      <p:sp>
        <p:nvSpPr>
          <p:cNvPr id="895" name="CustomShape 22"/>
          <p:cNvSpPr/>
          <p:nvPr/>
        </p:nvSpPr>
        <p:spPr>
          <a:xfrm>
            <a:off x="3846240" y="2052720"/>
            <a:ext cx="12780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30</a:t>
            </a:r>
            <a:endParaRPr lang="en-US" sz="1800" b="0" strike="noStrike" spc="-1">
              <a:solidFill>
                <a:srgbClr val="000000"/>
              </a:solidFill>
              <a:uFill>
                <a:solidFill>
                  <a:srgbClr val="FFFFFF"/>
                </a:solidFill>
              </a:uFill>
              <a:latin typeface="Arial"/>
            </a:endParaRPr>
          </a:p>
        </p:txBody>
      </p:sp>
      <p:sp>
        <p:nvSpPr>
          <p:cNvPr id="896" name="CustomShape 23"/>
          <p:cNvSpPr/>
          <p:nvPr/>
        </p:nvSpPr>
        <p:spPr>
          <a:xfrm>
            <a:off x="3846240" y="1952640"/>
            <a:ext cx="12780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897" name="CustomShape 24"/>
          <p:cNvSpPr/>
          <p:nvPr/>
        </p:nvSpPr>
        <p:spPr>
          <a:xfrm>
            <a:off x="3846240" y="1847880"/>
            <a:ext cx="12780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p:txBody>
      </p:sp>
      <p:sp>
        <p:nvSpPr>
          <p:cNvPr id="898" name="CustomShape 25"/>
          <p:cNvSpPr/>
          <p:nvPr/>
        </p:nvSpPr>
        <p:spPr>
          <a:xfrm>
            <a:off x="3846240" y="2260440"/>
            <a:ext cx="12780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899" name="Line 26"/>
          <p:cNvSpPr/>
          <p:nvPr/>
        </p:nvSpPr>
        <p:spPr>
          <a:xfrm>
            <a:off x="4005000" y="1811160"/>
            <a:ext cx="54000" cy="14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0" name="Line 27"/>
          <p:cNvSpPr/>
          <p:nvPr/>
        </p:nvSpPr>
        <p:spPr>
          <a:xfrm>
            <a:off x="4005000" y="1707840"/>
            <a:ext cx="54000" cy="18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1" name="Line 28"/>
          <p:cNvSpPr/>
          <p:nvPr/>
        </p:nvSpPr>
        <p:spPr>
          <a:xfrm>
            <a:off x="4005000" y="2224080"/>
            <a:ext cx="54000" cy="14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2" name="Line 29"/>
          <p:cNvSpPr/>
          <p:nvPr/>
        </p:nvSpPr>
        <p:spPr>
          <a:xfrm>
            <a:off x="4005000" y="2120760"/>
            <a:ext cx="54000" cy="14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3" name="Line 30"/>
          <p:cNvSpPr/>
          <p:nvPr/>
        </p:nvSpPr>
        <p:spPr>
          <a:xfrm>
            <a:off x="4005000" y="2016000"/>
            <a:ext cx="54000" cy="14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4" name="Line 31"/>
          <p:cNvSpPr/>
          <p:nvPr/>
        </p:nvSpPr>
        <p:spPr>
          <a:xfrm>
            <a:off x="4005000" y="1912680"/>
            <a:ext cx="54000" cy="32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5" name="Line 32"/>
          <p:cNvSpPr/>
          <p:nvPr/>
        </p:nvSpPr>
        <p:spPr>
          <a:xfrm>
            <a:off x="4005000" y="2325600"/>
            <a:ext cx="54000" cy="32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6" name="Line 33"/>
          <p:cNvSpPr/>
          <p:nvPr/>
        </p:nvSpPr>
        <p:spPr>
          <a:xfrm flipV="1">
            <a:off x="4348080" y="243180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7" name="Line 34"/>
          <p:cNvSpPr/>
          <p:nvPr/>
        </p:nvSpPr>
        <p:spPr>
          <a:xfrm flipV="1">
            <a:off x="4619520" y="243180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8" name="Line 35"/>
          <p:cNvSpPr/>
          <p:nvPr/>
        </p:nvSpPr>
        <p:spPr>
          <a:xfrm flipV="1">
            <a:off x="4892400" y="243180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09" name="CustomShape 36"/>
          <p:cNvSpPr/>
          <p:nvPr/>
        </p:nvSpPr>
        <p:spPr>
          <a:xfrm>
            <a:off x="507276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2.0</a:t>
            </a:r>
            <a:endParaRPr lang="en-US" sz="1800" b="0" strike="noStrike" spc="-1">
              <a:solidFill>
                <a:srgbClr val="000000"/>
              </a:solidFill>
              <a:uFill>
                <a:solidFill>
                  <a:srgbClr val="FFFFFF"/>
                </a:solidFill>
              </a:uFill>
              <a:latin typeface="Arial"/>
            </a:endParaRPr>
          </a:p>
        </p:txBody>
      </p:sp>
      <p:sp>
        <p:nvSpPr>
          <p:cNvPr id="910" name="Line 37"/>
          <p:cNvSpPr/>
          <p:nvPr/>
        </p:nvSpPr>
        <p:spPr>
          <a:xfrm flipV="1">
            <a:off x="5163840" y="243180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11" name="CustomShape 38"/>
          <p:cNvSpPr/>
          <p:nvPr/>
        </p:nvSpPr>
        <p:spPr>
          <a:xfrm>
            <a:off x="534456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2.5</a:t>
            </a:r>
            <a:endParaRPr lang="en-US" sz="1800" b="0" strike="noStrike" spc="-1">
              <a:solidFill>
                <a:srgbClr val="000000"/>
              </a:solidFill>
              <a:uFill>
                <a:solidFill>
                  <a:srgbClr val="FFFFFF"/>
                </a:solidFill>
              </a:uFill>
              <a:latin typeface="Arial"/>
            </a:endParaRPr>
          </a:p>
        </p:txBody>
      </p:sp>
      <p:sp>
        <p:nvSpPr>
          <p:cNvPr id="912" name="Line 39"/>
          <p:cNvSpPr/>
          <p:nvPr/>
        </p:nvSpPr>
        <p:spPr>
          <a:xfrm flipV="1">
            <a:off x="5435280" y="243180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13" name="CustomShape 40"/>
          <p:cNvSpPr/>
          <p:nvPr/>
        </p:nvSpPr>
        <p:spPr>
          <a:xfrm>
            <a:off x="561096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3.0</a:t>
            </a:r>
            <a:endParaRPr lang="en-US" sz="1800" b="0" strike="noStrike" spc="-1">
              <a:solidFill>
                <a:srgbClr val="000000"/>
              </a:solidFill>
              <a:uFill>
                <a:solidFill>
                  <a:srgbClr val="FFFFFF"/>
                </a:solidFill>
              </a:uFill>
              <a:latin typeface="Arial"/>
            </a:endParaRPr>
          </a:p>
        </p:txBody>
      </p:sp>
      <p:sp>
        <p:nvSpPr>
          <p:cNvPr id="914" name="Line 41"/>
          <p:cNvSpPr/>
          <p:nvPr/>
        </p:nvSpPr>
        <p:spPr>
          <a:xfrm flipV="1">
            <a:off x="5708520" y="243180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15" name="CustomShape 42"/>
          <p:cNvSpPr/>
          <p:nvPr/>
        </p:nvSpPr>
        <p:spPr>
          <a:xfrm>
            <a:off x="588564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3.5</a:t>
            </a:r>
            <a:endParaRPr lang="en-US" sz="1800" b="0" strike="noStrike" spc="-1">
              <a:solidFill>
                <a:srgbClr val="000000"/>
              </a:solidFill>
              <a:uFill>
                <a:solidFill>
                  <a:srgbClr val="FFFFFF"/>
                </a:solidFill>
              </a:uFill>
              <a:latin typeface="Arial"/>
            </a:endParaRPr>
          </a:p>
        </p:txBody>
      </p:sp>
      <p:sp>
        <p:nvSpPr>
          <p:cNvPr id="916" name="Line 43"/>
          <p:cNvSpPr/>
          <p:nvPr/>
        </p:nvSpPr>
        <p:spPr>
          <a:xfrm flipV="1">
            <a:off x="5979960" y="243180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17" name="Line 44"/>
          <p:cNvSpPr/>
          <p:nvPr/>
        </p:nvSpPr>
        <p:spPr>
          <a:xfrm flipV="1">
            <a:off x="6252840" y="243180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18" name="Line 45"/>
          <p:cNvSpPr/>
          <p:nvPr/>
        </p:nvSpPr>
        <p:spPr>
          <a:xfrm flipV="1">
            <a:off x="6524280" y="243180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19" name="CustomShape 46"/>
          <p:cNvSpPr/>
          <p:nvPr/>
        </p:nvSpPr>
        <p:spPr>
          <a:xfrm>
            <a:off x="671616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p:txBody>
      </p:sp>
      <p:sp>
        <p:nvSpPr>
          <p:cNvPr id="920" name="Line 47"/>
          <p:cNvSpPr/>
          <p:nvPr/>
        </p:nvSpPr>
        <p:spPr>
          <a:xfrm flipV="1">
            <a:off x="6797520" y="243180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21" name="CustomShape 48"/>
          <p:cNvSpPr/>
          <p:nvPr/>
        </p:nvSpPr>
        <p:spPr>
          <a:xfrm>
            <a:off x="699048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5.5</a:t>
            </a:r>
            <a:endParaRPr lang="en-US" sz="1800" b="0" strike="noStrike" spc="-1">
              <a:solidFill>
                <a:srgbClr val="000000"/>
              </a:solidFill>
              <a:uFill>
                <a:solidFill>
                  <a:srgbClr val="FFFFFF"/>
                </a:solidFill>
              </a:uFill>
              <a:latin typeface="Arial"/>
            </a:endParaRPr>
          </a:p>
        </p:txBody>
      </p:sp>
      <p:sp>
        <p:nvSpPr>
          <p:cNvPr id="922" name="Line 49"/>
          <p:cNvSpPr/>
          <p:nvPr/>
        </p:nvSpPr>
        <p:spPr>
          <a:xfrm flipV="1">
            <a:off x="7068960" y="243180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23" name="CustomShape 50"/>
          <p:cNvSpPr/>
          <p:nvPr/>
        </p:nvSpPr>
        <p:spPr>
          <a:xfrm>
            <a:off x="726372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6.0</a:t>
            </a:r>
            <a:endParaRPr lang="en-US" sz="1800" b="0" strike="noStrike" spc="-1">
              <a:solidFill>
                <a:srgbClr val="000000"/>
              </a:solidFill>
              <a:uFill>
                <a:solidFill>
                  <a:srgbClr val="FFFFFF"/>
                </a:solidFill>
              </a:uFill>
              <a:latin typeface="Arial"/>
            </a:endParaRPr>
          </a:p>
        </p:txBody>
      </p:sp>
      <p:sp>
        <p:nvSpPr>
          <p:cNvPr id="924" name="Line 51"/>
          <p:cNvSpPr/>
          <p:nvPr/>
        </p:nvSpPr>
        <p:spPr>
          <a:xfrm flipV="1">
            <a:off x="7341840" y="243180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25" name="Line 52"/>
          <p:cNvSpPr/>
          <p:nvPr/>
        </p:nvSpPr>
        <p:spPr>
          <a:xfrm flipV="1">
            <a:off x="7613640" y="243180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26" name="CustomShape 53"/>
          <p:cNvSpPr/>
          <p:nvPr/>
        </p:nvSpPr>
        <p:spPr>
          <a:xfrm>
            <a:off x="781452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7.0</a:t>
            </a:r>
            <a:endParaRPr lang="en-US" sz="1800" b="0" strike="noStrike" spc="-1">
              <a:solidFill>
                <a:srgbClr val="000000"/>
              </a:solidFill>
              <a:uFill>
                <a:solidFill>
                  <a:srgbClr val="FFFFFF"/>
                </a:solidFill>
              </a:uFill>
              <a:latin typeface="Arial"/>
            </a:endParaRPr>
          </a:p>
        </p:txBody>
      </p:sp>
      <p:sp>
        <p:nvSpPr>
          <p:cNvPr id="927" name="Line 54"/>
          <p:cNvSpPr/>
          <p:nvPr/>
        </p:nvSpPr>
        <p:spPr>
          <a:xfrm flipV="1">
            <a:off x="7881840" y="2431800"/>
            <a:ext cx="468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28" name="CustomShape 55"/>
          <p:cNvSpPr/>
          <p:nvPr/>
        </p:nvSpPr>
        <p:spPr>
          <a:xfrm>
            <a:off x="807948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7.5</a:t>
            </a:r>
            <a:endParaRPr lang="en-US" sz="1800" b="0" strike="noStrike" spc="-1">
              <a:solidFill>
                <a:srgbClr val="000000"/>
              </a:solidFill>
              <a:uFill>
                <a:solidFill>
                  <a:srgbClr val="FFFFFF"/>
                </a:solidFill>
              </a:uFill>
              <a:latin typeface="Arial"/>
            </a:endParaRPr>
          </a:p>
        </p:txBody>
      </p:sp>
      <p:sp>
        <p:nvSpPr>
          <p:cNvPr id="929" name="Line 56"/>
          <p:cNvSpPr/>
          <p:nvPr/>
        </p:nvSpPr>
        <p:spPr>
          <a:xfrm flipV="1">
            <a:off x="8154720" y="2431800"/>
            <a:ext cx="32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30" name="Line 57"/>
          <p:cNvSpPr/>
          <p:nvPr/>
        </p:nvSpPr>
        <p:spPr>
          <a:xfrm flipV="1">
            <a:off x="8429400" y="243180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31" name="CustomShape 58"/>
          <p:cNvSpPr/>
          <p:nvPr/>
        </p:nvSpPr>
        <p:spPr>
          <a:xfrm>
            <a:off x="8597160" y="248616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8.5</a:t>
            </a:r>
            <a:endParaRPr lang="en-US" sz="1800" b="0" strike="noStrike" spc="-1">
              <a:solidFill>
                <a:srgbClr val="000000"/>
              </a:solidFill>
              <a:uFill>
                <a:solidFill>
                  <a:srgbClr val="FFFFFF"/>
                </a:solidFill>
              </a:uFill>
              <a:latin typeface="Arial"/>
            </a:endParaRPr>
          </a:p>
        </p:txBody>
      </p:sp>
      <p:sp>
        <p:nvSpPr>
          <p:cNvPr id="932" name="Line 59"/>
          <p:cNvSpPr/>
          <p:nvPr/>
        </p:nvSpPr>
        <p:spPr>
          <a:xfrm flipV="1">
            <a:off x="8702640" y="243180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33" name="CustomShape 60"/>
          <p:cNvSpPr/>
          <p:nvPr/>
        </p:nvSpPr>
        <p:spPr>
          <a:xfrm>
            <a:off x="4059360" y="1708200"/>
            <a:ext cx="4646160" cy="723600"/>
          </a:xfrm>
          <a:custGeom>
            <a:avLst/>
            <a:gdLst/>
            <a:ahLst/>
            <a:cxnLst/>
            <a:rect l="l" t="t" r="r" b="b"/>
            <a:pathLst>
              <a:path w="2927" h="456">
                <a:moveTo>
                  <a:pt x="2927" y="454"/>
                </a:moveTo>
                <a:lnTo>
                  <a:pt x="0" y="456"/>
                </a:lnTo>
                <a:lnTo>
                  <a:pt x="0" y="0"/>
                </a:lnTo>
              </a:path>
            </a:pathLst>
          </a:custGeom>
          <a:noFill/>
          <a:ln w="6480">
            <a:solidFill>
              <a:srgbClr val="000000"/>
            </a:solidFill>
            <a:round/>
          </a:ln>
        </p:spPr>
        <p:style>
          <a:lnRef idx="0">
            <a:scrgbClr r="0" g="0" b="0"/>
          </a:lnRef>
          <a:fillRef idx="0">
            <a:scrgbClr r="0" g="0" b="0"/>
          </a:fillRef>
          <a:effectRef idx="0">
            <a:scrgbClr r="0" g="0" b="0"/>
          </a:effectRef>
          <a:fontRef idx="minor"/>
        </p:style>
      </p:sp>
      <p:sp>
        <p:nvSpPr>
          <p:cNvPr id="934" name="Line 61"/>
          <p:cNvSpPr/>
          <p:nvPr/>
        </p:nvSpPr>
        <p:spPr>
          <a:xfrm>
            <a:off x="5479920" y="1714320"/>
            <a:ext cx="1440" cy="7142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35" name="Line 62"/>
          <p:cNvSpPr/>
          <p:nvPr/>
        </p:nvSpPr>
        <p:spPr>
          <a:xfrm>
            <a:off x="4441680" y="1690560"/>
            <a:ext cx="3240" cy="7556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36" name="Line 63"/>
          <p:cNvSpPr/>
          <p:nvPr/>
        </p:nvSpPr>
        <p:spPr>
          <a:xfrm>
            <a:off x="4457520" y="1690560"/>
            <a:ext cx="1440" cy="7556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37" name="Line 64"/>
          <p:cNvSpPr/>
          <p:nvPr/>
        </p:nvSpPr>
        <p:spPr>
          <a:xfrm>
            <a:off x="4471920" y="1690560"/>
            <a:ext cx="3240" cy="7556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38" name="Line 65"/>
          <p:cNvSpPr/>
          <p:nvPr/>
        </p:nvSpPr>
        <p:spPr>
          <a:xfrm>
            <a:off x="4489200" y="1690560"/>
            <a:ext cx="1800" cy="7556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39" name="Line 66"/>
          <p:cNvSpPr/>
          <p:nvPr/>
        </p:nvSpPr>
        <p:spPr>
          <a:xfrm>
            <a:off x="4505040" y="1690560"/>
            <a:ext cx="1800" cy="7556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0" name="Line 67"/>
          <p:cNvSpPr/>
          <p:nvPr/>
        </p:nvSpPr>
        <p:spPr>
          <a:xfrm>
            <a:off x="4519440" y="1690560"/>
            <a:ext cx="3240" cy="7556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1" name="Line 68"/>
          <p:cNvSpPr/>
          <p:nvPr/>
        </p:nvSpPr>
        <p:spPr>
          <a:xfrm>
            <a:off x="43639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2" name="Line 69"/>
          <p:cNvSpPr/>
          <p:nvPr/>
        </p:nvSpPr>
        <p:spPr>
          <a:xfrm>
            <a:off x="438120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3" name="Line 70"/>
          <p:cNvSpPr/>
          <p:nvPr/>
        </p:nvSpPr>
        <p:spPr>
          <a:xfrm>
            <a:off x="43970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4" name="Line 71"/>
          <p:cNvSpPr/>
          <p:nvPr/>
        </p:nvSpPr>
        <p:spPr>
          <a:xfrm>
            <a:off x="441144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5" name="Line 72"/>
          <p:cNvSpPr/>
          <p:nvPr/>
        </p:nvSpPr>
        <p:spPr>
          <a:xfrm>
            <a:off x="44272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6" name="Line 73"/>
          <p:cNvSpPr/>
          <p:nvPr/>
        </p:nvSpPr>
        <p:spPr>
          <a:xfrm>
            <a:off x="76165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7" name="Line 74"/>
          <p:cNvSpPr/>
          <p:nvPr/>
        </p:nvSpPr>
        <p:spPr>
          <a:xfrm>
            <a:off x="76309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8" name="Line 75"/>
          <p:cNvSpPr/>
          <p:nvPr/>
        </p:nvSpPr>
        <p:spPr>
          <a:xfrm>
            <a:off x="76402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49" name="Line 76"/>
          <p:cNvSpPr/>
          <p:nvPr/>
        </p:nvSpPr>
        <p:spPr>
          <a:xfrm>
            <a:off x="76532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0" name="Line 77"/>
          <p:cNvSpPr/>
          <p:nvPr/>
        </p:nvSpPr>
        <p:spPr>
          <a:xfrm>
            <a:off x="766440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1" name="Line 78"/>
          <p:cNvSpPr/>
          <p:nvPr/>
        </p:nvSpPr>
        <p:spPr>
          <a:xfrm>
            <a:off x="76770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2" name="Line 79"/>
          <p:cNvSpPr/>
          <p:nvPr/>
        </p:nvSpPr>
        <p:spPr>
          <a:xfrm>
            <a:off x="76881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3" name="Line 80"/>
          <p:cNvSpPr/>
          <p:nvPr/>
        </p:nvSpPr>
        <p:spPr>
          <a:xfrm>
            <a:off x="77007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4" name="Line 81"/>
          <p:cNvSpPr/>
          <p:nvPr/>
        </p:nvSpPr>
        <p:spPr>
          <a:xfrm>
            <a:off x="7710480" y="1690560"/>
            <a:ext cx="46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5" name="Line 82"/>
          <p:cNvSpPr/>
          <p:nvPr/>
        </p:nvSpPr>
        <p:spPr>
          <a:xfrm>
            <a:off x="77245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6" name="Line 83"/>
          <p:cNvSpPr/>
          <p:nvPr/>
        </p:nvSpPr>
        <p:spPr>
          <a:xfrm>
            <a:off x="773424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7" name="Line 84"/>
          <p:cNvSpPr/>
          <p:nvPr/>
        </p:nvSpPr>
        <p:spPr>
          <a:xfrm>
            <a:off x="77482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8" name="Line 85"/>
          <p:cNvSpPr/>
          <p:nvPr/>
        </p:nvSpPr>
        <p:spPr>
          <a:xfrm>
            <a:off x="775800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59" name="Line 86"/>
          <p:cNvSpPr/>
          <p:nvPr/>
        </p:nvSpPr>
        <p:spPr>
          <a:xfrm>
            <a:off x="77724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0" name="Line 87"/>
          <p:cNvSpPr/>
          <p:nvPr/>
        </p:nvSpPr>
        <p:spPr>
          <a:xfrm>
            <a:off x="77817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1" name="Line 88"/>
          <p:cNvSpPr/>
          <p:nvPr/>
        </p:nvSpPr>
        <p:spPr>
          <a:xfrm>
            <a:off x="779436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2" name="Line 89"/>
          <p:cNvSpPr/>
          <p:nvPr/>
        </p:nvSpPr>
        <p:spPr>
          <a:xfrm>
            <a:off x="78055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3" name="Line 90"/>
          <p:cNvSpPr/>
          <p:nvPr/>
        </p:nvSpPr>
        <p:spPr>
          <a:xfrm>
            <a:off x="78181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4" name="Line 91"/>
          <p:cNvSpPr/>
          <p:nvPr/>
        </p:nvSpPr>
        <p:spPr>
          <a:xfrm>
            <a:off x="78292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5" name="Line 92"/>
          <p:cNvSpPr/>
          <p:nvPr/>
        </p:nvSpPr>
        <p:spPr>
          <a:xfrm>
            <a:off x="78422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6" name="Line 93"/>
          <p:cNvSpPr/>
          <p:nvPr/>
        </p:nvSpPr>
        <p:spPr>
          <a:xfrm>
            <a:off x="785160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7" name="Line 94"/>
          <p:cNvSpPr/>
          <p:nvPr/>
        </p:nvSpPr>
        <p:spPr>
          <a:xfrm>
            <a:off x="78660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8" name="Line 95"/>
          <p:cNvSpPr/>
          <p:nvPr/>
        </p:nvSpPr>
        <p:spPr>
          <a:xfrm>
            <a:off x="78753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69" name="Line 96"/>
          <p:cNvSpPr/>
          <p:nvPr/>
        </p:nvSpPr>
        <p:spPr>
          <a:xfrm>
            <a:off x="78897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0" name="Line 97"/>
          <p:cNvSpPr/>
          <p:nvPr/>
        </p:nvSpPr>
        <p:spPr>
          <a:xfrm>
            <a:off x="790236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1" name="Line 98"/>
          <p:cNvSpPr/>
          <p:nvPr/>
        </p:nvSpPr>
        <p:spPr>
          <a:xfrm>
            <a:off x="79120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2" name="Line 99"/>
          <p:cNvSpPr/>
          <p:nvPr/>
        </p:nvSpPr>
        <p:spPr>
          <a:xfrm>
            <a:off x="79261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3" name="Line 100"/>
          <p:cNvSpPr/>
          <p:nvPr/>
        </p:nvSpPr>
        <p:spPr>
          <a:xfrm>
            <a:off x="79358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4" name="Line 101"/>
          <p:cNvSpPr/>
          <p:nvPr/>
        </p:nvSpPr>
        <p:spPr>
          <a:xfrm>
            <a:off x="79498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5" name="Line 102"/>
          <p:cNvSpPr/>
          <p:nvPr/>
        </p:nvSpPr>
        <p:spPr>
          <a:xfrm>
            <a:off x="79596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6" name="Line 103"/>
          <p:cNvSpPr/>
          <p:nvPr/>
        </p:nvSpPr>
        <p:spPr>
          <a:xfrm>
            <a:off x="79740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7" name="Line 104"/>
          <p:cNvSpPr/>
          <p:nvPr/>
        </p:nvSpPr>
        <p:spPr>
          <a:xfrm>
            <a:off x="79833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8" name="Line 105"/>
          <p:cNvSpPr/>
          <p:nvPr/>
        </p:nvSpPr>
        <p:spPr>
          <a:xfrm>
            <a:off x="799596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79" name="Line 106"/>
          <p:cNvSpPr/>
          <p:nvPr/>
        </p:nvSpPr>
        <p:spPr>
          <a:xfrm>
            <a:off x="80071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0" name="Line 107"/>
          <p:cNvSpPr/>
          <p:nvPr/>
        </p:nvSpPr>
        <p:spPr>
          <a:xfrm>
            <a:off x="80197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1" name="Line 108"/>
          <p:cNvSpPr/>
          <p:nvPr/>
        </p:nvSpPr>
        <p:spPr>
          <a:xfrm>
            <a:off x="80308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2" name="Line 109"/>
          <p:cNvSpPr/>
          <p:nvPr/>
        </p:nvSpPr>
        <p:spPr>
          <a:xfrm>
            <a:off x="80438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3" name="Line 110"/>
          <p:cNvSpPr/>
          <p:nvPr/>
        </p:nvSpPr>
        <p:spPr>
          <a:xfrm>
            <a:off x="805320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4" name="Line 111"/>
          <p:cNvSpPr/>
          <p:nvPr/>
        </p:nvSpPr>
        <p:spPr>
          <a:xfrm>
            <a:off x="80676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5" name="Line 112"/>
          <p:cNvSpPr/>
          <p:nvPr/>
        </p:nvSpPr>
        <p:spPr>
          <a:xfrm>
            <a:off x="80769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6" name="Line 113"/>
          <p:cNvSpPr/>
          <p:nvPr/>
        </p:nvSpPr>
        <p:spPr>
          <a:xfrm>
            <a:off x="80913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7" name="Line 114"/>
          <p:cNvSpPr/>
          <p:nvPr/>
        </p:nvSpPr>
        <p:spPr>
          <a:xfrm>
            <a:off x="81007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8" name="Line 115"/>
          <p:cNvSpPr/>
          <p:nvPr/>
        </p:nvSpPr>
        <p:spPr>
          <a:xfrm>
            <a:off x="81136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89" name="Line 116"/>
          <p:cNvSpPr/>
          <p:nvPr/>
        </p:nvSpPr>
        <p:spPr>
          <a:xfrm>
            <a:off x="81244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0" name="Line 117"/>
          <p:cNvSpPr/>
          <p:nvPr/>
        </p:nvSpPr>
        <p:spPr>
          <a:xfrm>
            <a:off x="81374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1" name="Line 118"/>
          <p:cNvSpPr/>
          <p:nvPr/>
        </p:nvSpPr>
        <p:spPr>
          <a:xfrm>
            <a:off x="72770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2" name="Line 119"/>
          <p:cNvSpPr/>
          <p:nvPr/>
        </p:nvSpPr>
        <p:spPr>
          <a:xfrm>
            <a:off x="72882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3" name="Line 120"/>
          <p:cNvSpPr/>
          <p:nvPr/>
        </p:nvSpPr>
        <p:spPr>
          <a:xfrm>
            <a:off x="72975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4" name="Line 121"/>
          <p:cNvSpPr/>
          <p:nvPr/>
        </p:nvSpPr>
        <p:spPr>
          <a:xfrm>
            <a:off x="7306920" y="1690560"/>
            <a:ext cx="50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5" name="Line 122"/>
          <p:cNvSpPr/>
          <p:nvPr/>
        </p:nvSpPr>
        <p:spPr>
          <a:xfrm>
            <a:off x="73213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6" name="Line 123"/>
          <p:cNvSpPr/>
          <p:nvPr/>
        </p:nvSpPr>
        <p:spPr>
          <a:xfrm>
            <a:off x="73310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7" name="Line 124"/>
          <p:cNvSpPr/>
          <p:nvPr/>
        </p:nvSpPr>
        <p:spPr>
          <a:xfrm>
            <a:off x="73418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8" name="Line 125"/>
          <p:cNvSpPr/>
          <p:nvPr/>
        </p:nvSpPr>
        <p:spPr>
          <a:xfrm>
            <a:off x="73515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999" name="Line 126"/>
          <p:cNvSpPr/>
          <p:nvPr/>
        </p:nvSpPr>
        <p:spPr>
          <a:xfrm>
            <a:off x="73609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0" name="Line 127"/>
          <p:cNvSpPr/>
          <p:nvPr/>
        </p:nvSpPr>
        <p:spPr>
          <a:xfrm>
            <a:off x="73753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1" name="Line 128"/>
          <p:cNvSpPr/>
          <p:nvPr/>
        </p:nvSpPr>
        <p:spPr>
          <a:xfrm>
            <a:off x="73850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2" name="Line 129"/>
          <p:cNvSpPr/>
          <p:nvPr/>
        </p:nvSpPr>
        <p:spPr>
          <a:xfrm>
            <a:off x="7394400" y="1690560"/>
            <a:ext cx="46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3" name="Line 130"/>
          <p:cNvSpPr/>
          <p:nvPr/>
        </p:nvSpPr>
        <p:spPr>
          <a:xfrm>
            <a:off x="74055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4" name="Line 131"/>
          <p:cNvSpPr/>
          <p:nvPr/>
        </p:nvSpPr>
        <p:spPr>
          <a:xfrm>
            <a:off x="741816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5" name="Line 132"/>
          <p:cNvSpPr/>
          <p:nvPr/>
        </p:nvSpPr>
        <p:spPr>
          <a:xfrm>
            <a:off x="74293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6" name="Line 133"/>
          <p:cNvSpPr/>
          <p:nvPr/>
        </p:nvSpPr>
        <p:spPr>
          <a:xfrm>
            <a:off x="70056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7" name="Line 134"/>
          <p:cNvSpPr/>
          <p:nvPr/>
        </p:nvSpPr>
        <p:spPr>
          <a:xfrm>
            <a:off x="70149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8" name="Line 135"/>
          <p:cNvSpPr/>
          <p:nvPr/>
        </p:nvSpPr>
        <p:spPr>
          <a:xfrm>
            <a:off x="70261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09" name="Line 136"/>
          <p:cNvSpPr/>
          <p:nvPr/>
        </p:nvSpPr>
        <p:spPr>
          <a:xfrm>
            <a:off x="70354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0" name="Line 137"/>
          <p:cNvSpPr/>
          <p:nvPr/>
        </p:nvSpPr>
        <p:spPr>
          <a:xfrm>
            <a:off x="70484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1" name="Line 138"/>
          <p:cNvSpPr/>
          <p:nvPr/>
        </p:nvSpPr>
        <p:spPr>
          <a:xfrm>
            <a:off x="70596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2" name="Line 139"/>
          <p:cNvSpPr/>
          <p:nvPr/>
        </p:nvSpPr>
        <p:spPr>
          <a:xfrm>
            <a:off x="70689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3" name="Line 140"/>
          <p:cNvSpPr/>
          <p:nvPr/>
        </p:nvSpPr>
        <p:spPr>
          <a:xfrm>
            <a:off x="70801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4" name="Line 141"/>
          <p:cNvSpPr/>
          <p:nvPr/>
        </p:nvSpPr>
        <p:spPr>
          <a:xfrm>
            <a:off x="70927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5" name="Line 142"/>
          <p:cNvSpPr/>
          <p:nvPr/>
        </p:nvSpPr>
        <p:spPr>
          <a:xfrm>
            <a:off x="71024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6" name="Line 143"/>
          <p:cNvSpPr/>
          <p:nvPr/>
        </p:nvSpPr>
        <p:spPr>
          <a:xfrm>
            <a:off x="71132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7" name="Line 144"/>
          <p:cNvSpPr/>
          <p:nvPr/>
        </p:nvSpPr>
        <p:spPr>
          <a:xfrm>
            <a:off x="71229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8" name="Line 145"/>
          <p:cNvSpPr/>
          <p:nvPr/>
        </p:nvSpPr>
        <p:spPr>
          <a:xfrm>
            <a:off x="71373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19" name="Line 146"/>
          <p:cNvSpPr/>
          <p:nvPr/>
        </p:nvSpPr>
        <p:spPr>
          <a:xfrm>
            <a:off x="71467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0" name="Line 147"/>
          <p:cNvSpPr/>
          <p:nvPr/>
        </p:nvSpPr>
        <p:spPr>
          <a:xfrm>
            <a:off x="71564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1" name="Line 148"/>
          <p:cNvSpPr/>
          <p:nvPr/>
        </p:nvSpPr>
        <p:spPr>
          <a:xfrm>
            <a:off x="716724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2" name="Line 149"/>
          <p:cNvSpPr/>
          <p:nvPr/>
        </p:nvSpPr>
        <p:spPr>
          <a:xfrm>
            <a:off x="71769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3" name="Line 150"/>
          <p:cNvSpPr/>
          <p:nvPr/>
        </p:nvSpPr>
        <p:spPr>
          <a:xfrm>
            <a:off x="718956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4" name="Line 151"/>
          <p:cNvSpPr/>
          <p:nvPr/>
        </p:nvSpPr>
        <p:spPr>
          <a:xfrm>
            <a:off x="72007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5" name="Line 152"/>
          <p:cNvSpPr/>
          <p:nvPr/>
        </p:nvSpPr>
        <p:spPr>
          <a:xfrm>
            <a:off x="72100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6" name="Line 153"/>
          <p:cNvSpPr/>
          <p:nvPr/>
        </p:nvSpPr>
        <p:spPr>
          <a:xfrm>
            <a:off x="7219800" y="1690560"/>
            <a:ext cx="46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7" name="Line 154"/>
          <p:cNvSpPr/>
          <p:nvPr/>
        </p:nvSpPr>
        <p:spPr>
          <a:xfrm>
            <a:off x="72342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8" name="Line 155"/>
          <p:cNvSpPr/>
          <p:nvPr/>
        </p:nvSpPr>
        <p:spPr>
          <a:xfrm>
            <a:off x="72435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29" name="Line 156"/>
          <p:cNvSpPr/>
          <p:nvPr/>
        </p:nvSpPr>
        <p:spPr>
          <a:xfrm>
            <a:off x="72547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0" name="Line 157"/>
          <p:cNvSpPr/>
          <p:nvPr/>
        </p:nvSpPr>
        <p:spPr>
          <a:xfrm>
            <a:off x="72640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1" name="Line 158"/>
          <p:cNvSpPr/>
          <p:nvPr/>
        </p:nvSpPr>
        <p:spPr>
          <a:xfrm>
            <a:off x="74628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2" name="Line 159"/>
          <p:cNvSpPr/>
          <p:nvPr/>
        </p:nvSpPr>
        <p:spPr>
          <a:xfrm>
            <a:off x="74689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3" name="Line 160"/>
          <p:cNvSpPr/>
          <p:nvPr/>
        </p:nvSpPr>
        <p:spPr>
          <a:xfrm>
            <a:off x="74833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4" name="Line 161"/>
          <p:cNvSpPr/>
          <p:nvPr/>
        </p:nvSpPr>
        <p:spPr>
          <a:xfrm>
            <a:off x="74959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5" name="Line 162"/>
          <p:cNvSpPr/>
          <p:nvPr/>
        </p:nvSpPr>
        <p:spPr>
          <a:xfrm>
            <a:off x="750240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6" name="Line 163"/>
          <p:cNvSpPr/>
          <p:nvPr/>
        </p:nvSpPr>
        <p:spPr>
          <a:xfrm>
            <a:off x="75229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7" name="Line 164"/>
          <p:cNvSpPr/>
          <p:nvPr/>
        </p:nvSpPr>
        <p:spPr>
          <a:xfrm>
            <a:off x="75294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8" name="Line 165"/>
          <p:cNvSpPr/>
          <p:nvPr/>
        </p:nvSpPr>
        <p:spPr>
          <a:xfrm>
            <a:off x="75438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39" name="Line 166"/>
          <p:cNvSpPr/>
          <p:nvPr/>
        </p:nvSpPr>
        <p:spPr>
          <a:xfrm>
            <a:off x="75564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0" name="Line 167"/>
          <p:cNvSpPr/>
          <p:nvPr/>
        </p:nvSpPr>
        <p:spPr>
          <a:xfrm>
            <a:off x="75625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1" name="Line 168"/>
          <p:cNvSpPr/>
          <p:nvPr/>
        </p:nvSpPr>
        <p:spPr>
          <a:xfrm>
            <a:off x="75866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2" name="Line 169"/>
          <p:cNvSpPr/>
          <p:nvPr/>
        </p:nvSpPr>
        <p:spPr>
          <a:xfrm>
            <a:off x="759276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3" name="Line 170"/>
          <p:cNvSpPr/>
          <p:nvPr/>
        </p:nvSpPr>
        <p:spPr>
          <a:xfrm>
            <a:off x="76006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4" name="Line 171"/>
          <p:cNvSpPr/>
          <p:nvPr/>
        </p:nvSpPr>
        <p:spPr>
          <a:xfrm>
            <a:off x="814860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5" name="Line 172"/>
          <p:cNvSpPr/>
          <p:nvPr/>
        </p:nvSpPr>
        <p:spPr>
          <a:xfrm>
            <a:off x="81612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6" name="Line 173"/>
          <p:cNvSpPr/>
          <p:nvPr/>
        </p:nvSpPr>
        <p:spPr>
          <a:xfrm>
            <a:off x="8170560" y="1690560"/>
            <a:ext cx="50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7" name="Line 174"/>
          <p:cNvSpPr/>
          <p:nvPr/>
        </p:nvSpPr>
        <p:spPr>
          <a:xfrm>
            <a:off x="81849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8" name="Line 175"/>
          <p:cNvSpPr/>
          <p:nvPr/>
        </p:nvSpPr>
        <p:spPr>
          <a:xfrm>
            <a:off x="81943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49" name="Line 176"/>
          <p:cNvSpPr/>
          <p:nvPr/>
        </p:nvSpPr>
        <p:spPr>
          <a:xfrm>
            <a:off x="82087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0" name="Line 177"/>
          <p:cNvSpPr/>
          <p:nvPr/>
        </p:nvSpPr>
        <p:spPr>
          <a:xfrm>
            <a:off x="821844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1" name="Line 178"/>
          <p:cNvSpPr/>
          <p:nvPr/>
        </p:nvSpPr>
        <p:spPr>
          <a:xfrm>
            <a:off x="82324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2" name="Line 179"/>
          <p:cNvSpPr/>
          <p:nvPr/>
        </p:nvSpPr>
        <p:spPr>
          <a:xfrm>
            <a:off x="824220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3" name="Line 180"/>
          <p:cNvSpPr/>
          <p:nvPr/>
        </p:nvSpPr>
        <p:spPr>
          <a:xfrm>
            <a:off x="82548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4" name="Line 181"/>
          <p:cNvSpPr/>
          <p:nvPr/>
        </p:nvSpPr>
        <p:spPr>
          <a:xfrm>
            <a:off x="82659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5" name="Line 182"/>
          <p:cNvSpPr/>
          <p:nvPr/>
        </p:nvSpPr>
        <p:spPr>
          <a:xfrm>
            <a:off x="827856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6" name="Line 183"/>
          <p:cNvSpPr/>
          <p:nvPr/>
        </p:nvSpPr>
        <p:spPr>
          <a:xfrm>
            <a:off x="82897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7" name="Line 184"/>
          <p:cNvSpPr/>
          <p:nvPr/>
        </p:nvSpPr>
        <p:spPr>
          <a:xfrm>
            <a:off x="83023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8" name="Line 185"/>
          <p:cNvSpPr/>
          <p:nvPr/>
        </p:nvSpPr>
        <p:spPr>
          <a:xfrm>
            <a:off x="83152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59" name="Line 186"/>
          <p:cNvSpPr/>
          <p:nvPr/>
        </p:nvSpPr>
        <p:spPr>
          <a:xfrm>
            <a:off x="83260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0" name="Line 187"/>
          <p:cNvSpPr/>
          <p:nvPr/>
        </p:nvSpPr>
        <p:spPr>
          <a:xfrm>
            <a:off x="83390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1" name="Line 188"/>
          <p:cNvSpPr/>
          <p:nvPr/>
        </p:nvSpPr>
        <p:spPr>
          <a:xfrm>
            <a:off x="8507160" y="168732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2" name="Line 189"/>
          <p:cNvSpPr/>
          <p:nvPr/>
        </p:nvSpPr>
        <p:spPr>
          <a:xfrm>
            <a:off x="8399160" y="1687320"/>
            <a:ext cx="50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3" name="Line 190"/>
          <p:cNvSpPr/>
          <p:nvPr/>
        </p:nvSpPr>
        <p:spPr>
          <a:xfrm>
            <a:off x="8447040" y="168732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4" name="Line 191"/>
          <p:cNvSpPr/>
          <p:nvPr/>
        </p:nvSpPr>
        <p:spPr>
          <a:xfrm>
            <a:off x="62420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5" name="Line 192"/>
          <p:cNvSpPr/>
          <p:nvPr/>
        </p:nvSpPr>
        <p:spPr>
          <a:xfrm>
            <a:off x="62499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6" name="Line 193"/>
          <p:cNvSpPr/>
          <p:nvPr/>
        </p:nvSpPr>
        <p:spPr>
          <a:xfrm>
            <a:off x="62625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7" name="Line 194"/>
          <p:cNvSpPr/>
          <p:nvPr/>
        </p:nvSpPr>
        <p:spPr>
          <a:xfrm>
            <a:off x="627696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8" name="Line 195"/>
          <p:cNvSpPr/>
          <p:nvPr/>
        </p:nvSpPr>
        <p:spPr>
          <a:xfrm>
            <a:off x="63039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69" name="Line 196"/>
          <p:cNvSpPr/>
          <p:nvPr/>
        </p:nvSpPr>
        <p:spPr>
          <a:xfrm>
            <a:off x="63100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0" name="Line 197"/>
          <p:cNvSpPr/>
          <p:nvPr/>
        </p:nvSpPr>
        <p:spPr>
          <a:xfrm>
            <a:off x="63226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1" name="Line 198"/>
          <p:cNvSpPr/>
          <p:nvPr/>
        </p:nvSpPr>
        <p:spPr>
          <a:xfrm>
            <a:off x="63370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2" name="Line 199"/>
          <p:cNvSpPr/>
          <p:nvPr/>
        </p:nvSpPr>
        <p:spPr>
          <a:xfrm>
            <a:off x="636084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3" name="Line 200"/>
          <p:cNvSpPr/>
          <p:nvPr/>
        </p:nvSpPr>
        <p:spPr>
          <a:xfrm>
            <a:off x="63673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4" name="Line 201"/>
          <p:cNvSpPr/>
          <p:nvPr/>
        </p:nvSpPr>
        <p:spPr>
          <a:xfrm>
            <a:off x="63831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5" name="Line 202"/>
          <p:cNvSpPr/>
          <p:nvPr/>
        </p:nvSpPr>
        <p:spPr>
          <a:xfrm>
            <a:off x="63975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6" name="Line 203"/>
          <p:cNvSpPr/>
          <p:nvPr/>
        </p:nvSpPr>
        <p:spPr>
          <a:xfrm>
            <a:off x="41115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7" name="Line 204"/>
          <p:cNvSpPr/>
          <p:nvPr/>
        </p:nvSpPr>
        <p:spPr>
          <a:xfrm>
            <a:off x="415260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8" name="Line 205"/>
          <p:cNvSpPr/>
          <p:nvPr/>
        </p:nvSpPr>
        <p:spPr>
          <a:xfrm>
            <a:off x="41986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79" name="Line 206"/>
          <p:cNvSpPr/>
          <p:nvPr/>
        </p:nvSpPr>
        <p:spPr>
          <a:xfrm>
            <a:off x="42400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0" name="Line 207"/>
          <p:cNvSpPr/>
          <p:nvPr/>
        </p:nvSpPr>
        <p:spPr>
          <a:xfrm>
            <a:off x="424656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1" name="Line 208"/>
          <p:cNvSpPr/>
          <p:nvPr/>
        </p:nvSpPr>
        <p:spPr>
          <a:xfrm>
            <a:off x="42908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2" name="Line 209"/>
          <p:cNvSpPr/>
          <p:nvPr/>
        </p:nvSpPr>
        <p:spPr>
          <a:xfrm>
            <a:off x="43034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3" name="Line 210"/>
          <p:cNvSpPr/>
          <p:nvPr/>
        </p:nvSpPr>
        <p:spPr>
          <a:xfrm>
            <a:off x="43178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4" name="Line 211"/>
          <p:cNvSpPr/>
          <p:nvPr/>
        </p:nvSpPr>
        <p:spPr>
          <a:xfrm>
            <a:off x="45352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5" name="Line 212"/>
          <p:cNvSpPr/>
          <p:nvPr/>
        </p:nvSpPr>
        <p:spPr>
          <a:xfrm>
            <a:off x="45496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6" name="Line 213"/>
          <p:cNvSpPr/>
          <p:nvPr/>
        </p:nvSpPr>
        <p:spPr>
          <a:xfrm>
            <a:off x="45655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7" name="Line 214"/>
          <p:cNvSpPr/>
          <p:nvPr/>
        </p:nvSpPr>
        <p:spPr>
          <a:xfrm>
            <a:off x="51638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8" name="Line 215"/>
          <p:cNvSpPr/>
          <p:nvPr/>
        </p:nvSpPr>
        <p:spPr>
          <a:xfrm>
            <a:off x="51940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89" name="Line 216"/>
          <p:cNvSpPr/>
          <p:nvPr/>
        </p:nvSpPr>
        <p:spPr>
          <a:xfrm>
            <a:off x="524160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0" name="Line 217"/>
          <p:cNvSpPr/>
          <p:nvPr/>
        </p:nvSpPr>
        <p:spPr>
          <a:xfrm>
            <a:off x="52783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1" name="Line 218"/>
          <p:cNvSpPr/>
          <p:nvPr/>
        </p:nvSpPr>
        <p:spPr>
          <a:xfrm>
            <a:off x="52844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2" name="Line 219"/>
          <p:cNvSpPr/>
          <p:nvPr/>
        </p:nvSpPr>
        <p:spPr>
          <a:xfrm>
            <a:off x="52909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3" name="Line 220"/>
          <p:cNvSpPr/>
          <p:nvPr/>
        </p:nvSpPr>
        <p:spPr>
          <a:xfrm>
            <a:off x="53323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4" name="Line 221"/>
          <p:cNvSpPr/>
          <p:nvPr/>
        </p:nvSpPr>
        <p:spPr>
          <a:xfrm>
            <a:off x="53384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5" name="Line 222"/>
          <p:cNvSpPr/>
          <p:nvPr/>
        </p:nvSpPr>
        <p:spPr>
          <a:xfrm>
            <a:off x="53449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6" name="Line 223"/>
          <p:cNvSpPr/>
          <p:nvPr/>
        </p:nvSpPr>
        <p:spPr>
          <a:xfrm>
            <a:off x="53560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7" name="Line 224"/>
          <p:cNvSpPr/>
          <p:nvPr/>
        </p:nvSpPr>
        <p:spPr>
          <a:xfrm>
            <a:off x="53956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8" name="Line 225"/>
          <p:cNvSpPr/>
          <p:nvPr/>
        </p:nvSpPr>
        <p:spPr>
          <a:xfrm>
            <a:off x="5405400" y="1690560"/>
            <a:ext cx="46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099" name="Line 226"/>
          <p:cNvSpPr/>
          <p:nvPr/>
        </p:nvSpPr>
        <p:spPr>
          <a:xfrm>
            <a:off x="541620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0" name="Line 227"/>
          <p:cNvSpPr/>
          <p:nvPr/>
        </p:nvSpPr>
        <p:spPr>
          <a:xfrm>
            <a:off x="54259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1" name="Line 228"/>
          <p:cNvSpPr/>
          <p:nvPr/>
        </p:nvSpPr>
        <p:spPr>
          <a:xfrm>
            <a:off x="54529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2" name="Line 229"/>
          <p:cNvSpPr/>
          <p:nvPr/>
        </p:nvSpPr>
        <p:spPr>
          <a:xfrm>
            <a:off x="54622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3" name="Line 230"/>
          <p:cNvSpPr/>
          <p:nvPr/>
        </p:nvSpPr>
        <p:spPr>
          <a:xfrm>
            <a:off x="548640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4" name="Line 231"/>
          <p:cNvSpPr/>
          <p:nvPr/>
        </p:nvSpPr>
        <p:spPr>
          <a:xfrm>
            <a:off x="549720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5" name="Line 232"/>
          <p:cNvSpPr/>
          <p:nvPr/>
        </p:nvSpPr>
        <p:spPr>
          <a:xfrm>
            <a:off x="55069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6" name="Line 233"/>
          <p:cNvSpPr/>
          <p:nvPr/>
        </p:nvSpPr>
        <p:spPr>
          <a:xfrm>
            <a:off x="55339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7" name="Line 234"/>
          <p:cNvSpPr/>
          <p:nvPr/>
        </p:nvSpPr>
        <p:spPr>
          <a:xfrm>
            <a:off x="55400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8" name="Line 235"/>
          <p:cNvSpPr/>
          <p:nvPr/>
        </p:nvSpPr>
        <p:spPr>
          <a:xfrm>
            <a:off x="55465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09" name="Line 236"/>
          <p:cNvSpPr/>
          <p:nvPr/>
        </p:nvSpPr>
        <p:spPr>
          <a:xfrm>
            <a:off x="555444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0" name="Line 237"/>
          <p:cNvSpPr/>
          <p:nvPr/>
        </p:nvSpPr>
        <p:spPr>
          <a:xfrm>
            <a:off x="55879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1" name="Line 238"/>
          <p:cNvSpPr/>
          <p:nvPr/>
        </p:nvSpPr>
        <p:spPr>
          <a:xfrm>
            <a:off x="55940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2" name="Line 239"/>
          <p:cNvSpPr/>
          <p:nvPr/>
        </p:nvSpPr>
        <p:spPr>
          <a:xfrm>
            <a:off x="56005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3" name="Line 240"/>
          <p:cNvSpPr/>
          <p:nvPr/>
        </p:nvSpPr>
        <p:spPr>
          <a:xfrm>
            <a:off x="56116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4" name="Line 241"/>
          <p:cNvSpPr/>
          <p:nvPr/>
        </p:nvSpPr>
        <p:spPr>
          <a:xfrm>
            <a:off x="56512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5" name="Line 242"/>
          <p:cNvSpPr/>
          <p:nvPr/>
        </p:nvSpPr>
        <p:spPr>
          <a:xfrm>
            <a:off x="566100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6" name="Line 243"/>
          <p:cNvSpPr/>
          <p:nvPr/>
        </p:nvSpPr>
        <p:spPr>
          <a:xfrm>
            <a:off x="56750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7" name="Line 244"/>
          <p:cNvSpPr/>
          <p:nvPr/>
        </p:nvSpPr>
        <p:spPr>
          <a:xfrm>
            <a:off x="56815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8" name="Line 245"/>
          <p:cNvSpPr/>
          <p:nvPr/>
        </p:nvSpPr>
        <p:spPr>
          <a:xfrm>
            <a:off x="57322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19" name="Line 246"/>
          <p:cNvSpPr/>
          <p:nvPr/>
        </p:nvSpPr>
        <p:spPr>
          <a:xfrm>
            <a:off x="57592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0" name="Line 247"/>
          <p:cNvSpPr/>
          <p:nvPr/>
        </p:nvSpPr>
        <p:spPr>
          <a:xfrm>
            <a:off x="576576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1" name="Line 248"/>
          <p:cNvSpPr/>
          <p:nvPr/>
        </p:nvSpPr>
        <p:spPr>
          <a:xfrm>
            <a:off x="57783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2" name="Line 249"/>
          <p:cNvSpPr/>
          <p:nvPr/>
        </p:nvSpPr>
        <p:spPr>
          <a:xfrm>
            <a:off x="58021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3" name="Line 250"/>
          <p:cNvSpPr/>
          <p:nvPr/>
        </p:nvSpPr>
        <p:spPr>
          <a:xfrm>
            <a:off x="5808600" y="1690560"/>
            <a:ext cx="46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4" name="Line 251"/>
          <p:cNvSpPr/>
          <p:nvPr/>
        </p:nvSpPr>
        <p:spPr>
          <a:xfrm>
            <a:off x="58165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5" name="Line 252"/>
          <p:cNvSpPr/>
          <p:nvPr/>
        </p:nvSpPr>
        <p:spPr>
          <a:xfrm>
            <a:off x="58258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6" name="Line 253"/>
          <p:cNvSpPr/>
          <p:nvPr/>
        </p:nvSpPr>
        <p:spPr>
          <a:xfrm>
            <a:off x="58561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7" name="Line 254"/>
          <p:cNvSpPr/>
          <p:nvPr/>
        </p:nvSpPr>
        <p:spPr>
          <a:xfrm>
            <a:off x="586260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8" name="Line 255"/>
          <p:cNvSpPr/>
          <p:nvPr/>
        </p:nvSpPr>
        <p:spPr>
          <a:xfrm>
            <a:off x="587340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29" name="Line 256"/>
          <p:cNvSpPr/>
          <p:nvPr/>
        </p:nvSpPr>
        <p:spPr>
          <a:xfrm>
            <a:off x="58831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0" name="Line 257"/>
          <p:cNvSpPr/>
          <p:nvPr/>
        </p:nvSpPr>
        <p:spPr>
          <a:xfrm>
            <a:off x="59227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1" name="Line 258"/>
          <p:cNvSpPr/>
          <p:nvPr/>
        </p:nvSpPr>
        <p:spPr>
          <a:xfrm>
            <a:off x="59338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2" name="Line 259"/>
          <p:cNvSpPr/>
          <p:nvPr/>
        </p:nvSpPr>
        <p:spPr>
          <a:xfrm>
            <a:off x="59436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3" name="Line 260"/>
          <p:cNvSpPr/>
          <p:nvPr/>
        </p:nvSpPr>
        <p:spPr>
          <a:xfrm>
            <a:off x="59497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4" name="Line 261"/>
          <p:cNvSpPr/>
          <p:nvPr/>
        </p:nvSpPr>
        <p:spPr>
          <a:xfrm>
            <a:off x="60037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5" name="Line 262"/>
          <p:cNvSpPr/>
          <p:nvPr/>
        </p:nvSpPr>
        <p:spPr>
          <a:xfrm>
            <a:off x="60274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6" name="Line 263"/>
          <p:cNvSpPr/>
          <p:nvPr/>
        </p:nvSpPr>
        <p:spPr>
          <a:xfrm>
            <a:off x="60372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7" name="Line 264"/>
          <p:cNvSpPr/>
          <p:nvPr/>
        </p:nvSpPr>
        <p:spPr>
          <a:xfrm>
            <a:off x="6048360" y="1690560"/>
            <a:ext cx="28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8" name="Line 265"/>
          <p:cNvSpPr/>
          <p:nvPr/>
        </p:nvSpPr>
        <p:spPr>
          <a:xfrm>
            <a:off x="60753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39" name="Line 266"/>
          <p:cNvSpPr/>
          <p:nvPr/>
        </p:nvSpPr>
        <p:spPr>
          <a:xfrm>
            <a:off x="60814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0" name="Line 267"/>
          <p:cNvSpPr/>
          <p:nvPr/>
        </p:nvSpPr>
        <p:spPr>
          <a:xfrm>
            <a:off x="60879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1" name="Line 268"/>
          <p:cNvSpPr/>
          <p:nvPr/>
        </p:nvSpPr>
        <p:spPr>
          <a:xfrm>
            <a:off x="60940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2" name="Line 269"/>
          <p:cNvSpPr/>
          <p:nvPr/>
        </p:nvSpPr>
        <p:spPr>
          <a:xfrm>
            <a:off x="61275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3" name="Line 270"/>
          <p:cNvSpPr/>
          <p:nvPr/>
        </p:nvSpPr>
        <p:spPr>
          <a:xfrm>
            <a:off x="61354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4" name="Line 271"/>
          <p:cNvSpPr/>
          <p:nvPr/>
        </p:nvSpPr>
        <p:spPr>
          <a:xfrm>
            <a:off x="61419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5" name="Line 272"/>
          <p:cNvSpPr/>
          <p:nvPr/>
        </p:nvSpPr>
        <p:spPr>
          <a:xfrm>
            <a:off x="61513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6" name="Line 273"/>
          <p:cNvSpPr/>
          <p:nvPr/>
        </p:nvSpPr>
        <p:spPr>
          <a:xfrm>
            <a:off x="61624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7" name="Line 274"/>
          <p:cNvSpPr/>
          <p:nvPr/>
        </p:nvSpPr>
        <p:spPr>
          <a:xfrm>
            <a:off x="61927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8" name="Line 275"/>
          <p:cNvSpPr/>
          <p:nvPr/>
        </p:nvSpPr>
        <p:spPr>
          <a:xfrm>
            <a:off x="62020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49" name="Line 276"/>
          <p:cNvSpPr/>
          <p:nvPr/>
        </p:nvSpPr>
        <p:spPr>
          <a:xfrm>
            <a:off x="62164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0" name="Line 277"/>
          <p:cNvSpPr/>
          <p:nvPr/>
        </p:nvSpPr>
        <p:spPr>
          <a:xfrm>
            <a:off x="62229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1" name="Line 278"/>
          <p:cNvSpPr/>
          <p:nvPr/>
        </p:nvSpPr>
        <p:spPr>
          <a:xfrm>
            <a:off x="57117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2" name="Line 279"/>
          <p:cNvSpPr/>
          <p:nvPr/>
        </p:nvSpPr>
        <p:spPr>
          <a:xfrm>
            <a:off x="571788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3" name="Line 280"/>
          <p:cNvSpPr/>
          <p:nvPr/>
        </p:nvSpPr>
        <p:spPr>
          <a:xfrm>
            <a:off x="64274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4" name="Line 281"/>
          <p:cNvSpPr/>
          <p:nvPr/>
        </p:nvSpPr>
        <p:spPr>
          <a:xfrm>
            <a:off x="64371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5" name="Line 282"/>
          <p:cNvSpPr/>
          <p:nvPr/>
        </p:nvSpPr>
        <p:spPr>
          <a:xfrm>
            <a:off x="64515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6" name="Line 283"/>
          <p:cNvSpPr/>
          <p:nvPr/>
        </p:nvSpPr>
        <p:spPr>
          <a:xfrm>
            <a:off x="64609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7" name="Line 284"/>
          <p:cNvSpPr/>
          <p:nvPr/>
        </p:nvSpPr>
        <p:spPr>
          <a:xfrm>
            <a:off x="64706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8" name="Line 285"/>
          <p:cNvSpPr/>
          <p:nvPr/>
        </p:nvSpPr>
        <p:spPr>
          <a:xfrm>
            <a:off x="648144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59" name="Line 286"/>
          <p:cNvSpPr/>
          <p:nvPr/>
        </p:nvSpPr>
        <p:spPr>
          <a:xfrm>
            <a:off x="64944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0" name="Line 287"/>
          <p:cNvSpPr/>
          <p:nvPr/>
        </p:nvSpPr>
        <p:spPr>
          <a:xfrm>
            <a:off x="65055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1" name="Line 288"/>
          <p:cNvSpPr/>
          <p:nvPr/>
        </p:nvSpPr>
        <p:spPr>
          <a:xfrm>
            <a:off x="65149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2" name="Line 289"/>
          <p:cNvSpPr/>
          <p:nvPr/>
        </p:nvSpPr>
        <p:spPr>
          <a:xfrm>
            <a:off x="65242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3" name="Line 290"/>
          <p:cNvSpPr/>
          <p:nvPr/>
        </p:nvSpPr>
        <p:spPr>
          <a:xfrm>
            <a:off x="653544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4" name="Line 291"/>
          <p:cNvSpPr/>
          <p:nvPr/>
        </p:nvSpPr>
        <p:spPr>
          <a:xfrm>
            <a:off x="65484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5" name="Line 292"/>
          <p:cNvSpPr/>
          <p:nvPr/>
        </p:nvSpPr>
        <p:spPr>
          <a:xfrm>
            <a:off x="65577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6" name="Line 293"/>
          <p:cNvSpPr/>
          <p:nvPr/>
        </p:nvSpPr>
        <p:spPr>
          <a:xfrm>
            <a:off x="65689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7" name="Line 294"/>
          <p:cNvSpPr/>
          <p:nvPr/>
        </p:nvSpPr>
        <p:spPr>
          <a:xfrm>
            <a:off x="65782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8" name="Line 295"/>
          <p:cNvSpPr/>
          <p:nvPr/>
        </p:nvSpPr>
        <p:spPr>
          <a:xfrm>
            <a:off x="65926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69" name="Line 296"/>
          <p:cNvSpPr/>
          <p:nvPr/>
        </p:nvSpPr>
        <p:spPr>
          <a:xfrm>
            <a:off x="66024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0" name="Line 297"/>
          <p:cNvSpPr/>
          <p:nvPr/>
        </p:nvSpPr>
        <p:spPr>
          <a:xfrm>
            <a:off x="66117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1" name="Line 298"/>
          <p:cNvSpPr/>
          <p:nvPr/>
        </p:nvSpPr>
        <p:spPr>
          <a:xfrm>
            <a:off x="66229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2" name="Line 299"/>
          <p:cNvSpPr/>
          <p:nvPr/>
        </p:nvSpPr>
        <p:spPr>
          <a:xfrm>
            <a:off x="66355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3" name="Line 300"/>
          <p:cNvSpPr/>
          <p:nvPr/>
        </p:nvSpPr>
        <p:spPr>
          <a:xfrm>
            <a:off x="66452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4" name="Line 301"/>
          <p:cNvSpPr/>
          <p:nvPr/>
        </p:nvSpPr>
        <p:spPr>
          <a:xfrm>
            <a:off x="66560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5" name="Line 302"/>
          <p:cNvSpPr/>
          <p:nvPr/>
        </p:nvSpPr>
        <p:spPr>
          <a:xfrm>
            <a:off x="66657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6" name="Line 303"/>
          <p:cNvSpPr/>
          <p:nvPr/>
        </p:nvSpPr>
        <p:spPr>
          <a:xfrm>
            <a:off x="66801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7" name="Line 304"/>
          <p:cNvSpPr/>
          <p:nvPr/>
        </p:nvSpPr>
        <p:spPr>
          <a:xfrm>
            <a:off x="66895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8" name="Line 305"/>
          <p:cNvSpPr/>
          <p:nvPr/>
        </p:nvSpPr>
        <p:spPr>
          <a:xfrm>
            <a:off x="66992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79" name="Line 306"/>
          <p:cNvSpPr/>
          <p:nvPr/>
        </p:nvSpPr>
        <p:spPr>
          <a:xfrm>
            <a:off x="671004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0" name="Line 307"/>
          <p:cNvSpPr/>
          <p:nvPr/>
        </p:nvSpPr>
        <p:spPr>
          <a:xfrm>
            <a:off x="67197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1" name="Line 308"/>
          <p:cNvSpPr/>
          <p:nvPr/>
        </p:nvSpPr>
        <p:spPr>
          <a:xfrm>
            <a:off x="673236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2" name="Line 309"/>
          <p:cNvSpPr/>
          <p:nvPr/>
        </p:nvSpPr>
        <p:spPr>
          <a:xfrm>
            <a:off x="67435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3" name="Line 310"/>
          <p:cNvSpPr/>
          <p:nvPr/>
        </p:nvSpPr>
        <p:spPr>
          <a:xfrm>
            <a:off x="67528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4" name="Line 311"/>
          <p:cNvSpPr/>
          <p:nvPr/>
        </p:nvSpPr>
        <p:spPr>
          <a:xfrm>
            <a:off x="676404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5" name="Line 312"/>
          <p:cNvSpPr/>
          <p:nvPr/>
        </p:nvSpPr>
        <p:spPr>
          <a:xfrm>
            <a:off x="67770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6" name="Line 313"/>
          <p:cNvSpPr/>
          <p:nvPr/>
        </p:nvSpPr>
        <p:spPr>
          <a:xfrm>
            <a:off x="67863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7" name="Line 314"/>
          <p:cNvSpPr/>
          <p:nvPr/>
        </p:nvSpPr>
        <p:spPr>
          <a:xfrm>
            <a:off x="67975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8" name="Line 315"/>
          <p:cNvSpPr/>
          <p:nvPr/>
        </p:nvSpPr>
        <p:spPr>
          <a:xfrm>
            <a:off x="68068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89" name="Line 316"/>
          <p:cNvSpPr/>
          <p:nvPr/>
        </p:nvSpPr>
        <p:spPr>
          <a:xfrm>
            <a:off x="682128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0" name="Line 317"/>
          <p:cNvSpPr/>
          <p:nvPr/>
        </p:nvSpPr>
        <p:spPr>
          <a:xfrm>
            <a:off x="683100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1" name="Line 318"/>
          <p:cNvSpPr/>
          <p:nvPr/>
        </p:nvSpPr>
        <p:spPr>
          <a:xfrm>
            <a:off x="68403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2" name="Line 319"/>
          <p:cNvSpPr/>
          <p:nvPr/>
        </p:nvSpPr>
        <p:spPr>
          <a:xfrm>
            <a:off x="685152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3" name="Line 320"/>
          <p:cNvSpPr/>
          <p:nvPr/>
        </p:nvSpPr>
        <p:spPr>
          <a:xfrm>
            <a:off x="686412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4" name="Line 321"/>
          <p:cNvSpPr/>
          <p:nvPr/>
        </p:nvSpPr>
        <p:spPr>
          <a:xfrm>
            <a:off x="68738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5" name="Line 322"/>
          <p:cNvSpPr/>
          <p:nvPr/>
        </p:nvSpPr>
        <p:spPr>
          <a:xfrm>
            <a:off x="688464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6" name="Line 323"/>
          <p:cNvSpPr/>
          <p:nvPr/>
        </p:nvSpPr>
        <p:spPr>
          <a:xfrm>
            <a:off x="68943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7" name="Line 324"/>
          <p:cNvSpPr/>
          <p:nvPr/>
        </p:nvSpPr>
        <p:spPr>
          <a:xfrm>
            <a:off x="690876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8" name="Line 325"/>
          <p:cNvSpPr/>
          <p:nvPr/>
        </p:nvSpPr>
        <p:spPr>
          <a:xfrm>
            <a:off x="69181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199" name="Line 326"/>
          <p:cNvSpPr/>
          <p:nvPr/>
        </p:nvSpPr>
        <p:spPr>
          <a:xfrm>
            <a:off x="692784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00" name="Line 327"/>
          <p:cNvSpPr/>
          <p:nvPr/>
        </p:nvSpPr>
        <p:spPr>
          <a:xfrm>
            <a:off x="693864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01" name="Line 328"/>
          <p:cNvSpPr/>
          <p:nvPr/>
        </p:nvSpPr>
        <p:spPr>
          <a:xfrm>
            <a:off x="694836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02" name="Line 329"/>
          <p:cNvSpPr/>
          <p:nvPr/>
        </p:nvSpPr>
        <p:spPr>
          <a:xfrm>
            <a:off x="6960960" y="1690560"/>
            <a:ext cx="180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03" name="Line 330"/>
          <p:cNvSpPr/>
          <p:nvPr/>
        </p:nvSpPr>
        <p:spPr>
          <a:xfrm>
            <a:off x="6972120" y="1690560"/>
            <a:ext cx="14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04" name="Line 331"/>
          <p:cNvSpPr/>
          <p:nvPr/>
        </p:nvSpPr>
        <p:spPr>
          <a:xfrm>
            <a:off x="6981480" y="1690560"/>
            <a:ext cx="324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05" name="Line 332"/>
          <p:cNvSpPr/>
          <p:nvPr/>
        </p:nvSpPr>
        <p:spPr>
          <a:xfrm>
            <a:off x="6991200" y="1690560"/>
            <a:ext cx="4680" cy="396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06" name="Line 333"/>
          <p:cNvSpPr/>
          <p:nvPr/>
        </p:nvSpPr>
        <p:spPr>
          <a:xfrm>
            <a:off x="4619520" y="2409480"/>
            <a:ext cx="1440" cy="399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07" name="CustomShape 334"/>
          <p:cNvSpPr/>
          <p:nvPr/>
        </p:nvSpPr>
        <p:spPr>
          <a:xfrm>
            <a:off x="5140440" y="1630440"/>
            <a:ext cx="36000" cy="36000"/>
          </a:xfrm>
          <a:custGeom>
            <a:avLst/>
            <a:gdLst/>
            <a:ahLst/>
            <a:cxnLst/>
            <a:rect l="l" t="t" r="r" b="b"/>
            <a:pathLst>
              <a:path w="23" h="23">
                <a:moveTo>
                  <a:pt x="11" y="21"/>
                </a:moveTo>
                <a:lnTo>
                  <a:pt x="13" y="23"/>
                </a:lnTo>
                <a:lnTo>
                  <a:pt x="15" y="21"/>
                </a:lnTo>
                <a:lnTo>
                  <a:pt x="17" y="21"/>
                </a:lnTo>
                <a:lnTo>
                  <a:pt x="19" y="21"/>
                </a:lnTo>
                <a:lnTo>
                  <a:pt x="19" y="19"/>
                </a:lnTo>
                <a:lnTo>
                  <a:pt x="21" y="19"/>
                </a:lnTo>
                <a:lnTo>
                  <a:pt x="21" y="17"/>
                </a:lnTo>
                <a:lnTo>
                  <a:pt x="21" y="15"/>
                </a:lnTo>
                <a:lnTo>
                  <a:pt x="23" y="13"/>
                </a:lnTo>
                <a:lnTo>
                  <a:pt x="23" y="11"/>
                </a:lnTo>
                <a:lnTo>
                  <a:pt x="21" y="8"/>
                </a:lnTo>
                <a:lnTo>
                  <a:pt x="21" y="6"/>
                </a:lnTo>
                <a:lnTo>
                  <a:pt x="19" y="4"/>
                </a:lnTo>
                <a:lnTo>
                  <a:pt x="19" y="2"/>
                </a:lnTo>
                <a:lnTo>
                  <a:pt x="17" y="2"/>
                </a:lnTo>
                <a:lnTo>
                  <a:pt x="15" y="2"/>
                </a:lnTo>
                <a:lnTo>
                  <a:pt x="13" y="2"/>
                </a:lnTo>
                <a:lnTo>
                  <a:pt x="13" y="0"/>
                </a:lnTo>
                <a:lnTo>
                  <a:pt x="11" y="2"/>
                </a:lnTo>
                <a:lnTo>
                  <a:pt x="9" y="2"/>
                </a:lnTo>
                <a:lnTo>
                  <a:pt x="7" y="2"/>
                </a:lnTo>
                <a:lnTo>
                  <a:pt x="4" y="4"/>
                </a:lnTo>
                <a:lnTo>
                  <a:pt x="2" y="6"/>
                </a:lnTo>
                <a:lnTo>
                  <a:pt x="2" y="8"/>
                </a:lnTo>
                <a:lnTo>
                  <a:pt x="2" y="11"/>
                </a:lnTo>
                <a:lnTo>
                  <a:pt x="0" y="13"/>
                </a:lnTo>
                <a:lnTo>
                  <a:pt x="2" y="13"/>
                </a:lnTo>
                <a:lnTo>
                  <a:pt x="2" y="15"/>
                </a:lnTo>
                <a:lnTo>
                  <a:pt x="2" y="17"/>
                </a:lnTo>
                <a:lnTo>
                  <a:pt x="2" y="19"/>
                </a:lnTo>
                <a:lnTo>
                  <a:pt x="4" y="19"/>
                </a:lnTo>
                <a:lnTo>
                  <a:pt x="7" y="21"/>
                </a:lnTo>
                <a:lnTo>
                  <a:pt x="9" y="21"/>
                </a:lnTo>
                <a:lnTo>
                  <a:pt x="11" y="23"/>
                </a:lnTo>
                <a:lnTo>
                  <a:pt x="13" y="23"/>
                </a:lnTo>
                <a:lnTo>
                  <a:pt x="11" y="2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208" name="CustomShape 335"/>
          <p:cNvSpPr/>
          <p:nvPr/>
        </p:nvSpPr>
        <p:spPr>
          <a:xfrm>
            <a:off x="5140440" y="1630440"/>
            <a:ext cx="36000" cy="36000"/>
          </a:xfrm>
          <a:custGeom>
            <a:avLst/>
            <a:gdLst/>
            <a:ahLst/>
            <a:cxnLst/>
            <a:rect l="l" t="t" r="r" b="b"/>
            <a:pathLst>
              <a:path w="23" h="23">
                <a:moveTo>
                  <a:pt x="11" y="21"/>
                </a:moveTo>
                <a:lnTo>
                  <a:pt x="13" y="23"/>
                </a:lnTo>
                <a:lnTo>
                  <a:pt x="15" y="21"/>
                </a:lnTo>
                <a:lnTo>
                  <a:pt x="17" y="21"/>
                </a:lnTo>
                <a:lnTo>
                  <a:pt x="19" y="21"/>
                </a:lnTo>
                <a:lnTo>
                  <a:pt x="19" y="19"/>
                </a:lnTo>
                <a:lnTo>
                  <a:pt x="21" y="19"/>
                </a:lnTo>
                <a:lnTo>
                  <a:pt x="21" y="17"/>
                </a:lnTo>
                <a:lnTo>
                  <a:pt x="21" y="15"/>
                </a:lnTo>
                <a:lnTo>
                  <a:pt x="23" y="13"/>
                </a:lnTo>
                <a:lnTo>
                  <a:pt x="23" y="11"/>
                </a:lnTo>
                <a:lnTo>
                  <a:pt x="21" y="8"/>
                </a:lnTo>
                <a:lnTo>
                  <a:pt x="21" y="6"/>
                </a:lnTo>
                <a:lnTo>
                  <a:pt x="19" y="4"/>
                </a:lnTo>
                <a:lnTo>
                  <a:pt x="19" y="2"/>
                </a:lnTo>
                <a:lnTo>
                  <a:pt x="17" y="2"/>
                </a:lnTo>
                <a:lnTo>
                  <a:pt x="15" y="2"/>
                </a:lnTo>
                <a:lnTo>
                  <a:pt x="13" y="2"/>
                </a:lnTo>
                <a:lnTo>
                  <a:pt x="13" y="0"/>
                </a:lnTo>
                <a:lnTo>
                  <a:pt x="11" y="2"/>
                </a:lnTo>
                <a:lnTo>
                  <a:pt x="9" y="2"/>
                </a:lnTo>
                <a:lnTo>
                  <a:pt x="7" y="2"/>
                </a:lnTo>
                <a:lnTo>
                  <a:pt x="4" y="4"/>
                </a:lnTo>
                <a:lnTo>
                  <a:pt x="2" y="6"/>
                </a:lnTo>
                <a:lnTo>
                  <a:pt x="2" y="8"/>
                </a:lnTo>
                <a:lnTo>
                  <a:pt x="2" y="11"/>
                </a:lnTo>
                <a:lnTo>
                  <a:pt x="0" y="13"/>
                </a:lnTo>
                <a:lnTo>
                  <a:pt x="2" y="13"/>
                </a:lnTo>
                <a:lnTo>
                  <a:pt x="2" y="15"/>
                </a:lnTo>
                <a:lnTo>
                  <a:pt x="2" y="17"/>
                </a:lnTo>
                <a:lnTo>
                  <a:pt x="2" y="19"/>
                </a:lnTo>
                <a:lnTo>
                  <a:pt x="4" y="19"/>
                </a:lnTo>
                <a:lnTo>
                  <a:pt x="7" y="21"/>
                </a:lnTo>
                <a:lnTo>
                  <a:pt x="9" y="21"/>
                </a:lnTo>
                <a:lnTo>
                  <a:pt x="11" y="23"/>
                </a:lnTo>
                <a:lnTo>
                  <a:pt x="13" y="23"/>
                </a:lnTo>
              </a:path>
            </a:pathLst>
          </a:custGeom>
          <a:noFill/>
          <a:ln w="6480">
            <a:solidFill>
              <a:srgbClr val="000000"/>
            </a:solidFill>
            <a:round/>
          </a:ln>
        </p:spPr>
        <p:style>
          <a:lnRef idx="0">
            <a:scrgbClr r="0" g="0" b="0"/>
          </a:lnRef>
          <a:fillRef idx="0">
            <a:scrgbClr r="0" g="0" b="0"/>
          </a:fillRef>
          <a:effectRef idx="0">
            <a:scrgbClr r="0" g="0" b="0"/>
          </a:effectRef>
          <a:fontRef idx="minor"/>
        </p:style>
      </p:sp>
      <p:sp>
        <p:nvSpPr>
          <p:cNvPr id="1209" name="Line 336"/>
          <p:cNvSpPr/>
          <p:nvPr/>
        </p:nvSpPr>
        <p:spPr>
          <a:xfrm>
            <a:off x="7213320" y="1726920"/>
            <a:ext cx="3240" cy="7016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10" name="Line 337"/>
          <p:cNvSpPr/>
          <p:nvPr/>
        </p:nvSpPr>
        <p:spPr>
          <a:xfrm>
            <a:off x="8292960" y="1726920"/>
            <a:ext cx="1440" cy="70488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11" name="CustomShape 338"/>
          <p:cNvSpPr/>
          <p:nvPr/>
        </p:nvSpPr>
        <p:spPr>
          <a:xfrm>
            <a:off x="3785400" y="3230640"/>
            <a:ext cx="19152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900</a:t>
            </a:r>
            <a:endParaRPr lang="en-US" sz="1800" b="0" strike="noStrike" spc="-1">
              <a:solidFill>
                <a:srgbClr val="000000"/>
              </a:solidFill>
              <a:uFill>
                <a:solidFill>
                  <a:srgbClr val="FFFFFF"/>
                </a:solidFill>
              </a:uFill>
              <a:latin typeface="Arial"/>
            </a:endParaRPr>
          </a:p>
        </p:txBody>
      </p:sp>
      <p:sp>
        <p:nvSpPr>
          <p:cNvPr id="1212" name="CustomShape 339"/>
          <p:cNvSpPr/>
          <p:nvPr/>
        </p:nvSpPr>
        <p:spPr>
          <a:xfrm>
            <a:off x="3785400" y="3670200"/>
            <a:ext cx="19152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300</a:t>
            </a:r>
            <a:endParaRPr lang="en-US" sz="1800" b="0" strike="noStrike" spc="-1">
              <a:solidFill>
                <a:srgbClr val="000000"/>
              </a:solidFill>
              <a:uFill>
                <a:solidFill>
                  <a:srgbClr val="FFFFFF"/>
                </a:solidFill>
              </a:uFill>
              <a:latin typeface="Arial"/>
            </a:endParaRPr>
          </a:p>
        </p:txBody>
      </p:sp>
      <p:sp>
        <p:nvSpPr>
          <p:cNvPr id="1213" name="CustomShape 340"/>
          <p:cNvSpPr/>
          <p:nvPr/>
        </p:nvSpPr>
        <p:spPr>
          <a:xfrm>
            <a:off x="3785400" y="3817800"/>
            <a:ext cx="19152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100</a:t>
            </a:r>
            <a:endParaRPr lang="en-US" sz="1800" b="0" strike="noStrike" spc="-1">
              <a:solidFill>
                <a:srgbClr val="000000"/>
              </a:solidFill>
              <a:uFill>
                <a:solidFill>
                  <a:srgbClr val="FFFFFF"/>
                </a:solidFill>
              </a:uFill>
              <a:latin typeface="Arial"/>
            </a:endParaRPr>
          </a:p>
        </p:txBody>
      </p:sp>
      <p:sp>
        <p:nvSpPr>
          <p:cNvPr id="1214" name="CustomShape 341"/>
          <p:cNvSpPr/>
          <p:nvPr/>
        </p:nvSpPr>
        <p:spPr>
          <a:xfrm>
            <a:off x="426348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0.5</a:t>
            </a:r>
            <a:endParaRPr lang="en-US" sz="1800" b="0" strike="noStrike" spc="-1">
              <a:solidFill>
                <a:srgbClr val="000000"/>
              </a:solidFill>
              <a:uFill>
                <a:solidFill>
                  <a:srgbClr val="FFFFFF"/>
                </a:solidFill>
              </a:uFill>
              <a:latin typeface="Arial"/>
            </a:endParaRPr>
          </a:p>
        </p:txBody>
      </p:sp>
      <p:sp>
        <p:nvSpPr>
          <p:cNvPr id="1215" name="CustomShape 342"/>
          <p:cNvSpPr/>
          <p:nvPr/>
        </p:nvSpPr>
        <p:spPr>
          <a:xfrm>
            <a:off x="453168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1216" name="CustomShape 343"/>
          <p:cNvSpPr/>
          <p:nvPr/>
        </p:nvSpPr>
        <p:spPr>
          <a:xfrm>
            <a:off x="479340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1.5</a:t>
            </a:r>
            <a:endParaRPr lang="en-US" sz="1800" b="0" strike="noStrike" spc="-1">
              <a:solidFill>
                <a:srgbClr val="000000"/>
              </a:solidFill>
              <a:uFill>
                <a:solidFill>
                  <a:srgbClr val="FFFFFF"/>
                </a:solidFill>
              </a:uFill>
              <a:latin typeface="Arial"/>
            </a:endParaRPr>
          </a:p>
        </p:txBody>
      </p:sp>
      <p:sp>
        <p:nvSpPr>
          <p:cNvPr id="1217" name="CustomShape 344"/>
          <p:cNvSpPr/>
          <p:nvPr/>
        </p:nvSpPr>
        <p:spPr>
          <a:xfrm>
            <a:off x="615384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1218" name="CustomShape 345"/>
          <p:cNvSpPr/>
          <p:nvPr/>
        </p:nvSpPr>
        <p:spPr>
          <a:xfrm>
            <a:off x="643968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4.5</a:t>
            </a:r>
            <a:endParaRPr lang="en-US" sz="1800" b="0" strike="noStrike" spc="-1">
              <a:solidFill>
                <a:srgbClr val="000000"/>
              </a:solidFill>
              <a:uFill>
                <a:solidFill>
                  <a:srgbClr val="FFFFFF"/>
                </a:solidFill>
              </a:uFill>
              <a:latin typeface="Arial"/>
            </a:endParaRPr>
          </a:p>
        </p:txBody>
      </p:sp>
      <p:sp>
        <p:nvSpPr>
          <p:cNvPr id="1219" name="CustomShape 346"/>
          <p:cNvSpPr/>
          <p:nvPr/>
        </p:nvSpPr>
        <p:spPr>
          <a:xfrm>
            <a:off x="753984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6.5</a:t>
            </a:r>
            <a:endParaRPr lang="en-US" sz="1800" b="0" strike="noStrike" spc="-1">
              <a:solidFill>
                <a:srgbClr val="000000"/>
              </a:solidFill>
              <a:uFill>
                <a:solidFill>
                  <a:srgbClr val="FFFFFF"/>
                </a:solidFill>
              </a:uFill>
              <a:latin typeface="Arial"/>
            </a:endParaRPr>
          </a:p>
        </p:txBody>
      </p:sp>
      <p:sp>
        <p:nvSpPr>
          <p:cNvPr id="1220" name="CustomShape 347"/>
          <p:cNvSpPr/>
          <p:nvPr/>
        </p:nvSpPr>
        <p:spPr>
          <a:xfrm>
            <a:off x="834948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8.0</a:t>
            </a:r>
            <a:endParaRPr lang="en-US" sz="1800" b="0" strike="noStrike" spc="-1">
              <a:solidFill>
                <a:srgbClr val="000000"/>
              </a:solidFill>
              <a:uFill>
                <a:solidFill>
                  <a:srgbClr val="FFFFFF"/>
                </a:solidFill>
              </a:uFill>
              <a:latin typeface="Arial"/>
            </a:endParaRPr>
          </a:p>
        </p:txBody>
      </p:sp>
      <p:sp>
        <p:nvSpPr>
          <p:cNvPr id="1221" name="CustomShape 348"/>
          <p:cNvSpPr/>
          <p:nvPr/>
        </p:nvSpPr>
        <p:spPr>
          <a:xfrm rot="16200000">
            <a:off x="3293280" y="3452040"/>
            <a:ext cx="728640" cy="137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Sending KBps</a:t>
            </a:r>
            <a:endParaRPr lang="en-US" sz="1800" b="0" strike="noStrike" spc="-1">
              <a:solidFill>
                <a:srgbClr val="000000"/>
              </a:solidFill>
              <a:uFill>
                <a:solidFill>
                  <a:srgbClr val="FFFFFF"/>
                </a:solidFill>
              </a:uFill>
              <a:latin typeface="Arial"/>
            </a:endParaRPr>
          </a:p>
        </p:txBody>
      </p:sp>
      <p:sp>
        <p:nvSpPr>
          <p:cNvPr id="1222" name="CustomShape 349"/>
          <p:cNvSpPr/>
          <p:nvPr/>
        </p:nvSpPr>
        <p:spPr>
          <a:xfrm>
            <a:off x="3722040" y="3083040"/>
            <a:ext cx="25560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1100</a:t>
            </a:r>
            <a:endParaRPr lang="en-US" sz="1800" b="0" strike="noStrike" spc="-1">
              <a:solidFill>
                <a:srgbClr val="000000"/>
              </a:solidFill>
              <a:uFill>
                <a:solidFill>
                  <a:srgbClr val="FFFFFF"/>
                </a:solidFill>
              </a:uFill>
              <a:latin typeface="Arial"/>
            </a:endParaRPr>
          </a:p>
        </p:txBody>
      </p:sp>
      <p:sp>
        <p:nvSpPr>
          <p:cNvPr id="1223" name="CustomShape 350"/>
          <p:cNvSpPr/>
          <p:nvPr/>
        </p:nvSpPr>
        <p:spPr>
          <a:xfrm>
            <a:off x="3785400" y="3522600"/>
            <a:ext cx="19152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500</a:t>
            </a:r>
            <a:endParaRPr lang="en-US" sz="1800" b="0" strike="noStrike" spc="-1">
              <a:solidFill>
                <a:srgbClr val="000000"/>
              </a:solidFill>
              <a:uFill>
                <a:solidFill>
                  <a:srgbClr val="FFFFFF"/>
                </a:solidFill>
              </a:uFill>
              <a:latin typeface="Arial"/>
            </a:endParaRPr>
          </a:p>
        </p:txBody>
      </p:sp>
      <p:sp>
        <p:nvSpPr>
          <p:cNvPr id="1224" name="Line 351"/>
          <p:cNvSpPr/>
          <p:nvPr/>
        </p:nvSpPr>
        <p:spPr>
          <a:xfrm>
            <a:off x="4005000" y="3308040"/>
            <a:ext cx="54000" cy="18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25" name="Line 352"/>
          <p:cNvSpPr/>
          <p:nvPr/>
        </p:nvSpPr>
        <p:spPr>
          <a:xfrm>
            <a:off x="4005000" y="3379680"/>
            <a:ext cx="54000" cy="32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26" name="CustomShape 353"/>
          <p:cNvSpPr/>
          <p:nvPr/>
        </p:nvSpPr>
        <p:spPr>
          <a:xfrm>
            <a:off x="3785400" y="3378240"/>
            <a:ext cx="19152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700</a:t>
            </a:r>
            <a:endParaRPr lang="en-US" sz="1800" b="0" strike="noStrike" spc="-1">
              <a:solidFill>
                <a:srgbClr val="000000"/>
              </a:solidFill>
              <a:uFill>
                <a:solidFill>
                  <a:srgbClr val="FFFFFF"/>
                </a:solidFill>
              </a:uFill>
              <a:latin typeface="Arial"/>
            </a:endParaRPr>
          </a:p>
        </p:txBody>
      </p:sp>
      <p:sp>
        <p:nvSpPr>
          <p:cNvPr id="1227" name="Line 354"/>
          <p:cNvSpPr/>
          <p:nvPr/>
        </p:nvSpPr>
        <p:spPr>
          <a:xfrm>
            <a:off x="4005000" y="3452760"/>
            <a:ext cx="54000" cy="288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28" name="Line 355"/>
          <p:cNvSpPr/>
          <p:nvPr/>
        </p:nvSpPr>
        <p:spPr>
          <a:xfrm>
            <a:off x="4005000" y="3160440"/>
            <a:ext cx="54000" cy="18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29" name="Line 356"/>
          <p:cNvSpPr/>
          <p:nvPr/>
        </p:nvSpPr>
        <p:spPr>
          <a:xfrm>
            <a:off x="4005000" y="3235320"/>
            <a:ext cx="54000" cy="14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0" name="Line 357"/>
          <p:cNvSpPr/>
          <p:nvPr/>
        </p:nvSpPr>
        <p:spPr>
          <a:xfrm>
            <a:off x="4005000" y="3747960"/>
            <a:ext cx="54000" cy="14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1" name="Line 358"/>
          <p:cNvSpPr/>
          <p:nvPr/>
        </p:nvSpPr>
        <p:spPr>
          <a:xfrm>
            <a:off x="4005000" y="3674880"/>
            <a:ext cx="54000" cy="14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2" name="Line 359"/>
          <p:cNvSpPr/>
          <p:nvPr/>
        </p:nvSpPr>
        <p:spPr>
          <a:xfrm>
            <a:off x="4005000" y="3600360"/>
            <a:ext cx="54000" cy="14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3" name="Line 360"/>
          <p:cNvSpPr/>
          <p:nvPr/>
        </p:nvSpPr>
        <p:spPr>
          <a:xfrm>
            <a:off x="4005000" y="3527280"/>
            <a:ext cx="54000" cy="14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4" name="Line 361"/>
          <p:cNvSpPr/>
          <p:nvPr/>
        </p:nvSpPr>
        <p:spPr>
          <a:xfrm>
            <a:off x="4005000" y="3892320"/>
            <a:ext cx="54000" cy="32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5" name="Line 362"/>
          <p:cNvSpPr/>
          <p:nvPr/>
        </p:nvSpPr>
        <p:spPr>
          <a:xfrm>
            <a:off x="4005000" y="3819240"/>
            <a:ext cx="54000" cy="32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6" name="Line 363"/>
          <p:cNvSpPr/>
          <p:nvPr/>
        </p:nvSpPr>
        <p:spPr>
          <a:xfrm flipV="1">
            <a:off x="434808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7" name="Line 364"/>
          <p:cNvSpPr/>
          <p:nvPr/>
        </p:nvSpPr>
        <p:spPr>
          <a:xfrm flipV="1">
            <a:off x="461952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8" name="Line 365"/>
          <p:cNvSpPr/>
          <p:nvPr/>
        </p:nvSpPr>
        <p:spPr>
          <a:xfrm flipV="1">
            <a:off x="4892400" y="398592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39" name="CustomShape 366"/>
          <p:cNvSpPr/>
          <p:nvPr/>
        </p:nvSpPr>
        <p:spPr>
          <a:xfrm>
            <a:off x="507276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2.0</a:t>
            </a:r>
            <a:endParaRPr lang="en-US" sz="1800" b="0" strike="noStrike" spc="-1">
              <a:solidFill>
                <a:srgbClr val="000000"/>
              </a:solidFill>
              <a:uFill>
                <a:solidFill>
                  <a:srgbClr val="FFFFFF"/>
                </a:solidFill>
              </a:uFill>
              <a:latin typeface="Arial"/>
            </a:endParaRPr>
          </a:p>
        </p:txBody>
      </p:sp>
      <p:sp>
        <p:nvSpPr>
          <p:cNvPr id="1240" name="Line 367"/>
          <p:cNvSpPr/>
          <p:nvPr/>
        </p:nvSpPr>
        <p:spPr>
          <a:xfrm flipV="1">
            <a:off x="5163840" y="398592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41" name="CustomShape 368"/>
          <p:cNvSpPr/>
          <p:nvPr/>
        </p:nvSpPr>
        <p:spPr>
          <a:xfrm>
            <a:off x="534456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2.5</a:t>
            </a:r>
            <a:endParaRPr lang="en-US" sz="1800" b="0" strike="noStrike" spc="-1">
              <a:solidFill>
                <a:srgbClr val="000000"/>
              </a:solidFill>
              <a:uFill>
                <a:solidFill>
                  <a:srgbClr val="FFFFFF"/>
                </a:solidFill>
              </a:uFill>
              <a:latin typeface="Arial"/>
            </a:endParaRPr>
          </a:p>
        </p:txBody>
      </p:sp>
      <p:sp>
        <p:nvSpPr>
          <p:cNvPr id="1242" name="Line 369"/>
          <p:cNvSpPr/>
          <p:nvPr/>
        </p:nvSpPr>
        <p:spPr>
          <a:xfrm flipV="1">
            <a:off x="5435280" y="398592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43" name="CustomShape 370"/>
          <p:cNvSpPr/>
          <p:nvPr/>
        </p:nvSpPr>
        <p:spPr>
          <a:xfrm>
            <a:off x="561096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3.0</a:t>
            </a:r>
            <a:endParaRPr lang="en-US" sz="1800" b="0" strike="noStrike" spc="-1">
              <a:solidFill>
                <a:srgbClr val="000000"/>
              </a:solidFill>
              <a:uFill>
                <a:solidFill>
                  <a:srgbClr val="FFFFFF"/>
                </a:solidFill>
              </a:uFill>
              <a:latin typeface="Arial"/>
            </a:endParaRPr>
          </a:p>
        </p:txBody>
      </p:sp>
      <p:sp>
        <p:nvSpPr>
          <p:cNvPr id="1244" name="Line 371"/>
          <p:cNvSpPr/>
          <p:nvPr/>
        </p:nvSpPr>
        <p:spPr>
          <a:xfrm flipV="1">
            <a:off x="570852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45" name="CustomShape 372"/>
          <p:cNvSpPr/>
          <p:nvPr/>
        </p:nvSpPr>
        <p:spPr>
          <a:xfrm>
            <a:off x="588564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3.5</a:t>
            </a:r>
            <a:endParaRPr lang="en-US" sz="1800" b="0" strike="noStrike" spc="-1">
              <a:solidFill>
                <a:srgbClr val="000000"/>
              </a:solidFill>
              <a:uFill>
                <a:solidFill>
                  <a:srgbClr val="FFFFFF"/>
                </a:solidFill>
              </a:uFill>
              <a:latin typeface="Arial"/>
            </a:endParaRPr>
          </a:p>
        </p:txBody>
      </p:sp>
      <p:sp>
        <p:nvSpPr>
          <p:cNvPr id="1246" name="Line 373"/>
          <p:cNvSpPr/>
          <p:nvPr/>
        </p:nvSpPr>
        <p:spPr>
          <a:xfrm flipV="1">
            <a:off x="597996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47" name="Line 374"/>
          <p:cNvSpPr/>
          <p:nvPr/>
        </p:nvSpPr>
        <p:spPr>
          <a:xfrm flipV="1">
            <a:off x="6252840" y="398592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48" name="Line 375"/>
          <p:cNvSpPr/>
          <p:nvPr/>
        </p:nvSpPr>
        <p:spPr>
          <a:xfrm flipV="1">
            <a:off x="6524280" y="398592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49" name="CustomShape 376"/>
          <p:cNvSpPr/>
          <p:nvPr/>
        </p:nvSpPr>
        <p:spPr>
          <a:xfrm>
            <a:off x="671616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p:txBody>
      </p:sp>
      <p:sp>
        <p:nvSpPr>
          <p:cNvPr id="1250" name="Line 377"/>
          <p:cNvSpPr/>
          <p:nvPr/>
        </p:nvSpPr>
        <p:spPr>
          <a:xfrm flipV="1">
            <a:off x="679752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51" name="CustomShape 378"/>
          <p:cNvSpPr/>
          <p:nvPr/>
        </p:nvSpPr>
        <p:spPr>
          <a:xfrm>
            <a:off x="699048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5.5</a:t>
            </a:r>
            <a:endParaRPr lang="en-US" sz="1800" b="0" strike="noStrike" spc="-1">
              <a:solidFill>
                <a:srgbClr val="000000"/>
              </a:solidFill>
              <a:uFill>
                <a:solidFill>
                  <a:srgbClr val="FFFFFF"/>
                </a:solidFill>
              </a:uFill>
              <a:latin typeface="Arial"/>
            </a:endParaRPr>
          </a:p>
        </p:txBody>
      </p:sp>
      <p:sp>
        <p:nvSpPr>
          <p:cNvPr id="1252" name="Line 379"/>
          <p:cNvSpPr/>
          <p:nvPr/>
        </p:nvSpPr>
        <p:spPr>
          <a:xfrm flipV="1">
            <a:off x="706896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53" name="CustomShape 380"/>
          <p:cNvSpPr/>
          <p:nvPr/>
        </p:nvSpPr>
        <p:spPr>
          <a:xfrm>
            <a:off x="726372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6.0</a:t>
            </a:r>
            <a:endParaRPr lang="en-US" sz="1800" b="0" strike="noStrike" spc="-1">
              <a:solidFill>
                <a:srgbClr val="000000"/>
              </a:solidFill>
              <a:uFill>
                <a:solidFill>
                  <a:srgbClr val="FFFFFF"/>
                </a:solidFill>
              </a:uFill>
              <a:latin typeface="Arial"/>
            </a:endParaRPr>
          </a:p>
        </p:txBody>
      </p:sp>
      <p:sp>
        <p:nvSpPr>
          <p:cNvPr id="1254" name="Line 381"/>
          <p:cNvSpPr/>
          <p:nvPr/>
        </p:nvSpPr>
        <p:spPr>
          <a:xfrm flipV="1">
            <a:off x="7341840" y="398592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55" name="Line 382"/>
          <p:cNvSpPr/>
          <p:nvPr/>
        </p:nvSpPr>
        <p:spPr>
          <a:xfrm flipV="1">
            <a:off x="761364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56" name="CustomShape 383"/>
          <p:cNvSpPr/>
          <p:nvPr/>
        </p:nvSpPr>
        <p:spPr>
          <a:xfrm>
            <a:off x="781452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7.0</a:t>
            </a:r>
            <a:endParaRPr lang="en-US" sz="1800" b="0" strike="noStrike" spc="-1">
              <a:solidFill>
                <a:srgbClr val="000000"/>
              </a:solidFill>
              <a:uFill>
                <a:solidFill>
                  <a:srgbClr val="FFFFFF"/>
                </a:solidFill>
              </a:uFill>
              <a:latin typeface="Arial"/>
            </a:endParaRPr>
          </a:p>
        </p:txBody>
      </p:sp>
      <p:sp>
        <p:nvSpPr>
          <p:cNvPr id="1257" name="Line 384"/>
          <p:cNvSpPr/>
          <p:nvPr/>
        </p:nvSpPr>
        <p:spPr>
          <a:xfrm flipV="1">
            <a:off x="788652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58" name="CustomShape 385"/>
          <p:cNvSpPr/>
          <p:nvPr/>
        </p:nvSpPr>
        <p:spPr>
          <a:xfrm>
            <a:off x="807948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7.5</a:t>
            </a:r>
            <a:endParaRPr lang="en-US" sz="1800" b="0" strike="noStrike" spc="-1">
              <a:solidFill>
                <a:srgbClr val="000000"/>
              </a:solidFill>
              <a:uFill>
                <a:solidFill>
                  <a:srgbClr val="FFFFFF"/>
                </a:solidFill>
              </a:uFill>
              <a:latin typeface="Arial"/>
            </a:endParaRPr>
          </a:p>
        </p:txBody>
      </p:sp>
      <p:sp>
        <p:nvSpPr>
          <p:cNvPr id="1259" name="Line 386"/>
          <p:cNvSpPr/>
          <p:nvPr/>
        </p:nvSpPr>
        <p:spPr>
          <a:xfrm flipV="1">
            <a:off x="815796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60" name="Line 387"/>
          <p:cNvSpPr/>
          <p:nvPr/>
        </p:nvSpPr>
        <p:spPr>
          <a:xfrm flipV="1">
            <a:off x="8429400" y="398592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61" name="CustomShape 388"/>
          <p:cNvSpPr/>
          <p:nvPr/>
        </p:nvSpPr>
        <p:spPr>
          <a:xfrm>
            <a:off x="8597160" y="404028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8.5</a:t>
            </a:r>
            <a:endParaRPr lang="en-US" sz="1800" b="0" strike="noStrike" spc="-1">
              <a:solidFill>
                <a:srgbClr val="000000"/>
              </a:solidFill>
              <a:uFill>
                <a:solidFill>
                  <a:srgbClr val="FFFFFF"/>
                </a:solidFill>
              </a:uFill>
              <a:latin typeface="Arial"/>
            </a:endParaRPr>
          </a:p>
        </p:txBody>
      </p:sp>
      <p:sp>
        <p:nvSpPr>
          <p:cNvPr id="1262" name="Line 389"/>
          <p:cNvSpPr/>
          <p:nvPr/>
        </p:nvSpPr>
        <p:spPr>
          <a:xfrm flipV="1">
            <a:off x="8702640" y="398592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63" name="CustomShape 390"/>
          <p:cNvSpPr/>
          <p:nvPr/>
        </p:nvSpPr>
        <p:spPr>
          <a:xfrm>
            <a:off x="4059360" y="3160800"/>
            <a:ext cx="4642920" cy="825120"/>
          </a:xfrm>
          <a:custGeom>
            <a:avLst/>
            <a:gdLst/>
            <a:ahLst/>
            <a:cxnLst/>
            <a:rect l="l" t="t" r="r" b="b"/>
            <a:pathLst>
              <a:path w="2925" h="520">
                <a:moveTo>
                  <a:pt x="2925" y="518"/>
                </a:moveTo>
                <a:lnTo>
                  <a:pt x="0" y="520"/>
                </a:lnTo>
                <a:lnTo>
                  <a:pt x="0" y="0"/>
                </a:lnTo>
              </a:path>
            </a:pathLst>
          </a:custGeom>
          <a:noFill/>
          <a:ln w="6480">
            <a:solidFill>
              <a:srgbClr val="000000"/>
            </a:solidFill>
            <a:round/>
          </a:ln>
        </p:spPr>
        <p:style>
          <a:lnRef idx="0">
            <a:scrgbClr r="0" g="0" b="0"/>
          </a:lnRef>
          <a:fillRef idx="0">
            <a:scrgbClr r="0" g="0" b="0"/>
          </a:fillRef>
          <a:effectRef idx="0">
            <a:scrgbClr r="0" g="0" b="0"/>
          </a:effectRef>
          <a:fontRef idx="minor"/>
        </p:style>
      </p:sp>
      <p:sp>
        <p:nvSpPr>
          <p:cNvPr id="1264" name="CustomShape 391"/>
          <p:cNvSpPr/>
          <p:nvPr/>
        </p:nvSpPr>
        <p:spPr>
          <a:xfrm>
            <a:off x="5771880" y="5735520"/>
            <a:ext cx="78768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Time (seconds)</a:t>
            </a:r>
            <a:endParaRPr lang="en-US" sz="1800" b="0" strike="noStrike" spc="-1">
              <a:solidFill>
                <a:srgbClr val="000000"/>
              </a:solidFill>
              <a:uFill>
                <a:solidFill>
                  <a:srgbClr val="FFFFFF"/>
                </a:solidFill>
              </a:uFill>
              <a:latin typeface="Arial"/>
            </a:endParaRPr>
          </a:p>
        </p:txBody>
      </p:sp>
      <p:sp>
        <p:nvSpPr>
          <p:cNvPr id="1265" name="CustomShape 392"/>
          <p:cNvSpPr/>
          <p:nvPr/>
        </p:nvSpPr>
        <p:spPr>
          <a:xfrm>
            <a:off x="426348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0.5</a:t>
            </a:r>
            <a:endParaRPr lang="en-US" sz="1800" b="0" strike="noStrike" spc="-1">
              <a:solidFill>
                <a:srgbClr val="000000"/>
              </a:solidFill>
              <a:uFill>
                <a:solidFill>
                  <a:srgbClr val="FFFFFF"/>
                </a:solidFill>
              </a:uFill>
              <a:latin typeface="Arial"/>
            </a:endParaRPr>
          </a:p>
        </p:txBody>
      </p:sp>
      <p:sp>
        <p:nvSpPr>
          <p:cNvPr id="1266" name="CustomShape 393"/>
          <p:cNvSpPr/>
          <p:nvPr/>
        </p:nvSpPr>
        <p:spPr>
          <a:xfrm>
            <a:off x="453168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1267" name="CustomShape 394"/>
          <p:cNvSpPr/>
          <p:nvPr/>
        </p:nvSpPr>
        <p:spPr>
          <a:xfrm>
            <a:off x="479340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1.5</a:t>
            </a:r>
            <a:endParaRPr lang="en-US" sz="1800" b="0" strike="noStrike" spc="-1">
              <a:solidFill>
                <a:srgbClr val="000000"/>
              </a:solidFill>
              <a:uFill>
                <a:solidFill>
                  <a:srgbClr val="FFFFFF"/>
                </a:solidFill>
              </a:uFill>
              <a:latin typeface="Arial"/>
            </a:endParaRPr>
          </a:p>
        </p:txBody>
      </p:sp>
      <p:sp>
        <p:nvSpPr>
          <p:cNvPr id="1268" name="CustomShape 395"/>
          <p:cNvSpPr/>
          <p:nvPr/>
        </p:nvSpPr>
        <p:spPr>
          <a:xfrm>
            <a:off x="615384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1269" name="CustomShape 396"/>
          <p:cNvSpPr/>
          <p:nvPr/>
        </p:nvSpPr>
        <p:spPr>
          <a:xfrm>
            <a:off x="643968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4.5</a:t>
            </a:r>
            <a:endParaRPr lang="en-US" sz="1800" b="0" strike="noStrike" spc="-1">
              <a:solidFill>
                <a:srgbClr val="000000"/>
              </a:solidFill>
              <a:uFill>
                <a:solidFill>
                  <a:srgbClr val="FFFFFF"/>
                </a:solidFill>
              </a:uFill>
              <a:latin typeface="Arial"/>
            </a:endParaRPr>
          </a:p>
        </p:txBody>
      </p:sp>
      <p:sp>
        <p:nvSpPr>
          <p:cNvPr id="1270" name="CustomShape 397"/>
          <p:cNvSpPr/>
          <p:nvPr/>
        </p:nvSpPr>
        <p:spPr>
          <a:xfrm>
            <a:off x="753984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6.5</a:t>
            </a:r>
            <a:endParaRPr lang="en-US" sz="1800" b="0" strike="noStrike" spc="-1">
              <a:solidFill>
                <a:srgbClr val="000000"/>
              </a:solidFill>
              <a:uFill>
                <a:solidFill>
                  <a:srgbClr val="FFFFFF"/>
                </a:solidFill>
              </a:uFill>
              <a:latin typeface="Arial"/>
            </a:endParaRPr>
          </a:p>
        </p:txBody>
      </p:sp>
      <p:sp>
        <p:nvSpPr>
          <p:cNvPr id="1271" name="CustomShape 398"/>
          <p:cNvSpPr/>
          <p:nvPr/>
        </p:nvSpPr>
        <p:spPr>
          <a:xfrm>
            <a:off x="834948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8.0</a:t>
            </a:r>
            <a:endParaRPr lang="en-US" sz="1800" b="0" strike="noStrike" spc="-1">
              <a:solidFill>
                <a:srgbClr val="000000"/>
              </a:solidFill>
              <a:uFill>
                <a:solidFill>
                  <a:srgbClr val="FFFFFF"/>
                </a:solidFill>
              </a:uFill>
              <a:latin typeface="Arial"/>
            </a:endParaRPr>
          </a:p>
        </p:txBody>
      </p:sp>
      <p:sp>
        <p:nvSpPr>
          <p:cNvPr id="1272" name="CustomShape 399"/>
          <p:cNvSpPr/>
          <p:nvPr/>
        </p:nvSpPr>
        <p:spPr>
          <a:xfrm rot="16200000">
            <a:off x="3142800" y="5085720"/>
            <a:ext cx="1036440" cy="1371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Queue size in router</a:t>
            </a:r>
            <a:endParaRPr lang="en-US" sz="1800" b="0" strike="noStrike" spc="-1">
              <a:solidFill>
                <a:srgbClr val="000000"/>
              </a:solidFill>
              <a:uFill>
                <a:solidFill>
                  <a:srgbClr val="FFFFFF"/>
                </a:solidFill>
              </a:uFill>
              <a:latin typeface="Arial"/>
            </a:endParaRPr>
          </a:p>
        </p:txBody>
      </p:sp>
      <p:sp>
        <p:nvSpPr>
          <p:cNvPr id="1273" name="CustomShape 400"/>
          <p:cNvSpPr/>
          <p:nvPr/>
        </p:nvSpPr>
        <p:spPr>
          <a:xfrm>
            <a:off x="3909600" y="5070600"/>
            <a:ext cx="6372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p:txBody>
      </p:sp>
      <p:sp>
        <p:nvSpPr>
          <p:cNvPr id="1274" name="Line 401"/>
          <p:cNvSpPr/>
          <p:nvPr/>
        </p:nvSpPr>
        <p:spPr>
          <a:xfrm>
            <a:off x="4005000" y="4728960"/>
            <a:ext cx="54000" cy="324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75" name="CustomShape 402"/>
          <p:cNvSpPr/>
          <p:nvPr/>
        </p:nvSpPr>
        <p:spPr>
          <a:xfrm>
            <a:off x="3857400" y="4660920"/>
            <a:ext cx="12780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1276" name="Line 403"/>
          <p:cNvSpPr/>
          <p:nvPr/>
        </p:nvSpPr>
        <p:spPr>
          <a:xfrm>
            <a:off x="4005000" y="5148000"/>
            <a:ext cx="54000" cy="180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77" name="Line 404"/>
          <p:cNvSpPr/>
          <p:nvPr/>
        </p:nvSpPr>
        <p:spPr>
          <a:xfrm flipV="1">
            <a:off x="434808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78" name="Line 405"/>
          <p:cNvSpPr/>
          <p:nvPr/>
        </p:nvSpPr>
        <p:spPr>
          <a:xfrm flipV="1">
            <a:off x="461952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79" name="Line 406"/>
          <p:cNvSpPr/>
          <p:nvPr/>
        </p:nvSpPr>
        <p:spPr>
          <a:xfrm flipV="1">
            <a:off x="4892400" y="555444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80" name="CustomShape 407"/>
          <p:cNvSpPr/>
          <p:nvPr/>
        </p:nvSpPr>
        <p:spPr>
          <a:xfrm>
            <a:off x="507276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2.0</a:t>
            </a:r>
            <a:endParaRPr lang="en-US" sz="1800" b="0" strike="noStrike" spc="-1">
              <a:solidFill>
                <a:srgbClr val="000000"/>
              </a:solidFill>
              <a:uFill>
                <a:solidFill>
                  <a:srgbClr val="FFFFFF"/>
                </a:solidFill>
              </a:uFill>
              <a:latin typeface="Arial"/>
            </a:endParaRPr>
          </a:p>
        </p:txBody>
      </p:sp>
      <p:sp>
        <p:nvSpPr>
          <p:cNvPr id="1281" name="Line 408"/>
          <p:cNvSpPr/>
          <p:nvPr/>
        </p:nvSpPr>
        <p:spPr>
          <a:xfrm flipV="1">
            <a:off x="5163840" y="555444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82" name="CustomShape 409"/>
          <p:cNvSpPr/>
          <p:nvPr/>
        </p:nvSpPr>
        <p:spPr>
          <a:xfrm>
            <a:off x="534456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2.5</a:t>
            </a:r>
            <a:endParaRPr lang="en-US" sz="1800" b="0" strike="noStrike" spc="-1">
              <a:solidFill>
                <a:srgbClr val="000000"/>
              </a:solidFill>
              <a:uFill>
                <a:solidFill>
                  <a:srgbClr val="FFFFFF"/>
                </a:solidFill>
              </a:uFill>
              <a:latin typeface="Arial"/>
            </a:endParaRPr>
          </a:p>
        </p:txBody>
      </p:sp>
      <p:sp>
        <p:nvSpPr>
          <p:cNvPr id="1283" name="Line 410"/>
          <p:cNvSpPr/>
          <p:nvPr/>
        </p:nvSpPr>
        <p:spPr>
          <a:xfrm flipV="1">
            <a:off x="5435280" y="555444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84" name="CustomShape 411"/>
          <p:cNvSpPr/>
          <p:nvPr/>
        </p:nvSpPr>
        <p:spPr>
          <a:xfrm>
            <a:off x="561096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3.0</a:t>
            </a:r>
            <a:endParaRPr lang="en-US" sz="1800" b="0" strike="noStrike" spc="-1">
              <a:solidFill>
                <a:srgbClr val="000000"/>
              </a:solidFill>
              <a:uFill>
                <a:solidFill>
                  <a:srgbClr val="FFFFFF"/>
                </a:solidFill>
              </a:uFill>
              <a:latin typeface="Arial"/>
            </a:endParaRPr>
          </a:p>
        </p:txBody>
      </p:sp>
      <p:sp>
        <p:nvSpPr>
          <p:cNvPr id="1285" name="Line 412"/>
          <p:cNvSpPr/>
          <p:nvPr/>
        </p:nvSpPr>
        <p:spPr>
          <a:xfrm flipV="1">
            <a:off x="570852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86" name="CustomShape 413"/>
          <p:cNvSpPr/>
          <p:nvPr/>
        </p:nvSpPr>
        <p:spPr>
          <a:xfrm>
            <a:off x="588564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3.5</a:t>
            </a:r>
            <a:endParaRPr lang="en-US" sz="1800" b="0" strike="noStrike" spc="-1">
              <a:solidFill>
                <a:srgbClr val="000000"/>
              </a:solidFill>
              <a:uFill>
                <a:solidFill>
                  <a:srgbClr val="FFFFFF"/>
                </a:solidFill>
              </a:uFill>
              <a:latin typeface="Arial"/>
            </a:endParaRPr>
          </a:p>
        </p:txBody>
      </p:sp>
      <p:sp>
        <p:nvSpPr>
          <p:cNvPr id="1287" name="Line 414"/>
          <p:cNvSpPr/>
          <p:nvPr/>
        </p:nvSpPr>
        <p:spPr>
          <a:xfrm flipV="1">
            <a:off x="597996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88" name="Line 415"/>
          <p:cNvSpPr/>
          <p:nvPr/>
        </p:nvSpPr>
        <p:spPr>
          <a:xfrm flipV="1">
            <a:off x="6252840" y="555444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89" name="Line 416"/>
          <p:cNvSpPr/>
          <p:nvPr/>
        </p:nvSpPr>
        <p:spPr>
          <a:xfrm flipV="1">
            <a:off x="6524280" y="555444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90" name="CustomShape 417"/>
          <p:cNvSpPr/>
          <p:nvPr/>
        </p:nvSpPr>
        <p:spPr>
          <a:xfrm>
            <a:off x="671616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p:txBody>
      </p:sp>
      <p:sp>
        <p:nvSpPr>
          <p:cNvPr id="1291" name="Line 418"/>
          <p:cNvSpPr/>
          <p:nvPr/>
        </p:nvSpPr>
        <p:spPr>
          <a:xfrm flipV="1">
            <a:off x="679752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92" name="CustomShape 419"/>
          <p:cNvSpPr/>
          <p:nvPr/>
        </p:nvSpPr>
        <p:spPr>
          <a:xfrm>
            <a:off x="699048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5.5</a:t>
            </a:r>
            <a:endParaRPr lang="en-US" sz="1800" b="0" strike="noStrike" spc="-1">
              <a:solidFill>
                <a:srgbClr val="000000"/>
              </a:solidFill>
              <a:uFill>
                <a:solidFill>
                  <a:srgbClr val="FFFFFF"/>
                </a:solidFill>
              </a:uFill>
              <a:latin typeface="Arial"/>
            </a:endParaRPr>
          </a:p>
        </p:txBody>
      </p:sp>
      <p:sp>
        <p:nvSpPr>
          <p:cNvPr id="1293" name="Line 420"/>
          <p:cNvSpPr/>
          <p:nvPr/>
        </p:nvSpPr>
        <p:spPr>
          <a:xfrm flipV="1">
            <a:off x="706896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94" name="CustomShape 421"/>
          <p:cNvSpPr/>
          <p:nvPr/>
        </p:nvSpPr>
        <p:spPr>
          <a:xfrm>
            <a:off x="726372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6.0</a:t>
            </a:r>
            <a:endParaRPr lang="en-US" sz="1800" b="0" strike="noStrike" spc="-1">
              <a:solidFill>
                <a:srgbClr val="000000"/>
              </a:solidFill>
              <a:uFill>
                <a:solidFill>
                  <a:srgbClr val="FFFFFF"/>
                </a:solidFill>
              </a:uFill>
              <a:latin typeface="Arial"/>
            </a:endParaRPr>
          </a:p>
        </p:txBody>
      </p:sp>
      <p:sp>
        <p:nvSpPr>
          <p:cNvPr id="1295" name="Line 422"/>
          <p:cNvSpPr/>
          <p:nvPr/>
        </p:nvSpPr>
        <p:spPr>
          <a:xfrm flipV="1">
            <a:off x="7341840" y="555444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96" name="Line 423"/>
          <p:cNvSpPr/>
          <p:nvPr/>
        </p:nvSpPr>
        <p:spPr>
          <a:xfrm flipV="1">
            <a:off x="761364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97" name="CustomShape 424"/>
          <p:cNvSpPr/>
          <p:nvPr/>
        </p:nvSpPr>
        <p:spPr>
          <a:xfrm>
            <a:off x="781452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7.0</a:t>
            </a:r>
            <a:endParaRPr lang="en-US" sz="1800" b="0" strike="noStrike" spc="-1">
              <a:solidFill>
                <a:srgbClr val="000000"/>
              </a:solidFill>
              <a:uFill>
                <a:solidFill>
                  <a:srgbClr val="FFFFFF"/>
                </a:solidFill>
              </a:uFill>
              <a:latin typeface="Arial"/>
            </a:endParaRPr>
          </a:p>
        </p:txBody>
      </p:sp>
      <p:sp>
        <p:nvSpPr>
          <p:cNvPr id="1298" name="Line 425"/>
          <p:cNvSpPr/>
          <p:nvPr/>
        </p:nvSpPr>
        <p:spPr>
          <a:xfrm flipV="1">
            <a:off x="788652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299" name="CustomShape 426"/>
          <p:cNvSpPr/>
          <p:nvPr/>
        </p:nvSpPr>
        <p:spPr>
          <a:xfrm>
            <a:off x="807948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7.5</a:t>
            </a:r>
            <a:endParaRPr lang="en-US" sz="1800" b="0" strike="noStrike" spc="-1">
              <a:solidFill>
                <a:srgbClr val="000000"/>
              </a:solidFill>
              <a:uFill>
                <a:solidFill>
                  <a:srgbClr val="FFFFFF"/>
                </a:solidFill>
              </a:uFill>
              <a:latin typeface="Arial"/>
            </a:endParaRPr>
          </a:p>
        </p:txBody>
      </p:sp>
      <p:sp>
        <p:nvSpPr>
          <p:cNvPr id="1300" name="Line 427"/>
          <p:cNvSpPr/>
          <p:nvPr/>
        </p:nvSpPr>
        <p:spPr>
          <a:xfrm flipV="1">
            <a:off x="815796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301" name="Line 428"/>
          <p:cNvSpPr/>
          <p:nvPr/>
        </p:nvSpPr>
        <p:spPr>
          <a:xfrm flipV="1">
            <a:off x="8429400" y="5554440"/>
            <a:ext cx="180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302" name="CustomShape 429"/>
          <p:cNvSpPr/>
          <p:nvPr/>
        </p:nvSpPr>
        <p:spPr>
          <a:xfrm>
            <a:off x="8597160" y="5607000"/>
            <a:ext cx="159840" cy="1368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900" b="0" strike="noStrike" spc="-1">
                <a:solidFill>
                  <a:srgbClr val="000000"/>
                </a:solidFill>
                <a:uFill>
                  <a:solidFill>
                    <a:srgbClr val="FFFFFF"/>
                  </a:solidFill>
                </a:uFill>
                <a:latin typeface="Arial"/>
              </a:rPr>
              <a:t>8.5</a:t>
            </a:r>
            <a:endParaRPr lang="en-US" sz="1800" b="0" strike="noStrike" spc="-1">
              <a:solidFill>
                <a:srgbClr val="000000"/>
              </a:solidFill>
              <a:uFill>
                <a:solidFill>
                  <a:srgbClr val="FFFFFF"/>
                </a:solidFill>
              </a:uFill>
              <a:latin typeface="Arial"/>
            </a:endParaRPr>
          </a:p>
        </p:txBody>
      </p:sp>
      <p:sp>
        <p:nvSpPr>
          <p:cNvPr id="1303" name="Line 430"/>
          <p:cNvSpPr/>
          <p:nvPr/>
        </p:nvSpPr>
        <p:spPr>
          <a:xfrm flipV="1">
            <a:off x="8702640" y="5554440"/>
            <a:ext cx="1440" cy="50760"/>
          </a:xfrm>
          <a:prstGeom prst="line">
            <a:avLst/>
          </a:prstGeom>
          <a:ln w="6480">
            <a:solidFill>
              <a:srgbClr val="000000"/>
            </a:solidFill>
            <a:round/>
          </a:ln>
        </p:spPr>
        <p:style>
          <a:lnRef idx="0">
            <a:scrgbClr r="0" g="0" b="0"/>
          </a:lnRef>
          <a:fillRef idx="0">
            <a:scrgbClr r="0" g="0" b="0"/>
          </a:fillRef>
          <a:effectRef idx="0">
            <a:scrgbClr r="0" g="0" b="0"/>
          </a:effectRef>
          <a:fontRef idx="minor"/>
        </p:style>
      </p:sp>
      <p:sp>
        <p:nvSpPr>
          <p:cNvPr id="1304" name="CustomShape 431"/>
          <p:cNvSpPr/>
          <p:nvPr/>
        </p:nvSpPr>
        <p:spPr>
          <a:xfrm>
            <a:off x="4059360" y="4732200"/>
            <a:ext cx="4646160" cy="821880"/>
          </a:xfrm>
          <a:custGeom>
            <a:avLst/>
            <a:gdLst/>
            <a:ahLst/>
            <a:cxnLst/>
            <a:rect l="l" t="t" r="r" b="b"/>
            <a:pathLst>
              <a:path w="2927" h="518">
                <a:moveTo>
                  <a:pt x="2927" y="518"/>
                </a:moveTo>
                <a:lnTo>
                  <a:pt x="0" y="518"/>
                </a:lnTo>
                <a:lnTo>
                  <a:pt x="0" y="0"/>
                </a:lnTo>
              </a:path>
            </a:pathLst>
          </a:custGeom>
          <a:noFill/>
          <a:ln w="648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TextShape 1"/>
          <p:cNvSpPr txBox="1"/>
          <p:nvPr/>
        </p:nvSpPr>
        <p:spPr>
          <a:xfrm>
            <a:off x="4460760" y="6494400"/>
            <a:ext cx="1066320" cy="304560"/>
          </a:xfrm>
          <a:prstGeom prst="rect">
            <a:avLst/>
          </a:prstGeom>
          <a:noFill/>
          <a:ln>
            <a:noFill/>
          </a:ln>
        </p:spPr>
        <p:txBody>
          <a:bodyPr/>
          <a:lstStyle/>
          <a:p>
            <a:pPr>
              <a:lnSpc>
                <a:spcPct val="100000"/>
              </a:lnSpc>
            </a:pPr>
            <a:fld id="{98916F34-B572-47B9-9C31-DAB7F2C2FB65}" type="slidenum">
              <a:rPr lang="en-US" sz="1200" b="1" strike="noStrike" spc="-1">
                <a:solidFill>
                  <a:srgbClr val="000000"/>
                </a:solidFill>
                <a:uFill>
                  <a:solidFill>
                    <a:srgbClr val="FFFFFF"/>
                  </a:solidFill>
                </a:uFill>
                <a:latin typeface="Arial"/>
              </a:rPr>
              <a:t>61</a:t>
            </a:fld>
            <a:endParaRPr lang="en-US" sz="1400" b="0" strike="noStrike" spc="-1">
              <a:solidFill>
                <a:srgbClr val="000000"/>
              </a:solidFill>
              <a:uFill>
                <a:solidFill>
                  <a:srgbClr val="FFFFFF"/>
                </a:solidFill>
              </a:uFill>
              <a:latin typeface="Times New Roman"/>
            </a:endParaRPr>
          </a:p>
        </p:txBody>
      </p:sp>
      <p:sp>
        <p:nvSpPr>
          <p:cNvPr id="1306"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smtClean="0">
                <a:solidFill>
                  <a:srgbClr val="336666"/>
                </a:solidFill>
                <a:uFill>
                  <a:solidFill>
                    <a:srgbClr val="FFFFFF"/>
                  </a:solidFill>
                </a:uFill>
                <a:latin typeface="Arial"/>
              </a:rPr>
              <a:t>TCP Vegas Algorithm </a:t>
            </a:r>
            <a:endParaRPr lang="en-US" sz="3300" b="0" strike="noStrike" spc="-1" dirty="0">
              <a:solidFill>
                <a:srgbClr val="000000"/>
              </a:solidFill>
              <a:uFill>
                <a:solidFill>
                  <a:srgbClr val="FFFFFF"/>
                </a:solidFill>
              </a:uFill>
              <a:latin typeface="Arial"/>
            </a:endParaRPr>
          </a:p>
        </p:txBody>
      </p:sp>
      <p:sp>
        <p:nvSpPr>
          <p:cNvPr id="1307" name="TextShape 3"/>
          <p:cNvSpPr txBox="1"/>
          <p:nvPr/>
        </p:nvSpPr>
        <p:spPr>
          <a:xfrm>
            <a:off x="609480" y="1447920"/>
            <a:ext cx="8076960" cy="4723920"/>
          </a:xfrm>
          <a:prstGeom prst="rect">
            <a:avLst/>
          </a:prstGeom>
          <a:noFill/>
          <a:ln w="9360">
            <a:noFill/>
          </a:ln>
        </p:spPr>
        <p:txBody>
          <a:bodyPr/>
          <a:lstStyle/>
          <a:p>
            <a:pPr marL="343080" indent="-342720">
              <a:lnSpc>
                <a:spcPct val="8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Let </a:t>
            </a:r>
            <a:r>
              <a:rPr lang="en-US" sz="2400" b="1" strike="noStrike" spc="-1">
                <a:solidFill>
                  <a:srgbClr val="000000"/>
                </a:solidFill>
                <a:uFill>
                  <a:solidFill>
                    <a:srgbClr val="FFFFFF"/>
                  </a:solidFill>
                </a:uFill>
                <a:latin typeface="Courier New"/>
              </a:rPr>
              <a:t>BaseRTT</a:t>
            </a:r>
            <a:r>
              <a:rPr lang="en-US" sz="2400" b="0" strike="noStrike" spc="-1">
                <a:solidFill>
                  <a:srgbClr val="000000"/>
                </a:solidFill>
                <a:uFill>
                  <a:solidFill>
                    <a:srgbClr val="FFFFFF"/>
                  </a:solidFill>
                </a:uFill>
                <a:latin typeface="Arial"/>
              </a:rPr>
              <a:t> be the minimum of all measured RTTs (commonly the RTT of the first packet)</a:t>
            </a:r>
          </a:p>
          <a:p>
            <a:pPr>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If not overflowing the connection, then</a:t>
            </a:r>
          </a:p>
          <a:p>
            <a:pPr marL="343080" indent="-342720">
              <a:lnSpc>
                <a:spcPct val="80000"/>
              </a:lnSpc>
            </a:pPr>
            <a:r>
              <a:rPr lang="en-US" sz="2400" b="0" strike="noStrike" spc="-1">
                <a:solidFill>
                  <a:srgbClr val="000000"/>
                </a:solidFill>
                <a:uFill>
                  <a:solidFill>
                    <a:srgbClr val="FFFFFF"/>
                  </a:solidFill>
                </a:uFill>
                <a:latin typeface="Arial"/>
              </a:rPr>
              <a:t>		</a:t>
            </a:r>
            <a:r>
              <a:rPr lang="en-US" sz="2400" b="1" strike="noStrike" spc="-1">
                <a:solidFill>
                  <a:srgbClr val="000000"/>
                </a:solidFill>
                <a:uFill>
                  <a:solidFill>
                    <a:srgbClr val="FFFFFF"/>
                  </a:solidFill>
                </a:uFill>
                <a:latin typeface="Courier New"/>
              </a:rPr>
              <a:t>ExpectRate = CongestionWindow/BaseRTT</a:t>
            </a:r>
            <a:endParaRPr lang="en-US" sz="2400" b="0" strike="noStrike" spc="-1">
              <a:solidFill>
                <a:srgbClr val="000000"/>
              </a:solidFill>
              <a:uFill>
                <a:solidFill>
                  <a:srgbClr val="FFFFFF"/>
                </a:solidFill>
              </a:uFill>
              <a:latin typeface="Arial"/>
            </a:endParaRPr>
          </a:p>
          <a:p>
            <a:pPr>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Source calculates sending rate (</a:t>
            </a:r>
            <a:r>
              <a:rPr lang="en-US" sz="2400" b="1" strike="noStrike" spc="-1">
                <a:solidFill>
                  <a:srgbClr val="000000"/>
                </a:solidFill>
                <a:uFill>
                  <a:solidFill>
                    <a:srgbClr val="FFFFFF"/>
                  </a:solidFill>
                </a:uFill>
                <a:latin typeface="Courier New"/>
              </a:rPr>
              <a:t>ActualRate</a:t>
            </a:r>
            <a:r>
              <a:rPr lang="en-US" sz="2400" b="0" strike="noStrike" spc="-1">
                <a:solidFill>
                  <a:srgbClr val="000000"/>
                </a:solidFill>
                <a:uFill>
                  <a:solidFill>
                    <a:srgbClr val="FFFFFF"/>
                  </a:solidFill>
                </a:uFill>
                <a:latin typeface="Arial"/>
              </a:rPr>
              <a:t>) once per RTT</a:t>
            </a:r>
          </a:p>
          <a:p>
            <a:pPr marL="743040" lvl="1" indent="-285480">
              <a:lnSpc>
                <a:spcPct val="8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Send a distinguished packet</a:t>
            </a:r>
            <a:endParaRPr lang="en-US" sz="20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Compute the RTT of this distinguished packet (when its ACK arrives)</a:t>
            </a:r>
            <a:endParaRPr lang="en-US" sz="20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Divide number of bytes transmitted while waiting for the ACK by the RTT measured.</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TextShape 1"/>
          <p:cNvSpPr txBox="1"/>
          <p:nvPr/>
        </p:nvSpPr>
        <p:spPr>
          <a:xfrm>
            <a:off x="4460760" y="6494400"/>
            <a:ext cx="1066320" cy="304560"/>
          </a:xfrm>
          <a:prstGeom prst="rect">
            <a:avLst/>
          </a:prstGeom>
          <a:noFill/>
          <a:ln>
            <a:noFill/>
          </a:ln>
        </p:spPr>
        <p:txBody>
          <a:bodyPr/>
          <a:lstStyle/>
          <a:p>
            <a:pPr>
              <a:lnSpc>
                <a:spcPct val="100000"/>
              </a:lnSpc>
            </a:pPr>
            <a:fld id="{65237D25-6DAF-4116-8034-7972686E782A}" type="slidenum">
              <a:rPr lang="en-US" sz="1200" b="1" strike="noStrike" spc="-1">
                <a:solidFill>
                  <a:srgbClr val="000000"/>
                </a:solidFill>
                <a:uFill>
                  <a:solidFill>
                    <a:srgbClr val="FFFFFF"/>
                  </a:solidFill>
                </a:uFill>
                <a:latin typeface="Arial"/>
              </a:rPr>
              <a:t>62</a:t>
            </a:fld>
            <a:endParaRPr lang="en-US" sz="1400" b="0" strike="noStrike" spc="-1">
              <a:solidFill>
                <a:srgbClr val="000000"/>
              </a:solidFill>
              <a:uFill>
                <a:solidFill>
                  <a:srgbClr val="FFFFFF"/>
                </a:solidFill>
              </a:uFill>
              <a:latin typeface="Times New Roman"/>
            </a:endParaRPr>
          </a:p>
        </p:txBody>
      </p:sp>
      <p:sp>
        <p:nvSpPr>
          <p:cNvPr id="1309"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Algorithm (cont)</a:t>
            </a:r>
            <a:endParaRPr lang="en-US" sz="3300" b="0" strike="noStrike" spc="-1">
              <a:solidFill>
                <a:srgbClr val="000000"/>
              </a:solidFill>
              <a:uFill>
                <a:solidFill>
                  <a:srgbClr val="FFFFFF"/>
                </a:solidFill>
              </a:uFill>
              <a:latin typeface="Arial"/>
            </a:endParaRPr>
          </a:p>
        </p:txBody>
      </p:sp>
      <p:sp>
        <p:nvSpPr>
          <p:cNvPr id="1310" name="TextShape 3"/>
          <p:cNvSpPr txBox="1"/>
          <p:nvPr/>
        </p:nvSpPr>
        <p:spPr>
          <a:xfrm>
            <a:off x="685800" y="1752480"/>
            <a:ext cx="8229240" cy="41144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Source compares </a:t>
            </a:r>
            <a:r>
              <a:rPr lang="en-US" sz="2400" b="1" strike="noStrike" spc="-1">
                <a:solidFill>
                  <a:srgbClr val="000000"/>
                </a:solidFill>
                <a:uFill>
                  <a:solidFill>
                    <a:srgbClr val="FFFFFF"/>
                  </a:solidFill>
                </a:uFill>
                <a:latin typeface="Courier New"/>
              </a:rPr>
              <a:t>ActualRate</a:t>
            </a:r>
            <a:r>
              <a:rPr lang="en-US" sz="2400" b="0" strike="noStrike" spc="-1">
                <a:solidFill>
                  <a:srgbClr val="000000"/>
                </a:solidFill>
                <a:uFill>
                  <a:solidFill>
                    <a:srgbClr val="FFFFFF"/>
                  </a:solidFill>
                </a:uFill>
                <a:latin typeface="Arial"/>
              </a:rPr>
              <a:t> with </a:t>
            </a:r>
            <a:r>
              <a:rPr lang="en-US" sz="2400" b="1" strike="noStrike" spc="-1">
                <a:solidFill>
                  <a:srgbClr val="000000"/>
                </a:solidFill>
                <a:uFill>
                  <a:solidFill>
                    <a:srgbClr val="FFFFFF"/>
                  </a:solidFill>
                </a:uFill>
                <a:latin typeface="Courier New"/>
              </a:rPr>
              <a:t>ExpectRate </a:t>
            </a:r>
            <a:r>
              <a:rPr lang="en-US" sz="2400" b="0" strike="noStrike" spc="-1">
                <a:solidFill>
                  <a:srgbClr val="000000"/>
                </a:solidFill>
                <a:uFill>
                  <a:solidFill>
                    <a:srgbClr val="FFFFFF"/>
                  </a:solidFill>
                </a:uFill>
                <a:latin typeface="Arial"/>
              </a:rPr>
              <a:t>(note: </a:t>
            </a:r>
            <a:r>
              <a:rPr lang="en-US" sz="2400" b="1" strike="noStrike" spc="-1">
                <a:solidFill>
                  <a:srgbClr val="000000"/>
                </a:solidFill>
                <a:uFill>
                  <a:solidFill>
                    <a:srgbClr val="FFFFFF"/>
                  </a:solidFill>
                </a:uFill>
                <a:latin typeface="Courier New"/>
              </a:rPr>
              <a:t>ExpectRate</a:t>
            </a:r>
            <a:r>
              <a:rPr lang="en-US" sz="2400" b="0" strike="noStrike" spc="-1">
                <a:solidFill>
                  <a:srgbClr val="000000"/>
                </a:solidFill>
                <a:uFill>
                  <a:solidFill>
                    <a:srgbClr val="FFFFFF"/>
                  </a:solidFill>
                </a:uFill>
                <a:latin typeface="Arial"/>
              </a:rPr>
              <a:t> &gt; </a:t>
            </a:r>
            <a:r>
              <a:rPr lang="en-US" sz="2400" b="1" strike="noStrike" spc="-1">
                <a:solidFill>
                  <a:srgbClr val="000000"/>
                </a:solidFill>
                <a:uFill>
                  <a:solidFill>
                    <a:srgbClr val="FFFFFF"/>
                  </a:solidFill>
                </a:uFill>
                <a:latin typeface="Courier New"/>
              </a:rPr>
              <a:t>ActualRate</a:t>
            </a:r>
            <a:r>
              <a:rPr lang="en-US" sz="2400" b="0" strike="noStrike" spc="-1">
                <a:solidFill>
                  <a:srgbClr val="000000"/>
                </a:solidFill>
                <a:uFill>
                  <a:solidFill>
                    <a:srgbClr val="FFFFFF"/>
                  </a:solidFill>
                </a:uFill>
                <a:latin typeface="Arial"/>
              </a:rPr>
              <a:t> by definition!)</a:t>
            </a:r>
          </a:p>
          <a:p>
            <a:pPr>
              <a:lnSpc>
                <a:spcPct val="50000"/>
              </a:lnSpc>
            </a:pPr>
            <a:endParaRPr lang="en-US" sz="2400" b="0" strike="noStrike" spc="-1">
              <a:solidFill>
                <a:srgbClr val="000000"/>
              </a:solidFill>
              <a:uFill>
                <a:solidFill>
                  <a:srgbClr val="FFFFFF"/>
                </a:solidFill>
              </a:uFill>
              <a:latin typeface="Arial"/>
            </a:endParaRPr>
          </a:p>
          <a:p>
            <a:pPr marL="343080" indent="-342720">
              <a:lnSpc>
                <a:spcPct val="100000"/>
              </a:lnSpc>
            </a:pPr>
            <a:r>
              <a:rPr lang="en-US" sz="2000" b="0" strike="noStrike" spc="-1">
                <a:solidFill>
                  <a:srgbClr val="000000"/>
                </a:solidFill>
                <a:uFill>
                  <a:solidFill>
                    <a:srgbClr val="FFFFFF"/>
                  </a:solidFill>
                </a:uFill>
                <a:latin typeface="Arial"/>
              </a:rPr>
              <a:t>	</a:t>
            </a:r>
            <a:r>
              <a:rPr lang="en-US" sz="2200" b="1" strike="noStrike" spc="-1">
                <a:solidFill>
                  <a:srgbClr val="000000"/>
                </a:solidFill>
                <a:uFill>
                  <a:solidFill>
                    <a:srgbClr val="FFFFFF"/>
                  </a:solidFill>
                </a:uFill>
                <a:latin typeface="Courier New"/>
              </a:rPr>
              <a:t>Diff = ExpectRate - ActualRate</a:t>
            </a:r>
            <a:endParaRPr lang="en-US" sz="2400" b="0" strike="noStrike" spc="-1">
              <a:solidFill>
                <a:srgbClr val="000000"/>
              </a:solidFill>
              <a:uFill>
                <a:solidFill>
                  <a:srgbClr val="FFFFFF"/>
                </a:solidFill>
              </a:uFill>
              <a:latin typeface="Arial"/>
            </a:endParaRPr>
          </a:p>
          <a:p>
            <a:pPr marL="343080" indent="-342720">
              <a:lnSpc>
                <a:spcPct val="100000"/>
              </a:lnSpc>
            </a:pPr>
            <a:r>
              <a:rPr lang="en-US" sz="2200" b="1" strike="noStrike" spc="-1">
                <a:solidFill>
                  <a:srgbClr val="000000"/>
                </a:solidFill>
                <a:uFill>
                  <a:solidFill>
                    <a:srgbClr val="FFFFFF"/>
                  </a:solidFill>
                </a:uFill>
                <a:latin typeface="Courier New"/>
              </a:rPr>
              <a:t>	if Diff &lt; </a:t>
            </a:r>
            <a:r>
              <a:rPr lang="en-US" sz="2200" b="1" i="1" strike="noStrike" spc="-1">
                <a:solidFill>
                  <a:srgbClr val="000000"/>
                </a:solidFill>
                <a:uFill>
                  <a:solidFill>
                    <a:srgbClr val="FFFFFF"/>
                  </a:solidFill>
                </a:uFill>
                <a:latin typeface="Symbol"/>
              </a:rPr>
              <a:t>a</a:t>
            </a:r>
            <a:r>
              <a:rPr lang="en-US" sz="2200" b="1" i="1" strike="noStrike" spc="-1">
                <a:solidFill>
                  <a:srgbClr val="000000"/>
                </a:solidFill>
                <a:uFill>
                  <a:solidFill>
                    <a:srgbClr val="FFFFFF"/>
                  </a:solidFill>
                </a:uFill>
                <a:latin typeface="Courier New"/>
              </a:rPr>
              <a:t> </a:t>
            </a:r>
            <a:endParaRPr lang="en-US" sz="2400" b="0" strike="noStrike" spc="-1">
              <a:solidFill>
                <a:srgbClr val="000000"/>
              </a:solidFill>
              <a:uFill>
                <a:solidFill>
                  <a:srgbClr val="FFFFFF"/>
                </a:solidFill>
              </a:uFill>
              <a:latin typeface="Arial"/>
            </a:endParaRPr>
          </a:p>
          <a:p>
            <a:pPr marL="343080" indent="-342720">
              <a:lnSpc>
                <a:spcPct val="100000"/>
              </a:lnSpc>
            </a:pPr>
            <a:r>
              <a:rPr lang="en-US" sz="2200" b="1" strike="noStrike" spc="-1">
                <a:solidFill>
                  <a:srgbClr val="000000"/>
                </a:solidFill>
                <a:uFill>
                  <a:solidFill>
                    <a:srgbClr val="FFFFFF"/>
                  </a:solidFill>
                </a:uFill>
                <a:latin typeface="Courier New"/>
              </a:rPr>
              <a:t>		increase CongestionWindow linearly</a:t>
            </a:r>
            <a:endParaRPr lang="en-US" sz="2400" b="0" strike="noStrike" spc="-1">
              <a:solidFill>
                <a:srgbClr val="000000"/>
              </a:solidFill>
              <a:uFill>
                <a:solidFill>
                  <a:srgbClr val="FFFFFF"/>
                </a:solidFill>
              </a:uFill>
              <a:latin typeface="Arial"/>
            </a:endParaRPr>
          </a:p>
          <a:p>
            <a:pPr marL="343080" indent="-342720">
              <a:lnSpc>
                <a:spcPct val="100000"/>
              </a:lnSpc>
            </a:pPr>
            <a:r>
              <a:rPr lang="en-US" sz="2200" b="1" strike="noStrike" spc="-1">
                <a:solidFill>
                  <a:srgbClr val="000000"/>
                </a:solidFill>
                <a:uFill>
                  <a:solidFill>
                    <a:srgbClr val="FFFFFF"/>
                  </a:solidFill>
                </a:uFill>
                <a:latin typeface="Courier New"/>
              </a:rPr>
              <a:t>	else if Diff &gt; </a:t>
            </a:r>
            <a:r>
              <a:rPr lang="en-US" sz="2200" b="1" i="1" strike="noStrike" spc="-1">
                <a:solidFill>
                  <a:srgbClr val="000000"/>
                </a:solidFill>
                <a:uFill>
                  <a:solidFill>
                    <a:srgbClr val="FFFFFF"/>
                  </a:solidFill>
                </a:uFill>
                <a:latin typeface="Symbol"/>
              </a:rPr>
              <a:t>b</a:t>
            </a:r>
            <a:endParaRPr lang="en-US" sz="2400" b="0" strike="noStrike" spc="-1">
              <a:solidFill>
                <a:srgbClr val="000000"/>
              </a:solidFill>
              <a:uFill>
                <a:solidFill>
                  <a:srgbClr val="FFFFFF"/>
                </a:solidFill>
              </a:uFill>
              <a:latin typeface="Arial"/>
            </a:endParaRPr>
          </a:p>
          <a:p>
            <a:pPr marL="343080" indent="-342720">
              <a:lnSpc>
                <a:spcPct val="100000"/>
              </a:lnSpc>
            </a:pPr>
            <a:r>
              <a:rPr lang="en-US" sz="2200" b="1" strike="noStrike" spc="-1">
                <a:solidFill>
                  <a:srgbClr val="000000"/>
                </a:solidFill>
                <a:uFill>
                  <a:solidFill>
                    <a:srgbClr val="FFFFFF"/>
                  </a:solidFill>
                </a:uFill>
                <a:latin typeface="Courier New"/>
              </a:rPr>
              <a:t>		decrease CongestionWindow linearly</a:t>
            </a:r>
            <a:endParaRPr lang="en-US" sz="2400" b="0" strike="noStrike" spc="-1">
              <a:solidFill>
                <a:srgbClr val="000000"/>
              </a:solidFill>
              <a:uFill>
                <a:solidFill>
                  <a:srgbClr val="FFFFFF"/>
                </a:solidFill>
              </a:uFill>
              <a:latin typeface="Arial"/>
            </a:endParaRPr>
          </a:p>
          <a:p>
            <a:pPr marL="343080" indent="-342720">
              <a:lnSpc>
                <a:spcPct val="100000"/>
              </a:lnSpc>
            </a:pPr>
            <a:r>
              <a:rPr lang="en-US" sz="2200" b="1" strike="noStrike" spc="-1">
                <a:solidFill>
                  <a:srgbClr val="000000"/>
                </a:solidFill>
                <a:uFill>
                  <a:solidFill>
                    <a:srgbClr val="FFFFFF"/>
                  </a:solidFill>
                </a:uFill>
                <a:latin typeface="Courier New"/>
              </a:rPr>
              <a:t>	else</a:t>
            </a:r>
            <a:endParaRPr lang="en-US" sz="2400" b="0" strike="noStrike" spc="-1">
              <a:solidFill>
                <a:srgbClr val="000000"/>
              </a:solidFill>
              <a:uFill>
                <a:solidFill>
                  <a:srgbClr val="FFFFFF"/>
                </a:solidFill>
              </a:uFill>
              <a:latin typeface="Arial"/>
            </a:endParaRPr>
          </a:p>
          <a:p>
            <a:pPr marL="343080" indent="-342720">
              <a:lnSpc>
                <a:spcPct val="100000"/>
              </a:lnSpc>
            </a:pPr>
            <a:r>
              <a:rPr lang="en-US" sz="2200" b="1" strike="noStrike" spc="-1">
                <a:solidFill>
                  <a:srgbClr val="000000"/>
                </a:solidFill>
                <a:uFill>
                  <a:solidFill>
                    <a:srgbClr val="FFFFFF"/>
                  </a:solidFill>
                </a:uFill>
                <a:latin typeface="Courier New"/>
              </a:rPr>
              <a:t>		leave CongestionWindow unchanged</a:t>
            </a:r>
            <a:endParaRPr lang="en-US" sz="24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 name="TextShape 1"/>
          <p:cNvSpPr txBox="1"/>
          <p:nvPr/>
        </p:nvSpPr>
        <p:spPr>
          <a:xfrm>
            <a:off x="4460760" y="6494400"/>
            <a:ext cx="1066320" cy="304560"/>
          </a:xfrm>
          <a:prstGeom prst="rect">
            <a:avLst/>
          </a:prstGeom>
          <a:noFill/>
          <a:ln>
            <a:noFill/>
          </a:ln>
        </p:spPr>
        <p:txBody>
          <a:bodyPr/>
          <a:lstStyle/>
          <a:p>
            <a:pPr>
              <a:lnSpc>
                <a:spcPct val="100000"/>
              </a:lnSpc>
            </a:pPr>
            <a:fld id="{BF5EB7D4-0642-4C13-8EF0-61F9CA0B6FC3}" type="slidenum">
              <a:rPr lang="en-US" sz="1200" b="1" strike="noStrike" spc="-1">
                <a:solidFill>
                  <a:srgbClr val="000000"/>
                </a:solidFill>
                <a:uFill>
                  <a:solidFill>
                    <a:srgbClr val="FFFFFF"/>
                  </a:solidFill>
                </a:uFill>
                <a:latin typeface="Arial"/>
              </a:rPr>
              <a:t>63</a:t>
            </a:fld>
            <a:endParaRPr lang="en-US" sz="1400" b="0" strike="noStrike" spc="-1">
              <a:solidFill>
                <a:srgbClr val="000000"/>
              </a:solidFill>
              <a:uFill>
                <a:solidFill>
                  <a:srgbClr val="FFFFFF"/>
                </a:solidFill>
              </a:uFill>
              <a:latin typeface="Times New Roman"/>
            </a:endParaRPr>
          </a:p>
        </p:txBody>
      </p:sp>
      <p:sp>
        <p:nvSpPr>
          <p:cNvPr id="1312"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Symbol"/>
              </a:rPr>
              <a:t>a</a:t>
            </a:r>
            <a:r>
              <a:rPr lang="en-US" sz="3300" b="1" strike="noStrike" spc="-1">
                <a:solidFill>
                  <a:srgbClr val="336666"/>
                </a:solidFill>
                <a:uFill>
                  <a:solidFill>
                    <a:srgbClr val="FFFFFF"/>
                  </a:solidFill>
                </a:uFill>
                <a:latin typeface="Arial"/>
              </a:rPr>
              <a:t> and </a:t>
            </a:r>
            <a:r>
              <a:rPr lang="en-US" sz="3300" b="1" strike="noStrike" spc="-1">
                <a:solidFill>
                  <a:srgbClr val="336666"/>
                </a:solidFill>
                <a:uFill>
                  <a:solidFill>
                    <a:srgbClr val="FFFFFF"/>
                  </a:solidFill>
                </a:uFill>
                <a:latin typeface="Symbol"/>
              </a:rPr>
              <a:t>b</a:t>
            </a:r>
            <a:r>
              <a:rPr lang="en-US" sz="3300" b="1" strike="noStrike" spc="-1">
                <a:solidFill>
                  <a:srgbClr val="336666"/>
                </a:solidFill>
                <a:uFill>
                  <a:solidFill>
                    <a:srgbClr val="FFFFFF"/>
                  </a:solidFill>
                </a:uFill>
                <a:latin typeface="Arial"/>
              </a:rPr>
              <a:t> as “packets”</a:t>
            </a:r>
            <a:endParaRPr lang="en-US" sz="3300" b="0" strike="noStrike" spc="-1">
              <a:solidFill>
                <a:srgbClr val="000000"/>
              </a:solidFill>
              <a:uFill>
                <a:solidFill>
                  <a:srgbClr val="FFFFFF"/>
                </a:solidFill>
              </a:uFill>
              <a:latin typeface="Arial"/>
            </a:endParaRPr>
          </a:p>
        </p:txBody>
      </p:sp>
      <p:sp>
        <p:nvSpPr>
          <p:cNvPr id="1313" name="TextShape 3"/>
          <p:cNvSpPr txBox="1"/>
          <p:nvPr/>
        </p:nvSpPr>
        <p:spPr>
          <a:xfrm>
            <a:off x="533520" y="1295280"/>
            <a:ext cx="7695720" cy="4038120"/>
          </a:xfrm>
          <a:prstGeom prst="rect">
            <a:avLst/>
          </a:prstGeom>
          <a:noFill/>
          <a:ln w="9360">
            <a:noFill/>
          </a:ln>
        </p:spPr>
        <p:txBody>
          <a:bodyPr/>
          <a:lstStyle/>
          <a:p>
            <a:pPr marL="343080" indent="-342720">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000" b="0" strike="noStrike" spc="-1">
                <a:solidFill>
                  <a:srgbClr val="000000"/>
                </a:solidFill>
                <a:uFill>
                  <a:solidFill>
                    <a:srgbClr val="FFFFFF"/>
                  </a:solidFill>
                </a:uFill>
                <a:latin typeface="Symbol"/>
              </a:rPr>
              <a:t>a</a:t>
            </a:r>
            <a:r>
              <a:rPr lang="en-US" sz="2000" b="0" strike="noStrike" spc="-1">
                <a:solidFill>
                  <a:srgbClr val="000000"/>
                </a:solidFill>
                <a:uFill>
                  <a:solidFill>
                    <a:srgbClr val="FFFFFF"/>
                  </a:solidFill>
                </a:uFill>
                <a:latin typeface="Arial"/>
              </a:rPr>
              <a:t> and </a:t>
            </a:r>
            <a:r>
              <a:rPr lang="en-US" sz="2000" b="0" strike="noStrike" spc="-1">
                <a:solidFill>
                  <a:srgbClr val="000000"/>
                </a:solidFill>
                <a:uFill>
                  <a:solidFill>
                    <a:srgbClr val="FFFFFF"/>
                  </a:solidFill>
                </a:uFill>
                <a:latin typeface="Symbol"/>
              </a:rPr>
              <a:t>b</a:t>
            </a:r>
            <a:r>
              <a:rPr lang="en-US" sz="2000" b="0" strike="noStrike" spc="-1">
                <a:solidFill>
                  <a:srgbClr val="000000"/>
                </a:solidFill>
                <a:uFill>
                  <a:solidFill>
                    <a:srgbClr val="FFFFFF"/>
                  </a:solidFill>
                </a:uFill>
                <a:latin typeface="Arial"/>
              </a:rPr>
              <a:t> are defined as rate, i.e., in bytes/sec. </a:t>
            </a:r>
            <a:endParaRPr lang="en-US" sz="2400" b="0" strike="noStrike" spc="-1">
              <a:solidFill>
                <a:srgbClr val="000000"/>
              </a:solidFill>
              <a:uFill>
                <a:solidFill>
                  <a:srgbClr val="FFFFFF"/>
                </a:solidFill>
              </a:uFill>
              <a:latin typeface="Arial"/>
            </a:endParaRPr>
          </a:p>
          <a:p>
            <a:pPr>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Typically, the throughput varies widely from one connection (destination) to another</a:t>
            </a:r>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Thus we need a </a:t>
            </a:r>
            <a:r>
              <a:rPr lang="en-US" sz="2200" b="0" strike="noStrike" spc="-1">
                <a:solidFill>
                  <a:srgbClr val="000000"/>
                </a:solidFill>
                <a:uFill>
                  <a:solidFill>
                    <a:srgbClr val="FFFFFF"/>
                  </a:solidFill>
                </a:uFill>
                <a:latin typeface="Symbol"/>
              </a:rPr>
              <a:t>a</a:t>
            </a:r>
            <a:r>
              <a:rPr lang="en-US" sz="2200" b="0" strike="noStrike" spc="-1">
                <a:solidFill>
                  <a:srgbClr val="000000"/>
                </a:solidFill>
                <a:uFill>
                  <a:solidFill>
                    <a:srgbClr val="FFFFFF"/>
                  </a:solidFill>
                </a:uFill>
                <a:latin typeface="Arial"/>
              </a:rPr>
              <a:t> and </a:t>
            </a:r>
            <a:r>
              <a:rPr lang="en-US" sz="2200" b="0" strike="noStrike" spc="-1">
                <a:solidFill>
                  <a:srgbClr val="000000"/>
                </a:solidFill>
                <a:uFill>
                  <a:solidFill>
                    <a:srgbClr val="FFFFFF"/>
                  </a:solidFill>
                </a:uFill>
                <a:latin typeface="Symbol"/>
              </a:rPr>
              <a:t>b</a:t>
            </a:r>
            <a:r>
              <a:rPr lang="en-US" sz="2200" b="0" strike="noStrike" spc="-1">
                <a:solidFill>
                  <a:srgbClr val="000000"/>
                </a:solidFill>
                <a:uFill>
                  <a:solidFill>
                    <a:srgbClr val="FFFFFF"/>
                  </a:solidFill>
                </a:uFill>
                <a:latin typeface="Arial"/>
              </a:rPr>
              <a:t> to be related to the throughput of the current connection</a:t>
            </a:r>
            <a:endParaRPr lang="en-US" sz="2000" b="0" strike="noStrike" spc="-1">
              <a:solidFill>
                <a:srgbClr val="000000"/>
              </a:solidFill>
              <a:uFill>
                <a:solidFill>
                  <a:srgbClr val="FFFFFF"/>
                </a:solidFill>
              </a:uFill>
              <a:latin typeface="Arial"/>
            </a:endParaRPr>
          </a:p>
          <a:p>
            <a:pPr>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They are usually expressed as # of MSS’s divided by baseRTT</a:t>
            </a:r>
            <a:endParaRPr lang="en-US" sz="2400" b="0" strike="noStrike" spc="-1">
              <a:solidFill>
                <a:srgbClr val="000000"/>
              </a:solidFill>
              <a:uFill>
                <a:solidFill>
                  <a:srgbClr val="FFFFFF"/>
                </a:solidFill>
              </a:uFill>
              <a:latin typeface="Arial"/>
            </a:endParaRPr>
          </a:p>
          <a:p>
            <a:pPr>
              <a:lnSpc>
                <a:spcPct val="80000"/>
              </a:lnSpc>
            </a:pPr>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Thus, you can think of </a:t>
            </a:r>
            <a:r>
              <a:rPr lang="en-US" sz="2200" b="0" strike="noStrike" spc="-1">
                <a:solidFill>
                  <a:srgbClr val="000000"/>
                </a:solidFill>
                <a:uFill>
                  <a:solidFill>
                    <a:srgbClr val="FFFFFF"/>
                  </a:solidFill>
                </a:uFill>
                <a:latin typeface="Symbol"/>
              </a:rPr>
              <a:t>a</a:t>
            </a:r>
            <a:r>
              <a:rPr lang="en-US" sz="2200" b="0" strike="noStrike" spc="-1">
                <a:solidFill>
                  <a:srgbClr val="000000"/>
                </a:solidFill>
                <a:uFill>
                  <a:solidFill>
                    <a:srgbClr val="FFFFFF"/>
                  </a:solidFill>
                </a:uFill>
                <a:latin typeface="Arial"/>
              </a:rPr>
              <a:t> and </a:t>
            </a:r>
            <a:r>
              <a:rPr lang="en-US" sz="2200" b="0" strike="noStrike" spc="-1">
                <a:solidFill>
                  <a:srgbClr val="000000"/>
                </a:solidFill>
                <a:uFill>
                  <a:solidFill>
                    <a:srgbClr val="FFFFFF"/>
                  </a:solidFill>
                </a:uFill>
                <a:latin typeface="Symbol"/>
              </a:rPr>
              <a:t>b</a:t>
            </a:r>
            <a:r>
              <a:rPr lang="en-US" sz="2200" b="0" strike="noStrike" spc="-1">
                <a:solidFill>
                  <a:srgbClr val="000000"/>
                </a:solidFill>
                <a:uFill>
                  <a:solidFill>
                    <a:srgbClr val="FFFFFF"/>
                  </a:solidFill>
                </a:uFill>
                <a:latin typeface="Arial"/>
              </a:rPr>
              <a:t> as the number of “extra” packets in the network beyond the bandwidth-delay product.</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More on this later</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TextShape 1"/>
          <p:cNvSpPr txBox="1"/>
          <p:nvPr/>
        </p:nvSpPr>
        <p:spPr>
          <a:xfrm>
            <a:off x="4460760" y="6494400"/>
            <a:ext cx="1066320" cy="304560"/>
          </a:xfrm>
          <a:prstGeom prst="rect">
            <a:avLst/>
          </a:prstGeom>
          <a:noFill/>
          <a:ln>
            <a:noFill/>
          </a:ln>
        </p:spPr>
        <p:txBody>
          <a:bodyPr/>
          <a:lstStyle/>
          <a:p>
            <a:pPr>
              <a:lnSpc>
                <a:spcPct val="100000"/>
              </a:lnSpc>
            </a:pPr>
            <a:fld id="{31629A3A-DACD-44F3-957E-5E6572E0ADCE}" type="slidenum">
              <a:rPr lang="en-US" sz="1200" b="1" strike="noStrike" spc="-1">
                <a:solidFill>
                  <a:srgbClr val="000000"/>
                </a:solidFill>
                <a:uFill>
                  <a:solidFill>
                    <a:srgbClr val="FFFFFF"/>
                  </a:solidFill>
                </a:uFill>
                <a:latin typeface="Arial"/>
              </a:rPr>
              <a:t>64</a:t>
            </a:fld>
            <a:endParaRPr lang="en-US" sz="1400" b="0" strike="noStrike" spc="-1">
              <a:solidFill>
                <a:srgbClr val="000000"/>
              </a:solidFill>
              <a:uFill>
                <a:solidFill>
                  <a:srgbClr val="FFFFFF"/>
                </a:solidFill>
              </a:uFill>
              <a:latin typeface="Times New Roman"/>
            </a:endParaRPr>
          </a:p>
        </p:txBody>
      </p:sp>
      <p:sp>
        <p:nvSpPr>
          <p:cNvPr id="1315" name="TextShape 2"/>
          <p:cNvSpPr txBox="1"/>
          <p:nvPr/>
        </p:nvSpPr>
        <p:spPr>
          <a:xfrm>
            <a:off x="685800" y="15228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Algorithm (cont)</a:t>
            </a:r>
            <a:endParaRPr lang="en-US" sz="3300" b="0" strike="noStrike" spc="-1">
              <a:solidFill>
                <a:srgbClr val="000000"/>
              </a:solidFill>
              <a:uFill>
                <a:solidFill>
                  <a:srgbClr val="FFFFFF"/>
                </a:solidFill>
              </a:uFill>
              <a:latin typeface="Arial"/>
            </a:endParaRPr>
          </a:p>
        </p:txBody>
      </p:sp>
      <p:sp>
        <p:nvSpPr>
          <p:cNvPr id="1316" name="TextShape 3"/>
          <p:cNvSpPr txBox="1"/>
          <p:nvPr/>
        </p:nvSpPr>
        <p:spPr>
          <a:xfrm>
            <a:off x="685800" y="1523880"/>
            <a:ext cx="7772040" cy="4114440"/>
          </a:xfrm>
          <a:prstGeom prst="rect">
            <a:avLst/>
          </a:prstGeom>
          <a:noFill/>
          <a:ln w="9360">
            <a:noFill/>
          </a:ln>
        </p:spPr>
        <p:txBody>
          <a:bodyPr/>
          <a:lstStyle/>
          <a:p>
            <a:pPr marL="343080" indent="-342720">
              <a:lnSpc>
                <a:spcPct val="7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Parameters</a:t>
            </a:r>
            <a:r>
              <a:rPr lang="en-US" sz="2400" b="0" strike="noStrike" spc="-1">
                <a:solidFill>
                  <a:srgbClr val="000000"/>
                </a:solidFill>
                <a:uFill>
                  <a:solidFill>
                    <a:srgbClr val="FFFFFF"/>
                  </a:solidFill>
                </a:uFill>
                <a:latin typeface="Arial"/>
              </a:rPr>
              <a:t> </a:t>
            </a:r>
          </a:p>
          <a:p>
            <a:pPr marL="743040" lvl="1" indent="-285480">
              <a:lnSpc>
                <a:spcPct val="70000"/>
              </a:lnSpc>
              <a:buClr>
                <a:srgbClr val="000000"/>
              </a:buClr>
              <a:buSzPct val="150000"/>
              <a:buFont typeface="StarSymbol"/>
              <a:buChar char="-"/>
            </a:pPr>
            <a:r>
              <a:rPr lang="en-US" sz="2000" b="1" i="1" strike="noStrike" spc="-1">
                <a:solidFill>
                  <a:srgbClr val="000000"/>
                </a:solidFill>
                <a:uFill>
                  <a:solidFill>
                    <a:srgbClr val="FFFFFF"/>
                  </a:solidFill>
                </a:uFill>
                <a:latin typeface="Symbol"/>
              </a:rPr>
              <a:t>a</a:t>
            </a:r>
            <a:r>
              <a:rPr lang="en-US" sz="2000" b="0" strike="noStrike" spc="-1">
                <a:solidFill>
                  <a:srgbClr val="000000"/>
                </a:solidFill>
                <a:uFill>
                  <a:solidFill>
                    <a:srgbClr val="FFFFFF"/>
                  </a:solidFill>
                </a:uFill>
                <a:latin typeface="Arial"/>
              </a:rPr>
              <a:t> = 1 packet</a:t>
            </a:r>
          </a:p>
          <a:p>
            <a:pPr marL="743040" lvl="1" indent="-285480">
              <a:lnSpc>
                <a:spcPct val="70000"/>
              </a:lnSpc>
              <a:buClr>
                <a:srgbClr val="000000"/>
              </a:buClr>
              <a:buSzPct val="150000"/>
              <a:buFont typeface="StarSymbol"/>
              <a:buChar char="-"/>
            </a:pPr>
            <a:r>
              <a:rPr lang="en-US" sz="2000" b="1" i="1" strike="noStrike" spc="-1">
                <a:solidFill>
                  <a:srgbClr val="000000"/>
                </a:solidFill>
                <a:uFill>
                  <a:solidFill>
                    <a:srgbClr val="FFFFFF"/>
                  </a:solidFill>
                </a:uFill>
                <a:latin typeface="Symbol"/>
              </a:rPr>
              <a:t>b</a:t>
            </a:r>
            <a:r>
              <a:rPr lang="en-US" sz="2000" b="0" strike="noStrike" spc="-1">
                <a:solidFill>
                  <a:srgbClr val="000000"/>
                </a:solidFill>
                <a:uFill>
                  <a:solidFill>
                    <a:srgbClr val="FFFFFF"/>
                  </a:solidFill>
                </a:uFill>
                <a:latin typeface="Arial"/>
              </a:rPr>
              <a:t> = 3 packets</a:t>
            </a: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a:lnSpc>
                <a:spcPct val="70000"/>
              </a:lnSpc>
            </a:pPr>
            <a:endParaRPr lang="en-US" sz="2400" b="0" strike="noStrike" spc="-1">
              <a:solidFill>
                <a:srgbClr val="000000"/>
              </a:solidFill>
              <a:uFill>
                <a:solidFill>
                  <a:srgbClr val="FFFFFF"/>
                </a:solidFill>
              </a:uFill>
              <a:latin typeface="Arial"/>
            </a:endParaRPr>
          </a:p>
          <a:p>
            <a:pPr>
              <a:lnSpc>
                <a:spcPct val="70000"/>
              </a:lnSpc>
            </a:pPr>
            <a:endParaRPr lang="en-US" sz="2400" b="0" strike="noStrike" spc="-1">
              <a:solidFill>
                <a:srgbClr val="000000"/>
              </a:solidFill>
              <a:uFill>
                <a:solidFill>
                  <a:srgbClr val="FFFFFF"/>
                </a:solidFill>
              </a:uFill>
              <a:latin typeface="Arial"/>
            </a:endParaRPr>
          </a:p>
          <a:p>
            <a:pPr>
              <a:lnSpc>
                <a:spcPct val="70000"/>
              </a:lnSpc>
            </a:pPr>
            <a:endParaRPr lang="en-US" sz="2400" b="0" strike="noStrike" spc="-1">
              <a:solidFill>
                <a:srgbClr val="000000"/>
              </a:solidFill>
              <a:uFill>
                <a:solidFill>
                  <a:srgbClr val="FFFFFF"/>
                </a:solidFill>
              </a:uFill>
              <a:latin typeface="Arial"/>
            </a:endParaRPr>
          </a:p>
          <a:p>
            <a:pPr>
              <a:lnSpc>
                <a:spcPct val="70000"/>
              </a:lnSpc>
            </a:pPr>
            <a:endParaRPr lang="en-US" sz="2400" b="0" strike="noStrike" spc="-1">
              <a:solidFill>
                <a:srgbClr val="000000"/>
              </a:solidFill>
              <a:uFill>
                <a:solidFill>
                  <a:srgbClr val="FFFFFF"/>
                </a:solidFill>
              </a:uFill>
              <a:latin typeface="Arial"/>
            </a:endParaRPr>
          </a:p>
          <a:p>
            <a:pPr>
              <a:lnSpc>
                <a:spcPct val="70000"/>
              </a:lnSpc>
            </a:pPr>
            <a:endParaRPr lang="en-US" sz="2400" b="0" strike="noStrike" spc="-1">
              <a:solidFill>
                <a:srgbClr val="000000"/>
              </a:solidFill>
              <a:uFill>
                <a:solidFill>
                  <a:srgbClr val="FFFFFF"/>
                </a:solidFill>
              </a:uFill>
              <a:latin typeface="Arial"/>
            </a:endParaRPr>
          </a:p>
          <a:p>
            <a:pPr>
              <a:lnSpc>
                <a:spcPct val="10000"/>
              </a:lnSpc>
            </a:pPr>
            <a:endParaRPr lang="en-US" sz="2400" b="0" strike="noStrike" spc="-1">
              <a:solidFill>
                <a:srgbClr val="000000"/>
              </a:solidFill>
              <a:uFill>
                <a:solidFill>
                  <a:srgbClr val="FFFFFF"/>
                </a:solidFill>
              </a:uFill>
              <a:latin typeface="Arial"/>
            </a:endParaRPr>
          </a:p>
          <a:p>
            <a:pPr>
              <a:lnSpc>
                <a:spcPct val="70000"/>
              </a:lnSpc>
            </a:pPr>
            <a:endParaRPr lang="en-US" sz="2400" b="0" strike="noStrike" spc="-1">
              <a:solidFill>
                <a:srgbClr val="000000"/>
              </a:solidFill>
              <a:uFill>
                <a:solidFill>
                  <a:srgbClr val="FFFFFF"/>
                </a:solidFill>
              </a:uFill>
              <a:latin typeface="Arial"/>
            </a:endParaRPr>
          </a:p>
          <a:p>
            <a:pPr marL="343080" indent="-342720">
              <a:lnSpc>
                <a:spcPct val="7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Even faster retransmit</a:t>
            </a:r>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keep fine-grained timestamps for each packet </a:t>
            </a: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check for timeout on first duplicate ACK</a:t>
            </a:r>
          </a:p>
        </p:txBody>
      </p:sp>
      <p:sp>
        <p:nvSpPr>
          <p:cNvPr id="1317" name="CustomShape 4"/>
          <p:cNvSpPr/>
          <p:nvPr/>
        </p:nvSpPr>
        <p:spPr>
          <a:xfrm>
            <a:off x="3665520" y="3676680"/>
            <a:ext cx="4912920" cy="847440"/>
          </a:xfrm>
          <a:custGeom>
            <a:avLst/>
            <a:gdLst/>
            <a:ahLst/>
            <a:cxnLst/>
            <a:rect l="l" t="t" r="r" b="b"/>
            <a:pathLst>
              <a:path w="3095" h="534">
                <a:moveTo>
                  <a:pt x="0" y="464"/>
                </a:moveTo>
                <a:lnTo>
                  <a:pt x="54" y="466"/>
                </a:lnTo>
                <a:lnTo>
                  <a:pt x="101" y="332"/>
                </a:lnTo>
                <a:lnTo>
                  <a:pt x="143" y="337"/>
                </a:lnTo>
                <a:lnTo>
                  <a:pt x="198" y="64"/>
                </a:lnTo>
                <a:lnTo>
                  <a:pt x="292" y="64"/>
                </a:lnTo>
                <a:lnTo>
                  <a:pt x="398" y="2"/>
                </a:lnTo>
                <a:lnTo>
                  <a:pt x="544" y="0"/>
                </a:lnTo>
                <a:lnTo>
                  <a:pt x="958" y="200"/>
                </a:lnTo>
                <a:lnTo>
                  <a:pt x="1346" y="200"/>
                </a:lnTo>
                <a:lnTo>
                  <a:pt x="1400" y="167"/>
                </a:lnTo>
                <a:lnTo>
                  <a:pt x="1461" y="167"/>
                </a:lnTo>
                <a:lnTo>
                  <a:pt x="1626" y="14"/>
                </a:lnTo>
                <a:lnTo>
                  <a:pt x="1805" y="14"/>
                </a:lnTo>
                <a:lnTo>
                  <a:pt x="2130" y="212"/>
                </a:lnTo>
                <a:lnTo>
                  <a:pt x="2360" y="57"/>
                </a:lnTo>
                <a:lnTo>
                  <a:pt x="2638" y="186"/>
                </a:lnTo>
                <a:lnTo>
                  <a:pt x="2822" y="186"/>
                </a:lnTo>
                <a:lnTo>
                  <a:pt x="2885" y="242"/>
                </a:lnTo>
                <a:lnTo>
                  <a:pt x="2975" y="301"/>
                </a:lnTo>
                <a:lnTo>
                  <a:pt x="3026" y="264"/>
                </a:lnTo>
                <a:lnTo>
                  <a:pt x="3095" y="534"/>
                </a:lnTo>
                <a:lnTo>
                  <a:pt x="3022" y="337"/>
                </a:lnTo>
                <a:lnTo>
                  <a:pt x="2972" y="372"/>
                </a:lnTo>
                <a:lnTo>
                  <a:pt x="2859" y="264"/>
                </a:lnTo>
                <a:lnTo>
                  <a:pt x="2641" y="264"/>
                </a:lnTo>
                <a:lnTo>
                  <a:pt x="2365" y="132"/>
                </a:lnTo>
                <a:lnTo>
                  <a:pt x="2123" y="285"/>
                </a:lnTo>
                <a:lnTo>
                  <a:pt x="1805" y="89"/>
                </a:lnTo>
                <a:lnTo>
                  <a:pt x="1638" y="89"/>
                </a:lnTo>
                <a:lnTo>
                  <a:pt x="1473" y="242"/>
                </a:lnTo>
                <a:lnTo>
                  <a:pt x="1419" y="242"/>
                </a:lnTo>
                <a:lnTo>
                  <a:pt x="1353" y="273"/>
                </a:lnTo>
                <a:lnTo>
                  <a:pt x="948" y="273"/>
                </a:lnTo>
                <a:lnTo>
                  <a:pt x="548" y="75"/>
                </a:lnTo>
                <a:lnTo>
                  <a:pt x="400" y="75"/>
                </a:lnTo>
                <a:lnTo>
                  <a:pt x="294" y="141"/>
                </a:lnTo>
                <a:lnTo>
                  <a:pt x="205" y="141"/>
                </a:lnTo>
                <a:lnTo>
                  <a:pt x="143" y="398"/>
                </a:lnTo>
                <a:lnTo>
                  <a:pt x="108" y="398"/>
                </a:lnTo>
                <a:lnTo>
                  <a:pt x="56" y="522"/>
                </a:lnTo>
                <a:lnTo>
                  <a:pt x="2" y="466"/>
                </a:lnTo>
                <a:lnTo>
                  <a:pt x="0" y="464"/>
                </a:lnTo>
                <a:close/>
              </a:path>
            </a:pathLst>
          </a:custGeom>
          <a:solidFill>
            <a:srgbClr val="3333CC"/>
          </a:solidFill>
          <a:ln w="9360">
            <a:solidFill>
              <a:srgbClr val="3333CC"/>
            </a:solidFill>
            <a:round/>
          </a:ln>
        </p:spPr>
        <p:style>
          <a:lnRef idx="0">
            <a:scrgbClr r="0" g="0" b="0"/>
          </a:lnRef>
          <a:fillRef idx="0">
            <a:scrgbClr r="0" g="0" b="0"/>
          </a:fillRef>
          <a:effectRef idx="0">
            <a:scrgbClr r="0" g="0" b="0"/>
          </a:effectRef>
          <a:fontRef idx="minor"/>
        </p:style>
      </p:sp>
      <p:sp>
        <p:nvSpPr>
          <p:cNvPr id="1318" name="CustomShape 5"/>
          <p:cNvSpPr/>
          <p:nvPr/>
        </p:nvSpPr>
        <p:spPr>
          <a:xfrm>
            <a:off x="3429000" y="2209680"/>
            <a:ext cx="5208120" cy="320400"/>
          </a:xfrm>
          <a:custGeom>
            <a:avLst/>
            <a:gdLst/>
            <a:ahLst/>
            <a:cxnLst/>
            <a:rect l="l" t="t" r="r" b="b"/>
            <a:pathLst>
              <a:path w="3281" h="202">
                <a:moveTo>
                  <a:pt x="0" y="202"/>
                </a:moveTo>
                <a:lnTo>
                  <a:pt x="42" y="202"/>
                </a:lnTo>
                <a:lnTo>
                  <a:pt x="45" y="186"/>
                </a:lnTo>
                <a:lnTo>
                  <a:pt x="134" y="186"/>
                </a:lnTo>
                <a:lnTo>
                  <a:pt x="134" y="169"/>
                </a:lnTo>
                <a:lnTo>
                  <a:pt x="224" y="169"/>
                </a:lnTo>
                <a:lnTo>
                  <a:pt x="224" y="127"/>
                </a:lnTo>
                <a:lnTo>
                  <a:pt x="304" y="127"/>
                </a:lnTo>
                <a:lnTo>
                  <a:pt x="320" y="42"/>
                </a:lnTo>
                <a:lnTo>
                  <a:pt x="440" y="42"/>
                </a:lnTo>
                <a:lnTo>
                  <a:pt x="440" y="19"/>
                </a:lnTo>
                <a:lnTo>
                  <a:pt x="516" y="19"/>
                </a:lnTo>
                <a:lnTo>
                  <a:pt x="516" y="0"/>
                </a:lnTo>
                <a:lnTo>
                  <a:pt x="744" y="0"/>
                </a:lnTo>
                <a:lnTo>
                  <a:pt x="763" y="19"/>
                </a:lnTo>
                <a:lnTo>
                  <a:pt x="836" y="19"/>
                </a:lnTo>
                <a:lnTo>
                  <a:pt x="836" y="40"/>
                </a:lnTo>
                <a:lnTo>
                  <a:pt x="934" y="40"/>
                </a:lnTo>
                <a:lnTo>
                  <a:pt x="934" y="56"/>
                </a:lnTo>
                <a:lnTo>
                  <a:pt x="1036" y="56"/>
                </a:lnTo>
                <a:lnTo>
                  <a:pt x="1038" y="70"/>
                </a:lnTo>
                <a:lnTo>
                  <a:pt x="1102" y="70"/>
                </a:lnTo>
                <a:lnTo>
                  <a:pt x="1102" y="82"/>
                </a:lnTo>
                <a:lnTo>
                  <a:pt x="1196" y="82"/>
                </a:lnTo>
                <a:lnTo>
                  <a:pt x="1196" y="96"/>
                </a:lnTo>
                <a:lnTo>
                  <a:pt x="1236" y="96"/>
                </a:lnTo>
                <a:lnTo>
                  <a:pt x="1236" y="82"/>
                </a:lnTo>
                <a:lnTo>
                  <a:pt x="1320" y="82"/>
                </a:lnTo>
                <a:lnTo>
                  <a:pt x="1320" y="96"/>
                </a:lnTo>
                <a:lnTo>
                  <a:pt x="1323" y="96"/>
                </a:lnTo>
                <a:lnTo>
                  <a:pt x="1323" y="82"/>
                </a:lnTo>
                <a:lnTo>
                  <a:pt x="1363" y="82"/>
                </a:lnTo>
                <a:lnTo>
                  <a:pt x="1363" y="99"/>
                </a:lnTo>
                <a:lnTo>
                  <a:pt x="1365" y="99"/>
                </a:lnTo>
                <a:lnTo>
                  <a:pt x="1365" y="80"/>
                </a:lnTo>
                <a:lnTo>
                  <a:pt x="1391" y="80"/>
                </a:lnTo>
                <a:lnTo>
                  <a:pt x="1471" y="80"/>
                </a:lnTo>
                <a:lnTo>
                  <a:pt x="1471" y="99"/>
                </a:lnTo>
                <a:lnTo>
                  <a:pt x="1476" y="99"/>
                </a:lnTo>
                <a:lnTo>
                  <a:pt x="1476" y="85"/>
                </a:lnTo>
                <a:lnTo>
                  <a:pt x="1563" y="85"/>
                </a:lnTo>
                <a:lnTo>
                  <a:pt x="1563" y="77"/>
                </a:lnTo>
                <a:lnTo>
                  <a:pt x="1603" y="77"/>
                </a:lnTo>
                <a:lnTo>
                  <a:pt x="1603" y="54"/>
                </a:lnTo>
                <a:lnTo>
                  <a:pt x="1676" y="54"/>
                </a:lnTo>
                <a:lnTo>
                  <a:pt x="1676" y="42"/>
                </a:lnTo>
                <a:lnTo>
                  <a:pt x="1725" y="42"/>
                </a:lnTo>
                <a:lnTo>
                  <a:pt x="1725" y="28"/>
                </a:lnTo>
                <a:lnTo>
                  <a:pt x="1772" y="28"/>
                </a:lnTo>
                <a:lnTo>
                  <a:pt x="1772" y="16"/>
                </a:lnTo>
                <a:lnTo>
                  <a:pt x="1979" y="16"/>
                </a:lnTo>
                <a:lnTo>
                  <a:pt x="1979" y="37"/>
                </a:lnTo>
                <a:lnTo>
                  <a:pt x="2048" y="37"/>
                </a:lnTo>
                <a:lnTo>
                  <a:pt x="2048" y="45"/>
                </a:lnTo>
                <a:lnTo>
                  <a:pt x="2135" y="45"/>
                </a:lnTo>
                <a:lnTo>
                  <a:pt x="2135" y="61"/>
                </a:lnTo>
                <a:lnTo>
                  <a:pt x="2212" y="61"/>
                </a:lnTo>
                <a:lnTo>
                  <a:pt x="2212" y="77"/>
                </a:lnTo>
                <a:lnTo>
                  <a:pt x="2363" y="77"/>
                </a:lnTo>
                <a:lnTo>
                  <a:pt x="2363" y="70"/>
                </a:lnTo>
                <a:lnTo>
                  <a:pt x="2415" y="70"/>
                </a:lnTo>
                <a:lnTo>
                  <a:pt x="2415" y="61"/>
                </a:lnTo>
                <a:lnTo>
                  <a:pt x="2492" y="61"/>
                </a:lnTo>
                <a:lnTo>
                  <a:pt x="2492" y="49"/>
                </a:lnTo>
                <a:lnTo>
                  <a:pt x="2582" y="49"/>
                </a:lnTo>
                <a:lnTo>
                  <a:pt x="2582" y="59"/>
                </a:lnTo>
                <a:lnTo>
                  <a:pt x="2641" y="59"/>
                </a:lnTo>
                <a:lnTo>
                  <a:pt x="2641" y="70"/>
                </a:lnTo>
                <a:lnTo>
                  <a:pt x="2678" y="70"/>
                </a:lnTo>
                <a:lnTo>
                  <a:pt x="2678" y="82"/>
                </a:lnTo>
                <a:lnTo>
                  <a:pt x="2775" y="82"/>
                </a:lnTo>
                <a:lnTo>
                  <a:pt x="2775" y="87"/>
                </a:lnTo>
                <a:lnTo>
                  <a:pt x="2902" y="87"/>
                </a:lnTo>
                <a:lnTo>
                  <a:pt x="2902" y="96"/>
                </a:lnTo>
                <a:lnTo>
                  <a:pt x="2970" y="96"/>
                </a:lnTo>
                <a:lnTo>
                  <a:pt x="2970" y="87"/>
                </a:lnTo>
                <a:lnTo>
                  <a:pt x="3074" y="87"/>
                </a:lnTo>
                <a:lnTo>
                  <a:pt x="3074" y="101"/>
                </a:lnTo>
                <a:lnTo>
                  <a:pt x="3107" y="101"/>
                </a:lnTo>
                <a:lnTo>
                  <a:pt x="3107" y="108"/>
                </a:lnTo>
                <a:lnTo>
                  <a:pt x="3121" y="108"/>
                </a:lnTo>
                <a:lnTo>
                  <a:pt x="3121" y="125"/>
                </a:lnTo>
                <a:lnTo>
                  <a:pt x="3281" y="125"/>
                </a:lnTo>
              </a:path>
            </a:pathLst>
          </a:custGeom>
          <a:noFill/>
          <a:ln w="7920">
            <a:solidFill>
              <a:srgbClr val="3333CC"/>
            </a:solidFill>
            <a:round/>
          </a:ln>
        </p:spPr>
        <p:style>
          <a:lnRef idx="0">
            <a:scrgbClr r="0" g="0" b="0"/>
          </a:lnRef>
          <a:fillRef idx="0">
            <a:scrgbClr r="0" g="0" b="0"/>
          </a:fillRef>
          <a:effectRef idx="0">
            <a:scrgbClr r="0" g="0" b="0"/>
          </a:effectRef>
          <a:fontRef idx="minor"/>
        </p:style>
      </p:sp>
      <p:sp>
        <p:nvSpPr>
          <p:cNvPr id="1319" name="CustomShape 6"/>
          <p:cNvSpPr/>
          <p:nvPr/>
        </p:nvSpPr>
        <p:spPr>
          <a:xfrm>
            <a:off x="3673440" y="3538440"/>
            <a:ext cx="4949640" cy="944280"/>
          </a:xfrm>
          <a:custGeom>
            <a:avLst/>
            <a:gdLst/>
            <a:ahLst/>
            <a:cxnLst/>
            <a:rect l="l" t="t" r="r" b="b"/>
            <a:pathLst>
              <a:path w="3118" h="595">
                <a:moveTo>
                  <a:pt x="0" y="480"/>
                </a:moveTo>
                <a:lnTo>
                  <a:pt x="47" y="480"/>
                </a:lnTo>
                <a:lnTo>
                  <a:pt x="80" y="339"/>
                </a:lnTo>
                <a:lnTo>
                  <a:pt x="148" y="339"/>
                </a:lnTo>
                <a:lnTo>
                  <a:pt x="197" y="68"/>
                </a:lnTo>
                <a:lnTo>
                  <a:pt x="303" y="71"/>
                </a:lnTo>
                <a:lnTo>
                  <a:pt x="371" y="0"/>
                </a:lnTo>
                <a:lnTo>
                  <a:pt x="668" y="0"/>
                </a:lnTo>
                <a:lnTo>
                  <a:pt x="929" y="191"/>
                </a:lnTo>
                <a:lnTo>
                  <a:pt x="1350" y="191"/>
                </a:lnTo>
                <a:lnTo>
                  <a:pt x="1388" y="167"/>
                </a:lnTo>
                <a:lnTo>
                  <a:pt x="1435" y="165"/>
                </a:lnTo>
                <a:lnTo>
                  <a:pt x="1661" y="35"/>
                </a:lnTo>
                <a:lnTo>
                  <a:pt x="1814" y="38"/>
                </a:lnTo>
                <a:lnTo>
                  <a:pt x="2139" y="202"/>
                </a:lnTo>
                <a:lnTo>
                  <a:pt x="2348" y="66"/>
                </a:lnTo>
                <a:lnTo>
                  <a:pt x="2631" y="200"/>
                </a:lnTo>
                <a:lnTo>
                  <a:pt x="2829" y="200"/>
                </a:lnTo>
                <a:lnTo>
                  <a:pt x="2885" y="238"/>
                </a:lnTo>
                <a:lnTo>
                  <a:pt x="2949" y="313"/>
                </a:lnTo>
                <a:lnTo>
                  <a:pt x="3019" y="278"/>
                </a:lnTo>
                <a:lnTo>
                  <a:pt x="3097" y="586"/>
                </a:lnTo>
                <a:lnTo>
                  <a:pt x="3118" y="595"/>
                </a:lnTo>
              </a:path>
            </a:pathLst>
          </a:custGeom>
          <a:noFill/>
          <a:ln w="7920">
            <a:solidFill>
              <a:srgbClr val="3333CC"/>
            </a:solidFill>
            <a:round/>
          </a:ln>
        </p:spPr>
        <p:style>
          <a:lnRef idx="0">
            <a:scrgbClr r="0" g="0" b="0"/>
          </a:lnRef>
          <a:fillRef idx="0">
            <a:scrgbClr r="0" g="0" b="0"/>
          </a:fillRef>
          <a:effectRef idx="0">
            <a:scrgbClr r="0" g="0" b="0"/>
          </a:effectRef>
          <a:fontRef idx="minor"/>
        </p:style>
      </p:sp>
      <p:sp>
        <p:nvSpPr>
          <p:cNvPr id="1320" name="CustomShape 7"/>
          <p:cNvSpPr/>
          <p:nvPr/>
        </p:nvSpPr>
        <p:spPr>
          <a:xfrm>
            <a:off x="3152880" y="1603440"/>
            <a:ext cx="139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70</a:t>
            </a:r>
            <a:endParaRPr lang="en-US" sz="1800" b="0" strike="noStrike" spc="-1">
              <a:solidFill>
                <a:srgbClr val="000000"/>
              </a:solidFill>
              <a:uFill>
                <a:solidFill>
                  <a:srgbClr val="FFFFFF"/>
                </a:solidFill>
              </a:uFill>
              <a:latin typeface="Arial"/>
            </a:endParaRPr>
          </a:p>
        </p:txBody>
      </p:sp>
      <p:sp>
        <p:nvSpPr>
          <p:cNvPr id="1321" name="CustomShape 8"/>
          <p:cNvSpPr/>
          <p:nvPr/>
        </p:nvSpPr>
        <p:spPr>
          <a:xfrm>
            <a:off x="3152880" y="1741320"/>
            <a:ext cx="139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60</a:t>
            </a:r>
            <a:endParaRPr lang="en-US" sz="1800" b="0" strike="noStrike" spc="-1">
              <a:solidFill>
                <a:srgbClr val="000000"/>
              </a:solidFill>
              <a:uFill>
                <a:solidFill>
                  <a:srgbClr val="FFFFFF"/>
                </a:solidFill>
              </a:uFill>
              <a:latin typeface="Arial"/>
            </a:endParaRPr>
          </a:p>
        </p:txBody>
      </p:sp>
      <p:sp>
        <p:nvSpPr>
          <p:cNvPr id="1322" name="CustomShape 9"/>
          <p:cNvSpPr/>
          <p:nvPr/>
        </p:nvSpPr>
        <p:spPr>
          <a:xfrm>
            <a:off x="3152880" y="1862280"/>
            <a:ext cx="139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p:txBody>
      </p:sp>
      <p:sp>
        <p:nvSpPr>
          <p:cNvPr id="1323" name="CustomShape 10"/>
          <p:cNvSpPr/>
          <p:nvPr/>
        </p:nvSpPr>
        <p:spPr>
          <a:xfrm>
            <a:off x="3152880" y="1981080"/>
            <a:ext cx="139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1324" name="CustomShape 11"/>
          <p:cNvSpPr/>
          <p:nvPr/>
        </p:nvSpPr>
        <p:spPr>
          <a:xfrm>
            <a:off x="3152880" y="2100240"/>
            <a:ext cx="139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30</a:t>
            </a:r>
            <a:endParaRPr lang="en-US" sz="1800" b="0" strike="noStrike" spc="-1">
              <a:solidFill>
                <a:srgbClr val="000000"/>
              </a:solidFill>
              <a:uFill>
                <a:solidFill>
                  <a:srgbClr val="FFFFFF"/>
                </a:solidFill>
              </a:uFill>
              <a:latin typeface="Arial"/>
            </a:endParaRPr>
          </a:p>
        </p:txBody>
      </p:sp>
      <p:sp>
        <p:nvSpPr>
          <p:cNvPr id="1325" name="CustomShape 12"/>
          <p:cNvSpPr/>
          <p:nvPr/>
        </p:nvSpPr>
        <p:spPr>
          <a:xfrm>
            <a:off x="3152880" y="2224080"/>
            <a:ext cx="139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20</a:t>
            </a:r>
            <a:endParaRPr lang="en-US" sz="1800" b="0" strike="noStrike" spc="-1">
              <a:solidFill>
                <a:srgbClr val="000000"/>
              </a:solidFill>
              <a:uFill>
                <a:solidFill>
                  <a:srgbClr val="FFFFFF"/>
                </a:solidFill>
              </a:uFill>
              <a:latin typeface="Arial"/>
            </a:endParaRPr>
          </a:p>
        </p:txBody>
      </p:sp>
      <p:sp>
        <p:nvSpPr>
          <p:cNvPr id="1326" name="CustomShape 13"/>
          <p:cNvSpPr/>
          <p:nvPr/>
        </p:nvSpPr>
        <p:spPr>
          <a:xfrm>
            <a:off x="3152880" y="2343240"/>
            <a:ext cx="139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1327" name="CustomShape 14"/>
          <p:cNvSpPr/>
          <p:nvPr/>
        </p:nvSpPr>
        <p:spPr>
          <a:xfrm rot="16200000">
            <a:off x="2901960" y="2038680"/>
            <a:ext cx="1677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KB</a:t>
            </a:r>
            <a:endParaRPr lang="en-US" sz="1800" b="0" strike="noStrike" spc="-1">
              <a:solidFill>
                <a:srgbClr val="000000"/>
              </a:solidFill>
              <a:uFill>
                <a:solidFill>
                  <a:srgbClr val="FFFFFF"/>
                </a:solidFill>
              </a:uFill>
              <a:latin typeface="Arial"/>
            </a:endParaRPr>
          </a:p>
        </p:txBody>
      </p:sp>
      <p:sp>
        <p:nvSpPr>
          <p:cNvPr id="1328" name="CustomShape 15"/>
          <p:cNvSpPr/>
          <p:nvPr/>
        </p:nvSpPr>
        <p:spPr>
          <a:xfrm>
            <a:off x="5484960" y="2820960"/>
            <a:ext cx="7740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T</a:t>
            </a:r>
            <a:endParaRPr lang="en-US" sz="1800" b="0" strike="noStrike" spc="-1">
              <a:solidFill>
                <a:srgbClr val="000000"/>
              </a:solidFill>
              <a:uFill>
                <a:solidFill>
                  <a:srgbClr val="FFFFFF"/>
                </a:solidFill>
              </a:uFill>
              <a:latin typeface="Arial"/>
            </a:endParaRPr>
          </a:p>
        </p:txBody>
      </p:sp>
      <p:sp>
        <p:nvSpPr>
          <p:cNvPr id="1329" name="CustomShape 16"/>
          <p:cNvSpPr/>
          <p:nvPr/>
        </p:nvSpPr>
        <p:spPr>
          <a:xfrm>
            <a:off x="5556240" y="2820960"/>
            <a:ext cx="79524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ime (seconds)</a:t>
            </a:r>
            <a:endParaRPr lang="en-US" sz="1800" b="0" strike="noStrike" spc="-1">
              <a:solidFill>
                <a:srgbClr val="000000"/>
              </a:solidFill>
              <a:uFill>
                <a:solidFill>
                  <a:srgbClr val="FFFFFF"/>
                </a:solidFill>
              </a:uFill>
              <a:latin typeface="Arial"/>
            </a:endParaRPr>
          </a:p>
        </p:txBody>
      </p:sp>
      <p:sp>
        <p:nvSpPr>
          <p:cNvPr id="1330" name="CustomShape 17"/>
          <p:cNvSpPr/>
          <p:nvPr/>
        </p:nvSpPr>
        <p:spPr>
          <a:xfrm>
            <a:off x="3400560" y="1638360"/>
            <a:ext cx="5189040" cy="902880"/>
          </a:xfrm>
          <a:custGeom>
            <a:avLst/>
            <a:gdLst/>
            <a:ahLst/>
            <a:cxnLst/>
            <a:rect l="l" t="t" r="r" b="b"/>
            <a:pathLst>
              <a:path w="3269" h="569">
                <a:moveTo>
                  <a:pt x="0" y="0"/>
                </a:moveTo>
                <a:lnTo>
                  <a:pt x="0" y="569"/>
                </a:lnTo>
                <a:lnTo>
                  <a:pt x="3269" y="569"/>
                </a:lnTo>
              </a:path>
            </a:pathLst>
          </a:custGeom>
          <a:noFill/>
          <a:ln w="7920">
            <a:solidFill>
              <a:srgbClr val="000000"/>
            </a:solidFill>
            <a:round/>
          </a:ln>
        </p:spPr>
        <p:style>
          <a:lnRef idx="0">
            <a:scrgbClr r="0" g="0" b="0"/>
          </a:lnRef>
          <a:fillRef idx="0">
            <a:scrgbClr r="0" g="0" b="0"/>
          </a:fillRef>
          <a:effectRef idx="0">
            <a:scrgbClr r="0" g="0" b="0"/>
          </a:effectRef>
          <a:fontRef idx="minor"/>
        </p:style>
      </p:sp>
      <p:sp>
        <p:nvSpPr>
          <p:cNvPr id="1331" name="Line 18"/>
          <p:cNvSpPr/>
          <p:nvPr/>
        </p:nvSpPr>
        <p:spPr>
          <a:xfrm flipH="1">
            <a:off x="3340080" y="1688760"/>
            <a:ext cx="60120" cy="180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32" name="Line 19"/>
          <p:cNvSpPr/>
          <p:nvPr/>
        </p:nvSpPr>
        <p:spPr>
          <a:xfrm flipH="1">
            <a:off x="3340080" y="1823760"/>
            <a:ext cx="60120" cy="180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33" name="Line 20"/>
          <p:cNvSpPr/>
          <p:nvPr/>
        </p:nvSpPr>
        <p:spPr>
          <a:xfrm flipH="1">
            <a:off x="3340080" y="1936440"/>
            <a:ext cx="60120" cy="180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34" name="Line 21"/>
          <p:cNvSpPr/>
          <p:nvPr/>
        </p:nvSpPr>
        <p:spPr>
          <a:xfrm flipH="1">
            <a:off x="3340080" y="2063520"/>
            <a:ext cx="60120" cy="32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35" name="Line 22"/>
          <p:cNvSpPr/>
          <p:nvPr/>
        </p:nvSpPr>
        <p:spPr>
          <a:xfrm flipH="1">
            <a:off x="3340080" y="2185920"/>
            <a:ext cx="60120" cy="468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36" name="Line 23"/>
          <p:cNvSpPr/>
          <p:nvPr/>
        </p:nvSpPr>
        <p:spPr>
          <a:xfrm flipH="1">
            <a:off x="3340080" y="2320920"/>
            <a:ext cx="60120" cy="14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37" name="Line 24"/>
          <p:cNvSpPr/>
          <p:nvPr/>
        </p:nvSpPr>
        <p:spPr>
          <a:xfrm flipH="1">
            <a:off x="3340080" y="2425680"/>
            <a:ext cx="60120" cy="14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38" name="CustomShape 25"/>
          <p:cNvSpPr/>
          <p:nvPr/>
        </p:nvSpPr>
        <p:spPr>
          <a:xfrm>
            <a:off x="362088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0.5</a:t>
            </a:r>
            <a:endParaRPr lang="en-US" sz="1800" b="0" strike="noStrike" spc="-1">
              <a:solidFill>
                <a:srgbClr val="000000"/>
              </a:solidFill>
              <a:uFill>
                <a:solidFill>
                  <a:srgbClr val="FFFFFF"/>
                </a:solidFill>
              </a:uFill>
              <a:latin typeface="Arial"/>
            </a:endParaRPr>
          </a:p>
        </p:txBody>
      </p:sp>
      <p:sp>
        <p:nvSpPr>
          <p:cNvPr id="1339" name="CustomShape 26"/>
          <p:cNvSpPr/>
          <p:nvPr/>
        </p:nvSpPr>
        <p:spPr>
          <a:xfrm>
            <a:off x="394920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1340" name="CustomShape 27"/>
          <p:cNvSpPr/>
          <p:nvPr/>
        </p:nvSpPr>
        <p:spPr>
          <a:xfrm>
            <a:off x="425880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1.5</a:t>
            </a:r>
            <a:endParaRPr lang="en-US" sz="1800" b="0" strike="noStrike" spc="-1">
              <a:solidFill>
                <a:srgbClr val="000000"/>
              </a:solidFill>
              <a:uFill>
                <a:solidFill>
                  <a:srgbClr val="FFFFFF"/>
                </a:solidFill>
              </a:uFill>
              <a:latin typeface="Arial"/>
            </a:endParaRPr>
          </a:p>
        </p:txBody>
      </p:sp>
      <p:sp>
        <p:nvSpPr>
          <p:cNvPr id="1341" name="CustomShape 28"/>
          <p:cNvSpPr/>
          <p:nvPr/>
        </p:nvSpPr>
        <p:spPr>
          <a:xfrm>
            <a:off x="459216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2.0</a:t>
            </a:r>
            <a:endParaRPr lang="en-US" sz="1800" b="0" strike="noStrike" spc="-1">
              <a:solidFill>
                <a:srgbClr val="000000"/>
              </a:solidFill>
              <a:uFill>
                <a:solidFill>
                  <a:srgbClr val="FFFFFF"/>
                </a:solidFill>
              </a:uFill>
              <a:latin typeface="Arial"/>
            </a:endParaRPr>
          </a:p>
        </p:txBody>
      </p:sp>
      <p:sp>
        <p:nvSpPr>
          <p:cNvPr id="1342" name="CustomShape 29"/>
          <p:cNvSpPr/>
          <p:nvPr/>
        </p:nvSpPr>
        <p:spPr>
          <a:xfrm>
            <a:off x="491292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2.5</a:t>
            </a:r>
            <a:endParaRPr lang="en-US" sz="1800" b="0" strike="noStrike" spc="-1">
              <a:solidFill>
                <a:srgbClr val="000000"/>
              </a:solidFill>
              <a:uFill>
                <a:solidFill>
                  <a:srgbClr val="FFFFFF"/>
                </a:solidFill>
              </a:uFill>
              <a:latin typeface="Arial"/>
            </a:endParaRPr>
          </a:p>
        </p:txBody>
      </p:sp>
      <p:sp>
        <p:nvSpPr>
          <p:cNvPr id="1343" name="CustomShape 30"/>
          <p:cNvSpPr/>
          <p:nvPr/>
        </p:nvSpPr>
        <p:spPr>
          <a:xfrm>
            <a:off x="523836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3.0</a:t>
            </a:r>
            <a:endParaRPr lang="en-US" sz="1800" b="0" strike="noStrike" spc="-1">
              <a:solidFill>
                <a:srgbClr val="000000"/>
              </a:solidFill>
              <a:uFill>
                <a:solidFill>
                  <a:srgbClr val="FFFFFF"/>
                </a:solidFill>
              </a:uFill>
              <a:latin typeface="Arial"/>
            </a:endParaRPr>
          </a:p>
        </p:txBody>
      </p:sp>
      <p:sp>
        <p:nvSpPr>
          <p:cNvPr id="1344" name="CustomShape 31"/>
          <p:cNvSpPr/>
          <p:nvPr/>
        </p:nvSpPr>
        <p:spPr>
          <a:xfrm>
            <a:off x="556704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3.5</a:t>
            </a:r>
            <a:endParaRPr lang="en-US" sz="1800" b="0" strike="noStrike" spc="-1">
              <a:solidFill>
                <a:srgbClr val="000000"/>
              </a:solidFill>
              <a:uFill>
                <a:solidFill>
                  <a:srgbClr val="FFFFFF"/>
                </a:solidFill>
              </a:uFill>
              <a:latin typeface="Arial"/>
            </a:endParaRPr>
          </a:p>
        </p:txBody>
      </p:sp>
      <p:sp>
        <p:nvSpPr>
          <p:cNvPr id="1345" name="CustomShape 32"/>
          <p:cNvSpPr/>
          <p:nvPr/>
        </p:nvSpPr>
        <p:spPr>
          <a:xfrm>
            <a:off x="588780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1346" name="CustomShape 33"/>
          <p:cNvSpPr/>
          <p:nvPr/>
        </p:nvSpPr>
        <p:spPr>
          <a:xfrm>
            <a:off x="621612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4.5</a:t>
            </a:r>
            <a:endParaRPr lang="en-US" sz="1800" b="0" strike="noStrike" spc="-1">
              <a:solidFill>
                <a:srgbClr val="000000"/>
              </a:solidFill>
              <a:uFill>
                <a:solidFill>
                  <a:srgbClr val="FFFFFF"/>
                </a:solidFill>
              </a:uFill>
              <a:latin typeface="Arial"/>
            </a:endParaRPr>
          </a:p>
        </p:txBody>
      </p:sp>
      <p:sp>
        <p:nvSpPr>
          <p:cNvPr id="1347" name="CustomShape 34"/>
          <p:cNvSpPr/>
          <p:nvPr/>
        </p:nvSpPr>
        <p:spPr>
          <a:xfrm>
            <a:off x="654156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p:txBody>
      </p:sp>
      <p:sp>
        <p:nvSpPr>
          <p:cNvPr id="1348" name="CustomShape 35"/>
          <p:cNvSpPr/>
          <p:nvPr/>
        </p:nvSpPr>
        <p:spPr>
          <a:xfrm>
            <a:off x="685908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5.5</a:t>
            </a:r>
            <a:endParaRPr lang="en-US" sz="1800" b="0" strike="noStrike" spc="-1">
              <a:solidFill>
                <a:srgbClr val="000000"/>
              </a:solidFill>
              <a:uFill>
                <a:solidFill>
                  <a:srgbClr val="FFFFFF"/>
                </a:solidFill>
              </a:uFill>
              <a:latin typeface="Arial"/>
            </a:endParaRPr>
          </a:p>
        </p:txBody>
      </p:sp>
      <p:sp>
        <p:nvSpPr>
          <p:cNvPr id="1349" name="CustomShape 36"/>
          <p:cNvSpPr/>
          <p:nvPr/>
        </p:nvSpPr>
        <p:spPr>
          <a:xfrm>
            <a:off x="719244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6.0</a:t>
            </a:r>
            <a:endParaRPr lang="en-US" sz="1800" b="0" strike="noStrike" spc="-1">
              <a:solidFill>
                <a:srgbClr val="000000"/>
              </a:solidFill>
              <a:uFill>
                <a:solidFill>
                  <a:srgbClr val="FFFFFF"/>
                </a:solidFill>
              </a:uFill>
              <a:latin typeface="Arial"/>
            </a:endParaRPr>
          </a:p>
        </p:txBody>
      </p:sp>
      <p:sp>
        <p:nvSpPr>
          <p:cNvPr id="1350" name="CustomShape 37"/>
          <p:cNvSpPr/>
          <p:nvPr/>
        </p:nvSpPr>
        <p:spPr>
          <a:xfrm>
            <a:off x="751644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6.5</a:t>
            </a:r>
            <a:endParaRPr lang="en-US" sz="1800" b="0" strike="noStrike" spc="-1">
              <a:solidFill>
                <a:srgbClr val="000000"/>
              </a:solidFill>
              <a:uFill>
                <a:solidFill>
                  <a:srgbClr val="FFFFFF"/>
                </a:solidFill>
              </a:uFill>
              <a:latin typeface="Arial"/>
            </a:endParaRPr>
          </a:p>
        </p:txBody>
      </p:sp>
      <p:sp>
        <p:nvSpPr>
          <p:cNvPr id="1351" name="CustomShape 38"/>
          <p:cNvSpPr/>
          <p:nvPr/>
        </p:nvSpPr>
        <p:spPr>
          <a:xfrm>
            <a:off x="784512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7.0</a:t>
            </a:r>
            <a:endParaRPr lang="en-US" sz="1800" b="0" strike="noStrike" spc="-1">
              <a:solidFill>
                <a:srgbClr val="000000"/>
              </a:solidFill>
              <a:uFill>
                <a:solidFill>
                  <a:srgbClr val="FFFFFF"/>
                </a:solidFill>
              </a:uFill>
              <a:latin typeface="Arial"/>
            </a:endParaRPr>
          </a:p>
        </p:txBody>
      </p:sp>
      <p:sp>
        <p:nvSpPr>
          <p:cNvPr id="1352" name="CustomShape 39"/>
          <p:cNvSpPr/>
          <p:nvPr/>
        </p:nvSpPr>
        <p:spPr>
          <a:xfrm>
            <a:off x="816732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7.5</a:t>
            </a:r>
            <a:endParaRPr lang="en-US" sz="1800" b="0" strike="noStrike" spc="-1">
              <a:solidFill>
                <a:srgbClr val="000000"/>
              </a:solidFill>
              <a:uFill>
                <a:solidFill>
                  <a:srgbClr val="FFFFFF"/>
                </a:solidFill>
              </a:uFill>
              <a:latin typeface="Arial"/>
            </a:endParaRPr>
          </a:p>
        </p:txBody>
      </p:sp>
      <p:sp>
        <p:nvSpPr>
          <p:cNvPr id="1353" name="CustomShape 40"/>
          <p:cNvSpPr/>
          <p:nvPr/>
        </p:nvSpPr>
        <p:spPr>
          <a:xfrm>
            <a:off x="8507160" y="262728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8.0</a:t>
            </a:r>
            <a:endParaRPr lang="en-US" sz="1800" b="0" strike="noStrike" spc="-1">
              <a:solidFill>
                <a:srgbClr val="000000"/>
              </a:solidFill>
              <a:uFill>
                <a:solidFill>
                  <a:srgbClr val="FFFFFF"/>
                </a:solidFill>
              </a:uFill>
              <a:latin typeface="Arial"/>
            </a:endParaRPr>
          </a:p>
        </p:txBody>
      </p:sp>
      <p:sp>
        <p:nvSpPr>
          <p:cNvPr id="1354" name="Line 41"/>
          <p:cNvSpPr/>
          <p:nvPr/>
        </p:nvSpPr>
        <p:spPr>
          <a:xfrm>
            <a:off x="3709800" y="254448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55" name="Line 42"/>
          <p:cNvSpPr/>
          <p:nvPr/>
        </p:nvSpPr>
        <p:spPr>
          <a:xfrm>
            <a:off x="4035240" y="254448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56" name="Line 43"/>
          <p:cNvSpPr/>
          <p:nvPr/>
        </p:nvSpPr>
        <p:spPr>
          <a:xfrm>
            <a:off x="4360680" y="254448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57" name="Line 44"/>
          <p:cNvSpPr/>
          <p:nvPr/>
        </p:nvSpPr>
        <p:spPr>
          <a:xfrm>
            <a:off x="4684680" y="254448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58" name="Line 45"/>
          <p:cNvSpPr/>
          <p:nvPr/>
        </p:nvSpPr>
        <p:spPr>
          <a:xfrm>
            <a:off x="5010120" y="254448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59" name="Line 46"/>
          <p:cNvSpPr/>
          <p:nvPr/>
        </p:nvSpPr>
        <p:spPr>
          <a:xfrm>
            <a:off x="5335560" y="254448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0" name="Line 47"/>
          <p:cNvSpPr/>
          <p:nvPr/>
        </p:nvSpPr>
        <p:spPr>
          <a:xfrm>
            <a:off x="5661000" y="254448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1" name="Line 48"/>
          <p:cNvSpPr/>
          <p:nvPr/>
        </p:nvSpPr>
        <p:spPr>
          <a:xfrm>
            <a:off x="5984640" y="2544480"/>
            <a:ext cx="180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2" name="Line 49"/>
          <p:cNvSpPr/>
          <p:nvPr/>
        </p:nvSpPr>
        <p:spPr>
          <a:xfrm>
            <a:off x="6310080" y="2544480"/>
            <a:ext cx="180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3" name="Line 50"/>
          <p:cNvSpPr/>
          <p:nvPr/>
        </p:nvSpPr>
        <p:spPr>
          <a:xfrm>
            <a:off x="6632280" y="254448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4" name="Line 51"/>
          <p:cNvSpPr/>
          <p:nvPr/>
        </p:nvSpPr>
        <p:spPr>
          <a:xfrm>
            <a:off x="6956280" y="2544480"/>
            <a:ext cx="468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5" name="Line 52"/>
          <p:cNvSpPr/>
          <p:nvPr/>
        </p:nvSpPr>
        <p:spPr>
          <a:xfrm>
            <a:off x="7281720" y="254448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6" name="Line 53"/>
          <p:cNvSpPr/>
          <p:nvPr/>
        </p:nvSpPr>
        <p:spPr>
          <a:xfrm>
            <a:off x="7607160" y="254448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7" name="Line 54"/>
          <p:cNvSpPr/>
          <p:nvPr/>
        </p:nvSpPr>
        <p:spPr>
          <a:xfrm>
            <a:off x="7932600" y="254448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8" name="Line 55"/>
          <p:cNvSpPr/>
          <p:nvPr/>
        </p:nvSpPr>
        <p:spPr>
          <a:xfrm>
            <a:off x="8256240" y="2544480"/>
            <a:ext cx="50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69" name="Line 56"/>
          <p:cNvSpPr/>
          <p:nvPr/>
        </p:nvSpPr>
        <p:spPr>
          <a:xfrm>
            <a:off x="8581680" y="254448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70" name="CustomShape 57"/>
          <p:cNvSpPr/>
          <p:nvPr/>
        </p:nvSpPr>
        <p:spPr>
          <a:xfrm>
            <a:off x="362088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0.5</a:t>
            </a:r>
            <a:endParaRPr lang="en-US" sz="1800" b="0" strike="noStrike" spc="-1">
              <a:solidFill>
                <a:srgbClr val="000000"/>
              </a:solidFill>
              <a:uFill>
                <a:solidFill>
                  <a:srgbClr val="FFFFFF"/>
                </a:solidFill>
              </a:uFill>
              <a:latin typeface="Arial"/>
            </a:endParaRPr>
          </a:p>
        </p:txBody>
      </p:sp>
      <p:sp>
        <p:nvSpPr>
          <p:cNvPr id="1371" name="CustomShape 58"/>
          <p:cNvSpPr/>
          <p:nvPr/>
        </p:nvSpPr>
        <p:spPr>
          <a:xfrm>
            <a:off x="394920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1.0</a:t>
            </a:r>
            <a:endParaRPr lang="en-US" sz="1800" b="0" strike="noStrike" spc="-1">
              <a:solidFill>
                <a:srgbClr val="000000"/>
              </a:solidFill>
              <a:uFill>
                <a:solidFill>
                  <a:srgbClr val="FFFFFF"/>
                </a:solidFill>
              </a:uFill>
              <a:latin typeface="Arial"/>
            </a:endParaRPr>
          </a:p>
        </p:txBody>
      </p:sp>
      <p:sp>
        <p:nvSpPr>
          <p:cNvPr id="1372" name="CustomShape 59"/>
          <p:cNvSpPr/>
          <p:nvPr/>
        </p:nvSpPr>
        <p:spPr>
          <a:xfrm>
            <a:off x="425880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1.5</a:t>
            </a:r>
            <a:endParaRPr lang="en-US" sz="1800" b="0" strike="noStrike" spc="-1">
              <a:solidFill>
                <a:srgbClr val="000000"/>
              </a:solidFill>
              <a:uFill>
                <a:solidFill>
                  <a:srgbClr val="FFFFFF"/>
                </a:solidFill>
              </a:uFill>
              <a:latin typeface="Arial"/>
            </a:endParaRPr>
          </a:p>
        </p:txBody>
      </p:sp>
      <p:sp>
        <p:nvSpPr>
          <p:cNvPr id="1373" name="CustomShape 60"/>
          <p:cNvSpPr/>
          <p:nvPr/>
        </p:nvSpPr>
        <p:spPr>
          <a:xfrm>
            <a:off x="459216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2.0</a:t>
            </a:r>
            <a:endParaRPr lang="en-US" sz="1800" b="0" strike="noStrike" spc="-1">
              <a:solidFill>
                <a:srgbClr val="000000"/>
              </a:solidFill>
              <a:uFill>
                <a:solidFill>
                  <a:srgbClr val="FFFFFF"/>
                </a:solidFill>
              </a:uFill>
              <a:latin typeface="Arial"/>
            </a:endParaRPr>
          </a:p>
        </p:txBody>
      </p:sp>
      <p:sp>
        <p:nvSpPr>
          <p:cNvPr id="1374" name="CustomShape 61"/>
          <p:cNvSpPr/>
          <p:nvPr/>
        </p:nvSpPr>
        <p:spPr>
          <a:xfrm>
            <a:off x="491292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2.5</a:t>
            </a:r>
            <a:endParaRPr lang="en-US" sz="1800" b="0" strike="noStrike" spc="-1">
              <a:solidFill>
                <a:srgbClr val="000000"/>
              </a:solidFill>
              <a:uFill>
                <a:solidFill>
                  <a:srgbClr val="FFFFFF"/>
                </a:solidFill>
              </a:uFill>
              <a:latin typeface="Arial"/>
            </a:endParaRPr>
          </a:p>
        </p:txBody>
      </p:sp>
      <p:sp>
        <p:nvSpPr>
          <p:cNvPr id="1375" name="CustomShape 62"/>
          <p:cNvSpPr/>
          <p:nvPr/>
        </p:nvSpPr>
        <p:spPr>
          <a:xfrm>
            <a:off x="523836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3.0</a:t>
            </a:r>
            <a:endParaRPr lang="en-US" sz="1800" b="0" strike="noStrike" spc="-1">
              <a:solidFill>
                <a:srgbClr val="000000"/>
              </a:solidFill>
              <a:uFill>
                <a:solidFill>
                  <a:srgbClr val="FFFFFF"/>
                </a:solidFill>
              </a:uFill>
              <a:latin typeface="Arial"/>
            </a:endParaRPr>
          </a:p>
        </p:txBody>
      </p:sp>
      <p:sp>
        <p:nvSpPr>
          <p:cNvPr id="1376" name="CustomShape 63"/>
          <p:cNvSpPr/>
          <p:nvPr/>
        </p:nvSpPr>
        <p:spPr>
          <a:xfrm>
            <a:off x="556704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3.5</a:t>
            </a:r>
            <a:endParaRPr lang="en-US" sz="1800" b="0" strike="noStrike" spc="-1">
              <a:solidFill>
                <a:srgbClr val="000000"/>
              </a:solidFill>
              <a:uFill>
                <a:solidFill>
                  <a:srgbClr val="FFFFFF"/>
                </a:solidFill>
              </a:uFill>
              <a:latin typeface="Arial"/>
            </a:endParaRPr>
          </a:p>
        </p:txBody>
      </p:sp>
      <p:sp>
        <p:nvSpPr>
          <p:cNvPr id="1377" name="CustomShape 64"/>
          <p:cNvSpPr/>
          <p:nvPr/>
        </p:nvSpPr>
        <p:spPr>
          <a:xfrm>
            <a:off x="588780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1378" name="CustomShape 65"/>
          <p:cNvSpPr/>
          <p:nvPr/>
        </p:nvSpPr>
        <p:spPr>
          <a:xfrm>
            <a:off x="620532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4.5</a:t>
            </a:r>
            <a:endParaRPr lang="en-US" sz="1800" b="0" strike="noStrike" spc="-1">
              <a:solidFill>
                <a:srgbClr val="000000"/>
              </a:solidFill>
              <a:uFill>
                <a:solidFill>
                  <a:srgbClr val="FFFFFF"/>
                </a:solidFill>
              </a:uFill>
              <a:latin typeface="Arial"/>
            </a:endParaRPr>
          </a:p>
        </p:txBody>
      </p:sp>
      <p:sp>
        <p:nvSpPr>
          <p:cNvPr id="1379" name="CustomShape 66"/>
          <p:cNvSpPr/>
          <p:nvPr/>
        </p:nvSpPr>
        <p:spPr>
          <a:xfrm>
            <a:off x="654156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p:txBody>
      </p:sp>
      <p:sp>
        <p:nvSpPr>
          <p:cNvPr id="1380" name="CustomShape 67"/>
          <p:cNvSpPr/>
          <p:nvPr/>
        </p:nvSpPr>
        <p:spPr>
          <a:xfrm>
            <a:off x="685908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5.5</a:t>
            </a:r>
            <a:endParaRPr lang="en-US" sz="1800" b="0" strike="noStrike" spc="-1">
              <a:solidFill>
                <a:srgbClr val="000000"/>
              </a:solidFill>
              <a:uFill>
                <a:solidFill>
                  <a:srgbClr val="FFFFFF"/>
                </a:solidFill>
              </a:uFill>
              <a:latin typeface="Arial"/>
            </a:endParaRPr>
          </a:p>
        </p:txBody>
      </p:sp>
      <p:sp>
        <p:nvSpPr>
          <p:cNvPr id="1381" name="CustomShape 68"/>
          <p:cNvSpPr/>
          <p:nvPr/>
        </p:nvSpPr>
        <p:spPr>
          <a:xfrm>
            <a:off x="719244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6.0</a:t>
            </a:r>
            <a:endParaRPr lang="en-US" sz="1800" b="0" strike="noStrike" spc="-1">
              <a:solidFill>
                <a:srgbClr val="000000"/>
              </a:solidFill>
              <a:uFill>
                <a:solidFill>
                  <a:srgbClr val="FFFFFF"/>
                </a:solidFill>
              </a:uFill>
              <a:latin typeface="Arial"/>
            </a:endParaRPr>
          </a:p>
        </p:txBody>
      </p:sp>
      <p:sp>
        <p:nvSpPr>
          <p:cNvPr id="1382" name="CustomShape 69"/>
          <p:cNvSpPr/>
          <p:nvPr/>
        </p:nvSpPr>
        <p:spPr>
          <a:xfrm>
            <a:off x="751644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6.5</a:t>
            </a:r>
            <a:endParaRPr lang="en-US" sz="1800" b="0" strike="noStrike" spc="-1">
              <a:solidFill>
                <a:srgbClr val="000000"/>
              </a:solidFill>
              <a:uFill>
                <a:solidFill>
                  <a:srgbClr val="FFFFFF"/>
                </a:solidFill>
              </a:uFill>
              <a:latin typeface="Arial"/>
            </a:endParaRPr>
          </a:p>
        </p:txBody>
      </p:sp>
      <p:sp>
        <p:nvSpPr>
          <p:cNvPr id="1383" name="CustomShape 70"/>
          <p:cNvSpPr/>
          <p:nvPr/>
        </p:nvSpPr>
        <p:spPr>
          <a:xfrm>
            <a:off x="784512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7.0</a:t>
            </a:r>
            <a:endParaRPr lang="en-US" sz="1800" b="0" strike="noStrike" spc="-1">
              <a:solidFill>
                <a:srgbClr val="000000"/>
              </a:solidFill>
              <a:uFill>
                <a:solidFill>
                  <a:srgbClr val="FFFFFF"/>
                </a:solidFill>
              </a:uFill>
              <a:latin typeface="Arial"/>
            </a:endParaRPr>
          </a:p>
        </p:txBody>
      </p:sp>
      <p:sp>
        <p:nvSpPr>
          <p:cNvPr id="1384" name="CustomShape 71"/>
          <p:cNvSpPr/>
          <p:nvPr/>
        </p:nvSpPr>
        <p:spPr>
          <a:xfrm>
            <a:off x="816732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7.5</a:t>
            </a:r>
            <a:endParaRPr lang="en-US" sz="1800" b="0" strike="noStrike" spc="-1">
              <a:solidFill>
                <a:srgbClr val="000000"/>
              </a:solidFill>
              <a:uFill>
                <a:solidFill>
                  <a:srgbClr val="FFFFFF"/>
                </a:solidFill>
              </a:uFill>
              <a:latin typeface="Arial"/>
            </a:endParaRPr>
          </a:p>
        </p:txBody>
      </p:sp>
      <p:sp>
        <p:nvSpPr>
          <p:cNvPr id="1385" name="CustomShape 72"/>
          <p:cNvSpPr/>
          <p:nvPr/>
        </p:nvSpPr>
        <p:spPr>
          <a:xfrm>
            <a:off x="8507160" y="4614840"/>
            <a:ext cx="17496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8.0</a:t>
            </a:r>
            <a:endParaRPr lang="en-US" sz="1800" b="0" strike="noStrike" spc="-1">
              <a:solidFill>
                <a:srgbClr val="000000"/>
              </a:solidFill>
              <a:uFill>
                <a:solidFill>
                  <a:srgbClr val="FFFFFF"/>
                </a:solidFill>
              </a:uFill>
              <a:latin typeface="Arial"/>
            </a:endParaRPr>
          </a:p>
        </p:txBody>
      </p:sp>
      <p:sp>
        <p:nvSpPr>
          <p:cNvPr id="1386" name="Line 73"/>
          <p:cNvSpPr/>
          <p:nvPr/>
        </p:nvSpPr>
        <p:spPr>
          <a:xfrm>
            <a:off x="3709800" y="453204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87" name="Line 74"/>
          <p:cNvSpPr/>
          <p:nvPr/>
        </p:nvSpPr>
        <p:spPr>
          <a:xfrm>
            <a:off x="4035240" y="453204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88" name="Line 75"/>
          <p:cNvSpPr/>
          <p:nvPr/>
        </p:nvSpPr>
        <p:spPr>
          <a:xfrm>
            <a:off x="4360680" y="453204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89" name="Line 76"/>
          <p:cNvSpPr/>
          <p:nvPr/>
        </p:nvSpPr>
        <p:spPr>
          <a:xfrm>
            <a:off x="4684680" y="453204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0" name="Line 77"/>
          <p:cNvSpPr/>
          <p:nvPr/>
        </p:nvSpPr>
        <p:spPr>
          <a:xfrm>
            <a:off x="5010120" y="453204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1" name="Line 78"/>
          <p:cNvSpPr/>
          <p:nvPr/>
        </p:nvSpPr>
        <p:spPr>
          <a:xfrm>
            <a:off x="5335560" y="453204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2" name="Line 79"/>
          <p:cNvSpPr/>
          <p:nvPr/>
        </p:nvSpPr>
        <p:spPr>
          <a:xfrm>
            <a:off x="5661000" y="4532040"/>
            <a:ext cx="14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3" name="Line 80"/>
          <p:cNvSpPr/>
          <p:nvPr/>
        </p:nvSpPr>
        <p:spPr>
          <a:xfrm>
            <a:off x="5984640" y="4532040"/>
            <a:ext cx="180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4" name="Line 81"/>
          <p:cNvSpPr/>
          <p:nvPr/>
        </p:nvSpPr>
        <p:spPr>
          <a:xfrm>
            <a:off x="6310080" y="4532040"/>
            <a:ext cx="180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5" name="Line 82"/>
          <p:cNvSpPr/>
          <p:nvPr/>
        </p:nvSpPr>
        <p:spPr>
          <a:xfrm>
            <a:off x="6632280" y="453204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6" name="Line 83"/>
          <p:cNvSpPr/>
          <p:nvPr/>
        </p:nvSpPr>
        <p:spPr>
          <a:xfrm>
            <a:off x="6956280" y="4532040"/>
            <a:ext cx="468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7" name="Line 84"/>
          <p:cNvSpPr/>
          <p:nvPr/>
        </p:nvSpPr>
        <p:spPr>
          <a:xfrm>
            <a:off x="7281720" y="453204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8" name="Line 85"/>
          <p:cNvSpPr/>
          <p:nvPr/>
        </p:nvSpPr>
        <p:spPr>
          <a:xfrm>
            <a:off x="7607160" y="453204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399" name="Line 86"/>
          <p:cNvSpPr/>
          <p:nvPr/>
        </p:nvSpPr>
        <p:spPr>
          <a:xfrm>
            <a:off x="7932600" y="453204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00" name="Line 87"/>
          <p:cNvSpPr/>
          <p:nvPr/>
        </p:nvSpPr>
        <p:spPr>
          <a:xfrm>
            <a:off x="8256240" y="4532040"/>
            <a:ext cx="50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01" name="Line 88"/>
          <p:cNvSpPr/>
          <p:nvPr/>
        </p:nvSpPr>
        <p:spPr>
          <a:xfrm>
            <a:off x="8581680" y="4532040"/>
            <a:ext cx="3240" cy="637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02" name="CustomShape 89"/>
          <p:cNvSpPr/>
          <p:nvPr/>
        </p:nvSpPr>
        <p:spPr>
          <a:xfrm rot="16200000">
            <a:off x="2673360" y="3904200"/>
            <a:ext cx="61812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CAM KBps</a:t>
            </a:r>
            <a:endParaRPr lang="en-US" sz="1800" b="0" strike="noStrike" spc="-1">
              <a:solidFill>
                <a:srgbClr val="000000"/>
              </a:solidFill>
              <a:uFill>
                <a:solidFill>
                  <a:srgbClr val="FFFFFF"/>
                </a:solidFill>
              </a:uFill>
              <a:latin typeface="Arial"/>
            </a:endParaRPr>
          </a:p>
        </p:txBody>
      </p:sp>
      <p:sp>
        <p:nvSpPr>
          <p:cNvPr id="1403" name="CustomShape 90"/>
          <p:cNvSpPr/>
          <p:nvPr/>
        </p:nvSpPr>
        <p:spPr>
          <a:xfrm>
            <a:off x="3082680" y="3460680"/>
            <a:ext cx="2098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240</a:t>
            </a:r>
            <a:endParaRPr lang="en-US" sz="1800" b="0" strike="noStrike" spc="-1">
              <a:solidFill>
                <a:srgbClr val="000000"/>
              </a:solidFill>
              <a:uFill>
                <a:solidFill>
                  <a:srgbClr val="FFFFFF"/>
                </a:solidFill>
              </a:uFill>
              <a:latin typeface="Arial"/>
            </a:endParaRPr>
          </a:p>
        </p:txBody>
      </p:sp>
      <p:sp>
        <p:nvSpPr>
          <p:cNvPr id="1404" name="CustomShape 91"/>
          <p:cNvSpPr/>
          <p:nvPr/>
        </p:nvSpPr>
        <p:spPr>
          <a:xfrm>
            <a:off x="3082680" y="3624120"/>
            <a:ext cx="2098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200</a:t>
            </a:r>
            <a:endParaRPr lang="en-US" sz="1800" b="0" strike="noStrike" spc="-1">
              <a:solidFill>
                <a:srgbClr val="000000"/>
              </a:solidFill>
              <a:uFill>
                <a:solidFill>
                  <a:srgbClr val="FFFFFF"/>
                </a:solidFill>
              </a:uFill>
              <a:latin typeface="Arial"/>
            </a:endParaRPr>
          </a:p>
        </p:txBody>
      </p:sp>
      <p:sp>
        <p:nvSpPr>
          <p:cNvPr id="1405" name="CustomShape 92"/>
          <p:cNvSpPr/>
          <p:nvPr/>
        </p:nvSpPr>
        <p:spPr>
          <a:xfrm>
            <a:off x="3082680" y="3784680"/>
            <a:ext cx="2098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160</a:t>
            </a:r>
            <a:endParaRPr lang="en-US" sz="1800" b="0" strike="noStrike" spc="-1">
              <a:solidFill>
                <a:srgbClr val="000000"/>
              </a:solidFill>
              <a:uFill>
                <a:solidFill>
                  <a:srgbClr val="FFFFFF"/>
                </a:solidFill>
              </a:uFill>
              <a:latin typeface="Arial"/>
            </a:endParaRPr>
          </a:p>
        </p:txBody>
      </p:sp>
      <p:sp>
        <p:nvSpPr>
          <p:cNvPr id="1406" name="CustomShape 93"/>
          <p:cNvSpPr/>
          <p:nvPr/>
        </p:nvSpPr>
        <p:spPr>
          <a:xfrm>
            <a:off x="3082680" y="3949560"/>
            <a:ext cx="2098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120</a:t>
            </a:r>
            <a:endParaRPr lang="en-US" sz="1800" b="0" strike="noStrike" spc="-1">
              <a:solidFill>
                <a:srgbClr val="000000"/>
              </a:solidFill>
              <a:uFill>
                <a:solidFill>
                  <a:srgbClr val="FFFFFF"/>
                </a:solidFill>
              </a:uFill>
              <a:latin typeface="Arial"/>
            </a:endParaRPr>
          </a:p>
        </p:txBody>
      </p:sp>
      <p:sp>
        <p:nvSpPr>
          <p:cNvPr id="1407" name="CustomShape 94"/>
          <p:cNvSpPr/>
          <p:nvPr/>
        </p:nvSpPr>
        <p:spPr>
          <a:xfrm>
            <a:off x="3152880" y="4110120"/>
            <a:ext cx="139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80</a:t>
            </a:r>
            <a:endParaRPr lang="en-US" sz="1800" b="0" strike="noStrike" spc="-1">
              <a:solidFill>
                <a:srgbClr val="000000"/>
              </a:solidFill>
              <a:uFill>
                <a:solidFill>
                  <a:srgbClr val="FFFFFF"/>
                </a:solidFill>
              </a:uFill>
              <a:latin typeface="Arial"/>
            </a:endParaRPr>
          </a:p>
        </p:txBody>
      </p:sp>
      <p:sp>
        <p:nvSpPr>
          <p:cNvPr id="1408" name="CustomShape 95"/>
          <p:cNvSpPr/>
          <p:nvPr/>
        </p:nvSpPr>
        <p:spPr>
          <a:xfrm>
            <a:off x="3152880" y="4273560"/>
            <a:ext cx="13968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40</a:t>
            </a:r>
            <a:endParaRPr lang="en-US" sz="1800" b="0" strike="noStrike" spc="-1">
              <a:solidFill>
                <a:srgbClr val="000000"/>
              </a:solidFill>
              <a:uFill>
                <a:solidFill>
                  <a:srgbClr val="FFFFFF"/>
                </a:solidFill>
              </a:uFill>
              <a:latin typeface="Arial"/>
            </a:endParaRPr>
          </a:p>
        </p:txBody>
      </p:sp>
      <p:sp>
        <p:nvSpPr>
          <p:cNvPr id="1409" name="CustomShape 96"/>
          <p:cNvSpPr/>
          <p:nvPr/>
        </p:nvSpPr>
        <p:spPr>
          <a:xfrm>
            <a:off x="5510160" y="4789440"/>
            <a:ext cx="7740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T</a:t>
            </a:r>
            <a:endParaRPr lang="en-US" sz="1800" b="0" strike="noStrike" spc="-1">
              <a:solidFill>
                <a:srgbClr val="000000"/>
              </a:solidFill>
              <a:uFill>
                <a:solidFill>
                  <a:srgbClr val="FFFFFF"/>
                </a:solidFill>
              </a:uFill>
              <a:latin typeface="Arial"/>
            </a:endParaRPr>
          </a:p>
        </p:txBody>
      </p:sp>
      <p:sp>
        <p:nvSpPr>
          <p:cNvPr id="1410" name="CustomShape 97"/>
          <p:cNvSpPr/>
          <p:nvPr/>
        </p:nvSpPr>
        <p:spPr>
          <a:xfrm>
            <a:off x="5581800" y="4789440"/>
            <a:ext cx="795240" cy="15192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000" b="0" strike="noStrike" spc="-1">
                <a:solidFill>
                  <a:srgbClr val="000000"/>
                </a:solidFill>
                <a:uFill>
                  <a:solidFill>
                    <a:srgbClr val="FFFFFF"/>
                  </a:solidFill>
                </a:uFill>
                <a:latin typeface="Arial"/>
              </a:rPr>
              <a:t>ime (seconds)</a:t>
            </a:r>
            <a:endParaRPr lang="en-US" sz="1800" b="0" strike="noStrike" spc="-1">
              <a:solidFill>
                <a:srgbClr val="000000"/>
              </a:solidFill>
              <a:uFill>
                <a:solidFill>
                  <a:srgbClr val="FFFFFF"/>
                </a:solidFill>
              </a:uFill>
              <a:latin typeface="Arial"/>
            </a:endParaRPr>
          </a:p>
        </p:txBody>
      </p:sp>
      <p:sp>
        <p:nvSpPr>
          <p:cNvPr id="1411" name="CustomShape 98"/>
          <p:cNvSpPr/>
          <p:nvPr/>
        </p:nvSpPr>
        <p:spPr>
          <a:xfrm>
            <a:off x="3406680" y="3478320"/>
            <a:ext cx="5182920" cy="1053720"/>
          </a:xfrm>
          <a:custGeom>
            <a:avLst/>
            <a:gdLst/>
            <a:ahLst/>
            <a:cxnLst/>
            <a:rect l="l" t="t" r="r" b="b"/>
            <a:pathLst>
              <a:path w="3265" h="664">
                <a:moveTo>
                  <a:pt x="0" y="0"/>
                </a:moveTo>
                <a:lnTo>
                  <a:pt x="0" y="664"/>
                </a:lnTo>
                <a:lnTo>
                  <a:pt x="3265" y="664"/>
                </a:lnTo>
              </a:path>
            </a:pathLst>
          </a:custGeom>
          <a:noFill/>
          <a:ln w="7920">
            <a:solidFill>
              <a:srgbClr val="000000"/>
            </a:solidFill>
            <a:round/>
          </a:ln>
        </p:spPr>
        <p:style>
          <a:lnRef idx="0">
            <a:scrgbClr r="0" g="0" b="0"/>
          </a:lnRef>
          <a:fillRef idx="0">
            <a:scrgbClr r="0" g="0" b="0"/>
          </a:fillRef>
          <a:effectRef idx="0">
            <a:scrgbClr r="0" g="0" b="0"/>
          </a:effectRef>
          <a:fontRef idx="minor"/>
        </p:style>
      </p:sp>
      <p:sp>
        <p:nvSpPr>
          <p:cNvPr id="1412" name="Line 99"/>
          <p:cNvSpPr/>
          <p:nvPr/>
        </p:nvSpPr>
        <p:spPr>
          <a:xfrm flipH="1">
            <a:off x="3348000" y="3541680"/>
            <a:ext cx="58680" cy="14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13" name="Line 100"/>
          <p:cNvSpPr/>
          <p:nvPr/>
        </p:nvSpPr>
        <p:spPr>
          <a:xfrm flipH="1">
            <a:off x="3348000" y="3698640"/>
            <a:ext cx="58680" cy="180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14" name="Line 101"/>
          <p:cNvSpPr/>
          <p:nvPr/>
        </p:nvSpPr>
        <p:spPr>
          <a:xfrm flipH="1">
            <a:off x="3348000" y="3863880"/>
            <a:ext cx="58680" cy="32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15" name="Line 102"/>
          <p:cNvSpPr/>
          <p:nvPr/>
        </p:nvSpPr>
        <p:spPr>
          <a:xfrm flipH="1">
            <a:off x="3348000" y="4027320"/>
            <a:ext cx="58680" cy="14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16" name="Line 103"/>
          <p:cNvSpPr/>
          <p:nvPr/>
        </p:nvSpPr>
        <p:spPr>
          <a:xfrm flipH="1">
            <a:off x="3348000" y="4187520"/>
            <a:ext cx="58680" cy="180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17" name="Line 104"/>
          <p:cNvSpPr/>
          <p:nvPr/>
        </p:nvSpPr>
        <p:spPr>
          <a:xfrm flipH="1">
            <a:off x="3348000" y="4352760"/>
            <a:ext cx="58680" cy="144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18" name="Line 105"/>
          <p:cNvSpPr/>
          <p:nvPr/>
        </p:nvSpPr>
        <p:spPr>
          <a:xfrm flipV="1">
            <a:off x="3447720" y="1663560"/>
            <a:ext cx="50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19" name="Line 106"/>
          <p:cNvSpPr/>
          <p:nvPr/>
        </p:nvSpPr>
        <p:spPr>
          <a:xfrm flipV="1">
            <a:off x="351144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0" name="Line 107"/>
          <p:cNvSpPr/>
          <p:nvPr/>
        </p:nvSpPr>
        <p:spPr>
          <a:xfrm flipV="1">
            <a:off x="352260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1" name="Line 108"/>
          <p:cNvSpPr/>
          <p:nvPr/>
        </p:nvSpPr>
        <p:spPr>
          <a:xfrm flipV="1">
            <a:off x="35906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2" name="Line 109"/>
          <p:cNvSpPr/>
          <p:nvPr/>
        </p:nvSpPr>
        <p:spPr>
          <a:xfrm flipV="1">
            <a:off x="36543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3" name="Line 110"/>
          <p:cNvSpPr/>
          <p:nvPr/>
        </p:nvSpPr>
        <p:spPr>
          <a:xfrm flipV="1">
            <a:off x="36655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4" name="Line 111"/>
          <p:cNvSpPr/>
          <p:nvPr/>
        </p:nvSpPr>
        <p:spPr>
          <a:xfrm flipV="1">
            <a:off x="37368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5" name="Line 112"/>
          <p:cNvSpPr/>
          <p:nvPr/>
        </p:nvSpPr>
        <p:spPr>
          <a:xfrm flipV="1">
            <a:off x="374328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6" name="Line 113"/>
          <p:cNvSpPr/>
          <p:nvPr/>
        </p:nvSpPr>
        <p:spPr>
          <a:xfrm flipV="1">
            <a:off x="37922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7" name="Line 114"/>
          <p:cNvSpPr/>
          <p:nvPr/>
        </p:nvSpPr>
        <p:spPr>
          <a:xfrm flipV="1">
            <a:off x="38066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8" name="Line 115"/>
          <p:cNvSpPr/>
          <p:nvPr/>
        </p:nvSpPr>
        <p:spPr>
          <a:xfrm flipV="1">
            <a:off x="38178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29" name="Line 116"/>
          <p:cNvSpPr/>
          <p:nvPr/>
        </p:nvSpPr>
        <p:spPr>
          <a:xfrm flipV="1">
            <a:off x="38289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0" name="Line 117"/>
          <p:cNvSpPr/>
          <p:nvPr/>
        </p:nvSpPr>
        <p:spPr>
          <a:xfrm flipV="1">
            <a:off x="388620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1" name="Line 118"/>
          <p:cNvSpPr/>
          <p:nvPr/>
        </p:nvSpPr>
        <p:spPr>
          <a:xfrm flipV="1">
            <a:off x="39081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2" name="Line 119"/>
          <p:cNvSpPr/>
          <p:nvPr/>
        </p:nvSpPr>
        <p:spPr>
          <a:xfrm flipV="1">
            <a:off x="39304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3" name="Line 120"/>
          <p:cNvSpPr/>
          <p:nvPr/>
        </p:nvSpPr>
        <p:spPr>
          <a:xfrm flipV="1">
            <a:off x="39528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4" name="Line 121"/>
          <p:cNvSpPr/>
          <p:nvPr/>
        </p:nvSpPr>
        <p:spPr>
          <a:xfrm flipV="1">
            <a:off x="39747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5" name="Line 122"/>
          <p:cNvSpPr/>
          <p:nvPr/>
        </p:nvSpPr>
        <p:spPr>
          <a:xfrm flipV="1">
            <a:off x="39938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6" name="Line 123"/>
          <p:cNvSpPr/>
          <p:nvPr/>
        </p:nvSpPr>
        <p:spPr>
          <a:xfrm flipV="1">
            <a:off x="40161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7" name="Line 124"/>
          <p:cNvSpPr/>
          <p:nvPr/>
        </p:nvSpPr>
        <p:spPr>
          <a:xfrm flipV="1">
            <a:off x="40384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8" name="Line 125"/>
          <p:cNvSpPr/>
          <p:nvPr/>
        </p:nvSpPr>
        <p:spPr>
          <a:xfrm flipV="1">
            <a:off x="40608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39" name="Line 126"/>
          <p:cNvSpPr/>
          <p:nvPr/>
        </p:nvSpPr>
        <p:spPr>
          <a:xfrm flipV="1">
            <a:off x="40827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0" name="Line 127"/>
          <p:cNvSpPr/>
          <p:nvPr/>
        </p:nvSpPr>
        <p:spPr>
          <a:xfrm flipV="1">
            <a:off x="410184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1" name="Line 128"/>
          <p:cNvSpPr/>
          <p:nvPr/>
        </p:nvSpPr>
        <p:spPr>
          <a:xfrm flipV="1">
            <a:off x="412416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2" name="Line 129"/>
          <p:cNvSpPr/>
          <p:nvPr/>
        </p:nvSpPr>
        <p:spPr>
          <a:xfrm flipV="1">
            <a:off x="41464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3" name="Line 130"/>
          <p:cNvSpPr/>
          <p:nvPr/>
        </p:nvSpPr>
        <p:spPr>
          <a:xfrm flipV="1">
            <a:off x="41702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4" name="Line 131"/>
          <p:cNvSpPr/>
          <p:nvPr/>
        </p:nvSpPr>
        <p:spPr>
          <a:xfrm flipV="1">
            <a:off x="41925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5" name="Line 132"/>
          <p:cNvSpPr/>
          <p:nvPr/>
        </p:nvSpPr>
        <p:spPr>
          <a:xfrm flipV="1">
            <a:off x="420984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6" name="Line 133"/>
          <p:cNvSpPr/>
          <p:nvPr/>
        </p:nvSpPr>
        <p:spPr>
          <a:xfrm flipV="1">
            <a:off x="42336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7" name="Line 134"/>
          <p:cNvSpPr/>
          <p:nvPr/>
        </p:nvSpPr>
        <p:spPr>
          <a:xfrm flipV="1">
            <a:off x="42559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8" name="Line 135"/>
          <p:cNvSpPr/>
          <p:nvPr/>
        </p:nvSpPr>
        <p:spPr>
          <a:xfrm flipV="1">
            <a:off x="42782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49" name="Line 136"/>
          <p:cNvSpPr/>
          <p:nvPr/>
        </p:nvSpPr>
        <p:spPr>
          <a:xfrm flipV="1">
            <a:off x="43002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0" name="Line 137"/>
          <p:cNvSpPr/>
          <p:nvPr/>
        </p:nvSpPr>
        <p:spPr>
          <a:xfrm flipV="1">
            <a:off x="43192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1" name="Line 138"/>
          <p:cNvSpPr/>
          <p:nvPr/>
        </p:nvSpPr>
        <p:spPr>
          <a:xfrm flipV="1">
            <a:off x="43416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2" name="Line 139"/>
          <p:cNvSpPr/>
          <p:nvPr/>
        </p:nvSpPr>
        <p:spPr>
          <a:xfrm flipV="1">
            <a:off x="43639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3" name="Line 140"/>
          <p:cNvSpPr/>
          <p:nvPr/>
        </p:nvSpPr>
        <p:spPr>
          <a:xfrm flipV="1">
            <a:off x="43862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4" name="Line 141"/>
          <p:cNvSpPr/>
          <p:nvPr/>
        </p:nvSpPr>
        <p:spPr>
          <a:xfrm flipV="1">
            <a:off x="44049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5" name="Line 142"/>
          <p:cNvSpPr/>
          <p:nvPr/>
        </p:nvSpPr>
        <p:spPr>
          <a:xfrm flipV="1">
            <a:off x="44272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6" name="Line 143"/>
          <p:cNvSpPr/>
          <p:nvPr/>
        </p:nvSpPr>
        <p:spPr>
          <a:xfrm flipV="1">
            <a:off x="448308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7" name="Line 144"/>
          <p:cNvSpPr/>
          <p:nvPr/>
        </p:nvSpPr>
        <p:spPr>
          <a:xfrm flipV="1">
            <a:off x="44938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8" name="Line 145"/>
          <p:cNvSpPr/>
          <p:nvPr/>
        </p:nvSpPr>
        <p:spPr>
          <a:xfrm flipV="1">
            <a:off x="45050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59" name="Line 146"/>
          <p:cNvSpPr/>
          <p:nvPr/>
        </p:nvSpPr>
        <p:spPr>
          <a:xfrm flipV="1">
            <a:off x="45162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0" name="Line 147"/>
          <p:cNvSpPr/>
          <p:nvPr/>
        </p:nvSpPr>
        <p:spPr>
          <a:xfrm flipV="1">
            <a:off x="45288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1" name="Line 148"/>
          <p:cNvSpPr/>
          <p:nvPr/>
        </p:nvSpPr>
        <p:spPr>
          <a:xfrm flipV="1">
            <a:off x="45622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2" name="Line 149"/>
          <p:cNvSpPr/>
          <p:nvPr/>
        </p:nvSpPr>
        <p:spPr>
          <a:xfrm flipV="1">
            <a:off x="45687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3" name="Line 150"/>
          <p:cNvSpPr/>
          <p:nvPr/>
        </p:nvSpPr>
        <p:spPr>
          <a:xfrm flipV="1">
            <a:off x="461772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4" name="Line 151"/>
          <p:cNvSpPr/>
          <p:nvPr/>
        </p:nvSpPr>
        <p:spPr>
          <a:xfrm flipV="1">
            <a:off x="46321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5" name="Line 152"/>
          <p:cNvSpPr/>
          <p:nvPr/>
        </p:nvSpPr>
        <p:spPr>
          <a:xfrm flipV="1">
            <a:off x="46479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6" name="Line 153"/>
          <p:cNvSpPr/>
          <p:nvPr/>
        </p:nvSpPr>
        <p:spPr>
          <a:xfrm flipV="1">
            <a:off x="466236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7" name="Line 154"/>
          <p:cNvSpPr/>
          <p:nvPr/>
        </p:nvSpPr>
        <p:spPr>
          <a:xfrm flipV="1">
            <a:off x="46814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8" name="Line 155"/>
          <p:cNvSpPr/>
          <p:nvPr/>
        </p:nvSpPr>
        <p:spPr>
          <a:xfrm flipV="1">
            <a:off x="46954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69" name="Line 156"/>
          <p:cNvSpPr/>
          <p:nvPr/>
        </p:nvSpPr>
        <p:spPr>
          <a:xfrm flipV="1">
            <a:off x="47336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0" name="Line 157"/>
          <p:cNvSpPr/>
          <p:nvPr/>
        </p:nvSpPr>
        <p:spPr>
          <a:xfrm flipV="1">
            <a:off x="474804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1" name="Line 158"/>
          <p:cNvSpPr/>
          <p:nvPr/>
        </p:nvSpPr>
        <p:spPr>
          <a:xfrm flipV="1">
            <a:off x="47671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2" name="Line 159"/>
          <p:cNvSpPr/>
          <p:nvPr/>
        </p:nvSpPr>
        <p:spPr>
          <a:xfrm flipV="1">
            <a:off x="47829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3" name="Line 160"/>
          <p:cNvSpPr/>
          <p:nvPr/>
        </p:nvSpPr>
        <p:spPr>
          <a:xfrm flipV="1">
            <a:off x="47973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4" name="Line 161"/>
          <p:cNvSpPr/>
          <p:nvPr/>
        </p:nvSpPr>
        <p:spPr>
          <a:xfrm flipV="1">
            <a:off x="4811400" y="1663560"/>
            <a:ext cx="50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5" name="Line 162"/>
          <p:cNvSpPr/>
          <p:nvPr/>
        </p:nvSpPr>
        <p:spPr>
          <a:xfrm flipV="1">
            <a:off x="48574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6" name="Line 163"/>
          <p:cNvSpPr/>
          <p:nvPr/>
        </p:nvSpPr>
        <p:spPr>
          <a:xfrm flipV="1">
            <a:off x="48718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7" name="Line 164"/>
          <p:cNvSpPr/>
          <p:nvPr/>
        </p:nvSpPr>
        <p:spPr>
          <a:xfrm flipV="1">
            <a:off x="48909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8" name="Line 165"/>
          <p:cNvSpPr/>
          <p:nvPr/>
        </p:nvSpPr>
        <p:spPr>
          <a:xfrm flipV="1">
            <a:off x="49053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79" name="Line 166"/>
          <p:cNvSpPr/>
          <p:nvPr/>
        </p:nvSpPr>
        <p:spPr>
          <a:xfrm flipV="1">
            <a:off x="492120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0" name="Line 167"/>
          <p:cNvSpPr/>
          <p:nvPr/>
        </p:nvSpPr>
        <p:spPr>
          <a:xfrm flipV="1">
            <a:off x="49352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1" name="Line 168"/>
          <p:cNvSpPr/>
          <p:nvPr/>
        </p:nvSpPr>
        <p:spPr>
          <a:xfrm flipV="1">
            <a:off x="497988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2" name="Line 169"/>
          <p:cNvSpPr/>
          <p:nvPr/>
        </p:nvSpPr>
        <p:spPr>
          <a:xfrm flipV="1">
            <a:off x="499572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3" name="Line 170"/>
          <p:cNvSpPr/>
          <p:nvPr/>
        </p:nvSpPr>
        <p:spPr>
          <a:xfrm flipV="1">
            <a:off x="50130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4" name="Line 171"/>
          <p:cNvSpPr/>
          <p:nvPr/>
        </p:nvSpPr>
        <p:spPr>
          <a:xfrm flipV="1">
            <a:off x="50292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5" name="Line 172"/>
          <p:cNvSpPr/>
          <p:nvPr/>
        </p:nvSpPr>
        <p:spPr>
          <a:xfrm flipV="1">
            <a:off x="504324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6" name="Line 173"/>
          <p:cNvSpPr/>
          <p:nvPr/>
        </p:nvSpPr>
        <p:spPr>
          <a:xfrm flipV="1">
            <a:off x="50590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7" name="Line 174"/>
          <p:cNvSpPr/>
          <p:nvPr/>
        </p:nvSpPr>
        <p:spPr>
          <a:xfrm flipV="1">
            <a:off x="51069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8" name="Line 175"/>
          <p:cNvSpPr/>
          <p:nvPr/>
        </p:nvSpPr>
        <p:spPr>
          <a:xfrm flipV="1">
            <a:off x="512280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89" name="Line 176"/>
          <p:cNvSpPr/>
          <p:nvPr/>
        </p:nvSpPr>
        <p:spPr>
          <a:xfrm flipV="1">
            <a:off x="51400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0" name="Line 177"/>
          <p:cNvSpPr/>
          <p:nvPr/>
        </p:nvSpPr>
        <p:spPr>
          <a:xfrm flipV="1">
            <a:off x="515592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1" name="Line 178"/>
          <p:cNvSpPr/>
          <p:nvPr/>
        </p:nvSpPr>
        <p:spPr>
          <a:xfrm flipV="1">
            <a:off x="51703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2" name="Line 179"/>
          <p:cNvSpPr/>
          <p:nvPr/>
        </p:nvSpPr>
        <p:spPr>
          <a:xfrm flipV="1">
            <a:off x="51861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3" name="Line 180"/>
          <p:cNvSpPr/>
          <p:nvPr/>
        </p:nvSpPr>
        <p:spPr>
          <a:xfrm flipV="1">
            <a:off x="52336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4" name="Line 181"/>
          <p:cNvSpPr/>
          <p:nvPr/>
        </p:nvSpPr>
        <p:spPr>
          <a:xfrm flipV="1">
            <a:off x="524952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5" name="Line 182"/>
          <p:cNvSpPr/>
          <p:nvPr/>
        </p:nvSpPr>
        <p:spPr>
          <a:xfrm flipV="1">
            <a:off x="526392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6" name="Line 183"/>
          <p:cNvSpPr/>
          <p:nvPr/>
        </p:nvSpPr>
        <p:spPr>
          <a:xfrm flipV="1">
            <a:off x="52830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7" name="Line 184"/>
          <p:cNvSpPr/>
          <p:nvPr/>
        </p:nvSpPr>
        <p:spPr>
          <a:xfrm flipV="1">
            <a:off x="52974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8" name="Line 185"/>
          <p:cNvSpPr/>
          <p:nvPr/>
        </p:nvSpPr>
        <p:spPr>
          <a:xfrm flipV="1">
            <a:off x="53132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499" name="Line 186"/>
          <p:cNvSpPr/>
          <p:nvPr/>
        </p:nvSpPr>
        <p:spPr>
          <a:xfrm flipV="1">
            <a:off x="53463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0" name="Line 187"/>
          <p:cNvSpPr/>
          <p:nvPr/>
        </p:nvSpPr>
        <p:spPr>
          <a:xfrm flipV="1">
            <a:off x="53607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1" name="Line 188"/>
          <p:cNvSpPr/>
          <p:nvPr/>
        </p:nvSpPr>
        <p:spPr>
          <a:xfrm flipV="1">
            <a:off x="53766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2" name="Line 189"/>
          <p:cNvSpPr/>
          <p:nvPr/>
        </p:nvSpPr>
        <p:spPr>
          <a:xfrm flipV="1">
            <a:off x="53956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3" name="Line 190"/>
          <p:cNvSpPr/>
          <p:nvPr/>
        </p:nvSpPr>
        <p:spPr>
          <a:xfrm flipV="1">
            <a:off x="54100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4" name="Line 191"/>
          <p:cNvSpPr/>
          <p:nvPr/>
        </p:nvSpPr>
        <p:spPr>
          <a:xfrm flipV="1">
            <a:off x="54244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5" name="Line 192"/>
          <p:cNvSpPr/>
          <p:nvPr/>
        </p:nvSpPr>
        <p:spPr>
          <a:xfrm flipV="1">
            <a:off x="54734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6" name="Line 193"/>
          <p:cNvSpPr/>
          <p:nvPr/>
        </p:nvSpPr>
        <p:spPr>
          <a:xfrm flipV="1">
            <a:off x="54878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7" name="Line 194"/>
          <p:cNvSpPr/>
          <p:nvPr/>
        </p:nvSpPr>
        <p:spPr>
          <a:xfrm flipV="1">
            <a:off x="55036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8" name="Line 195"/>
          <p:cNvSpPr/>
          <p:nvPr/>
        </p:nvSpPr>
        <p:spPr>
          <a:xfrm flipV="1">
            <a:off x="551808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09" name="Line 196"/>
          <p:cNvSpPr/>
          <p:nvPr/>
        </p:nvSpPr>
        <p:spPr>
          <a:xfrm flipV="1">
            <a:off x="55371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0" name="Line 197"/>
          <p:cNvSpPr/>
          <p:nvPr/>
        </p:nvSpPr>
        <p:spPr>
          <a:xfrm flipV="1">
            <a:off x="55512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1" name="Line 198"/>
          <p:cNvSpPr/>
          <p:nvPr/>
        </p:nvSpPr>
        <p:spPr>
          <a:xfrm flipV="1">
            <a:off x="55926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2" name="Line 199"/>
          <p:cNvSpPr/>
          <p:nvPr/>
        </p:nvSpPr>
        <p:spPr>
          <a:xfrm flipV="1">
            <a:off x="56084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3" name="Line 200"/>
          <p:cNvSpPr/>
          <p:nvPr/>
        </p:nvSpPr>
        <p:spPr>
          <a:xfrm flipV="1">
            <a:off x="56228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4" name="Line 201"/>
          <p:cNvSpPr/>
          <p:nvPr/>
        </p:nvSpPr>
        <p:spPr>
          <a:xfrm flipV="1">
            <a:off x="56419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5" name="Line 202"/>
          <p:cNvSpPr/>
          <p:nvPr/>
        </p:nvSpPr>
        <p:spPr>
          <a:xfrm flipV="1">
            <a:off x="56559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6" name="Line 203"/>
          <p:cNvSpPr/>
          <p:nvPr/>
        </p:nvSpPr>
        <p:spPr>
          <a:xfrm flipV="1">
            <a:off x="56718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7" name="Line 204"/>
          <p:cNvSpPr/>
          <p:nvPr/>
        </p:nvSpPr>
        <p:spPr>
          <a:xfrm flipV="1">
            <a:off x="57085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8" name="Line 205"/>
          <p:cNvSpPr/>
          <p:nvPr/>
        </p:nvSpPr>
        <p:spPr>
          <a:xfrm flipV="1">
            <a:off x="57243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19" name="Line 206"/>
          <p:cNvSpPr/>
          <p:nvPr/>
        </p:nvSpPr>
        <p:spPr>
          <a:xfrm flipV="1">
            <a:off x="573876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0" name="Line 207"/>
          <p:cNvSpPr/>
          <p:nvPr/>
        </p:nvSpPr>
        <p:spPr>
          <a:xfrm flipV="1">
            <a:off x="5752800" y="1663560"/>
            <a:ext cx="50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1" name="Line 208"/>
          <p:cNvSpPr/>
          <p:nvPr/>
        </p:nvSpPr>
        <p:spPr>
          <a:xfrm flipV="1">
            <a:off x="57718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2" name="Line 209"/>
          <p:cNvSpPr/>
          <p:nvPr/>
        </p:nvSpPr>
        <p:spPr>
          <a:xfrm flipV="1">
            <a:off x="578772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3" name="Line 210"/>
          <p:cNvSpPr/>
          <p:nvPr/>
        </p:nvSpPr>
        <p:spPr>
          <a:xfrm flipV="1">
            <a:off x="58323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4" name="Line 211"/>
          <p:cNvSpPr/>
          <p:nvPr/>
        </p:nvSpPr>
        <p:spPr>
          <a:xfrm flipV="1">
            <a:off x="584676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5" name="Line 212"/>
          <p:cNvSpPr/>
          <p:nvPr/>
        </p:nvSpPr>
        <p:spPr>
          <a:xfrm flipV="1">
            <a:off x="58654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6" name="Line 213"/>
          <p:cNvSpPr/>
          <p:nvPr/>
        </p:nvSpPr>
        <p:spPr>
          <a:xfrm flipV="1">
            <a:off x="58798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7" name="Line 214"/>
          <p:cNvSpPr/>
          <p:nvPr/>
        </p:nvSpPr>
        <p:spPr>
          <a:xfrm flipV="1">
            <a:off x="589572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8" name="Line 215"/>
          <p:cNvSpPr/>
          <p:nvPr/>
        </p:nvSpPr>
        <p:spPr>
          <a:xfrm flipV="1">
            <a:off x="591012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29" name="Line 216"/>
          <p:cNvSpPr/>
          <p:nvPr/>
        </p:nvSpPr>
        <p:spPr>
          <a:xfrm flipV="1">
            <a:off x="59292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0" name="Line 217"/>
          <p:cNvSpPr/>
          <p:nvPr/>
        </p:nvSpPr>
        <p:spPr>
          <a:xfrm flipV="1">
            <a:off x="59436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1" name="Line 218"/>
          <p:cNvSpPr/>
          <p:nvPr/>
        </p:nvSpPr>
        <p:spPr>
          <a:xfrm flipV="1">
            <a:off x="595944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2" name="Line 219"/>
          <p:cNvSpPr/>
          <p:nvPr/>
        </p:nvSpPr>
        <p:spPr>
          <a:xfrm flipV="1">
            <a:off x="5973480" y="1663560"/>
            <a:ext cx="50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3" name="Line 220"/>
          <p:cNvSpPr/>
          <p:nvPr/>
        </p:nvSpPr>
        <p:spPr>
          <a:xfrm flipV="1">
            <a:off x="59925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4" name="Line 221"/>
          <p:cNvSpPr/>
          <p:nvPr/>
        </p:nvSpPr>
        <p:spPr>
          <a:xfrm flipV="1">
            <a:off x="60084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5" name="Line 222"/>
          <p:cNvSpPr/>
          <p:nvPr/>
        </p:nvSpPr>
        <p:spPr>
          <a:xfrm flipV="1">
            <a:off x="60228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6" name="Line 223"/>
          <p:cNvSpPr/>
          <p:nvPr/>
        </p:nvSpPr>
        <p:spPr>
          <a:xfrm flipV="1">
            <a:off x="604836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7" name="Line 224"/>
          <p:cNvSpPr/>
          <p:nvPr/>
        </p:nvSpPr>
        <p:spPr>
          <a:xfrm flipV="1">
            <a:off x="604836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8" name="Line 225"/>
          <p:cNvSpPr/>
          <p:nvPr/>
        </p:nvSpPr>
        <p:spPr>
          <a:xfrm flipV="1">
            <a:off x="607212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39" name="Line 226"/>
          <p:cNvSpPr/>
          <p:nvPr/>
        </p:nvSpPr>
        <p:spPr>
          <a:xfrm flipV="1">
            <a:off x="60861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0" name="Line 227"/>
          <p:cNvSpPr/>
          <p:nvPr/>
        </p:nvSpPr>
        <p:spPr>
          <a:xfrm flipV="1">
            <a:off x="61052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1" name="Line 228"/>
          <p:cNvSpPr/>
          <p:nvPr/>
        </p:nvSpPr>
        <p:spPr>
          <a:xfrm flipV="1">
            <a:off x="61196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2" name="Line 229"/>
          <p:cNvSpPr/>
          <p:nvPr/>
        </p:nvSpPr>
        <p:spPr>
          <a:xfrm flipV="1">
            <a:off x="61354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3" name="Line 230"/>
          <p:cNvSpPr/>
          <p:nvPr/>
        </p:nvSpPr>
        <p:spPr>
          <a:xfrm flipV="1">
            <a:off x="61498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4" name="Line 231"/>
          <p:cNvSpPr/>
          <p:nvPr/>
        </p:nvSpPr>
        <p:spPr>
          <a:xfrm flipV="1">
            <a:off x="61689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5" name="Line 232"/>
          <p:cNvSpPr/>
          <p:nvPr/>
        </p:nvSpPr>
        <p:spPr>
          <a:xfrm flipV="1">
            <a:off x="620532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6" name="Line 233"/>
          <p:cNvSpPr/>
          <p:nvPr/>
        </p:nvSpPr>
        <p:spPr>
          <a:xfrm flipV="1">
            <a:off x="62211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7" name="Line 234"/>
          <p:cNvSpPr/>
          <p:nvPr/>
        </p:nvSpPr>
        <p:spPr>
          <a:xfrm flipV="1">
            <a:off x="62355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8" name="Line 235"/>
          <p:cNvSpPr/>
          <p:nvPr/>
        </p:nvSpPr>
        <p:spPr>
          <a:xfrm flipV="1">
            <a:off x="624996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49" name="Line 236"/>
          <p:cNvSpPr/>
          <p:nvPr/>
        </p:nvSpPr>
        <p:spPr>
          <a:xfrm flipV="1">
            <a:off x="626580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0" name="Line 237"/>
          <p:cNvSpPr/>
          <p:nvPr/>
        </p:nvSpPr>
        <p:spPr>
          <a:xfrm flipV="1">
            <a:off x="62848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1" name="Line 238"/>
          <p:cNvSpPr/>
          <p:nvPr/>
        </p:nvSpPr>
        <p:spPr>
          <a:xfrm flipV="1">
            <a:off x="63068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2" name="Line 239"/>
          <p:cNvSpPr/>
          <p:nvPr/>
        </p:nvSpPr>
        <p:spPr>
          <a:xfrm flipV="1">
            <a:off x="63068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3" name="Line 240"/>
          <p:cNvSpPr/>
          <p:nvPr/>
        </p:nvSpPr>
        <p:spPr>
          <a:xfrm flipV="1">
            <a:off x="63291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4" name="Line 241"/>
          <p:cNvSpPr/>
          <p:nvPr/>
        </p:nvSpPr>
        <p:spPr>
          <a:xfrm flipV="1">
            <a:off x="63482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5" name="Line 242"/>
          <p:cNvSpPr/>
          <p:nvPr/>
        </p:nvSpPr>
        <p:spPr>
          <a:xfrm flipV="1">
            <a:off x="63626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6" name="Line 243"/>
          <p:cNvSpPr/>
          <p:nvPr/>
        </p:nvSpPr>
        <p:spPr>
          <a:xfrm flipV="1">
            <a:off x="63784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7" name="Line 244"/>
          <p:cNvSpPr/>
          <p:nvPr/>
        </p:nvSpPr>
        <p:spPr>
          <a:xfrm flipV="1">
            <a:off x="639252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8" name="Line 245"/>
          <p:cNvSpPr/>
          <p:nvPr/>
        </p:nvSpPr>
        <p:spPr>
          <a:xfrm flipV="1">
            <a:off x="640692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59" name="Line 246"/>
          <p:cNvSpPr/>
          <p:nvPr/>
        </p:nvSpPr>
        <p:spPr>
          <a:xfrm flipV="1">
            <a:off x="64260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0" name="Line 247"/>
          <p:cNvSpPr/>
          <p:nvPr/>
        </p:nvSpPr>
        <p:spPr>
          <a:xfrm flipV="1">
            <a:off x="64594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1" name="Line 248"/>
          <p:cNvSpPr/>
          <p:nvPr/>
        </p:nvSpPr>
        <p:spPr>
          <a:xfrm flipV="1">
            <a:off x="64753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2" name="Line 249"/>
          <p:cNvSpPr/>
          <p:nvPr/>
        </p:nvSpPr>
        <p:spPr>
          <a:xfrm flipV="1">
            <a:off x="648648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3" name="Line 250"/>
          <p:cNvSpPr/>
          <p:nvPr/>
        </p:nvSpPr>
        <p:spPr>
          <a:xfrm flipV="1">
            <a:off x="6500520" y="1663560"/>
            <a:ext cx="50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4" name="Line 251"/>
          <p:cNvSpPr/>
          <p:nvPr/>
        </p:nvSpPr>
        <p:spPr>
          <a:xfrm flipV="1">
            <a:off x="65163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5" name="Line 252"/>
          <p:cNvSpPr/>
          <p:nvPr/>
        </p:nvSpPr>
        <p:spPr>
          <a:xfrm flipV="1">
            <a:off x="65307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6" name="Line 253"/>
          <p:cNvSpPr/>
          <p:nvPr/>
        </p:nvSpPr>
        <p:spPr>
          <a:xfrm flipV="1">
            <a:off x="654192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7" name="Line 254"/>
          <p:cNvSpPr/>
          <p:nvPr/>
        </p:nvSpPr>
        <p:spPr>
          <a:xfrm flipV="1">
            <a:off x="65563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8" name="Line 255"/>
          <p:cNvSpPr/>
          <p:nvPr/>
        </p:nvSpPr>
        <p:spPr>
          <a:xfrm flipV="1">
            <a:off x="65800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69" name="Line 256"/>
          <p:cNvSpPr/>
          <p:nvPr/>
        </p:nvSpPr>
        <p:spPr>
          <a:xfrm flipV="1">
            <a:off x="65800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0" name="Line 257"/>
          <p:cNvSpPr/>
          <p:nvPr/>
        </p:nvSpPr>
        <p:spPr>
          <a:xfrm flipV="1">
            <a:off x="65973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1" name="Line 258"/>
          <p:cNvSpPr/>
          <p:nvPr/>
        </p:nvSpPr>
        <p:spPr>
          <a:xfrm flipV="1">
            <a:off x="66132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2" name="Line 259"/>
          <p:cNvSpPr/>
          <p:nvPr/>
        </p:nvSpPr>
        <p:spPr>
          <a:xfrm flipV="1">
            <a:off x="66243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3" name="Line 260"/>
          <p:cNvSpPr/>
          <p:nvPr/>
        </p:nvSpPr>
        <p:spPr>
          <a:xfrm flipV="1">
            <a:off x="66387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4" name="Line 261"/>
          <p:cNvSpPr/>
          <p:nvPr/>
        </p:nvSpPr>
        <p:spPr>
          <a:xfrm flipV="1">
            <a:off x="66546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5" name="Line 262"/>
          <p:cNvSpPr/>
          <p:nvPr/>
        </p:nvSpPr>
        <p:spPr>
          <a:xfrm flipV="1">
            <a:off x="66657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6" name="Line 263"/>
          <p:cNvSpPr/>
          <p:nvPr/>
        </p:nvSpPr>
        <p:spPr>
          <a:xfrm flipV="1">
            <a:off x="66801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7" name="Line 264"/>
          <p:cNvSpPr/>
          <p:nvPr/>
        </p:nvSpPr>
        <p:spPr>
          <a:xfrm flipV="1">
            <a:off x="67244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8" name="Line 265"/>
          <p:cNvSpPr/>
          <p:nvPr/>
        </p:nvSpPr>
        <p:spPr>
          <a:xfrm flipV="1">
            <a:off x="673560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79" name="Line 266"/>
          <p:cNvSpPr/>
          <p:nvPr/>
        </p:nvSpPr>
        <p:spPr>
          <a:xfrm flipV="1">
            <a:off x="67514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0" name="Line 267"/>
          <p:cNvSpPr/>
          <p:nvPr/>
        </p:nvSpPr>
        <p:spPr>
          <a:xfrm flipV="1">
            <a:off x="67626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1" name="Line 268"/>
          <p:cNvSpPr/>
          <p:nvPr/>
        </p:nvSpPr>
        <p:spPr>
          <a:xfrm flipV="1">
            <a:off x="67770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2" name="Line 269"/>
          <p:cNvSpPr/>
          <p:nvPr/>
        </p:nvSpPr>
        <p:spPr>
          <a:xfrm flipV="1">
            <a:off x="6787800" y="1663560"/>
            <a:ext cx="50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3" name="Line 270"/>
          <p:cNvSpPr/>
          <p:nvPr/>
        </p:nvSpPr>
        <p:spPr>
          <a:xfrm flipV="1">
            <a:off x="68040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4" name="Line 271"/>
          <p:cNvSpPr/>
          <p:nvPr/>
        </p:nvSpPr>
        <p:spPr>
          <a:xfrm flipV="1">
            <a:off x="68148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5" name="Line 272"/>
          <p:cNvSpPr/>
          <p:nvPr/>
        </p:nvSpPr>
        <p:spPr>
          <a:xfrm flipV="1">
            <a:off x="68292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6" name="Line 273"/>
          <p:cNvSpPr/>
          <p:nvPr/>
        </p:nvSpPr>
        <p:spPr>
          <a:xfrm flipV="1">
            <a:off x="684036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7" name="Line 274"/>
          <p:cNvSpPr/>
          <p:nvPr/>
        </p:nvSpPr>
        <p:spPr>
          <a:xfrm flipV="1">
            <a:off x="69944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8" name="Line 275"/>
          <p:cNvSpPr/>
          <p:nvPr/>
        </p:nvSpPr>
        <p:spPr>
          <a:xfrm flipV="1">
            <a:off x="700560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89" name="Line 276"/>
          <p:cNvSpPr/>
          <p:nvPr/>
        </p:nvSpPr>
        <p:spPr>
          <a:xfrm flipV="1">
            <a:off x="700560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0" name="Line 277"/>
          <p:cNvSpPr/>
          <p:nvPr/>
        </p:nvSpPr>
        <p:spPr>
          <a:xfrm flipV="1">
            <a:off x="70196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1" name="Line 278"/>
          <p:cNvSpPr/>
          <p:nvPr/>
        </p:nvSpPr>
        <p:spPr>
          <a:xfrm flipV="1">
            <a:off x="70308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2" name="Line 279"/>
          <p:cNvSpPr/>
          <p:nvPr/>
        </p:nvSpPr>
        <p:spPr>
          <a:xfrm flipV="1">
            <a:off x="70610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3" name="Line 280"/>
          <p:cNvSpPr/>
          <p:nvPr/>
        </p:nvSpPr>
        <p:spPr>
          <a:xfrm flipV="1">
            <a:off x="70689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4" name="Line 281"/>
          <p:cNvSpPr/>
          <p:nvPr/>
        </p:nvSpPr>
        <p:spPr>
          <a:xfrm flipV="1">
            <a:off x="708012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5" name="Line 282"/>
          <p:cNvSpPr/>
          <p:nvPr/>
        </p:nvSpPr>
        <p:spPr>
          <a:xfrm flipV="1">
            <a:off x="71103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6" name="Line 283"/>
          <p:cNvSpPr/>
          <p:nvPr/>
        </p:nvSpPr>
        <p:spPr>
          <a:xfrm flipV="1">
            <a:off x="712152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7" name="Line 284"/>
          <p:cNvSpPr/>
          <p:nvPr/>
        </p:nvSpPr>
        <p:spPr>
          <a:xfrm flipV="1">
            <a:off x="68785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8" name="Line 285"/>
          <p:cNvSpPr/>
          <p:nvPr/>
        </p:nvSpPr>
        <p:spPr>
          <a:xfrm flipV="1">
            <a:off x="68896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599" name="Line 286"/>
          <p:cNvSpPr/>
          <p:nvPr/>
        </p:nvSpPr>
        <p:spPr>
          <a:xfrm flipV="1">
            <a:off x="68896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0" name="Line 287"/>
          <p:cNvSpPr/>
          <p:nvPr/>
        </p:nvSpPr>
        <p:spPr>
          <a:xfrm flipV="1">
            <a:off x="690084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1" name="Line 288"/>
          <p:cNvSpPr/>
          <p:nvPr/>
        </p:nvSpPr>
        <p:spPr>
          <a:xfrm flipV="1">
            <a:off x="69116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2" name="Line 289"/>
          <p:cNvSpPr/>
          <p:nvPr/>
        </p:nvSpPr>
        <p:spPr>
          <a:xfrm flipV="1">
            <a:off x="69418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3" name="Line 290"/>
          <p:cNvSpPr/>
          <p:nvPr/>
        </p:nvSpPr>
        <p:spPr>
          <a:xfrm flipV="1">
            <a:off x="69642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4" name="Line 291"/>
          <p:cNvSpPr/>
          <p:nvPr/>
        </p:nvSpPr>
        <p:spPr>
          <a:xfrm flipV="1">
            <a:off x="71434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5" name="Line 292"/>
          <p:cNvSpPr/>
          <p:nvPr/>
        </p:nvSpPr>
        <p:spPr>
          <a:xfrm flipV="1">
            <a:off x="715788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6" name="Line 293"/>
          <p:cNvSpPr/>
          <p:nvPr/>
        </p:nvSpPr>
        <p:spPr>
          <a:xfrm flipV="1">
            <a:off x="71769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7" name="Line 294"/>
          <p:cNvSpPr/>
          <p:nvPr/>
        </p:nvSpPr>
        <p:spPr>
          <a:xfrm flipV="1">
            <a:off x="71928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8" name="Line 295"/>
          <p:cNvSpPr/>
          <p:nvPr/>
        </p:nvSpPr>
        <p:spPr>
          <a:xfrm flipV="1">
            <a:off x="72100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09" name="Line 296"/>
          <p:cNvSpPr/>
          <p:nvPr/>
        </p:nvSpPr>
        <p:spPr>
          <a:xfrm flipV="1">
            <a:off x="72262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0" name="Line 297"/>
          <p:cNvSpPr/>
          <p:nvPr/>
        </p:nvSpPr>
        <p:spPr>
          <a:xfrm flipV="1">
            <a:off x="724032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1" name="Line 298"/>
          <p:cNvSpPr/>
          <p:nvPr/>
        </p:nvSpPr>
        <p:spPr>
          <a:xfrm flipV="1">
            <a:off x="72594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2" name="Line 299"/>
          <p:cNvSpPr/>
          <p:nvPr/>
        </p:nvSpPr>
        <p:spPr>
          <a:xfrm flipV="1">
            <a:off x="727380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3" name="Line 300"/>
          <p:cNvSpPr/>
          <p:nvPr/>
        </p:nvSpPr>
        <p:spPr>
          <a:xfrm flipV="1">
            <a:off x="72896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4" name="Line 301"/>
          <p:cNvSpPr/>
          <p:nvPr/>
        </p:nvSpPr>
        <p:spPr>
          <a:xfrm flipV="1">
            <a:off x="73087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5" name="Line 302"/>
          <p:cNvSpPr/>
          <p:nvPr/>
        </p:nvSpPr>
        <p:spPr>
          <a:xfrm flipV="1">
            <a:off x="732312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6" name="Line 303"/>
          <p:cNvSpPr/>
          <p:nvPr/>
        </p:nvSpPr>
        <p:spPr>
          <a:xfrm flipV="1">
            <a:off x="73418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7" name="Line 304"/>
          <p:cNvSpPr/>
          <p:nvPr/>
        </p:nvSpPr>
        <p:spPr>
          <a:xfrm flipV="1">
            <a:off x="73562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8" name="Line 305"/>
          <p:cNvSpPr/>
          <p:nvPr/>
        </p:nvSpPr>
        <p:spPr>
          <a:xfrm flipV="1">
            <a:off x="73720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19" name="Line 306"/>
          <p:cNvSpPr/>
          <p:nvPr/>
        </p:nvSpPr>
        <p:spPr>
          <a:xfrm flipV="1">
            <a:off x="73897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0" name="Line 307"/>
          <p:cNvSpPr/>
          <p:nvPr/>
        </p:nvSpPr>
        <p:spPr>
          <a:xfrm flipV="1">
            <a:off x="74055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1" name="Line 308"/>
          <p:cNvSpPr/>
          <p:nvPr/>
        </p:nvSpPr>
        <p:spPr>
          <a:xfrm flipV="1">
            <a:off x="74246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2" name="Line 309"/>
          <p:cNvSpPr/>
          <p:nvPr/>
        </p:nvSpPr>
        <p:spPr>
          <a:xfrm flipV="1">
            <a:off x="74386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3" name="Line 310"/>
          <p:cNvSpPr/>
          <p:nvPr/>
        </p:nvSpPr>
        <p:spPr>
          <a:xfrm flipV="1">
            <a:off x="745308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4" name="Line 311"/>
          <p:cNvSpPr/>
          <p:nvPr/>
        </p:nvSpPr>
        <p:spPr>
          <a:xfrm flipV="1">
            <a:off x="74721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5" name="Line 312"/>
          <p:cNvSpPr/>
          <p:nvPr/>
        </p:nvSpPr>
        <p:spPr>
          <a:xfrm flipV="1">
            <a:off x="74880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6" name="Line 313"/>
          <p:cNvSpPr/>
          <p:nvPr/>
        </p:nvSpPr>
        <p:spPr>
          <a:xfrm flipV="1">
            <a:off x="752472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7" name="Line 314"/>
          <p:cNvSpPr/>
          <p:nvPr/>
        </p:nvSpPr>
        <p:spPr>
          <a:xfrm flipV="1">
            <a:off x="75438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8" name="Line 315"/>
          <p:cNvSpPr/>
          <p:nvPr/>
        </p:nvSpPr>
        <p:spPr>
          <a:xfrm flipV="1">
            <a:off x="755784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29" name="Line 316"/>
          <p:cNvSpPr/>
          <p:nvPr/>
        </p:nvSpPr>
        <p:spPr>
          <a:xfrm flipV="1">
            <a:off x="757692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0" name="Line 317"/>
          <p:cNvSpPr/>
          <p:nvPr/>
        </p:nvSpPr>
        <p:spPr>
          <a:xfrm flipV="1">
            <a:off x="75960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1" name="Line 318"/>
          <p:cNvSpPr/>
          <p:nvPr/>
        </p:nvSpPr>
        <p:spPr>
          <a:xfrm flipV="1">
            <a:off x="761040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2" name="Line 319"/>
          <p:cNvSpPr/>
          <p:nvPr/>
        </p:nvSpPr>
        <p:spPr>
          <a:xfrm flipV="1">
            <a:off x="76546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3" name="Line 320"/>
          <p:cNvSpPr/>
          <p:nvPr/>
        </p:nvSpPr>
        <p:spPr>
          <a:xfrm flipV="1">
            <a:off x="767052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4" name="Line 321"/>
          <p:cNvSpPr/>
          <p:nvPr/>
        </p:nvSpPr>
        <p:spPr>
          <a:xfrm flipV="1">
            <a:off x="768168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5" name="Line 322"/>
          <p:cNvSpPr/>
          <p:nvPr/>
        </p:nvSpPr>
        <p:spPr>
          <a:xfrm flipV="1">
            <a:off x="76960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6" name="Line 323"/>
          <p:cNvSpPr/>
          <p:nvPr/>
        </p:nvSpPr>
        <p:spPr>
          <a:xfrm flipV="1">
            <a:off x="77119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7" name="Line 324"/>
          <p:cNvSpPr/>
          <p:nvPr/>
        </p:nvSpPr>
        <p:spPr>
          <a:xfrm flipV="1">
            <a:off x="77263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8" name="Line 325"/>
          <p:cNvSpPr/>
          <p:nvPr/>
        </p:nvSpPr>
        <p:spPr>
          <a:xfrm flipV="1">
            <a:off x="7737120" y="1663560"/>
            <a:ext cx="50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39" name="Line 326"/>
          <p:cNvSpPr/>
          <p:nvPr/>
        </p:nvSpPr>
        <p:spPr>
          <a:xfrm flipV="1">
            <a:off x="77533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0" name="Line 327"/>
          <p:cNvSpPr/>
          <p:nvPr/>
        </p:nvSpPr>
        <p:spPr>
          <a:xfrm flipV="1">
            <a:off x="78087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1" name="Line 328"/>
          <p:cNvSpPr/>
          <p:nvPr/>
        </p:nvSpPr>
        <p:spPr>
          <a:xfrm flipV="1">
            <a:off x="782316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2" name="Line 329"/>
          <p:cNvSpPr/>
          <p:nvPr/>
        </p:nvSpPr>
        <p:spPr>
          <a:xfrm flipV="1">
            <a:off x="78390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3" name="Line 330"/>
          <p:cNvSpPr/>
          <p:nvPr/>
        </p:nvSpPr>
        <p:spPr>
          <a:xfrm flipV="1">
            <a:off x="785016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4" name="Line 331"/>
          <p:cNvSpPr/>
          <p:nvPr/>
        </p:nvSpPr>
        <p:spPr>
          <a:xfrm flipV="1">
            <a:off x="786420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5" name="Line 332"/>
          <p:cNvSpPr/>
          <p:nvPr/>
        </p:nvSpPr>
        <p:spPr>
          <a:xfrm flipV="1">
            <a:off x="78800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6" name="Line 333"/>
          <p:cNvSpPr/>
          <p:nvPr/>
        </p:nvSpPr>
        <p:spPr>
          <a:xfrm flipV="1">
            <a:off x="78944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7" name="Line 334"/>
          <p:cNvSpPr/>
          <p:nvPr/>
        </p:nvSpPr>
        <p:spPr>
          <a:xfrm flipV="1">
            <a:off x="79056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8" name="Line 335"/>
          <p:cNvSpPr/>
          <p:nvPr/>
        </p:nvSpPr>
        <p:spPr>
          <a:xfrm flipV="1">
            <a:off x="796896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49" name="Line 336"/>
          <p:cNvSpPr/>
          <p:nvPr/>
        </p:nvSpPr>
        <p:spPr>
          <a:xfrm flipV="1">
            <a:off x="79880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0" name="Line 337"/>
          <p:cNvSpPr/>
          <p:nvPr/>
        </p:nvSpPr>
        <p:spPr>
          <a:xfrm flipV="1">
            <a:off x="800244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1" name="Line 338"/>
          <p:cNvSpPr/>
          <p:nvPr/>
        </p:nvSpPr>
        <p:spPr>
          <a:xfrm flipV="1">
            <a:off x="802152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2" name="Line 339"/>
          <p:cNvSpPr/>
          <p:nvPr/>
        </p:nvSpPr>
        <p:spPr>
          <a:xfrm flipV="1">
            <a:off x="80406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3" name="Line 340"/>
          <p:cNvSpPr/>
          <p:nvPr/>
        </p:nvSpPr>
        <p:spPr>
          <a:xfrm flipV="1">
            <a:off x="805968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4" name="Line 341"/>
          <p:cNvSpPr/>
          <p:nvPr/>
        </p:nvSpPr>
        <p:spPr>
          <a:xfrm flipV="1">
            <a:off x="807372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5" name="Line 342"/>
          <p:cNvSpPr/>
          <p:nvPr/>
        </p:nvSpPr>
        <p:spPr>
          <a:xfrm flipV="1">
            <a:off x="809280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6" name="Line 343"/>
          <p:cNvSpPr/>
          <p:nvPr/>
        </p:nvSpPr>
        <p:spPr>
          <a:xfrm flipV="1">
            <a:off x="81118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7" name="Line 344"/>
          <p:cNvSpPr/>
          <p:nvPr/>
        </p:nvSpPr>
        <p:spPr>
          <a:xfrm flipV="1">
            <a:off x="812952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8" name="Line 345"/>
          <p:cNvSpPr/>
          <p:nvPr/>
        </p:nvSpPr>
        <p:spPr>
          <a:xfrm flipV="1">
            <a:off x="814860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59" name="Line 346"/>
          <p:cNvSpPr/>
          <p:nvPr/>
        </p:nvSpPr>
        <p:spPr>
          <a:xfrm flipV="1">
            <a:off x="81644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0" name="Line 347"/>
          <p:cNvSpPr/>
          <p:nvPr/>
        </p:nvSpPr>
        <p:spPr>
          <a:xfrm flipV="1">
            <a:off x="818172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1" name="Line 348"/>
          <p:cNvSpPr/>
          <p:nvPr/>
        </p:nvSpPr>
        <p:spPr>
          <a:xfrm flipV="1">
            <a:off x="82389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2" name="Line 349"/>
          <p:cNvSpPr/>
          <p:nvPr/>
        </p:nvSpPr>
        <p:spPr>
          <a:xfrm flipV="1">
            <a:off x="8253360" y="1663560"/>
            <a:ext cx="28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3" name="Line 350"/>
          <p:cNvSpPr/>
          <p:nvPr/>
        </p:nvSpPr>
        <p:spPr>
          <a:xfrm flipV="1">
            <a:off x="826740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4" name="Line 351"/>
          <p:cNvSpPr/>
          <p:nvPr/>
        </p:nvSpPr>
        <p:spPr>
          <a:xfrm flipV="1">
            <a:off x="82832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5" name="Line 352"/>
          <p:cNvSpPr/>
          <p:nvPr/>
        </p:nvSpPr>
        <p:spPr>
          <a:xfrm flipV="1">
            <a:off x="829764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6" name="Line 353"/>
          <p:cNvSpPr/>
          <p:nvPr/>
        </p:nvSpPr>
        <p:spPr>
          <a:xfrm flipV="1">
            <a:off x="83134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7" name="Line 354"/>
          <p:cNvSpPr/>
          <p:nvPr/>
        </p:nvSpPr>
        <p:spPr>
          <a:xfrm flipV="1">
            <a:off x="834696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8" name="Line 355"/>
          <p:cNvSpPr/>
          <p:nvPr/>
        </p:nvSpPr>
        <p:spPr>
          <a:xfrm flipV="1">
            <a:off x="8366040" y="1663560"/>
            <a:ext cx="14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69" name="Line 356"/>
          <p:cNvSpPr/>
          <p:nvPr/>
        </p:nvSpPr>
        <p:spPr>
          <a:xfrm flipV="1">
            <a:off x="8380080" y="1663560"/>
            <a:ext cx="180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70" name="Line 357"/>
          <p:cNvSpPr/>
          <p:nvPr/>
        </p:nvSpPr>
        <p:spPr>
          <a:xfrm flipV="1">
            <a:off x="8413560" y="1663560"/>
            <a:ext cx="468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71" name="Line 358"/>
          <p:cNvSpPr/>
          <p:nvPr/>
        </p:nvSpPr>
        <p:spPr>
          <a:xfrm flipV="1">
            <a:off x="8432640" y="1663560"/>
            <a:ext cx="3240" cy="49320"/>
          </a:xfrm>
          <a:prstGeom prst="line">
            <a:avLst/>
          </a:prstGeom>
          <a:ln w="7920">
            <a:solidFill>
              <a:srgbClr val="000000"/>
            </a:solidFill>
            <a:round/>
          </a:ln>
        </p:spPr>
        <p:style>
          <a:lnRef idx="0">
            <a:scrgbClr r="0" g="0" b="0"/>
          </a:lnRef>
          <a:fillRef idx="0">
            <a:scrgbClr r="0" g="0" b="0"/>
          </a:fillRef>
          <a:effectRef idx="0">
            <a:scrgbClr r="0" g="0" b="0"/>
          </a:effectRef>
          <a:fontRef idx="minor"/>
        </p:style>
      </p:sp>
      <p:sp>
        <p:nvSpPr>
          <p:cNvPr id="1672" name="CustomShape 359"/>
          <p:cNvSpPr/>
          <p:nvPr/>
        </p:nvSpPr>
        <p:spPr>
          <a:xfrm>
            <a:off x="3673440" y="3651120"/>
            <a:ext cx="4941360" cy="842760"/>
          </a:xfrm>
          <a:custGeom>
            <a:avLst/>
            <a:gdLst/>
            <a:ahLst/>
            <a:cxnLst/>
            <a:rect l="l" t="t" r="r" b="b"/>
            <a:pathLst>
              <a:path w="3113" h="531">
                <a:moveTo>
                  <a:pt x="0" y="418"/>
                </a:moveTo>
                <a:lnTo>
                  <a:pt x="51" y="418"/>
                </a:lnTo>
                <a:lnTo>
                  <a:pt x="91" y="277"/>
                </a:lnTo>
                <a:lnTo>
                  <a:pt x="143" y="291"/>
                </a:lnTo>
                <a:lnTo>
                  <a:pt x="200" y="0"/>
                </a:lnTo>
                <a:lnTo>
                  <a:pt x="237" y="49"/>
                </a:lnTo>
                <a:lnTo>
                  <a:pt x="291" y="51"/>
                </a:lnTo>
                <a:lnTo>
                  <a:pt x="294" y="51"/>
                </a:lnTo>
                <a:lnTo>
                  <a:pt x="296" y="49"/>
                </a:lnTo>
                <a:lnTo>
                  <a:pt x="301" y="47"/>
                </a:lnTo>
                <a:lnTo>
                  <a:pt x="308" y="44"/>
                </a:lnTo>
                <a:lnTo>
                  <a:pt x="315" y="40"/>
                </a:lnTo>
                <a:lnTo>
                  <a:pt x="322" y="37"/>
                </a:lnTo>
                <a:lnTo>
                  <a:pt x="329" y="33"/>
                </a:lnTo>
                <a:lnTo>
                  <a:pt x="336" y="30"/>
                </a:lnTo>
                <a:lnTo>
                  <a:pt x="341" y="28"/>
                </a:lnTo>
                <a:lnTo>
                  <a:pt x="343" y="28"/>
                </a:lnTo>
                <a:lnTo>
                  <a:pt x="348" y="28"/>
                </a:lnTo>
                <a:lnTo>
                  <a:pt x="353" y="28"/>
                </a:lnTo>
                <a:lnTo>
                  <a:pt x="357" y="28"/>
                </a:lnTo>
                <a:lnTo>
                  <a:pt x="364" y="28"/>
                </a:lnTo>
                <a:lnTo>
                  <a:pt x="369" y="28"/>
                </a:lnTo>
                <a:lnTo>
                  <a:pt x="376" y="28"/>
                </a:lnTo>
                <a:lnTo>
                  <a:pt x="383" y="28"/>
                </a:lnTo>
                <a:lnTo>
                  <a:pt x="390" y="28"/>
                </a:lnTo>
                <a:lnTo>
                  <a:pt x="397" y="30"/>
                </a:lnTo>
                <a:lnTo>
                  <a:pt x="404" y="28"/>
                </a:lnTo>
                <a:lnTo>
                  <a:pt x="404" y="30"/>
                </a:lnTo>
                <a:lnTo>
                  <a:pt x="407" y="33"/>
                </a:lnTo>
                <a:lnTo>
                  <a:pt x="411" y="35"/>
                </a:lnTo>
                <a:lnTo>
                  <a:pt x="418" y="40"/>
                </a:lnTo>
                <a:lnTo>
                  <a:pt x="426" y="44"/>
                </a:lnTo>
                <a:lnTo>
                  <a:pt x="435" y="49"/>
                </a:lnTo>
                <a:lnTo>
                  <a:pt x="442" y="51"/>
                </a:lnTo>
                <a:lnTo>
                  <a:pt x="447" y="56"/>
                </a:lnTo>
                <a:lnTo>
                  <a:pt x="451" y="58"/>
                </a:lnTo>
                <a:lnTo>
                  <a:pt x="454" y="61"/>
                </a:lnTo>
                <a:lnTo>
                  <a:pt x="456" y="65"/>
                </a:lnTo>
                <a:lnTo>
                  <a:pt x="468" y="80"/>
                </a:lnTo>
                <a:lnTo>
                  <a:pt x="484" y="98"/>
                </a:lnTo>
                <a:lnTo>
                  <a:pt x="506" y="122"/>
                </a:lnTo>
                <a:lnTo>
                  <a:pt x="527" y="148"/>
                </a:lnTo>
                <a:lnTo>
                  <a:pt x="548" y="174"/>
                </a:lnTo>
                <a:lnTo>
                  <a:pt x="569" y="197"/>
                </a:lnTo>
                <a:lnTo>
                  <a:pt x="586" y="216"/>
                </a:lnTo>
                <a:lnTo>
                  <a:pt x="597" y="228"/>
                </a:lnTo>
                <a:lnTo>
                  <a:pt x="600" y="233"/>
                </a:lnTo>
                <a:lnTo>
                  <a:pt x="666" y="216"/>
                </a:lnTo>
                <a:lnTo>
                  <a:pt x="746" y="233"/>
                </a:lnTo>
                <a:lnTo>
                  <a:pt x="800" y="230"/>
                </a:lnTo>
                <a:lnTo>
                  <a:pt x="856" y="249"/>
                </a:lnTo>
                <a:lnTo>
                  <a:pt x="943" y="254"/>
                </a:lnTo>
                <a:lnTo>
                  <a:pt x="1005" y="289"/>
                </a:lnTo>
                <a:lnTo>
                  <a:pt x="1009" y="287"/>
                </a:lnTo>
                <a:lnTo>
                  <a:pt x="1019" y="282"/>
                </a:lnTo>
                <a:lnTo>
                  <a:pt x="1033" y="277"/>
                </a:lnTo>
                <a:lnTo>
                  <a:pt x="1052" y="268"/>
                </a:lnTo>
                <a:lnTo>
                  <a:pt x="1070" y="261"/>
                </a:lnTo>
                <a:lnTo>
                  <a:pt x="1092" y="251"/>
                </a:lnTo>
                <a:lnTo>
                  <a:pt x="1110" y="244"/>
                </a:lnTo>
                <a:lnTo>
                  <a:pt x="1125" y="237"/>
                </a:lnTo>
                <a:lnTo>
                  <a:pt x="1139" y="233"/>
                </a:lnTo>
                <a:lnTo>
                  <a:pt x="1143" y="230"/>
                </a:lnTo>
                <a:lnTo>
                  <a:pt x="1146" y="230"/>
                </a:lnTo>
                <a:lnTo>
                  <a:pt x="1148" y="230"/>
                </a:lnTo>
                <a:lnTo>
                  <a:pt x="1153" y="230"/>
                </a:lnTo>
                <a:lnTo>
                  <a:pt x="1160" y="230"/>
                </a:lnTo>
                <a:lnTo>
                  <a:pt x="1165" y="230"/>
                </a:lnTo>
                <a:lnTo>
                  <a:pt x="1172" y="230"/>
                </a:lnTo>
                <a:lnTo>
                  <a:pt x="1179" y="230"/>
                </a:lnTo>
                <a:lnTo>
                  <a:pt x="1186" y="230"/>
                </a:lnTo>
                <a:lnTo>
                  <a:pt x="1193" y="230"/>
                </a:lnTo>
                <a:lnTo>
                  <a:pt x="1197" y="230"/>
                </a:lnTo>
                <a:lnTo>
                  <a:pt x="1200" y="233"/>
                </a:lnTo>
                <a:lnTo>
                  <a:pt x="1202" y="233"/>
                </a:lnTo>
                <a:lnTo>
                  <a:pt x="1207" y="235"/>
                </a:lnTo>
                <a:lnTo>
                  <a:pt x="1214" y="240"/>
                </a:lnTo>
                <a:lnTo>
                  <a:pt x="1219" y="242"/>
                </a:lnTo>
                <a:lnTo>
                  <a:pt x="1223" y="244"/>
                </a:lnTo>
                <a:lnTo>
                  <a:pt x="1228" y="247"/>
                </a:lnTo>
                <a:lnTo>
                  <a:pt x="1233" y="249"/>
                </a:lnTo>
                <a:lnTo>
                  <a:pt x="1235" y="251"/>
                </a:lnTo>
                <a:lnTo>
                  <a:pt x="1238" y="251"/>
                </a:lnTo>
                <a:lnTo>
                  <a:pt x="1240" y="251"/>
                </a:lnTo>
                <a:lnTo>
                  <a:pt x="1245" y="251"/>
                </a:lnTo>
                <a:lnTo>
                  <a:pt x="1252" y="251"/>
                </a:lnTo>
                <a:lnTo>
                  <a:pt x="1259" y="251"/>
                </a:lnTo>
                <a:lnTo>
                  <a:pt x="1268" y="254"/>
                </a:lnTo>
                <a:lnTo>
                  <a:pt x="1280" y="254"/>
                </a:lnTo>
                <a:lnTo>
                  <a:pt x="1287" y="254"/>
                </a:lnTo>
                <a:lnTo>
                  <a:pt x="1296" y="254"/>
                </a:lnTo>
                <a:lnTo>
                  <a:pt x="1301" y="254"/>
                </a:lnTo>
                <a:lnTo>
                  <a:pt x="1303" y="254"/>
                </a:lnTo>
                <a:lnTo>
                  <a:pt x="1306" y="251"/>
                </a:lnTo>
                <a:lnTo>
                  <a:pt x="1310" y="242"/>
                </a:lnTo>
                <a:lnTo>
                  <a:pt x="1315" y="225"/>
                </a:lnTo>
                <a:lnTo>
                  <a:pt x="1322" y="209"/>
                </a:lnTo>
                <a:lnTo>
                  <a:pt x="1329" y="190"/>
                </a:lnTo>
                <a:lnTo>
                  <a:pt x="1336" y="169"/>
                </a:lnTo>
                <a:lnTo>
                  <a:pt x="1343" y="153"/>
                </a:lnTo>
                <a:lnTo>
                  <a:pt x="1348" y="138"/>
                </a:lnTo>
                <a:lnTo>
                  <a:pt x="1353" y="127"/>
                </a:lnTo>
                <a:lnTo>
                  <a:pt x="1353" y="124"/>
                </a:lnTo>
                <a:lnTo>
                  <a:pt x="1388" y="101"/>
                </a:lnTo>
                <a:lnTo>
                  <a:pt x="1438" y="98"/>
                </a:lnTo>
                <a:lnTo>
                  <a:pt x="1569" y="23"/>
                </a:lnTo>
                <a:lnTo>
                  <a:pt x="1654" y="73"/>
                </a:lnTo>
                <a:lnTo>
                  <a:pt x="1708" y="65"/>
                </a:lnTo>
                <a:lnTo>
                  <a:pt x="1786" y="188"/>
                </a:lnTo>
                <a:lnTo>
                  <a:pt x="1791" y="188"/>
                </a:lnTo>
                <a:lnTo>
                  <a:pt x="1795" y="188"/>
                </a:lnTo>
                <a:lnTo>
                  <a:pt x="1802" y="185"/>
                </a:lnTo>
                <a:lnTo>
                  <a:pt x="1809" y="185"/>
                </a:lnTo>
                <a:lnTo>
                  <a:pt x="1819" y="185"/>
                </a:lnTo>
                <a:lnTo>
                  <a:pt x="1826" y="185"/>
                </a:lnTo>
                <a:lnTo>
                  <a:pt x="1831" y="185"/>
                </a:lnTo>
                <a:lnTo>
                  <a:pt x="1835" y="185"/>
                </a:lnTo>
                <a:lnTo>
                  <a:pt x="1845" y="188"/>
                </a:lnTo>
                <a:lnTo>
                  <a:pt x="1854" y="193"/>
                </a:lnTo>
                <a:lnTo>
                  <a:pt x="1866" y="195"/>
                </a:lnTo>
                <a:lnTo>
                  <a:pt x="1878" y="200"/>
                </a:lnTo>
                <a:lnTo>
                  <a:pt x="1889" y="204"/>
                </a:lnTo>
                <a:lnTo>
                  <a:pt x="1899" y="207"/>
                </a:lnTo>
                <a:lnTo>
                  <a:pt x="1911" y="209"/>
                </a:lnTo>
                <a:lnTo>
                  <a:pt x="1918" y="211"/>
                </a:lnTo>
                <a:lnTo>
                  <a:pt x="1922" y="214"/>
                </a:lnTo>
                <a:lnTo>
                  <a:pt x="1925" y="214"/>
                </a:lnTo>
                <a:lnTo>
                  <a:pt x="1979" y="228"/>
                </a:lnTo>
                <a:lnTo>
                  <a:pt x="2040" y="291"/>
                </a:lnTo>
                <a:lnTo>
                  <a:pt x="2115" y="235"/>
                </a:lnTo>
                <a:lnTo>
                  <a:pt x="2148" y="134"/>
                </a:lnTo>
                <a:lnTo>
                  <a:pt x="2290" y="37"/>
                </a:lnTo>
                <a:lnTo>
                  <a:pt x="2377" y="178"/>
                </a:lnTo>
                <a:lnTo>
                  <a:pt x="2438" y="214"/>
                </a:lnTo>
                <a:lnTo>
                  <a:pt x="2480" y="214"/>
                </a:lnTo>
                <a:lnTo>
                  <a:pt x="2560" y="240"/>
                </a:lnTo>
                <a:lnTo>
                  <a:pt x="2614" y="240"/>
                </a:lnTo>
                <a:lnTo>
                  <a:pt x="2647" y="214"/>
                </a:lnTo>
                <a:lnTo>
                  <a:pt x="2734" y="214"/>
                </a:lnTo>
                <a:lnTo>
                  <a:pt x="2786" y="273"/>
                </a:lnTo>
                <a:lnTo>
                  <a:pt x="2876" y="327"/>
                </a:lnTo>
                <a:lnTo>
                  <a:pt x="2967" y="371"/>
                </a:lnTo>
                <a:lnTo>
                  <a:pt x="3026" y="320"/>
                </a:lnTo>
                <a:lnTo>
                  <a:pt x="3094" y="522"/>
                </a:lnTo>
                <a:lnTo>
                  <a:pt x="3113" y="531"/>
                </a:lnTo>
              </a:path>
            </a:pathLst>
          </a:custGeom>
          <a:noFill/>
          <a:ln w="7920">
            <a:solidFill>
              <a:srgbClr val="000000"/>
            </a:solidFill>
            <a:round/>
          </a:ln>
        </p:spPr>
        <p:style>
          <a:lnRef idx="0">
            <a:scrgbClr r="0" g="0" b="0"/>
          </a:lnRef>
          <a:fillRef idx="0">
            <a:scrgbClr r="0" g="0" b="0"/>
          </a:fillRef>
          <a:effectRef idx="0">
            <a:scrgbClr r="0" g="0" b="0"/>
          </a:effectRef>
          <a:fontRef idx="minor"/>
        </p:style>
      </p:sp>
      <p:sp>
        <p:nvSpPr>
          <p:cNvPr id="1673" name="Line 360"/>
          <p:cNvSpPr/>
          <p:nvPr/>
        </p:nvSpPr>
        <p:spPr>
          <a:xfrm>
            <a:off x="685800" y="3809880"/>
            <a:ext cx="4572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674" name="Line 361"/>
          <p:cNvSpPr/>
          <p:nvPr/>
        </p:nvSpPr>
        <p:spPr>
          <a:xfrm>
            <a:off x="685800" y="4038480"/>
            <a:ext cx="457200" cy="360"/>
          </a:xfrm>
          <a:prstGeom prst="line">
            <a:avLst/>
          </a:prstGeom>
          <a:ln w="9360">
            <a:solidFill>
              <a:srgbClr val="3333CC"/>
            </a:solidFill>
            <a:round/>
          </a:ln>
        </p:spPr>
        <p:style>
          <a:lnRef idx="0">
            <a:scrgbClr r="0" g="0" b="0"/>
          </a:lnRef>
          <a:fillRef idx="0">
            <a:scrgbClr r="0" g="0" b="0"/>
          </a:fillRef>
          <a:effectRef idx="0">
            <a:scrgbClr r="0" g="0" b="0"/>
          </a:effectRef>
          <a:fontRef idx="minor"/>
        </p:style>
      </p:sp>
      <p:sp>
        <p:nvSpPr>
          <p:cNvPr id="1675" name="CustomShape 362"/>
          <p:cNvSpPr/>
          <p:nvPr/>
        </p:nvSpPr>
        <p:spPr>
          <a:xfrm>
            <a:off x="1220760" y="3581280"/>
            <a:ext cx="1152000" cy="3337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uFill>
                  <a:solidFill>
                    <a:srgbClr val="FFFFFF"/>
                  </a:solidFill>
                </a:uFill>
                <a:latin typeface="Arial"/>
              </a:rPr>
              <a:t>Actual rate</a:t>
            </a:r>
            <a:endParaRPr lang="en-US" sz="1800" b="0" strike="noStrike" spc="-1">
              <a:solidFill>
                <a:srgbClr val="000000"/>
              </a:solidFill>
              <a:uFill>
                <a:solidFill>
                  <a:srgbClr val="FFFFFF"/>
                </a:solidFill>
              </a:uFill>
              <a:latin typeface="Arial"/>
            </a:endParaRPr>
          </a:p>
        </p:txBody>
      </p:sp>
      <p:sp>
        <p:nvSpPr>
          <p:cNvPr id="1676" name="CustomShape 363"/>
          <p:cNvSpPr/>
          <p:nvPr/>
        </p:nvSpPr>
        <p:spPr>
          <a:xfrm>
            <a:off x="1221120" y="3886200"/>
            <a:ext cx="1433880" cy="3337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uFill>
                  <a:solidFill>
                    <a:srgbClr val="FFFFFF"/>
                  </a:solidFill>
                </a:uFill>
                <a:latin typeface="Arial"/>
              </a:rPr>
              <a:t>Expected rate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 name="TextShape 1"/>
          <p:cNvSpPr txBox="1"/>
          <p:nvPr/>
        </p:nvSpPr>
        <p:spPr>
          <a:xfrm>
            <a:off x="4460760" y="6494400"/>
            <a:ext cx="1066320" cy="304560"/>
          </a:xfrm>
          <a:prstGeom prst="rect">
            <a:avLst/>
          </a:prstGeom>
          <a:noFill/>
          <a:ln>
            <a:noFill/>
          </a:ln>
        </p:spPr>
        <p:txBody>
          <a:bodyPr/>
          <a:lstStyle/>
          <a:p>
            <a:pPr>
              <a:lnSpc>
                <a:spcPct val="100000"/>
              </a:lnSpc>
            </a:pPr>
            <a:fld id="{D5D48A63-C7C5-41D9-A1C9-B1448D0D1A4E}" type="slidenum">
              <a:rPr lang="en-US" sz="1200" b="1" strike="noStrike" spc="-1">
                <a:solidFill>
                  <a:srgbClr val="000000"/>
                </a:solidFill>
                <a:uFill>
                  <a:solidFill>
                    <a:srgbClr val="FFFFFF"/>
                  </a:solidFill>
                </a:uFill>
                <a:latin typeface="Arial"/>
              </a:rPr>
              <a:t>65</a:t>
            </a:fld>
            <a:endParaRPr lang="en-US" sz="1400" b="0" strike="noStrike" spc="-1">
              <a:solidFill>
                <a:srgbClr val="000000"/>
              </a:solidFill>
              <a:uFill>
                <a:solidFill>
                  <a:srgbClr val="FFFFFF"/>
                </a:solidFill>
              </a:uFill>
              <a:latin typeface="Times New Roman"/>
            </a:endParaRPr>
          </a:p>
        </p:txBody>
      </p:sp>
      <p:sp>
        <p:nvSpPr>
          <p:cNvPr id="1678"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Modified Slow Start	</a:t>
            </a:r>
            <a:endParaRPr lang="en-US" sz="3300" b="0" strike="noStrike" spc="-1">
              <a:solidFill>
                <a:srgbClr val="000000"/>
              </a:solidFill>
              <a:uFill>
                <a:solidFill>
                  <a:srgbClr val="FFFFFF"/>
                </a:solidFill>
              </a:uFill>
              <a:latin typeface="Arial"/>
            </a:endParaRPr>
          </a:p>
        </p:txBody>
      </p:sp>
      <p:sp>
        <p:nvSpPr>
          <p:cNvPr id="1679" name="TextShape 3"/>
          <p:cNvSpPr txBox="1"/>
          <p:nvPr/>
        </p:nvSpPr>
        <p:spPr>
          <a:xfrm>
            <a:off x="762120" y="1523880"/>
            <a:ext cx="769572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Instead of doubling every RTT, double every other RTT</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Keep window the same for one RTT after doubling </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Then check for congestion (</a:t>
            </a:r>
            <a:r>
              <a:rPr lang="en-US" sz="2400" b="0" strike="noStrike" spc="-1">
                <a:solidFill>
                  <a:srgbClr val="000000"/>
                </a:solidFill>
                <a:uFill>
                  <a:solidFill>
                    <a:srgbClr val="FFFFFF"/>
                  </a:solidFill>
                </a:uFill>
                <a:latin typeface="Symbol"/>
              </a:rPr>
              <a:t>ab</a:t>
            </a:r>
            <a:r>
              <a:rPr lang="en-US" sz="2400" b="0" strike="noStrike" spc="-1">
                <a:solidFill>
                  <a:srgbClr val="000000"/>
                </a:solidFill>
                <a:uFill>
                  <a:solidFill>
                    <a:srgbClr val="FFFFFF"/>
                  </a:solidFill>
                </a:uFill>
                <a:latin typeface="Arial"/>
              </a:rPr>
              <a:t> test as above)</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If congestion, go to additive increase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TextShape 1"/>
          <p:cNvSpPr txBox="1"/>
          <p:nvPr/>
        </p:nvSpPr>
        <p:spPr>
          <a:xfrm>
            <a:off x="4460760" y="6494400"/>
            <a:ext cx="1066320" cy="304560"/>
          </a:xfrm>
          <a:prstGeom prst="rect">
            <a:avLst/>
          </a:prstGeom>
          <a:noFill/>
          <a:ln>
            <a:noFill/>
          </a:ln>
        </p:spPr>
        <p:txBody>
          <a:bodyPr/>
          <a:lstStyle/>
          <a:p>
            <a:pPr>
              <a:lnSpc>
                <a:spcPct val="100000"/>
              </a:lnSpc>
            </a:pPr>
            <a:fld id="{1E0B70FB-77F9-4207-89E2-D072EFA93996}" type="slidenum">
              <a:rPr lang="en-US" sz="1200" b="1" strike="noStrike" spc="-1">
                <a:solidFill>
                  <a:srgbClr val="000000"/>
                </a:solidFill>
                <a:uFill>
                  <a:solidFill>
                    <a:srgbClr val="FFFFFF"/>
                  </a:solidFill>
                </a:uFill>
                <a:latin typeface="Arial"/>
              </a:rPr>
              <a:t>66</a:t>
            </a:fld>
            <a:endParaRPr lang="en-US" sz="1400" b="0" strike="noStrike" spc="-1">
              <a:solidFill>
                <a:srgbClr val="000000"/>
              </a:solidFill>
              <a:uFill>
                <a:solidFill>
                  <a:srgbClr val="FFFFFF"/>
                </a:solidFill>
              </a:uFill>
              <a:latin typeface="Times New Roman"/>
            </a:endParaRPr>
          </a:p>
        </p:txBody>
      </p:sp>
      <p:sp>
        <p:nvSpPr>
          <p:cNvPr id="1681"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Symbol"/>
              </a:rPr>
              <a:t>a</a:t>
            </a:r>
            <a:r>
              <a:rPr lang="en-US" sz="3300" b="1" strike="noStrike" spc="-1">
                <a:solidFill>
                  <a:srgbClr val="336666"/>
                </a:solidFill>
                <a:uFill>
                  <a:solidFill>
                    <a:srgbClr val="FFFFFF"/>
                  </a:solidFill>
                </a:uFill>
                <a:latin typeface="Arial"/>
              </a:rPr>
              <a:t> and </a:t>
            </a:r>
            <a:r>
              <a:rPr lang="en-US" sz="3300" b="1" strike="noStrike" spc="-1">
                <a:solidFill>
                  <a:srgbClr val="336666"/>
                </a:solidFill>
                <a:uFill>
                  <a:solidFill>
                    <a:srgbClr val="FFFFFF"/>
                  </a:solidFill>
                </a:uFill>
                <a:latin typeface="Symbol"/>
              </a:rPr>
              <a:t>b</a:t>
            </a:r>
            <a:r>
              <a:rPr lang="en-US" sz="3300" b="1" strike="noStrike" spc="-1">
                <a:solidFill>
                  <a:srgbClr val="336666"/>
                </a:solidFill>
                <a:uFill>
                  <a:solidFill>
                    <a:srgbClr val="FFFFFF"/>
                  </a:solidFill>
                </a:uFill>
                <a:latin typeface="Arial"/>
              </a:rPr>
              <a:t> as packets/base_rtt</a:t>
            </a:r>
            <a:endParaRPr lang="en-US" sz="3300" b="0" strike="noStrike" spc="-1">
              <a:solidFill>
                <a:srgbClr val="000000"/>
              </a:solidFill>
              <a:uFill>
                <a:solidFill>
                  <a:srgbClr val="FFFFFF"/>
                </a:solidFill>
              </a:uFill>
              <a:latin typeface="Arial"/>
            </a:endParaRPr>
          </a:p>
        </p:txBody>
      </p:sp>
      <p:sp>
        <p:nvSpPr>
          <p:cNvPr id="1682" name="TextShape 3"/>
          <p:cNvSpPr txBox="1"/>
          <p:nvPr/>
        </p:nvSpPr>
        <p:spPr>
          <a:xfrm>
            <a:off x="762120" y="1523880"/>
            <a:ext cx="769572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basertt = minimum rtt seen thus far (probably equal to the minimum possible rtt with little or no queuing delay)</a:t>
            </a:r>
            <a:endParaRPr lang="en-US" sz="24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actualrtt = the actual rtt being experienced at this moment</a:t>
            </a:r>
            <a:endParaRPr lang="en-US" sz="24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actualrate = W/actualrtt</a:t>
            </a:r>
            <a:endParaRPr lang="en-US" sz="24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expectedrate = W/basertt</a:t>
            </a:r>
            <a:endParaRPr lang="en-US" sz="24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optimumW = bandwidth delay product = basertt * C, 
where C is the share of the bandwidth of the network available to the flow.</a:t>
            </a:r>
            <a:endParaRPr lang="en-US" sz="24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 name="TextShape 1"/>
          <p:cNvSpPr txBox="1"/>
          <p:nvPr/>
        </p:nvSpPr>
        <p:spPr>
          <a:xfrm>
            <a:off x="4460760" y="6494400"/>
            <a:ext cx="1066320" cy="304560"/>
          </a:xfrm>
          <a:prstGeom prst="rect">
            <a:avLst/>
          </a:prstGeom>
          <a:noFill/>
          <a:ln>
            <a:noFill/>
          </a:ln>
        </p:spPr>
        <p:txBody>
          <a:bodyPr/>
          <a:lstStyle/>
          <a:p>
            <a:pPr>
              <a:lnSpc>
                <a:spcPct val="100000"/>
              </a:lnSpc>
            </a:pPr>
            <a:fld id="{0FF787B9-AB55-4033-B112-98ACD9C1BCA4}" type="slidenum">
              <a:rPr lang="en-US" sz="1200" b="1" strike="noStrike" spc="-1">
                <a:solidFill>
                  <a:srgbClr val="000000"/>
                </a:solidFill>
                <a:uFill>
                  <a:solidFill>
                    <a:srgbClr val="FFFFFF"/>
                  </a:solidFill>
                </a:uFill>
                <a:latin typeface="Arial"/>
              </a:rPr>
              <a:t>67</a:t>
            </a:fld>
            <a:endParaRPr lang="en-US" sz="1400" b="0" strike="noStrike" spc="-1">
              <a:solidFill>
                <a:srgbClr val="000000"/>
              </a:solidFill>
              <a:uFill>
                <a:solidFill>
                  <a:srgbClr val="FFFFFF"/>
                </a:solidFill>
              </a:uFill>
              <a:latin typeface="Times New Roman"/>
            </a:endParaRPr>
          </a:p>
        </p:txBody>
      </p:sp>
      <p:sp>
        <p:nvSpPr>
          <p:cNvPr id="1684"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Symbol"/>
              </a:rPr>
              <a:t>a</a:t>
            </a:r>
            <a:r>
              <a:rPr lang="en-US" sz="3300" b="1" strike="noStrike" spc="-1">
                <a:solidFill>
                  <a:srgbClr val="336666"/>
                </a:solidFill>
                <a:uFill>
                  <a:solidFill>
                    <a:srgbClr val="FFFFFF"/>
                  </a:solidFill>
                </a:uFill>
                <a:latin typeface="Arial"/>
              </a:rPr>
              <a:t> and </a:t>
            </a:r>
            <a:r>
              <a:rPr lang="en-US" sz="3300" b="1" strike="noStrike" spc="-1">
                <a:solidFill>
                  <a:srgbClr val="336666"/>
                </a:solidFill>
                <a:uFill>
                  <a:solidFill>
                    <a:srgbClr val="FFFFFF"/>
                  </a:solidFill>
                </a:uFill>
                <a:latin typeface="Symbol"/>
              </a:rPr>
              <a:t>b</a:t>
            </a:r>
            <a:r>
              <a:rPr lang="en-US" sz="3300" b="1" strike="noStrike" spc="-1">
                <a:solidFill>
                  <a:srgbClr val="336666"/>
                </a:solidFill>
                <a:uFill>
                  <a:solidFill>
                    <a:srgbClr val="FFFFFF"/>
                  </a:solidFill>
                </a:uFill>
                <a:latin typeface="Arial"/>
              </a:rPr>
              <a:t> as packets/base_rtt</a:t>
            </a:r>
            <a:endParaRPr lang="en-US" sz="3300" b="0" strike="noStrike" spc="-1">
              <a:solidFill>
                <a:srgbClr val="000000"/>
              </a:solidFill>
              <a:uFill>
                <a:solidFill>
                  <a:srgbClr val="FFFFFF"/>
                </a:solidFill>
              </a:uFill>
              <a:latin typeface="Arial"/>
            </a:endParaRPr>
          </a:p>
        </p:txBody>
      </p:sp>
      <p:sp>
        <p:nvSpPr>
          <p:cNvPr id="1685" name="TextShape 3"/>
          <p:cNvSpPr txBox="1"/>
          <p:nvPr/>
        </p:nvSpPr>
        <p:spPr>
          <a:xfrm>
            <a:off x="762120" y="1523880"/>
            <a:ext cx="7695720" cy="441936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During early stages of congestion, we can claim that C = actualrate</a:t>
            </a: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because if the flow attempts to transmit faster than C, the network will only xmit its packets at a rate of C, all the other packets beyond this will be queued at the router.</a:t>
            </a:r>
            <a:endParaRPr lang="en-US" sz="20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actualrate = C</a:t>
            </a:r>
            <a:endParaRPr lang="en-US" sz="2000" b="0" strike="noStrike" spc="-1">
              <a:solidFill>
                <a:srgbClr val="000000"/>
              </a:solidFill>
              <a:uFill>
                <a:solidFill>
                  <a:srgbClr val="FFFFFF"/>
                </a:solidFill>
              </a:uFill>
              <a:latin typeface="Arial"/>
            </a:endParaRPr>
          </a:p>
          <a:p>
            <a:pPr>
              <a:lnSpc>
                <a:spcPct val="90000"/>
              </a:lnSpc>
            </a:pPr>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optimumW = basertt * C = basertt * actualrate
                  = basertt * W / actualrtt</a:t>
            </a:r>
          </a:p>
          <a:p>
            <a:pPr>
              <a:lnSpc>
                <a:spcPct val="90000"/>
              </a:lnSpc>
            </a:pPr>
            <a:endParaRPr lang="en-US" sz="2400" b="0" strike="noStrike" spc="-1">
              <a:solidFill>
                <a:srgbClr val="000000"/>
              </a:solidFill>
              <a:uFill>
                <a:solidFill>
                  <a:srgbClr val="FFFFFF"/>
                </a:solidFill>
              </a:uFill>
              <a:latin typeface="Arial"/>
            </a:endParaRP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rearranging: W/actualrtt = optimumW/basertt</a:t>
            </a:r>
          </a:p>
          <a:p>
            <a:pPr>
              <a:lnSpc>
                <a:spcPct val="90000"/>
              </a:lnSpc>
            </a:pPr>
            <a:endParaRPr lang="en-US" sz="2400" b="0" strike="noStrike" spc="-1">
              <a:solidFill>
                <a:srgbClr val="000000"/>
              </a:solidFill>
              <a:uFill>
                <a:solidFill>
                  <a:srgbClr val="FFFFFF"/>
                </a:solidFill>
              </a:uFill>
              <a:latin typeface="Arial"/>
            </a:endParaRPr>
          </a:p>
          <a:p>
            <a:pPr>
              <a:lnSpc>
                <a:spcPct val="9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TextShape 1"/>
          <p:cNvSpPr txBox="1"/>
          <p:nvPr/>
        </p:nvSpPr>
        <p:spPr>
          <a:xfrm>
            <a:off x="4460760" y="6494400"/>
            <a:ext cx="1066320" cy="304560"/>
          </a:xfrm>
          <a:prstGeom prst="rect">
            <a:avLst/>
          </a:prstGeom>
          <a:noFill/>
          <a:ln>
            <a:noFill/>
          </a:ln>
        </p:spPr>
        <p:txBody>
          <a:bodyPr/>
          <a:lstStyle/>
          <a:p>
            <a:pPr>
              <a:lnSpc>
                <a:spcPct val="100000"/>
              </a:lnSpc>
            </a:pPr>
            <a:fld id="{6DA65828-FB1B-4A98-AAB8-D44CDA7538F5}" type="slidenum">
              <a:rPr lang="en-US" sz="1200" b="1" strike="noStrike" spc="-1">
                <a:solidFill>
                  <a:srgbClr val="000000"/>
                </a:solidFill>
                <a:uFill>
                  <a:solidFill>
                    <a:srgbClr val="FFFFFF"/>
                  </a:solidFill>
                </a:uFill>
                <a:latin typeface="Arial"/>
              </a:rPr>
              <a:t>68</a:t>
            </a:fld>
            <a:endParaRPr lang="en-US" sz="1400" b="0" strike="noStrike" spc="-1">
              <a:solidFill>
                <a:srgbClr val="000000"/>
              </a:solidFill>
              <a:uFill>
                <a:solidFill>
                  <a:srgbClr val="FFFFFF"/>
                </a:solidFill>
              </a:uFill>
              <a:latin typeface="Times New Roman"/>
            </a:endParaRPr>
          </a:p>
        </p:txBody>
      </p:sp>
      <p:sp>
        <p:nvSpPr>
          <p:cNvPr id="1687"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Symbol"/>
              </a:rPr>
              <a:t>a</a:t>
            </a:r>
            <a:r>
              <a:rPr lang="en-US" sz="3300" b="1" strike="noStrike" spc="-1">
                <a:solidFill>
                  <a:srgbClr val="336666"/>
                </a:solidFill>
                <a:uFill>
                  <a:solidFill>
                    <a:srgbClr val="FFFFFF"/>
                  </a:solidFill>
                </a:uFill>
                <a:latin typeface="Arial"/>
              </a:rPr>
              <a:t> and </a:t>
            </a:r>
            <a:r>
              <a:rPr lang="en-US" sz="3300" b="1" strike="noStrike" spc="-1">
                <a:solidFill>
                  <a:srgbClr val="336666"/>
                </a:solidFill>
                <a:uFill>
                  <a:solidFill>
                    <a:srgbClr val="FFFFFF"/>
                  </a:solidFill>
                </a:uFill>
                <a:latin typeface="Symbol"/>
              </a:rPr>
              <a:t>b</a:t>
            </a:r>
            <a:r>
              <a:rPr lang="en-US" sz="3300" b="1" strike="noStrike" spc="-1">
                <a:solidFill>
                  <a:srgbClr val="336666"/>
                </a:solidFill>
                <a:uFill>
                  <a:solidFill>
                    <a:srgbClr val="FFFFFF"/>
                  </a:solidFill>
                </a:uFill>
                <a:latin typeface="Arial"/>
              </a:rPr>
              <a:t> as packets/base_rtt</a:t>
            </a:r>
            <a:endParaRPr lang="en-US" sz="3300" b="0" strike="noStrike" spc="-1">
              <a:solidFill>
                <a:srgbClr val="000000"/>
              </a:solidFill>
              <a:uFill>
                <a:solidFill>
                  <a:srgbClr val="FFFFFF"/>
                </a:solidFill>
              </a:uFill>
              <a:latin typeface="Arial"/>
            </a:endParaRPr>
          </a:p>
        </p:txBody>
      </p:sp>
      <p:sp>
        <p:nvSpPr>
          <p:cNvPr id="1688" name="TextShape 3"/>
          <p:cNvSpPr txBox="1"/>
          <p:nvPr/>
        </p:nvSpPr>
        <p:spPr>
          <a:xfrm>
            <a:off x="762120" y="1523880"/>
            <a:ext cx="800064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   expectedrate - actualrate 
= W/basertt - W/actualrtt   {by definition}
= W/basertt - optimumW/basertt  {from previous slide}
= (W - optimumW)/basertt</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Thus, α and β are bounds on (expectedrate - actualrate), and hence, they are bounds on </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(W - optimumW)/basertt</a:t>
            </a:r>
            <a:endParaRPr lang="en-US" sz="20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Hence, you can express these bounds in terms of "packets per basertt“</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and, they correspond to the number of extra packets in W compared to the optimum window.</a:t>
            </a:r>
            <a:endParaRPr lang="en-US" sz="20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 name="TextShape 1"/>
          <p:cNvSpPr txBox="1"/>
          <p:nvPr/>
        </p:nvSpPr>
        <p:spPr>
          <a:xfrm>
            <a:off x="4460760" y="6494400"/>
            <a:ext cx="1066320" cy="304560"/>
          </a:xfrm>
          <a:prstGeom prst="rect">
            <a:avLst/>
          </a:prstGeom>
          <a:noFill/>
          <a:ln>
            <a:noFill/>
          </a:ln>
        </p:spPr>
        <p:txBody>
          <a:bodyPr/>
          <a:lstStyle/>
          <a:p>
            <a:pPr>
              <a:lnSpc>
                <a:spcPct val="100000"/>
              </a:lnSpc>
            </a:pPr>
            <a:fld id="{76B486C4-4762-435D-BEC8-D16B32C6F79A}" type="slidenum">
              <a:rPr lang="en-US" sz="1200" b="1" strike="noStrike" spc="-1">
                <a:solidFill>
                  <a:srgbClr val="000000"/>
                </a:solidFill>
                <a:uFill>
                  <a:solidFill>
                    <a:srgbClr val="FFFFFF"/>
                  </a:solidFill>
                </a:uFill>
                <a:latin typeface="Arial"/>
              </a:rPr>
              <a:t>69</a:t>
            </a:fld>
            <a:endParaRPr lang="en-US" sz="1400" b="0" strike="noStrike" spc="-1">
              <a:solidFill>
                <a:srgbClr val="000000"/>
              </a:solidFill>
              <a:uFill>
                <a:solidFill>
                  <a:srgbClr val="FFFFFF"/>
                </a:solidFill>
              </a:uFill>
              <a:latin typeface="Times New Roman"/>
            </a:endParaRPr>
          </a:p>
        </p:txBody>
      </p:sp>
      <p:sp>
        <p:nvSpPr>
          <p:cNvPr id="1690"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DECbit : end host behavior</a:t>
            </a:r>
            <a:endParaRPr lang="en-US" sz="3300" b="0" strike="noStrike" spc="-1">
              <a:solidFill>
                <a:srgbClr val="000000"/>
              </a:solidFill>
              <a:uFill>
                <a:solidFill>
                  <a:srgbClr val="FFFFFF"/>
                </a:solidFill>
              </a:uFill>
              <a:latin typeface="Arial"/>
            </a:endParaRPr>
          </a:p>
        </p:txBody>
      </p:sp>
      <p:sp>
        <p:nvSpPr>
          <p:cNvPr id="1691" name="TextShape 3"/>
          <p:cNvSpPr txBox="1"/>
          <p:nvPr/>
        </p:nvSpPr>
        <p:spPr>
          <a:xfrm>
            <a:off x="685800" y="1447920"/>
            <a:ext cx="8152920" cy="46479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Add binary congestion bit to each packet header </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Source sets bit to 0</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If congestion, the router will flip the bit to 1</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Destination echoes bit back to source in the ack’s</a:t>
            </a:r>
          </a:p>
          <a:p>
            <a:pPr>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Source records how many packets resulted in set bit</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If less than 50% of last window’s worth had bit set </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increase </a:t>
            </a:r>
            <a:r>
              <a:rPr lang="en-US" sz="2200" b="1" strike="noStrike" spc="-1">
                <a:solidFill>
                  <a:srgbClr val="000000"/>
                </a:solidFill>
                <a:uFill>
                  <a:solidFill>
                    <a:srgbClr val="FFFFFF"/>
                  </a:solidFill>
                </a:uFill>
                <a:latin typeface="Courier New"/>
              </a:rPr>
              <a:t>CongestionWindow</a:t>
            </a:r>
            <a:r>
              <a:rPr lang="en-US" sz="2000" b="0" strike="noStrike" spc="-1">
                <a:solidFill>
                  <a:srgbClr val="000000"/>
                </a:solidFill>
                <a:uFill>
                  <a:solidFill>
                    <a:srgbClr val="FFFFFF"/>
                  </a:solidFill>
                </a:uFill>
                <a:latin typeface="Arial"/>
              </a:rPr>
              <a:t> by 1 packet</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If 50% or more of last window’s worth had bit set </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Multiply  </a:t>
            </a:r>
            <a:r>
              <a:rPr lang="en-US" sz="2200" b="1" strike="noStrike" spc="-1">
                <a:solidFill>
                  <a:srgbClr val="000000"/>
                </a:solidFill>
                <a:uFill>
                  <a:solidFill>
                    <a:srgbClr val="FFFFFF"/>
                  </a:solidFill>
                </a:uFill>
                <a:latin typeface="Courier New"/>
              </a:rPr>
              <a:t>CongestionWindow</a:t>
            </a:r>
            <a:r>
              <a:rPr lang="en-US" sz="2000" b="0" strike="noStrike" spc="-1">
                <a:solidFill>
                  <a:srgbClr val="000000"/>
                </a:solidFill>
                <a:uFill>
                  <a:solidFill>
                    <a:srgbClr val="FFFFFF"/>
                  </a:solidFill>
                </a:uFill>
                <a:latin typeface="Arial"/>
              </a:rPr>
              <a:t> by 0.875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685800" y="304920"/>
            <a:ext cx="7772040" cy="914040"/>
          </a:xfrm>
          <a:prstGeom prst="rect">
            <a:avLst/>
          </a:prstGeom>
          <a:solidFill>
            <a:srgbClr val="FFFFFF"/>
          </a:solidFill>
          <a:ln>
            <a:noFill/>
          </a:ln>
        </p:spPr>
        <p:txBody>
          <a:bodyPr/>
          <a:lstStyle/>
          <a:p>
            <a:pPr>
              <a:lnSpc>
                <a:spcPct val="100000"/>
              </a:lnSpc>
            </a:pPr>
            <a:r>
              <a:rPr lang="en-US" sz="3300" b="1" strike="noStrike" spc="-1">
                <a:solidFill>
                  <a:srgbClr val="498D8A"/>
                </a:solidFill>
                <a:uFill>
                  <a:solidFill>
                    <a:srgbClr val="FFFFFF"/>
                  </a:solidFill>
                </a:uFill>
                <a:latin typeface="Arial"/>
              </a:rPr>
              <a:t>Self-clocking or ACK Clock (picture of bottleneck router link)</a:t>
            </a:r>
            <a:endParaRPr lang="en-US" sz="3300" b="0" strike="noStrike" spc="-1">
              <a:solidFill>
                <a:srgbClr val="000000"/>
              </a:solidFill>
              <a:uFill>
                <a:solidFill>
                  <a:srgbClr val="FFFFFF"/>
                </a:solidFill>
              </a:uFill>
              <a:latin typeface="Arial"/>
            </a:endParaRPr>
          </a:p>
        </p:txBody>
      </p:sp>
      <p:sp>
        <p:nvSpPr>
          <p:cNvPr id="245" name="CustomShape 2"/>
          <p:cNvSpPr/>
          <p:nvPr/>
        </p:nvSpPr>
        <p:spPr>
          <a:xfrm>
            <a:off x="457200" y="1295280"/>
            <a:ext cx="8229240" cy="3352320"/>
          </a:xfrm>
          <a:prstGeom prst="rect">
            <a:avLst/>
          </a:prstGeom>
          <a:noFill/>
          <a:ln>
            <a:noFill/>
          </a:ln>
          <a:effectLst>
            <a:outerShdw dist="107763" dir="2700000" algn="ctr" rotWithShape="0">
              <a:schemeClr val="bg2"/>
            </a:outerShdw>
          </a:effectLst>
        </p:spPr>
        <p:style>
          <a:lnRef idx="0">
            <a:scrgbClr r="0" g="0" b="0"/>
          </a:lnRef>
          <a:fillRef idx="0">
            <a:scrgbClr r="0" g="0" b="0"/>
          </a:fillRef>
          <a:effectRef idx="0">
            <a:scrgbClr r="0" g="0" b="0"/>
          </a:effectRef>
          <a:fontRef idx="minor"/>
        </p:style>
      </p:sp>
      <p:sp>
        <p:nvSpPr>
          <p:cNvPr id="246" name="Line 3"/>
          <p:cNvSpPr/>
          <p:nvPr/>
        </p:nvSpPr>
        <p:spPr>
          <a:xfrm>
            <a:off x="1600200" y="1954800"/>
            <a:ext cx="106668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47" name="Line 4"/>
          <p:cNvSpPr/>
          <p:nvPr/>
        </p:nvSpPr>
        <p:spPr>
          <a:xfrm>
            <a:off x="1600200" y="2433960"/>
            <a:ext cx="106668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48" name="Line 5"/>
          <p:cNvSpPr/>
          <p:nvPr/>
        </p:nvSpPr>
        <p:spPr>
          <a:xfrm>
            <a:off x="2971800" y="2114640"/>
            <a:ext cx="274320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49" name="Line 6"/>
          <p:cNvSpPr/>
          <p:nvPr/>
        </p:nvSpPr>
        <p:spPr>
          <a:xfrm>
            <a:off x="2971800" y="2274120"/>
            <a:ext cx="274320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50" name="Line 7"/>
          <p:cNvSpPr/>
          <p:nvPr/>
        </p:nvSpPr>
        <p:spPr>
          <a:xfrm>
            <a:off x="2666880" y="1954800"/>
            <a:ext cx="304920" cy="1598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51" name="Line 8"/>
          <p:cNvSpPr/>
          <p:nvPr/>
        </p:nvSpPr>
        <p:spPr>
          <a:xfrm flipV="1">
            <a:off x="2666880" y="2274120"/>
            <a:ext cx="304920" cy="1598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52" name="Line 9"/>
          <p:cNvSpPr/>
          <p:nvPr/>
        </p:nvSpPr>
        <p:spPr>
          <a:xfrm>
            <a:off x="6019560" y="1954800"/>
            <a:ext cx="106704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53" name="Line 10"/>
          <p:cNvSpPr/>
          <p:nvPr/>
        </p:nvSpPr>
        <p:spPr>
          <a:xfrm>
            <a:off x="6019560" y="2433960"/>
            <a:ext cx="106704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54" name="Line 11"/>
          <p:cNvSpPr/>
          <p:nvPr/>
        </p:nvSpPr>
        <p:spPr>
          <a:xfrm>
            <a:off x="5715000" y="2274120"/>
            <a:ext cx="304560" cy="1598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55" name="Line 12"/>
          <p:cNvSpPr/>
          <p:nvPr/>
        </p:nvSpPr>
        <p:spPr>
          <a:xfrm flipV="1">
            <a:off x="5715000" y="1954800"/>
            <a:ext cx="304560" cy="1598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56" name="CustomShape 13"/>
          <p:cNvSpPr/>
          <p:nvPr/>
        </p:nvSpPr>
        <p:spPr>
          <a:xfrm>
            <a:off x="2057400" y="1955160"/>
            <a:ext cx="75960" cy="47844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57" name="CustomShape 14"/>
          <p:cNvSpPr/>
          <p:nvPr/>
        </p:nvSpPr>
        <p:spPr>
          <a:xfrm>
            <a:off x="2209680" y="1955160"/>
            <a:ext cx="75960" cy="47844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58" name="CustomShape 15"/>
          <p:cNvSpPr/>
          <p:nvPr/>
        </p:nvSpPr>
        <p:spPr>
          <a:xfrm>
            <a:off x="2362320" y="1955160"/>
            <a:ext cx="75960" cy="47844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59" name="CustomShape 16"/>
          <p:cNvSpPr/>
          <p:nvPr/>
        </p:nvSpPr>
        <p:spPr>
          <a:xfrm>
            <a:off x="2514600" y="1955160"/>
            <a:ext cx="75960" cy="47844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60" name="CustomShape 17"/>
          <p:cNvSpPr/>
          <p:nvPr/>
        </p:nvSpPr>
        <p:spPr>
          <a:xfrm>
            <a:off x="3124080" y="2114640"/>
            <a:ext cx="761760" cy="15912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61" name="CustomShape 18"/>
          <p:cNvSpPr/>
          <p:nvPr/>
        </p:nvSpPr>
        <p:spPr>
          <a:xfrm>
            <a:off x="4038480" y="2114640"/>
            <a:ext cx="761760" cy="15912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62" name="CustomShape 19"/>
          <p:cNvSpPr/>
          <p:nvPr/>
        </p:nvSpPr>
        <p:spPr>
          <a:xfrm>
            <a:off x="4952880" y="2114640"/>
            <a:ext cx="761760" cy="15912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63" name="CustomShape 20"/>
          <p:cNvSpPr/>
          <p:nvPr/>
        </p:nvSpPr>
        <p:spPr>
          <a:xfrm>
            <a:off x="6095880" y="1955160"/>
            <a:ext cx="75960" cy="47844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64" name="CustomShape 21"/>
          <p:cNvSpPr/>
          <p:nvPr/>
        </p:nvSpPr>
        <p:spPr>
          <a:xfrm>
            <a:off x="6705720" y="1955160"/>
            <a:ext cx="75960" cy="47844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65" name="Line 22"/>
          <p:cNvSpPr/>
          <p:nvPr/>
        </p:nvSpPr>
        <p:spPr>
          <a:xfrm>
            <a:off x="1752480" y="3285360"/>
            <a:ext cx="106668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66" name="Line 23"/>
          <p:cNvSpPr/>
          <p:nvPr/>
        </p:nvSpPr>
        <p:spPr>
          <a:xfrm>
            <a:off x="1752480" y="3764520"/>
            <a:ext cx="106668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67" name="Line 24"/>
          <p:cNvSpPr/>
          <p:nvPr/>
        </p:nvSpPr>
        <p:spPr>
          <a:xfrm>
            <a:off x="3124080" y="3445200"/>
            <a:ext cx="274320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68" name="Line 25"/>
          <p:cNvSpPr/>
          <p:nvPr/>
        </p:nvSpPr>
        <p:spPr>
          <a:xfrm>
            <a:off x="3124080" y="3604680"/>
            <a:ext cx="274320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69" name="Line 26"/>
          <p:cNvSpPr/>
          <p:nvPr/>
        </p:nvSpPr>
        <p:spPr>
          <a:xfrm>
            <a:off x="2819160" y="3285360"/>
            <a:ext cx="304920" cy="1598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70" name="Line 27"/>
          <p:cNvSpPr/>
          <p:nvPr/>
        </p:nvSpPr>
        <p:spPr>
          <a:xfrm flipV="1">
            <a:off x="2819160" y="3604680"/>
            <a:ext cx="304920" cy="1598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71" name="Line 28"/>
          <p:cNvSpPr/>
          <p:nvPr/>
        </p:nvSpPr>
        <p:spPr>
          <a:xfrm>
            <a:off x="6172200" y="3285360"/>
            <a:ext cx="106668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72" name="Line 29"/>
          <p:cNvSpPr/>
          <p:nvPr/>
        </p:nvSpPr>
        <p:spPr>
          <a:xfrm>
            <a:off x="6172200" y="3764520"/>
            <a:ext cx="106668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73" name="Line 30"/>
          <p:cNvSpPr/>
          <p:nvPr/>
        </p:nvSpPr>
        <p:spPr>
          <a:xfrm>
            <a:off x="5867280" y="3604680"/>
            <a:ext cx="304920" cy="1598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74" name="Line 31"/>
          <p:cNvSpPr/>
          <p:nvPr/>
        </p:nvSpPr>
        <p:spPr>
          <a:xfrm flipV="1">
            <a:off x="5867280" y="3285360"/>
            <a:ext cx="304920" cy="1598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75" name="CustomShape 32"/>
          <p:cNvSpPr/>
          <p:nvPr/>
        </p:nvSpPr>
        <p:spPr>
          <a:xfrm>
            <a:off x="3276720" y="3445200"/>
            <a:ext cx="151920" cy="15912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76" name="Line 33"/>
          <p:cNvSpPr/>
          <p:nvPr/>
        </p:nvSpPr>
        <p:spPr>
          <a:xfrm>
            <a:off x="6324480" y="3285360"/>
            <a:ext cx="360" cy="4791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77" name="Line 34"/>
          <p:cNvSpPr/>
          <p:nvPr/>
        </p:nvSpPr>
        <p:spPr>
          <a:xfrm>
            <a:off x="6933960" y="3285360"/>
            <a:ext cx="360" cy="4791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78" name="Line 35"/>
          <p:cNvSpPr/>
          <p:nvPr/>
        </p:nvSpPr>
        <p:spPr>
          <a:xfrm>
            <a:off x="6172200" y="1848600"/>
            <a:ext cx="609480" cy="360"/>
          </a:xfrm>
          <a:prstGeom prst="line">
            <a:avLst/>
          </a:prstGeom>
          <a:ln>
            <a:solidFill>
              <a:srgbClr val="000000"/>
            </a:solidFill>
            <a:headEnd type="triangle" w="med" len="med"/>
            <a:tailEnd type="triangle" w="med" len="med"/>
          </a:ln>
        </p:spPr>
        <p:style>
          <a:lnRef idx="0">
            <a:scrgbClr r="0" g="0" b="0"/>
          </a:lnRef>
          <a:fillRef idx="0">
            <a:scrgbClr r="0" g="0" b="0"/>
          </a:fillRef>
          <a:effectRef idx="0">
            <a:scrgbClr r="0" g="0" b="0"/>
          </a:effectRef>
          <a:fontRef idx="minor"/>
        </p:style>
      </p:sp>
      <p:sp>
        <p:nvSpPr>
          <p:cNvPr id="279" name="CustomShape 36"/>
          <p:cNvSpPr/>
          <p:nvPr/>
        </p:nvSpPr>
        <p:spPr>
          <a:xfrm>
            <a:off x="6313680" y="1570320"/>
            <a:ext cx="398880" cy="436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uFill>
                  <a:solidFill>
                    <a:srgbClr val="FFFFFF"/>
                  </a:solidFill>
                </a:uFill>
                <a:latin typeface="Arial"/>
              </a:rPr>
              <a:t>P</a:t>
            </a:r>
            <a:r>
              <a:rPr lang="en-US" sz="2000" b="0" strike="noStrike" spc="-1" baseline="-25000">
                <a:solidFill>
                  <a:srgbClr val="000000"/>
                </a:solidFill>
                <a:uFill>
                  <a:solidFill>
                    <a:srgbClr val="FFFFFF"/>
                  </a:solidFill>
                </a:uFill>
                <a:latin typeface="Arial"/>
              </a:rPr>
              <a:t>r</a:t>
            </a:r>
            <a:endParaRPr lang="en-US" sz="1800" b="0" strike="noStrike" spc="-1">
              <a:solidFill>
                <a:srgbClr val="000000"/>
              </a:solidFill>
              <a:uFill>
                <a:solidFill>
                  <a:srgbClr val="FFFFFF"/>
                </a:solidFill>
              </a:uFill>
              <a:latin typeface="Arial"/>
            </a:endParaRPr>
          </a:p>
        </p:txBody>
      </p:sp>
      <p:sp>
        <p:nvSpPr>
          <p:cNvPr id="280" name="Line 37"/>
          <p:cNvSpPr/>
          <p:nvPr/>
        </p:nvSpPr>
        <p:spPr>
          <a:xfrm>
            <a:off x="4114800" y="2008080"/>
            <a:ext cx="685800" cy="360"/>
          </a:xfrm>
          <a:prstGeom prst="line">
            <a:avLst/>
          </a:prstGeom>
          <a:ln>
            <a:solidFill>
              <a:srgbClr val="000000"/>
            </a:solidFill>
            <a:headEnd type="triangle" w="med" len="med"/>
            <a:tailEnd type="triangle" w="med" len="med"/>
          </a:ln>
        </p:spPr>
        <p:style>
          <a:lnRef idx="0">
            <a:scrgbClr r="0" g="0" b="0"/>
          </a:lnRef>
          <a:fillRef idx="0">
            <a:scrgbClr r="0" g="0" b="0"/>
          </a:fillRef>
          <a:effectRef idx="0">
            <a:scrgbClr r="0" g="0" b="0"/>
          </a:effectRef>
          <a:fontRef idx="minor"/>
        </p:style>
      </p:sp>
      <p:sp>
        <p:nvSpPr>
          <p:cNvPr id="281" name="CustomShape 38"/>
          <p:cNvSpPr/>
          <p:nvPr/>
        </p:nvSpPr>
        <p:spPr>
          <a:xfrm>
            <a:off x="4197600" y="1667880"/>
            <a:ext cx="432720" cy="436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uFill>
                  <a:solidFill>
                    <a:srgbClr val="FFFFFF"/>
                  </a:solidFill>
                </a:uFill>
                <a:latin typeface="Arial"/>
              </a:rPr>
              <a:t>P</a:t>
            </a:r>
            <a:r>
              <a:rPr lang="en-US" sz="2000" b="0" strike="noStrike" spc="-1" baseline="-25000">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p:txBody>
      </p:sp>
      <p:sp>
        <p:nvSpPr>
          <p:cNvPr id="282" name="Line 39"/>
          <p:cNvSpPr/>
          <p:nvPr/>
        </p:nvSpPr>
        <p:spPr>
          <a:xfrm>
            <a:off x="6324480" y="3870720"/>
            <a:ext cx="609480" cy="360"/>
          </a:xfrm>
          <a:prstGeom prst="line">
            <a:avLst/>
          </a:prstGeom>
          <a:ln>
            <a:solidFill>
              <a:srgbClr val="000000"/>
            </a:solidFill>
            <a:headEnd type="triangle" w="med" len="med"/>
            <a:tailEnd type="triangle" w="med" len="med"/>
          </a:ln>
        </p:spPr>
        <p:style>
          <a:lnRef idx="0">
            <a:scrgbClr r="0" g="0" b="0"/>
          </a:lnRef>
          <a:fillRef idx="0">
            <a:scrgbClr r="0" g="0" b="0"/>
          </a:fillRef>
          <a:effectRef idx="0">
            <a:scrgbClr r="0" g="0" b="0"/>
          </a:effectRef>
          <a:fontRef idx="minor"/>
        </p:style>
      </p:sp>
      <p:sp>
        <p:nvSpPr>
          <p:cNvPr id="283" name="CustomShape 40"/>
          <p:cNvSpPr/>
          <p:nvPr/>
        </p:nvSpPr>
        <p:spPr>
          <a:xfrm>
            <a:off x="6329520" y="4009680"/>
            <a:ext cx="398880" cy="436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uFill>
                  <a:solidFill>
                    <a:srgbClr val="FFFFFF"/>
                  </a:solidFill>
                </a:uFill>
                <a:latin typeface="Arial"/>
              </a:rPr>
              <a:t>A</a:t>
            </a:r>
            <a:r>
              <a:rPr lang="en-US" sz="2000" b="0" strike="noStrike" spc="-1" baseline="-25000">
                <a:solidFill>
                  <a:srgbClr val="000000"/>
                </a:solidFill>
                <a:uFill>
                  <a:solidFill>
                    <a:srgbClr val="FFFFFF"/>
                  </a:solidFill>
                </a:uFill>
                <a:latin typeface="Arial"/>
              </a:rPr>
              <a:t>r</a:t>
            </a:r>
            <a:endParaRPr lang="en-US" sz="1800" b="0" strike="noStrike" spc="-1">
              <a:solidFill>
                <a:srgbClr val="000000"/>
              </a:solidFill>
              <a:uFill>
                <a:solidFill>
                  <a:srgbClr val="FFFFFF"/>
                </a:solidFill>
              </a:uFill>
              <a:latin typeface="Arial"/>
            </a:endParaRPr>
          </a:p>
        </p:txBody>
      </p:sp>
      <p:sp>
        <p:nvSpPr>
          <p:cNvPr id="284" name="CustomShape 41"/>
          <p:cNvSpPr/>
          <p:nvPr/>
        </p:nvSpPr>
        <p:spPr>
          <a:xfrm>
            <a:off x="4197600" y="3691440"/>
            <a:ext cx="432720" cy="436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uFill>
                  <a:solidFill>
                    <a:srgbClr val="FFFFFF"/>
                  </a:solidFill>
                </a:uFill>
                <a:latin typeface="Arial"/>
              </a:rPr>
              <a:t>A</a:t>
            </a:r>
            <a:r>
              <a:rPr lang="en-US" sz="2000" b="0" strike="noStrike" spc="-1" baseline="-25000">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p:txBody>
      </p:sp>
      <p:sp>
        <p:nvSpPr>
          <p:cNvPr id="285" name="CustomShape 42"/>
          <p:cNvSpPr/>
          <p:nvPr/>
        </p:nvSpPr>
        <p:spPr>
          <a:xfrm>
            <a:off x="4724280" y="3445200"/>
            <a:ext cx="151920" cy="15912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86" name="CustomShape 43"/>
          <p:cNvSpPr/>
          <p:nvPr/>
        </p:nvSpPr>
        <p:spPr>
          <a:xfrm>
            <a:off x="5638680" y="3445200"/>
            <a:ext cx="151920" cy="15912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87" name="Line 44"/>
          <p:cNvSpPr/>
          <p:nvPr/>
        </p:nvSpPr>
        <p:spPr>
          <a:xfrm>
            <a:off x="4114800" y="3657960"/>
            <a:ext cx="609480" cy="360"/>
          </a:xfrm>
          <a:prstGeom prst="line">
            <a:avLst/>
          </a:prstGeom>
          <a:ln>
            <a:solidFill>
              <a:srgbClr val="000000"/>
            </a:solidFill>
            <a:headEnd type="triangle" w="med" len="med"/>
            <a:tailEnd type="triangle" w="med" len="med"/>
          </a:ln>
        </p:spPr>
        <p:style>
          <a:lnRef idx="0">
            <a:scrgbClr r="0" g="0" b="0"/>
          </a:lnRef>
          <a:fillRef idx="0">
            <a:scrgbClr r="0" g="0" b="0"/>
          </a:fillRef>
          <a:effectRef idx="0">
            <a:scrgbClr r="0" g="0" b="0"/>
          </a:effectRef>
          <a:fontRef idx="minor"/>
        </p:style>
      </p:sp>
      <p:sp>
        <p:nvSpPr>
          <p:cNvPr id="288" name="CustomShape 45"/>
          <p:cNvSpPr/>
          <p:nvPr/>
        </p:nvSpPr>
        <p:spPr>
          <a:xfrm>
            <a:off x="3962520" y="3445200"/>
            <a:ext cx="151920" cy="159120"/>
          </a:xfrm>
          <a:prstGeom prst="rect">
            <a:avLst/>
          </a:prstGeom>
          <a:solidFill>
            <a:schemeClr val="accent1"/>
          </a:solidFill>
          <a:ln>
            <a:solidFill>
              <a:srgbClr val="000000"/>
            </a:solidFill>
          </a:ln>
        </p:spPr>
        <p:style>
          <a:lnRef idx="0">
            <a:scrgbClr r="0" g="0" b="0"/>
          </a:lnRef>
          <a:fillRef idx="0">
            <a:scrgbClr r="0" g="0" b="0"/>
          </a:fillRef>
          <a:effectRef idx="0">
            <a:scrgbClr r="0" g="0" b="0"/>
          </a:effectRef>
          <a:fontRef idx="minor"/>
        </p:style>
      </p:sp>
      <p:sp>
        <p:nvSpPr>
          <p:cNvPr id="289" name="Line 46"/>
          <p:cNvSpPr/>
          <p:nvPr/>
        </p:nvSpPr>
        <p:spPr>
          <a:xfrm>
            <a:off x="3124080" y="2380680"/>
            <a:ext cx="106668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90" name="Line 47"/>
          <p:cNvSpPr/>
          <p:nvPr/>
        </p:nvSpPr>
        <p:spPr>
          <a:xfrm flipH="1">
            <a:off x="4876560" y="3391920"/>
            <a:ext cx="83844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91" name="CustomShape 48"/>
          <p:cNvSpPr/>
          <p:nvPr/>
        </p:nvSpPr>
        <p:spPr>
          <a:xfrm>
            <a:off x="7010280" y="2167920"/>
            <a:ext cx="761760" cy="1330200"/>
          </a:xfrm>
          <a:custGeom>
            <a:avLst/>
            <a:gdLst/>
            <a:ahLst/>
            <a:cxnLst/>
            <a:rect l="l" t="t" r="r" b="b"/>
            <a:pathLst>
              <a:path w="480" h="1200">
                <a:moveTo>
                  <a:pt x="23" y="1"/>
                </a:moveTo>
                <a:cubicBezTo>
                  <a:pt x="0" y="1"/>
                  <a:pt x="62" y="9"/>
                  <a:pt x="109" y="9"/>
                </a:cubicBezTo>
                <a:lnTo>
                  <a:pt x="480" y="0"/>
                </a:lnTo>
                <a:lnTo>
                  <a:pt x="480" y="1200"/>
                </a:lnTo>
                <a:lnTo>
                  <a:pt x="48" y="1200"/>
                </a:lnTo>
              </a:path>
            </a:pathLst>
          </a:cu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292" name="Line 49"/>
          <p:cNvSpPr/>
          <p:nvPr/>
        </p:nvSpPr>
        <p:spPr>
          <a:xfrm>
            <a:off x="2057400" y="3285360"/>
            <a:ext cx="360" cy="4791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93" name="Line 50"/>
          <p:cNvSpPr/>
          <p:nvPr/>
        </p:nvSpPr>
        <p:spPr>
          <a:xfrm>
            <a:off x="2666880" y="3285360"/>
            <a:ext cx="360" cy="4791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94" name="CustomShape 51"/>
          <p:cNvSpPr/>
          <p:nvPr/>
        </p:nvSpPr>
        <p:spPr>
          <a:xfrm flipH="1" flipV="1">
            <a:off x="1066680" y="2220480"/>
            <a:ext cx="761760" cy="1330200"/>
          </a:xfrm>
          <a:custGeom>
            <a:avLst/>
            <a:gdLst/>
            <a:ahLst/>
            <a:cxnLst/>
            <a:rect l="l" t="t" r="r" b="b"/>
            <a:pathLst>
              <a:path w="480" h="1200">
                <a:moveTo>
                  <a:pt x="23" y="1"/>
                </a:moveTo>
                <a:cubicBezTo>
                  <a:pt x="0" y="1"/>
                  <a:pt x="62" y="9"/>
                  <a:pt x="109" y="9"/>
                </a:cubicBezTo>
                <a:lnTo>
                  <a:pt x="480" y="0"/>
                </a:lnTo>
                <a:lnTo>
                  <a:pt x="480" y="1200"/>
                </a:lnTo>
                <a:lnTo>
                  <a:pt x="48" y="1200"/>
                </a:lnTo>
              </a:path>
            </a:pathLst>
          </a:cu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295" name="CustomShape 52"/>
          <p:cNvSpPr/>
          <p:nvPr/>
        </p:nvSpPr>
        <p:spPr>
          <a:xfrm>
            <a:off x="7771680" y="2590920"/>
            <a:ext cx="1186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FF3300"/>
                </a:solidFill>
                <a:uFill>
                  <a:solidFill>
                    <a:srgbClr val="FFFFFF"/>
                  </a:solidFill>
                </a:uFill>
                <a:latin typeface="Arial"/>
              </a:rPr>
              <a:t>Receiver</a:t>
            </a:r>
            <a:endParaRPr lang="en-US" sz="1800" b="0" strike="noStrike" spc="-1">
              <a:solidFill>
                <a:srgbClr val="000000"/>
              </a:solidFill>
              <a:uFill>
                <a:solidFill>
                  <a:srgbClr val="FFFFFF"/>
                </a:solidFill>
              </a:uFill>
              <a:latin typeface="Arial"/>
            </a:endParaRPr>
          </a:p>
        </p:txBody>
      </p:sp>
      <p:sp>
        <p:nvSpPr>
          <p:cNvPr id="296" name="CustomShape 53"/>
          <p:cNvSpPr/>
          <p:nvPr/>
        </p:nvSpPr>
        <p:spPr>
          <a:xfrm>
            <a:off x="76320" y="2666880"/>
            <a:ext cx="10026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FF3300"/>
                </a:solidFill>
                <a:uFill>
                  <a:solidFill>
                    <a:srgbClr val="FFFFFF"/>
                  </a:solidFill>
                </a:uFill>
                <a:latin typeface="Arial"/>
              </a:rPr>
              <a:t>Sender</a:t>
            </a:r>
            <a:endParaRPr lang="en-US" sz="1800" b="0" strike="noStrike" spc="-1">
              <a:solidFill>
                <a:srgbClr val="000000"/>
              </a:solidFill>
              <a:uFill>
                <a:solidFill>
                  <a:srgbClr val="FFFFFF"/>
                </a:solidFill>
              </a:uFill>
              <a:latin typeface="Arial"/>
            </a:endParaRPr>
          </a:p>
        </p:txBody>
      </p:sp>
      <p:sp>
        <p:nvSpPr>
          <p:cNvPr id="297" name="CustomShape 54"/>
          <p:cNvSpPr/>
          <p:nvPr/>
        </p:nvSpPr>
        <p:spPr>
          <a:xfrm>
            <a:off x="2139480" y="3850920"/>
            <a:ext cx="424800" cy="436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uFill>
                  <a:solidFill>
                    <a:srgbClr val="FFFFFF"/>
                  </a:solidFill>
                </a:uFill>
                <a:latin typeface="Arial"/>
              </a:rPr>
              <a:t>A</a:t>
            </a:r>
            <a:r>
              <a:rPr lang="en-US" sz="2000" b="0" strike="noStrike" spc="-1" baseline="-25000">
                <a:solidFill>
                  <a:srgbClr val="000000"/>
                </a:solidFill>
                <a:uFill>
                  <a:solidFill>
                    <a:srgbClr val="FFFFFF"/>
                  </a:solidFill>
                </a:uFill>
                <a:latin typeface="Arial"/>
              </a:rPr>
              <a:t>s</a:t>
            </a:r>
            <a:endParaRPr lang="en-US" sz="1800" b="0" strike="noStrike" spc="-1">
              <a:solidFill>
                <a:srgbClr val="000000"/>
              </a:solidFill>
              <a:uFill>
                <a:solidFill>
                  <a:srgbClr val="FFFFFF"/>
                </a:solidFill>
              </a:uFill>
              <a:latin typeface="Arial"/>
            </a:endParaRPr>
          </a:p>
        </p:txBody>
      </p:sp>
      <p:sp>
        <p:nvSpPr>
          <p:cNvPr id="298" name="Line 55"/>
          <p:cNvSpPr/>
          <p:nvPr/>
        </p:nvSpPr>
        <p:spPr>
          <a:xfrm>
            <a:off x="2057400" y="3817440"/>
            <a:ext cx="609480" cy="360"/>
          </a:xfrm>
          <a:prstGeom prst="line">
            <a:avLst/>
          </a:prstGeom>
          <a:ln>
            <a:solidFill>
              <a:srgbClr val="000000"/>
            </a:solidFill>
            <a:headEnd type="triangle" w="med" len="med"/>
            <a:tailEnd type="triangle" w="med" len="med"/>
          </a:ln>
        </p:spPr>
        <p:style>
          <a:lnRef idx="0">
            <a:scrgbClr r="0" g="0" b="0"/>
          </a:lnRef>
          <a:fillRef idx="0">
            <a:scrgbClr r="0" g="0" b="0"/>
          </a:fillRef>
          <a:effectRef idx="0">
            <a:scrgbClr r="0" g="0" b="0"/>
          </a:effectRef>
          <a:fontRef idx="minor"/>
        </p:style>
      </p:sp>
      <p:sp>
        <p:nvSpPr>
          <p:cNvPr id="299" name="TextShape 56"/>
          <p:cNvSpPr txBox="1"/>
          <p:nvPr/>
        </p:nvSpPr>
        <p:spPr>
          <a:xfrm>
            <a:off x="914400" y="4724280"/>
            <a:ext cx="7772040" cy="152352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Self-clocking systems tend to be very stable under a wide range of bandwidths and delays.</a:t>
            </a: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The principal issue with self-clocking systems is </a:t>
            </a:r>
            <a:r>
              <a:rPr lang="en-US" sz="2400" b="0" u="sng" strike="noStrike" spc="-1">
                <a:solidFill>
                  <a:srgbClr val="000000"/>
                </a:solidFill>
                <a:uFill>
                  <a:solidFill>
                    <a:srgbClr val="FFFFFF"/>
                  </a:solidFill>
                </a:uFill>
                <a:latin typeface="Arial"/>
              </a:rPr>
              <a:t>getting them started</a:t>
            </a:r>
            <a:r>
              <a:rPr lang="en-US" sz="2400" b="0" strike="noStrike" spc="-1">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 name="TextShape 1"/>
          <p:cNvSpPr txBox="1"/>
          <p:nvPr/>
        </p:nvSpPr>
        <p:spPr>
          <a:xfrm>
            <a:off x="4460760" y="6494400"/>
            <a:ext cx="1066320" cy="304560"/>
          </a:xfrm>
          <a:prstGeom prst="rect">
            <a:avLst/>
          </a:prstGeom>
          <a:noFill/>
          <a:ln>
            <a:noFill/>
          </a:ln>
        </p:spPr>
        <p:txBody>
          <a:bodyPr/>
          <a:lstStyle/>
          <a:p>
            <a:pPr>
              <a:lnSpc>
                <a:spcPct val="100000"/>
              </a:lnSpc>
            </a:pPr>
            <a:fld id="{103DAE9F-B32B-45E5-9867-EC30FD9B3B93}" type="slidenum">
              <a:rPr lang="en-US" sz="1200" b="1" strike="noStrike" spc="-1">
                <a:solidFill>
                  <a:srgbClr val="000000"/>
                </a:solidFill>
                <a:uFill>
                  <a:solidFill>
                    <a:srgbClr val="FFFFFF"/>
                  </a:solidFill>
                </a:uFill>
                <a:latin typeface="Arial"/>
              </a:rPr>
              <a:t>70</a:t>
            </a:fld>
            <a:endParaRPr lang="en-US" sz="1400" b="0" strike="noStrike" spc="-1">
              <a:solidFill>
                <a:srgbClr val="000000"/>
              </a:solidFill>
              <a:uFill>
                <a:solidFill>
                  <a:srgbClr val="FFFFFF"/>
                </a:solidFill>
              </a:uFill>
              <a:latin typeface="Times New Roman"/>
            </a:endParaRPr>
          </a:p>
        </p:txBody>
      </p:sp>
      <p:sp>
        <p:nvSpPr>
          <p:cNvPr id="1693"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DECbit : router behavior</a:t>
            </a:r>
            <a:endParaRPr lang="en-US" sz="3300" b="0" strike="noStrike" spc="-1">
              <a:solidFill>
                <a:srgbClr val="000000"/>
              </a:solidFill>
              <a:uFill>
                <a:solidFill>
                  <a:srgbClr val="FFFFFF"/>
                </a:solidFill>
              </a:uFill>
              <a:latin typeface="Arial"/>
            </a:endParaRPr>
          </a:p>
        </p:txBody>
      </p:sp>
      <p:sp>
        <p:nvSpPr>
          <p:cNvPr id="1694" name="TextShape 3"/>
          <p:cNvSpPr txBox="1"/>
          <p:nvPr/>
        </p:nvSpPr>
        <p:spPr>
          <a:xfrm>
            <a:off x="609480" y="1371600"/>
            <a:ext cx="7924320" cy="411444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200" b="0" strike="noStrike" spc="-1">
                <a:solidFill>
                  <a:srgbClr val="000000"/>
                </a:solidFill>
                <a:uFill>
                  <a:solidFill>
                    <a:srgbClr val="FFFFFF"/>
                  </a:solidFill>
                </a:uFill>
                <a:latin typeface="Arial"/>
              </a:rPr>
              <a:t>Router monitors average queue length over last busy+idle cycle</a:t>
            </a:r>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200" b="0" strike="noStrike" spc="-1">
                <a:solidFill>
                  <a:srgbClr val="000000"/>
                </a:solidFill>
                <a:uFill>
                  <a:solidFill>
                    <a:srgbClr val="FFFFFF"/>
                  </a:solidFill>
                </a:uFill>
                <a:latin typeface="Arial"/>
              </a:rPr>
              <a:t>set congestion bit if average queue length &gt; 1</a:t>
            </a: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200" b="0" strike="noStrike" spc="-1">
                <a:solidFill>
                  <a:srgbClr val="000000"/>
                </a:solidFill>
                <a:uFill>
                  <a:solidFill>
                    <a:srgbClr val="FFFFFF"/>
                  </a:solidFill>
                </a:uFill>
                <a:latin typeface="Arial"/>
              </a:rPr>
              <a:t>attempts to balance throughput against delay</a:t>
            </a:r>
            <a:endParaRPr lang="en-US" sz="2400" b="0" strike="noStrike" spc="-1">
              <a:solidFill>
                <a:srgbClr val="000000"/>
              </a:solidFill>
              <a:uFill>
                <a:solidFill>
                  <a:srgbClr val="FFFFFF"/>
                </a:solidFill>
              </a:uFill>
              <a:latin typeface="Arial"/>
            </a:endParaRPr>
          </a:p>
        </p:txBody>
      </p:sp>
      <p:sp>
        <p:nvSpPr>
          <p:cNvPr id="1695" name="CustomShape 4"/>
          <p:cNvSpPr/>
          <p:nvPr/>
        </p:nvSpPr>
        <p:spPr>
          <a:xfrm>
            <a:off x="4216320" y="3373560"/>
            <a:ext cx="1312560" cy="1077480"/>
          </a:xfrm>
          <a:custGeom>
            <a:avLst/>
            <a:gdLst/>
            <a:ahLst/>
            <a:cxnLst/>
            <a:rect l="l" t="t" r="r" b="b"/>
            <a:pathLst>
              <a:path w="987" h="979">
                <a:moveTo>
                  <a:pt x="0" y="979"/>
                </a:moveTo>
                <a:lnTo>
                  <a:pt x="8" y="953"/>
                </a:lnTo>
                <a:lnTo>
                  <a:pt x="19" y="877"/>
                </a:lnTo>
                <a:lnTo>
                  <a:pt x="42" y="767"/>
                </a:lnTo>
                <a:lnTo>
                  <a:pt x="72" y="635"/>
                </a:lnTo>
                <a:lnTo>
                  <a:pt x="114" y="488"/>
                </a:lnTo>
                <a:lnTo>
                  <a:pt x="167" y="344"/>
                </a:lnTo>
                <a:lnTo>
                  <a:pt x="231" y="211"/>
                </a:lnTo>
                <a:lnTo>
                  <a:pt x="307" y="102"/>
                </a:lnTo>
                <a:lnTo>
                  <a:pt x="394" y="26"/>
                </a:lnTo>
                <a:lnTo>
                  <a:pt x="496" y="0"/>
                </a:lnTo>
                <a:lnTo>
                  <a:pt x="609" y="26"/>
                </a:lnTo>
                <a:lnTo>
                  <a:pt x="704" y="102"/>
                </a:lnTo>
                <a:lnTo>
                  <a:pt x="783" y="211"/>
                </a:lnTo>
                <a:lnTo>
                  <a:pt x="847" y="344"/>
                </a:lnTo>
                <a:lnTo>
                  <a:pt x="897" y="488"/>
                </a:lnTo>
                <a:lnTo>
                  <a:pt x="931" y="635"/>
                </a:lnTo>
                <a:lnTo>
                  <a:pt x="957" y="767"/>
                </a:lnTo>
                <a:lnTo>
                  <a:pt x="976" y="877"/>
                </a:lnTo>
                <a:lnTo>
                  <a:pt x="984" y="953"/>
                </a:lnTo>
                <a:lnTo>
                  <a:pt x="987" y="979"/>
                </a:lnTo>
              </a:path>
            </a:pathLst>
          </a:custGeom>
          <a:noFill/>
          <a:ln w="12600">
            <a:solidFill>
              <a:srgbClr val="3333CC"/>
            </a:solidFill>
            <a:round/>
          </a:ln>
        </p:spPr>
        <p:style>
          <a:lnRef idx="0">
            <a:scrgbClr r="0" g="0" b="0"/>
          </a:lnRef>
          <a:fillRef idx="0">
            <a:scrgbClr r="0" g="0" b="0"/>
          </a:fillRef>
          <a:effectRef idx="0">
            <a:scrgbClr r="0" g="0" b="0"/>
          </a:effectRef>
          <a:fontRef idx="minor"/>
        </p:style>
      </p:sp>
      <p:sp>
        <p:nvSpPr>
          <p:cNvPr id="1696" name="CustomShape 5"/>
          <p:cNvSpPr/>
          <p:nvPr/>
        </p:nvSpPr>
        <p:spPr>
          <a:xfrm>
            <a:off x="2438280" y="3373560"/>
            <a:ext cx="1306080" cy="1077480"/>
          </a:xfrm>
          <a:custGeom>
            <a:avLst/>
            <a:gdLst/>
            <a:ahLst/>
            <a:cxnLst/>
            <a:rect l="l" t="t" r="r" b="b"/>
            <a:pathLst>
              <a:path w="983" h="979">
                <a:moveTo>
                  <a:pt x="0" y="979"/>
                </a:moveTo>
                <a:lnTo>
                  <a:pt x="7" y="953"/>
                </a:lnTo>
                <a:lnTo>
                  <a:pt x="18" y="877"/>
                </a:lnTo>
                <a:lnTo>
                  <a:pt x="41" y="767"/>
                </a:lnTo>
                <a:lnTo>
                  <a:pt x="71" y="635"/>
                </a:lnTo>
                <a:lnTo>
                  <a:pt x="113" y="488"/>
                </a:lnTo>
                <a:lnTo>
                  <a:pt x="166" y="344"/>
                </a:lnTo>
                <a:lnTo>
                  <a:pt x="230" y="211"/>
                </a:lnTo>
                <a:lnTo>
                  <a:pt x="306" y="102"/>
                </a:lnTo>
                <a:lnTo>
                  <a:pt x="393" y="26"/>
                </a:lnTo>
                <a:lnTo>
                  <a:pt x="495" y="0"/>
                </a:lnTo>
                <a:lnTo>
                  <a:pt x="608" y="26"/>
                </a:lnTo>
                <a:lnTo>
                  <a:pt x="703" y="102"/>
                </a:lnTo>
                <a:lnTo>
                  <a:pt x="782" y="211"/>
                </a:lnTo>
                <a:lnTo>
                  <a:pt x="847" y="344"/>
                </a:lnTo>
                <a:lnTo>
                  <a:pt x="892" y="488"/>
                </a:lnTo>
                <a:lnTo>
                  <a:pt x="930" y="635"/>
                </a:lnTo>
                <a:lnTo>
                  <a:pt x="956" y="767"/>
                </a:lnTo>
                <a:lnTo>
                  <a:pt x="971" y="877"/>
                </a:lnTo>
                <a:lnTo>
                  <a:pt x="983" y="953"/>
                </a:lnTo>
                <a:lnTo>
                  <a:pt x="983" y="979"/>
                </a:lnTo>
              </a:path>
            </a:pathLst>
          </a:custGeom>
          <a:noFill/>
          <a:ln w="12600">
            <a:solidFill>
              <a:srgbClr val="3333CC"/>
            </a:solidFill>
            <a:round/>
          </a:ln>
        </p:spPr>
        <p:style>
          <a:lnRef idx="0">
            <a:scrgbClr r="0" g="0" b="0"/>
          </a:lnRef>
          <a:fillRef idx="0">
            <a:scrgbClr r="0" g="0" b="0"/>
          </a:fillRef>
          <a:effectRef idx="0">
            <a:scrgbClr r="0" g="0" b="0"/>
          </a:effectRef>
          <a:fontRef idx="minor"/>
        </p:style>
      </p:sp>
      <p:sp>
        <p:nvSpPr>
          <p:cNvPr id="1697" name="CustomShape 6"/>
          <p:cNvSpPr/>
          <p:nvPr/>
        </p:nvSpPr>
        <p:spPr>
          <a:xfrm>
            <a:off x="2311560" y="2890800"/>
            <a:ext cx="4052520" cy="1560240"/>
          </a:xfrm>
          <a:custGeom>
            <a:avLst/>
            <a:gdLst/>
            <a:ahLst/>
            <a:cxnLst/>
            <a:rect l="l" t="t" r="r" b="b"/>
            <a:pathLst>
              <a:path w="3048" h="1418">
                <a:moveTo>
                  <a:pt x="0" y="0"/>
                </a:moveTo>
                <a:lnTo>
                  <a:pt x="4" y="1418"/>
                </a:lnTo>
                <a:lnTo>
                  <a:pt x="3048" y="1418"/>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1698" name="CustomShape 7"/>
          <p:cNvSpPr/>
          <p:nvPr/>
        </p:nvSpPr>
        <p:spPr>
          <a:xfrm>
            <a:off x="6343560" y="4427640"/>
            <a:ext cx="115560" cy="48960"/>
          </a:xfrm>
          <a:custGeom>
            <a:avLst/>
            <a:gdLst/>
            <a:ahLst/>
            <a:cxnLst/>
            <a:rect l="l" t="t" r="r" b="b"/>
            <a:pathLst>
              <a:path w="87" h="45">
                <a:moveTo>
                  <a:pt x="0" y="45"/>
                </a:moveTo>
                <a:lnTo>
                  <a:pt x="87" y="22"/>
                </a:lnTo>
                <a:lnTo>
                  <a:pt x="0" y="0"/>
                </a:lnTo>
                <a:lnTo>
                  <a:pt x="0" y="45"/>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699" name="CustomShape 8"/>
          <p:cNvSpPr/>
          <p:nvPr/>
        </p:nvSpPr>
        <p:spPr>
          <a:xfrm>
            <a:off x="2286000" y="2816280"/>
            <a:ext cx="61560" cy="90000"/>
          </a:xfrm>
          <a:custGeom>
            <a:avLst/>
            <a:gdLst/>
            <a:ahLst/>
            <a:cxnLst/>
            <a:rect l="l" t="t" r="r" b="b"/>
            <a:pathLst>
              <a:path w="46" h="83">
                <a:moveTo>
                  <a:pt x="42" y="83"/>
                </a:moveTo>
                <a:lnTo>
                  <a:pt x="23" y="0"/>
                </a:lnTo>
                <a:lnTo>
                  <a:pt x="0" y="83"/>
                </a:lnTo>
                <a:lnTo>
                  <a:pt x="46" y="83"/>
                </a:lnTo>
                <a:lnTo>
                  <a:pt x="42" y="83"/>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700" name="Line 9"/>
          <p:cNvSpPr/>
          <p:nvPr/>
        </p:nvSpPr>
        <p:spPr>
          <a:xfrm>
            <a:off x="2446200" y="4551120"/>
            <a:ext cx="1440" cy="5508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01" name="Line 10"/>
          <p:cNvSpPr/>
          <p:nvPr/>
        </p:nvSpPr>
        <p:spPr>
          <a:xfrm>
            <a:off x="5203800" y="4827240"/>
            <a:ext cx="2880" cy="2700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02" name="Line 11"/>
          <p:cNvSpPr/>
          <p:nvPr/>
        </p:nvSpPr>
        <p:spPr>
          <a:xfrm>
            <a:off x="4216320" y="4560840"/>
            <a:ext cx="6120" cy="1951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03" name="Line 12"/>
          <p:cNvSpPr/>
          <p:nvPr/>
        </p:nvSpPr>
        <p:spPr>
          <a:xfrm flipH="1">
            <a:off x="5278320" y="3693960"/>
            <a:ext cx="547560" cy="67788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04" name="CustomShape 13"/>
          <p:cNvSpPr/>
          <p:nvPr/>
        </p:nvSpPr>
        <p:spPr>
          <a:xfrm>
            <a:off x="5213520" y="4356000"/>
            <a:ext cx="90000" cy="90000"/>
          </a:xfrm>
          <a:custGeom>
            <a:avLst/>
            <a:gdLst/>
            <a:ahLst/>
            <a:cxnLst/>
            <a:rect l="l" t="t" r="r" b="b"/>
            <a:pathLst>
              <a:path w="68" h="83">
                <a:moveTo>
                  <a:pt x="27" y="0"/>
                </a:moveTo>
                <a:lnTo>
                  <a:pt x="0" y="83"/>
                </a:lnTo>
                <a:lnTo>
                  <a:pt x="68" y="27"/>
                </a:lnTo>
                <a:lnTo>
                  <a:pt x="30" y="0"/>
                </a:lnTo>
                <a:lnTo>
                  <a:pt x="27"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705" name="Line 14"/>
          <p:cNvSpPr/>
          <p:nvPr/>
        </p:nvSpPr>
        <p:spPr>
          <a:xfrm>
            <a:off x="5433840" y="4643280"/>
            <a:ext cx="417600" cy="14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06" name="CustomShape 15"/>
          <p:cNvSpPr/>
          <p:nvPr/>
        </p:nvSpPr>
        <p:spPr>
          <a:xfrm>
            <a:off x="5826240" y="4619520"/>
            <a:ext cx="115560" cy="48960"/>
          </a:xfrm>
          <a:custGeom>
            <a:avLst/>
            <a:gdLst/>
            <a:ahLst/>
            <a:cxnLst/>
            <a:rect l="l" t="t" r="r" b="b"/>
            <a:pathLst>
              <a:path w="87" h="45">
                <a:moveTo>
                  <a:pt x="0" y="45"/>
                </a:moveTo>
                <a:lnTo>
                  <a:pt x="87" y="22"/>
                </a:lnTo>
                <a:lnTo>
                  <a:pt x="4" y="0"/>
                </a:lnTo>
                <a:lnTo>
                  <a:pt x="4" y="45"/>
                </a:lnTo>
                <a:lnTo>
                  <a:pt x="0" y="45"/>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707" name="Line 16"/>
          <p:cNvSpPr/>
          <p:nvPr/>
        </p:nvSpPr>
        <p:spPr>
          <a:xfrm flipH="1">
            <a:off x="4317840" y="4638600"/>
            <a:ext cx="446040" cy="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08" name="CustomShape 17"/>
          <p:cNvSpPr/>
          <p:nvPr/>
        </p:nvSpPr>
        <p:spPr>
          <a:xfrm>
            <a:off x="4227480" y="4622760"/>
            <a:ext cx="110880" cy="53640"/>
          </a:xfrm>
          <a:custGeom>
            <a:avLst/>
            <a:gdLst/>
            <a:ahLst/>
            <a:cxnLst/>
            <a:rect l="l" t="t" r="r" b="b"/>
            <a:pathLst>
              <a:path w="83" h="50">
                <a:moveTo>
                  <a:pt x="83" y="0"/>
                </a:moveTo>
                <a:lnTo>
                  <a:pt x="0" y="27"/>
                </a:lnTo>
                <a:lnTo>
                  <a:pt x="83" y="50"/>
                </a:lnTo>
                <a:lnTo>
                  <a:pt x="83" y="4"/>
                </a:lnTo>
                <a:lnTo>
                  <a:pt x="8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709" name="Line 18"/>
          <p:cNvSpPr/>
          <p:nvPr/>
        </p:nvSpPr>
        <p:spPr>
          <a:xfrm>
            <a:off x="3679560" y="4638600"/>
            <a:ext cx="446040" cy="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10" name="CustomShape 19"/>
          <p:cNvSpPr/>
          <p:nvPr/>
        </p:nvSpPr>
        <p:spPr>
          <a:xfrm>
            <a:off x="4100400" y="4622760"/>
            <a:ext cx="115560" cy="53640"/>
          </a:xfrm>
          <a:custGeom>
            <a:avLst/>
            <a:gdLst/>
            <a:ahLst/>
            <a:cxnLst/>
            <a:rect l="l" t="t" r="r" b="b"/>
            <a:pathLst>
              <a:path w="87" h="50">
                <a:moveTo>
                  <a:pt x="0" y="46"/>
                </a:moveTo>
                <a:lnTo>
                  <a:pt x="87" y="23"/>
                </a:lnTo>
                <a:lnTo>
                  <a:pt x="0" y="0"/>
                </a:lnTo>
                <a:lnTo>
                  <a:pt x="0" y="50"/>
                </a:lnTo>
                <a:lnTo>
                  <a:pt x="0" y="46"/>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711" name="Line 20"/>
          <p:cNvSpPr/>
          <p:nvPr/>
        </p:nvSpPr>
        <p:spPr>
          <a:xfrm flipH="1">
            <a:off x="2530440" y="4638600"/>
            <a:ext cx="511200" cy="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12" name="CustomShape 21"/>
          <p:cNvSpPr/>
          <p:nvPr/>
        </p:nvSpPr>
        <p:spPr>
          <a:xfrm>
            <a:off x="2452680" y="4622760"/>
            <a:ext cx="115560" cy="53640"/>
          </a:xfrm>
          <a:custGeom>
            <a:avLst/>
            <a:gdLst/>
            <a:ahLst/>
            <a:cxnLst/>
            <a:rect l="l" t="t" r="r" b="b"/>
            <a:pathLst>
              <a:path w="87" h="50">
                <a:moveTo>
                  <a:pt x="83" y="0"/>
                </a:moveTo>
                <a:lnTo>
                  <a:pt x="0" y="27"/>
                </a:lnTo>
                <a:lnTo>
                  <a:pt x="87" y="50"/>
                </a:lnTo>
                <a:lnTo>
                  <a:pt x="87" y="4"/>
                </a:lnTo>
                <a:lnTo>
                  <a:pt x="8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713" name="Line 22"/>
          <p:cNvSpPr/>
          <p:nvPr/>
        </p:nvSpPr>
        <p:spPr>
          <a:xfrm>
            <a:off x="4254480" y="5008320"/>
            <a:ext cx="893520" cy="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14" name="CustomShape 23"/>
          <p:cNvSpPr/>
          <p:nvPr/>
        </p:nvSpPr>
        <p:spPr>
          <a:xfrm>
            <a:off x="5083200" y="4964040"/>
            <a:ext cx="120240" cy="61560"/>
          </a:xfrm>
          <a:custGeom>
            <a:avLst/>
            <a:gdLst/>
            <a:ahLst/>
            <a:cxnLst/>
            <a:rect l="l" t="t" r="r" b="b"/>
            <a:pathLst>
              <a:path w="87" h="45">
                <a:moveTo>
                  <a:pt x="0" y="45"/>
                </a:moveTo>
                <a:lnTo>
                  <a:pt x="87" y="22"/>
                </a:lnTo>
                <a:lnTo>
                  <a:pt x="0" y="0"/>
                </a:lnTo>
                <a:lnTo>
                  <a:pt x="0" y="45"/>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715" name="Line 24"/>
          <p:cNvSpPr/>
          <p:nvPr/>
        </p:nvSpPr>
        <p:spPr>
          <a:xfrm flipH="1">
            <a:off x="2530440" y="5008320"/>
            <a:ext cx="893520" cy="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16" name="CustomShape 25"/>
          <p:cNvSpPr/>
          <p:nvPr/>
        </p:nvSpPr>
        <p:spPr>
          <a:xfrm>
            <a:off x="2467080" y="5008680"/>
            <a:ext cx="126720" cy="53640"/>
          </a:xfrm>
          <a:custGeom>
            <a:avLst/>
            <a:gdLst/>
            <a:ahLst/>
            <a:cxnLst/>
            <a:rect l="l" t="t" r="r" b="b"/>
            <a:pathLst>
              <a:path w="87" h="49">
                <a:moveTo>
                  <a:pt x="83" y="0"/>
                </a:moveTo>
                <a:lnTo>
                  <a:pt x="0" y="26"/>
                </a:lnTo>
                <a:lnTo>
                  <a:pt x="87" y="49"/>
                </a:lnTo>
                <a:lnTo>
                  <a:pt x="87" y="3"/>
                </a:lnTo>
                <a:lnTo>
                  <a:pt x="83"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717" name="CustomShape 26"/>
          <p:cNvSpPr/>
          <p:nvPr/>
        </p:nvSpPr>
        <p:spPr>
          <a:xfrm>
            <a:off x="1825200" y="2590920"/>
            <a:ext cx="107100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Queue length</a:t>
            </a:r>
            <a:endParaRPr lang="en-US" sz="1800" b="0" strike="noStrike" spc="-1">
              <a:solidFill>
                <a:srgbClr val="000000"/>
              </a:solidFill>
              <a:uFill>
                <a:solidFill>
                  <a:srgbClr val="FFFFFF"/>
                </a:solidFill>
              </a:uFill>
              <a:latin typeface="Arial"/>
            </a:endParaRPr>
          </a:p>
        </p:txBody>
      </p:sp>
      <p:sp>
        <p:nvSpPr>
          <p:cNvPr id="1718" name="CustomShape 27"/>
          <p:cNvSpPr/>
          <p:nvPr/>
        </p:nvSpPr>
        <p:spPr>
          <a:xfrm>
            <a:off x="5718960" y="3386160"/>
            <a:ext cx="59544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Current</a:t>
            </a:r>
            <a:endParaRPr lang="en-US" sz="1800" b="0" strike="noStrike" spc="-1">
              <a:solidFill>
                <a:srgbClr val="000000"/>
              </a:solidFill>
              <a:uFill>
                <a:solidFill>
                  <a:srgbClr val="FFFFFF"/>
                </a:solidFill>
              </a:uFill>
              <a:latin typeface="Arial"/>
            </a:endParaRPr>
          </a:p>
        </p:txBody>
      </p:sp>
      <p:sp>
        <p:nvSpPr>
          <p:cNvPr id="1719" name="CustomShape 28"/>
          <p:cNvSpPr/>
          <p:nvPr/>
        </p:nvSpPr>
        <p:spPr>
          <a:xfrm>
            <a:off x="5845680" y="3551400"/>
            <a:ext cx="33660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time</a:t>
            </a:r>
            <a:endParaRPr lang="en-US" sz="1800" b="0" strike="noStrike" spc="-1">
              <a:solidFill>
                <a:srgbClr val="000000"/>
              </a:solidFill>
              <a:uFill>
                <a:solidFill>
                  <a:srgbClr val="FFFFFF"/>
                </a:solidFill>
              </a:uFill>
              <a:latin typeface="Arial"/>
            </a:endParaRPr>
          </a:p>
        </p:txBody>
      </p:sp>
      <p:sp>
        <p:nvSpPr>
          <p:cNvPr id="1720" name="CustomShape 29"/>
          <p:cNvSpPr/>
          <p:nvPr/>
        </p:nvSpPr>
        <p:spPr>
          <a:xfrm>
            <a:off x="6564240" y="4346640"/>
            <a:ext cx="10800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T</a:t>
            </a:r>
            <a:endParaRPr lang="en-US" sz="1800" b="0" strike="noStrike" spc="-1">
              <a:solidFill>
                <a:srgbClr val="000000"/>
              </a:solidFill>
              <a:uFill>
                <a:solidFill>
                  <a:srgbClr val="FFFFFF"/>
                </a:solidFill>
              </a:uFill>
              <a:latin typeface="Arial"/>
            </a:endParaRPr>
          </a:p>
        </p:txBody>
      </p:sp>
      <p:sp>
        <p:nvSpPr>
          <p:cNvPr id="1721" name="CustomShape 30"/>
          <p:cNvSpPr/>
          <p:nvPr/>
        </p:nvSpPr>
        <p:spPr>
          <a:xfrm>
            <a:off x="6659280" y="4346640"/>
            <a:ext cx="28620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ime</a:t>
            </a:r>
            <a:endParaRPr lang="en-US" sz="1800" b="0" strike="noStrike" spc="-1">
              <a:solidFill>
                <a:srgbClr val="000000"/>
              </a:solidFill>
              <a:uFill>
                <a:solidFill>
                  <a:srgbClr val="FFFFFF"/>
                </a:solidFill>
              </a:uFill>
              <a:latin typeface="Arial"/>
            </a:endParaRPr>
          </a:p>
        </p:txBody>
      </p:sp>
      <p:sp>
        <p:nvSpPr>
          <p:cNvPr id="1722" name="CustomShape 31"/>
          <p:cNvSpPr/>
          <p:nvPr/>
        </p:nvSpPr>
        <p:spPr>
          <a:xfrm>
            <a:off x="4818600" y="4476600"/>
            <a:ext cx="59544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Current</a:t>
            </a:r>
            <a:endParaRPr lang="en-US" sz="1800" b="0" strike="noStrike" spc="-1">
              <a:solidFill>
                <a:srgbClr val="000000"/>
              </a:solidFill>
              <a:uFill>
                <a:solidFill>
                  <a:srgbClr val="FFFFFF"/>
                </a:solidFill>
              </a:uFill>
              <a:latin typeface="Arial"/>
            </a:endParaRPr>
          </a:p>
        </p:txBody>
      </p:sp>
      <p:sp>
        <p:nvSpPr>
          <p:cNvPr id="1723" name="CustomShape 32"/>
          <p:cNvSpPr/>
          <p:nvPr/>
        </p:nvSpPr>
        <p:spPr>
          <a:xfrm>
            <a:off x="4925880" y="4645080"/>
            <a:ext cx="40824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cycle</a:t>
            </a:r>
            <a:endParaRPr lang="en-US" sz="1800" b="0" strike="noStrike" spc="-1">
              <a:solidFill>
                <a:srgbClr val="000000"/>
              </a:solidFill>
              <a:uFill>
                <a:solidFill>
                  <a:srgbClr val="FFFFFF"/>
                </a:solidFill>
              </a:uFill>
              <a:latin typeface="Arial"/>
            </a:endParaRPr>
          </a:p>
        </p:txBody>
      </p:sp>
      <p:sp>
        <p:nvSpPr>
          <p:cNvPr id="1724" name="CustomShape 33"/>
          <p:cNvSpPr/>
          <p:nvPr/>
        </p:nvSpPr>
        <p:spPr>
          <a:xfrm>
            <a:off x="3042720" y="4476600"/>
            <a:ext cx="69444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Previous</a:t>
            </a:r>
            <a:endParaRPr lang="en-US" sz="1800" b="0" strike="noStrike" spc="-1">
              <a:solidFill>
                <a:srgbClr val="000000"/>
              </a:solidFill>
              <a:uFill>
                <a:solidFill>
                  <a:srgbClr val="FFFFFF"/>
                </a:solidFill>
              </a:uFill>
              <a:latin typeface="Arial"/>
            </a:endParaRPr>
          </a:p>
        </p:txBody>
      </p:sp>
      <p:sp>
        <p:nvSpPr>
          <p:cNvPr id="1725" name="CustomShape 34"/>
          <p:cNvSpPr/>
          <p:nvPr/>
        </p:nvSpPr>
        <p:spPr>
          <a:xfrm>
            <a:off x="3173040" y="4645080"/>
            <a:ext cx="40824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cycle</a:t>
            </a:r>
            <a:endParaRPr lang="en-US" sz="1800" b="0" strike="noStrike" spc="-1">
              <a:solidFill>
                <a:srgbClr val="000000"/>
              </a:solidFill>
              <a:uFill>
                <a:solidFill>
                  <a:srgbClr val="FFFFFF"/>
                </a:solidFill>
              </a:uFill>
              <a:latin typeface="Arial"/>
            </a:endParaRPr>
          </a:p>
        </p:txBody>
      </p:sp>
      <p:sp>
        <p:nvSpPr>
          <p:cNvPr id="1726" name="CustomShape 35"/>
          <p:cNvSpPr/>
          <p:nvPr/>
        </p:nvSpPr>
        <p:spPr>
          <a:xfrm>
            <a:off x="3417840" y="4816440"/>
            <a:ext cx="11880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p:txBody>
      </p:sp>
      <p:sp>
        <p:nvSpPr>
          <p:cNvPr id="1727" name="CustomShape 36"/>
          <p:cNvSpPr/>
          <p:nvPr/>
        </p:nvSpPr>
        <p:spPr>
          <a:xfrm>
            <a:off x="3516840" y="4816440"/>
            <a:ext cx="68400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veraging</a:t>
            </a:r>
            <a:endParaRPr lang="en-US" sz="1800" b="0" strike="noStrike" spc="-1">
              <a:solidFill>
                <a:srgbClr val="000000"/>
              </a:solidFill>
              <a:uFill>
                <a:solidFill>
                  <a:srgbClr val="FFFFFF"/>
                </a:solidFill>
              </a:uFill>
              <a:latin typeface="Arial"/>
            </a:endParaRPr>
          </a:p>
        </p:txBody>
      </p:sp>
      <p:sp>
        <p:nvSpPr>
          <p:cNvPr id="1728" name="CustomShape 37"/>
          <p:cNvSpPr/>
          <p:nvPr/>
        </p:nvSpPr>
        <p:spPr>
          <a:xfrm>
            <a:off x="3501360" y="4976640"/>
            <a:ext cx="575640" cy="21276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interval</a:t>
            </a:r>
            <a:endParaRPr lang="en-US" sz="1800" b="0" strike="noStrike" spc="-1">
              <a:solidFill>
                <a:srgbClr val="000000"/>
              </a:solidFill>
              <a:uFill>
                <a:solidFill>
                  <a:srgbClr val="FFFFFF"/>
                </a:solidFill>
              </a:uFill>
              <a:latin typeface="Arial"/>
            </a:endParaRPr>
          </a:p>
        </p:txBody>
      </p:sp>
      <p:sp>
        <p:nvSpPr>
          <p:cNvPr id="1729" name="Line 38"/>
          <p:cNvSpPr/>
          <p:nvPr/>
        </p:nvSpPr>
        <p:spPr>
          <a:xfrm flipV="1">
            <a:off x="5203800" y="3181320"/>
            <a:ext cx="2880" cy="1341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 name="TextShape 1"/>
          <p:cNvSpPr txBox="1"/>
          <p:nvPr/>
        </p:nvSpPr>
        <p:spPr>
          <a:xfrm>
            <a:off x="4460760" y="6494400"/>
            <a:ext cx="1066320" cy="304560"/>
          </a:xfrm>
          <a:prstGeom prst="rect">
            <a:avLst/>
          </a:prstGeom>
          <a:noFill/>
          <a:ln>
            <a:noFill/>
          </a:ln>
        </p:spPr>
        <p:txBody>
          <a:bodyPr/>
          <a:lstStyle/>
          <a:p>
            <a:pPr>
              <a:lnSpc>
                <a:spcPct val="100000"/>
              </a:lnSpc>
            </a:pPr>
            <a:fld id="{C58DDE33-77BC-48C4-B57C-3181354C2071}" type="slidenum">
              <a:rPr lang="en-US" sz="1200" b="1" strike="noStrike" spc="-1">
                <a:solidFill>
                  <a:srgbClr val="000000"/>
                </a:solidFill>
                <a:uFill>
                  <a:solidFill>
                    <a:srgbClr val="FFFFFF"/>
                  </a:solidFill>
                </a:uFill>
                <a:latin typeface="Arial"/>
                <a:ea typeface="ＭＳ Ｐゴシック"/>
              </a:rPr>
              <a:t>71</a:t>
            </a:fld>
            <a:endParaRPr lang="en-US" sz="1400" b="0" strike="noStrike" spc="-1">
              <a:solidFill>
                <a:srgbClr val="000000"/>
              </a:solidFill>
              <a:uFill>
                <a:solidFill>
                  <a:srgbClr val="FFFFFF"/>
                </a:solidFill>
              </a:uFill>
              <a:latin typeface="Times New Roman"/>
            </a:endParaRPr>
          </a:p>
        </p:txBody>
      </p:sp>
      <p:sp>
        <p:nvSpPr>
          <p:cNvPr id="1731" name="TextShape 2"/>
          <p:cNvSpPr txBox="1"/>
          <p:nvPr/>
        </p:nvSpPr>
        <p:spPr>
          <a:xfrm>
            <a:off x="685800" y="7632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Queuing Discipline (Scheduling)</a:t>
            </a:r>
            <a:endParaRPr lang="en-US" sz="3300" b="0" strike="noStrike" spc="-1">
              <a:solidFill>
                <a:srgbClr val="000000"/>
              </a:solidFill>
              <a:uFill>
                <a:solidFill>
                  <a:srgbClr val="FFFFFF"/>
                </a:solidFill>
              </a:uFill>
              <a:latin typeface="Arial"/>
            </a:endParaRPr>
          </a:p>
        </p:txBody>
      </p:sp>
      <p:sp>
        <p:nvSpPr>
          <p:cNvPr id="1732" name="TextShape 3"/>
          <p:cNvSpPr txBox="1"/>
          <p:nvPr/>
        </p:nvSpPr>
        <p:spPr>
          <a:xfrm>
            <a:off x="685800" y="1295280"/>
            <a:ext cx="7772040" cy="4114440"/>
          </a:xfrm>
          <a:prstGeom prst="rect">
            <a:avLst/>
          </a:prstGeom>
          <a:noFill/>
          <a:ln w="9360">
            <a:noFill/>
          </a:ln>
        </p:spPr>
        <p:txBody>
          <a:bodyPr/>
          <a:lstStyle/>
          <a:p>
            <a:pPr marL="343080" indent="-342720">
              <a:lnSpc>
                <a:spcPct val="8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First-In-First-Out (FIFO)</a:t>
            </a:r>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does not discriminate between traffic sources (one queue for all)</a:t>
            </a:r>
          </a:p>
          <a:p>
            <a:pPr>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000" b="1" strike="noStrike" spc="-1">
                <a:solidFill>
                  <a:srgbClr val="3333CC"/>
                </a:solidFill>
                <a:uFill>
                  <a:solidFill>
                    <a:srgbClr val="FFFFFF"/>
                  </a:solidFill>
                </a:uFill>
                <a:latin typeface="Arial"/>
              </a:rPr>
              <a:t>Fair Queuing (FQ)</a:t>
            </a:r>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explicitly segregates traffic based on flows (how?)</a:t>
            </a: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ensures no flow captures more than its share of capacity</a:t>
            </a: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variation: weighted fair queuing (WFQ)</a:t>
            </a:r>
          </a:p>
          <a:p>
            <a:pPr>
              <a:lnSpc>
                <a:spcPct val="80000"/>
              </a:lnSpc>
            </a:pPr>
            <a:endParaRPr lang="en-US" sz="2400" b="0" strike="noStrike" spc="-1">
              <a:solidFill>
                <a:srgbClr val="000000"/>
              </a:solidFill>
              <a:uFill>
                <a:solidFill>
                  <a:srgbClr val="FFFFFF"/>
                </a:solidFill>
              </a:uFill>
              <a:latin typeface="Arial"/>
            </a:endParaRPr>
          </a:p>
          <a:p>
            <a:pPr marL="343080" indent="-342720">
              <a:lnSpc>
                <a:spcPct val="8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FQ problems:</a:t>
            </a:r>
            <a:endParaRPr lang="en-US" sz="2400" b="0" strike="noStrike" spc="-1">
              <a:solidFill>
                <a:srgbClr val="000000"/>
              </a:solidFill>
              <a:uFill>
                <a:solidFill>
                  <a:srgbClr val="FFFFFF"/>
                </a:solidFill>
              </a:uFill>
              <a:latin typeface="Arial"/>
            </a:endParaRP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How to differentiate
between flows</a:t>
            </a:r>
          </a:p>
          <a:p>
            <a:pPr marL="743040" lvl="1" indent="-285480">
              <a:lnSpc>
                <a:spcPct val="8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Must consider
variable packet size</a:t>
            </a:r>
          </a:p>
        </p:txBody>
      </p:sp>
      <p:sp>
        <p:nvSpPr>
          <p:cNvPr id="1733" name="CustomShape 4"/>
          <p:cNvSpPr/>
          <p:nvPr/>
        </p:nvSpPr>
        <p:spPr>
          <a:xfrm>
            <a:off x="4147920" y="5879160"/>
            <a:ext cx="1121760" cy="364680"/>
          </a:xfrm>
          <a:prstGeom prst="rect">
            <a:avLst/>
          </a:prstGeom>
          <a:noFill/>
          <a:ln w="12600">
            <a:solidFill>
              <a:srgbClr val="000000"/>
            </a:solidFill>
            <a:miter/>
          </a:ln>
        </p:spPr>
        <p:style>
          <a:lnRef idx="0">
            <a:scrgbClr r="0" g="0" b="0"/>
          </a:lnRef>
          <a:fillRef idx="0">
            <a:scrgbClr r="0" g="0" b="0"/>
          </a:fillRef>
          <a:effectRef idx="0">
            <a:scrgbClr r="0" g="0" b="0"/>
          </a:effectRef>
          <a:fontRef idx="minor"/>
        </p:style>
      </p:sp>
      <p:sp>
        <p:nvSpPr>
          <p:cNvPr id="1734" name="Line 5"/>
          <p:cNvSpPr/>
          <p:nvPr/>
        </p:nvSpPr>
        <p:spPr>
          <a:xfrm>
            <a:off x="4147560" y="5878800"/>
            <a:ext cx="360" cy="365040"/>
          </a:xfrm>
          <a:prstGeom prst="line">
            <a:avLst/>
          </a:prstGeom>
          <a:ln w="28440">
            <a:solidFill>
              <a:schemeClr val="bg1"/>
            </a:solidFill>
            <a:round/>
          </a:ln>
        </p:spPr>
        <p:style>
          <a:lnRef idx="0">
            <a:scrgbClr r="0" g="0" b="0"/>
          </a:lnRef>
          <a:fillRef idx="0">
            <a:scrgbClr r="0" g="0" b="0"/>
          </a:fillRef>
          <a:effectRef idx="0">
            <a:scrgbClr r="0" g="0" b="0"/>
          </a:effectRef>
          <a:fontRef idx="minor"/>
        </p:style>
      </p:sp>
      <p:sp>
        <p:nvSpPr>
          <p:cNvPr id="1735" name="CustomShape 6"/>
          <p:cNvSpPr/>
          <p:nvPr/>
        </p:nvSpPr>
        <p:spPr>
          <a:xfrm>
            <a:off x="4147920" y="3657600"/>
            <a:ext cx="1121760" cy="364680"/>
          </a:xfrm>
          <a:prstGeom prst="rect">
            <a:avLst/>
          </a:prstGeom>
          <a:noFill/>
          <a:ln w="12600">
            <a:solidFill>
              <a:srgbClr val="000000"/>
            </a:solidFill>
            <a:miter/>
          </a:ln>
        </p:spPr>
        <p:style>
          <a:lnRef idx="0">
            <a:scrgbClr r="0" g="0" b="0"/>
          </a:lnRef>
          <a:fillRef idx="0">
            <a:scrgbClr r="0" g="0" b="0"/>
          </a:fillRef>
          <a:effectRef idx="0">
            <a:scrgbClr r="0" g="0" b="0"/>
          </a:effectRef>
          <a:fontRef idx="minor"/>
        </p:style>
      </p:sp>
      <p:sp>
        <p:nvSpPr>
          <p:cNvPr id="1736" name="Line 7"/>
          <p:cNvSpPr/>
          <p:nvPr/>
        </p:nvSpPr>
        <p:spPr>
          <a:xfrm>
            <a:off x="4147560" y="3657600"/>
            <a:ext cx="360" cy="365040"/>
          </a:xfrm>
          <a:prstGeom prst="line">
            <a:avLst/>
          </a:prstGeom>
          <a:ln w="28440">
            <a:solidFill>
              <a:schemeClr val="bg1"/>
            </a:solidFill>
            <a:round/>
          </a:ln>
        </p:spPr>
        <p:style>
          <a:lnRef idx="0">
            <a:scrgbClr r="0" g="0" b="0"/>
          </a:lnRef>
          <a:fillRef idx="0">
            <a:scrgbClr r="0" g="0" b="0"/>
          </a:fillRef>
          <a:effectRef idx="0">
            <a:scrgbClr r="0" g="0" b="0"/>
          </a:effectRef>
          <a:fontRef idx="minor"/>
        </p:style>
      </p:sp>
      <p:sp>
        <p:nvSpPr>
          <p:cNvPr id="1737" name="CustomShape 8"/>
          <p:cNvSpPr/>
          <p:nvPr/>
        </p:nvSpPr>
        <p:spPr>
          <a:xfrm>
            <a:off x="3902760" y="3732840"/>
            <a:ext cx="449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Flow 1</a:t>
            </a:r>
            <a:endParaRPr lang="en-US" sz="1800" b="0" strike="noStrike" spc="-1">
              <a:solidFill>
                <a:srgbClr val="000000"/>
              </a:solidFill>
              <a:uFill>
                <a:solidFill>
                  <a:srgbClr val="FFFFFF"/>
                </a:solidFill>
              </a:uFill>
              <a:latin typeface="Arial"/>
            </a:endParaRPr>
          </a:p>
        </p:txBody>
      </p:sp>
      <p:sp>
        <p:nvSpPr>
          <p:cNvPr id="1738" name="CustomShape 9"/>
          <p:cNvSpPr/>
          <p:nvPr/>
        </p:nvSpPr>
        <p:spPr>
          <a:xfrm>
            <a:off x="3902760" y="4477320"/>
            <a:ext cx="44928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Flow 2</a:t>
            </a:r>
            <a:endParaRPr lang="en-US" sz="1800" b="0" strike="noStrike" spc="-1">
              <a:solidFill>
                <a:srgbClr val="000000"/>
              </a:solidFill>
              <a:uFill>
                <a:solidFill>
                  <a:srgbClr val="FFFFFF"/>
                </a:solidFill>
              </a:uFill>
              <a:latin typeface="Arial"/>
            </a:endParaRPr>
          </a:p>
        </p:txBody>
      </p:sp>
      <p:sp>
        <p:nvSpPr>
          <p:cNvPr id="1739" name="CustomShape 10"/>
          <p:cNvSpPr/>
          <p:nvPr/>
        </p:nvSpPr>
        <p:spPr>
          <a:xfrm>
            <a:off x="3902760" y="5214240"/>
            <a:ext cx="449280" cy="182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Flow 3</a:t>
            </a:r>
            <a:endParaRPr lang="en-US" sz="1800" b="0" strike="noStrike" spc="-1">
              <a:solidFill>
                <a:srgbClr val="000000"/>
              </a:solidFill>
              <a:uFill>
                <a:solidFill>
                  <a:srgbClr val="FFFFFF"/>
                </a:solidFill>
              </a:uFill>
              <a:latin typeface="Arial"/>
            </a:endParaRPr>
          </a:p>
        </p:txBody>
      </p:sp>
      <p:sp>
        <p:nvSpPr>
          <p:cNvPr id="1740" name="CustomShape 11"/>
          <p:cNvSpPr/>
          <p:nvPr/>
        </p:nvSpPr>
        <p:spPr>
          <a:xfrm>
            <a:off x="3902760" y="5952960"/>
            <a:ext cx="449280" cy="182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Flow 4</a:t>
            </a:r>
            <a:endParaRPr lang="en-US" sz="1800" b="0" strike="noStrike" spc="-1">
              <a:solidFill>
                <a:srgbClr val="000000"/>
              </a:solidFill>
              <a:uFill>
                <a:solidFill>
                  <a:srgbClr val="FFFFFF"/>
                </a:solidFill>
              </a:uFill>
              <a:latin typeface="Arial"/>
            </a:endParaRPr>
          </a:p>
        </p:txBody>
      </p:sp>
      <p:sp>
        <p:nvSpPr>
          <p:cNvPr id="1741" name="CustomShape 12"/>
          <p:cNvSpPr/>
          <p:nvPr/>
        </p:nvSpPr>
        <p:spPr>
          <a:xfrm>
            <a:off x="6325200" y="4686120"/>
            <a:ext cx="840960" cy="182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Round-robin</a:t>
            </a:r>
            <a:endParaRPr lang="en-US" sz="1800" b="0" strike="noStrike" spc="-1">
              <a:solidFill>
                <a:srgbClr val="000000"/>
              </a:solidFill>
              <a:uFill>
                <a:solidFill>
                  <a:srgbClr val="FFFFFF"/>
                </a:solidFill>
              </a:uFill>
              <a:latin typeface="Arial"/>
            </a:endParaRPr>
          </a:p>
        </p:txBody>
      </p:sp>
      <p:sp>
        <p:nvSpPr>
          <p:cNvPr id="1742" name="CustomShape 13"/>
          <p:cNvSpPr/>
          <p:nvPr/>
        </p:nvSpPr>
        <p:spPr>
          <a:xfrm>
            <a:off x="6553800" y="4880520"/>
            <a:ext cx="482760" cy="182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200" b="0" strike="noStrike" spc="-1">
                <a:solidFill>
                  <a:srgbClr val="000000"/>
                </a:solidFill>
                <a:uFill>
                  <a:solidFill>
                    <a:srgbClr val="FFFFFF"/>
                  </a:solidFill>
                </a:uFill>
                <a:latin typeface="Arial"/>
              </a:rPr>
              <a:t>service</a:t>
            </a:r>
            <a:endParaRPr lang="en-US" sz="1800" b="0" strike="noStrike" spc="-1">
              <a:solidFill>
                <a:srgbClr val="000000"/>
              </a:solidFill>
              <a:uFill>
                <a:solidFill>
                  <a:srgbClr val="FFFFFF"/>
                </a:solidFill>
              </a:uFill>
              <a:latin typeface="Arial"/>
            </a:endParaRPr>
          </a:p>
        </p:txBody>
      </p:sp>
      <p:sp>
        <p:nvSpPr>
          <p:cNvPr id="1743" name="Line 14"/>
          <p:cNvSpPr/>
          <p:nvPr/>
        </p:nvSpPr>
        <p:spPr>
          <a:xfrm>
            <a:off x="5181840" y="3657600"/>
            <a:ext cx="144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44" name="Line 15"/>
          <p:cNvSpPr/>
          <p:nvPr/>
        </p:nvSpPr>
        <p:spPr>
          <a:xfrm>
            <a:off x="5090040" y="3657600"/>
            <a:ext cx="144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45" name="Line 16"/>
          <p:cNvSpPr/>
          <p:nvPr/>
        </p:nvSpPr>
        <p:spPr>
          <a:xfrm>
            <a:off x="4992480" y="3657600"/>
            <a:ext cx="144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46" name="Line 17"/>
          <p:cNvSpPr/>
          <p:nvPr/>
        </p:nvSpPr>
        <p:spPr>
          <a:xfrm>
            <a:off x="4895280" y="3657600"/>
            <a:ext cx="540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47" name="Line 18"/>
          <p:cNvSpPr/>
          <p:nvPr/>
        </p:nvSpPr>
        <p:spPr>
          <a:xfrm>
            <a:off x="4803480" y="3657600"/>
            <a:ext cx="108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48" name="CustomShape 19"/>
          <p:cNvSpPr/>
          <p:nvPr/>
        </p:nvSpPr>
        <p:spPr>
          <a:xfrm>
            <a:off x="4147920" y="4399200"/>
            <a:ext cx="1121760" cy="364680"/>
          </a:xfrm>
          <a:custGeom>
            <a:avLst/>
            <a:gdLst/>
            <a:ahLst/>
            <a:cxnLst/>
            <a:rect l="l" t="t" r="r" b="b"/>
            <a:pathLst>
              <a:path w="959" h="312">
                <a:moveTo>
                  <a:pt x="0" y="307"/>
                </a:moveTo>
                <a:lnTo>
                  <a:pt x="959" y="312"/>
                </a:lnTo>
                <a:lnTo>
                  <a:pt x="959" y="0"/>
                </a:lnTo>
                <a:lnTo>
                  <a:pt x="0" y="0"/>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1749" name="Line 20"/>
          <p:cNvSpPr/>
          <p:nvPr/>
        </p:nvSpPr>
        <p:spPr>
          <a:xfrm>
            <a:off x="5181840" y="4398840"/>
            <a:ext cx="144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50" name="Line 21"/>
          <p:cNvSpPr/>
          <p:nvPr/>
        </p:nvSpPr>
        <p:spPr>
          <a:xfrm>
            <a:off x="5090040" y="4398840"/>
            <a:ext cx="144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51" name="Line 22"/>
          <p:cNvSpPr/>
          <p:nvPr/>
        </p:nvSpPr>
        <p:spPr>
          <a:xfrm>
            <a:off x="4992480" y="4398840"/>
            <a:ext cx="144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52" name="Line 23"/>
          <p:cNvSpPr/>
          <p:nvPr/>
        </p:nvSpPr>
        <p:spPr>
          <a:xfrm>
            <a:off x="4895280" y="4398840"/>
            <a:ext cx="540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53" name="Line 24"/>
          <p:cNvSpPr/>
          <p:nvPr/>
        </p:nvSpPr>
        <p:spPr>
          <a:xfrm>
            <a:off x="4803480" y="4398840"/>
            <a:ext cx="108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54" name="Line 25"/>
          <p:cNvSpPr/>
          <p:nvPr/>
        </p:nvSpPr>
        <p:spPr>
          <a:xfrm>
            <a:off x="4705920" y="4398840"/>
            <a:ext cx="396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55" name="Line 26"/>
          <p:cNvSpPr/>
          <p:nvPr/>
        </p:nvSpPr>
        <p:spPr>
          <a:xfrm>
            <a:off x="4612680" y="4398840"/>
            <a:ext cx="144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56" name="Line 27"/>
          <p:cNvSpPr/>
          <p:nvPr/>
        </p:nvSpPr>
        <p:spPr>
          <a:xfrm>
            <a:off x="4516560" y="4398840"/>
            <a:ext cx="432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57" name="Line 28"/>
          <p:cNvSpPr/>
          <p:nvPr/>
        </p:nvSpPr>
        <p:spPr>
          <a:xfrm>
            <a:off x="4423320" y="4398840"/>
            <a:ext cx="1440" cy="3650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58" name="CustomShape 29"/>
          <p:cNvSpPr/>
          <p:nvPr/>
        </p:nvSpPr>
        <p:spPr>
          <a:xfrm>
            <a:off x="4147920" y="5141880"/>
            <a:ext cx="1121760" cy="364680"/>
          </a:xfrm>
          <a:custGeom>
            <a:avLst/>
            <a:gdLst/>
            <a:ahLst/>
            <a:cxnLst/>
            <a:rect l="l" t="t" r="r" b="b"/>
            <a:pathLst>
              <a:path w="959" h="312">
                <a:moveTo>
                  <a:pt x="0" y="308"/>
                </a:moveTo>
                <a:lnTo>
                  <a:pt x="959" y="312"/>
                </a:lnTo>
                <a:lnTo>
                  <a:pt x="959" y="0"/>
                </a:lnTo>
                <a:lnTo>
                  <a:pt x="0" y="0"/>
                </a:lnTo>
              </a:path>
            </a:pathLst>
          </a:custGeom>
          <a:noFill/>
          <a:ln w="12600">
            <a:solidFill>
              <a:srgbClr val="000000"/>
            </a:solidFill>
            <a:round/>
          </a:ln>
        </p:spPr>
        <p:style>
          <a:lnRef idx="0">
            <a:scrgbClr r="0" g="0" b="0"/>
          </a:lnRef>
          <a:fillRef idx="0">
            <a:scrgbClr r="0" g="0" b="0"/>
          </a:fillRef>
          <a:effectRef idx="0">
            <a:scrgbClr r="0" g="0" b="0"/>
          </a:effectRef>
          <a:fontRef idx="minor"/>
        </p:style>
      </p:sp>
      <p:sp>
        <p:nvSpPr>
          <p:cNvPr id="1759" name="Line 30"/>
          <p:cNvSpPr/>
          <p:nvPr/>
        </p:nvSpPr>
        <p:spPr>
          <a:xfrm>
            <a:off x="5181840" y="5137560"/>
            <a:ext cx="144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0" name="Line 31"/>
          <p:cNvSpPr/>
          <p:nvPr/>
        </p:nvSpPr>
        <p:spPr>
          <a:xfrm>
            <a:off x="5090040" y="5137560"/>
            <a:ext cx="144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1" name="Line 32"/>
          <p:cNvSpPr/>
          <p:nvPr/>
        </p:nvSpPr>
        <p:spPr>
          <a:xfrm>
            <a:off x="4992480" y="5137560"/>
            <a:ext cx="144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2" name="Line 33"/>
          <p:cNvSpPr/>
          <p:nvPr/>
        </p:nvSpPr>
        <p:spPr>
          <a:xfrm>
            <a:off x="4895280" y="5137560"/>
            <a:ext cx="540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3" name="Line 34"/>
          <p:cNvSpPr/>
          <p:nvPr/>
        </p:nvSpPr>
        <p:spPr>
          <a:xfrm>
            <a:off x="4803480" y="5137560"/>
            <a:ext cx="108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4" name="Line 35"/>
          <p:cNvSpPr/>
          <p:nvPr/>
        </p:nvSpPr>
        <p:spPr>
          <a:xfrm>
            <a:off x="4705920" y="5137560"/>
            <a:ext cx="396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5" name="Line 36"/>
          <p:cNvSpPr/>
          <p:nvPr/>
        </p:nvSpPr>
        <p:spPr>
          <a:xfrm>
            <a:off x="5181840" y="5878800"/>
            <a:ext cx="144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6" name="Line 37"/>
          <p:cNvSpPr/>
          <p:nvPr/>
        </p:nvSpPr>
        <p:spPr>
          <a:xfrm>
            <a:off x="5090040" y="5878800"/>
            <a:ext cx="144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7" name="Line 38"/>
          <p:cNvSpPr/>
          <p:nvPr/>
        </p:nvSpPr>
        <p:spPr>
          <a:xfrm>
            <a:off x="4992480" y="5878800"/>
            <a:ext cx="144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8" name="Line 39"/>
          <p:cNvSpPr/>
          <p:nvPr/>
        </p:nvSpPr>
        <p:spPr>
          <a:xfrm>
            <a:off x="4895280" y="5878800"/>
            <a:ext cx="540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69" name="Line 40"/>
          <p:cNvSpPr/>
          <p:nvPr/>
        </p:nvSpPr>
        <p:spPr>
          <a:xfrm>
            <a:off x="4803480" y="5878800"/>
            <a:ext cx="108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70" name="Line 41"/>
          <p:cNvSpPr/>
          <p:nvPr/>
        </p:nvSpPr>
        <p:spPr>
          <a:xfrm>
            <a:off x="4705920" y="5878800"/>
            <a:ext cx="396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71" name="Line 42"/>
          <p:cNvSpPr/>
          <p:nvPr/>
        </p:nvSpPr>
        <p:spPr>
          <a:xfrm>
            <a:off x="4612680" y="5878800"/>
            <a:ext cx="144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72" name="Line 43"/>
          <p:cNvSpPr/>
          <p:nvPr/>
        </p:nvSpPr>
        <p:spPr>
          <a:xfrm>
            <a:off x="4516560" y="5878800"/>
            <a:ext cx="4320" cy="3693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1773" name="CustomShape 44"/>
          <p:cNvSpPr/>
          <p:nvPr/>
        </p:nvSpPr>
        <p:spPr>
          <a:xfrm>
            <a:off x="6792480" y="4424760"/>
            <a:ext cx="62640" cy="111960"/>
          </a:xfrm>
          <a:custGeom>
            <a:avLst/>
            <a:gdLst/>
            <a:ahLst/>
            <a:cxnLst/>
            <a:rect l="l" t="t" r="r" b="b"/>
            <a:pathLst>
              <a:path w="54" h="96">
                <a:moveTo>
                  <a:pt x="0" y="0"/>
                </a:moveTo>
                <a:lnTo>
                  <a:pt x="29" y="96"/>
                </a:lnTo>
                <a:lnTo>
                  <a:pt x="54" y="0"/>
                </a:lnTo>
                <a:lnTo>
                  <a:pt x="4" y="0"/>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1774" name="CustomShape 45"/>
          <p:cNvSpPr/>
          <p:nvPr/>
        </p:nvSpPr>
        <p:spPr>
          <a:xfrm>
            <a:off x="5644440" y="3715920"/>
            <a:ext cx="1205280" cy="2498040"/>
          </a:xfrm>
          <a:custGeom>
            <a:avLst/>
            <a:gdLst/>
            <a:ahLst/>
            <a:cxnLst/>
            <a:rect l="l" t="t" r="r" b="b"/>
            <a:pathLst>
              <a:path w="1030" h="2138">
                <a:moveTo>
                  <a:pt x="1030" y="1407"/>
                </a:moveTo>
                <a:lnTo>
                  <a:pt x="1009" y="1532"/>
                </a:lnTo>
                <a:lnTo>
                  <a:pt x="976" y="1648"/>
                </a:lnTo>
                <a:lnTo>
                  <a:pt x="939" y="1752"/>
                </a:lnTo>
                <a:lnTo>
                  <a:pt x="893" y="1847"/>
                </a:lnTo>
                <a:lnTo>
                  <a:pt x="843" y="1930"/>
                </a:lnTo>
                <a:lnTo>
                  <a:pt x="789" y="2001"/>
                </a:lnTo>
                <a:lnTo>
                  <a:pt x="727" y="2059"/>
                </a:lnTo>
                <a:lnTo>
                  <a:pt x="665" y="2100"/>
                </a:lnTo>
                <a:lnTo>
                  <a:pt x="598" y="2129"/>
                </a:lnTo>
                <a:lnTo>
                  <a:pt x="532" y="2138"/>
                </a:lnTo>
                <a:lnTo>
                  <a:pt x="445" y="2121"/>
                </a:lnTo>
                <a:lnTo>
                  <a:pt x="362" y="2084"/>
                </a:lnTo>
                <a:lnTo>
                  <a:pt x="287" y="2017"/>
                </a:lnTo>
                <a:lnTo>
                  <a:pt x="216" y="1930"/>
                </a:lnTo>
                <a:lnTo>
                  <a:pt x="154" y="1822"/>
                </a:lnTo>
                <a:lnTo>
                  <a:pt x="104" y="1698"/>
                </a:lnTo>
                <a:lnTo>
                  <a:pt x="59" y="1561"/>
                </a:lnTo>
                <a:lnTo>
                  <a:pt x="25" y="1407"/>
                </a:lnTo>
                <a:lnTo>
                  <a:pt x="9" y="1241"/>
                </a:lnTo>
                <a:lnTo>
                  <a:pt x="0" y="1067"/>
                </a:lnTo>
                <a:lnTo>
                  <a:pt x="9" y="897"/>
                </a:lnTo>
                <a:lnTo>
                  <a:pt x="25" y="731"/>
                </a:lnTo>
                <a:lnTo>
                  <a:pt x="59" y="577"/>
                </a:lnTo>
                <a:lnTo>
                  <a:pt x="104" y="436"/>
                </a:lnTo>
                <a:lnTo>
                  <a:pt x="154" y="311"/>
                </a:lnTo>
                <a:lnTo>
                  <a:pt x="216" y="208"/>
                </a:lnTo>
                <a:lnTo>
                  <a:pt x="287" y="120"/>
                </a:lnTo>
                <a:lnTo>
                  <a:pt x="362" y="54"/>
                </a:lnTo>
                <a:lnTo>
                  <a:pt x="445" y="13"/>
                </a:lnTo>
                <a:lnTo>
                  <a:pt x="532" y="0"/>
                </a:lnTo>
                <a:lnTo>
                  <a:pt x="590" y="8"/>
                </a:lnTo>
                <a:lnTo>
                  <a:pt x="648" y="25"/>
                </a:lnTo>
                <a:lnTo>
                  <a:pt x="702" y="58"/>
                </a:lnTo>
                <a:lnTo>
                  <a:pt x="756" y="104"/>
                </a:lnTo>
                <a:lnTo>
                  <a:pt x="806" y="158"/>
                </a:lnTo>
                <a:lnTo>
                  <a:pt x="852" y="220"/>
                </a:lnTo>
                <a:lnTo>
                  <a:pt x="897" y="295"/>
                </a:lnTo>
                <a:lnTo>
                  <a:pt x="935" y="378"/>
                </a:lnTo>
                <a:lnTo>
                  <a:pt x="968" y="469"/>
                </a:lnTo>
                <a:lnTo>
                  <a:pt x="997" y="569"/>
                </a:lnTo>
                <a:lnTo>
                  <a:pt x="1009" y="610"/>
                </a:lnTo>
              </a:path>
            </a:pathLst>
          </a:custGeom>
          <a:noFill/>
          <a:ln w="12600">
            <a:solidFill>
              <a:srgbClr val="0000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 name="TextShape 1"/>
          <p:cNvSpPr txBox="1"/>
          <p:nvPr/>
        </p:nvSpPr>
        <p:spPr>
          <a:xfrm>
            <a:off x="4460760" y="6494400"/>
            <a:ext cx="1066320" cy="304560"/>
          </a:xfrm>
          <a:prstGeom prst="rect">
            <a:avLst/>
          </a:prstGeom>
          <a:noFill/>
          <a:ln>
            <a:noFill/>
          </a:ln>
        </p:spPr>
        <p:txBody>
          <a:bodyPr/>
          <a:lstStyle/>
          <a:p>
            <a:pPr>
              <a:lnSpc>
                <a:spcPct val="100000"/>
              </a:lnSpc>
            </a:pPr>
            <a:fld id="{6A2B3CC4-C241-4893-B446-CD587E5B198F}" type="slidenum">
              <a:rPr lang="en-US" sz="1200" b="1" strike="noStrike" spc="-1">
                <a:solidFill>
                  <a:srgbClr val="000000"/>
                </a:solidFill>
                <a:uFill>
                  <a:solidFill>
                    <a:srgbClr val="FFFFFF"/>
                  </a:solidFill>
                </a:uFill>
                <a:latin typeface="Arial"/>
                <a:ea typeface="ＭＳ Ｐゴシック"/>
              </a:rPr>
              <a:t>72</a:t>
            </a:fld>
            <a:endParaRPr lang="en-US" sz="1400" b="0" strike="noStrike" spc="-1">
              <a:solidFill>
                <a:srgbClr val="000000"/>
              </a:solidFill>
              <a:uFill>
                <a:solidFill>
                  <a:srgbClr val="FFFFFF"/>
                </a:solidFill>
              </a:uFill>
              <a:latin typeface="Times New Roman"/>
            </a:endParaRPr>
          </a:p>
        </p:txBody>
      </p:sp>
      <p:sp>
        <p:nvSpPr>
          <p:cNvPr id="1776"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Fair Queuing Algorithm</a:t>
            </a:r>
            <a:endParaRPr lang="en-US" sz="3300" b="0" strike="noStrike" spc="-1">
              <a:solidFill>
                <a:srgbClr val="000000"/>
              </a:solidFill>
              <a:uFill>
                <a:solidFill>
                  <a:srgbClr val="FFFFFF"/>
                </a:solidFill>
              </a:uFill>
              <a:latin typeface="Arial"/>
            </a:endParaRPr>
          </a:p>
        </p:txBody>
      </p:sp>
      <p:sp>
        <p:nvSpPr>
          <p:cNvPr id="1777" name="TextShape 3"/>
          <p:cNvSpPr txBox="1"/>
          <p:nvPr/>
        </p:nvSpPr>
        <p:spPr>
          <a:xfrm>
            <a:off x="762120" y="1523880"/>
            <a:ext cx="769572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In FQ, there are two “servers” (or systems)</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The real system</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This is the real router with a real output link and the real flows arriving into the router</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The “fake” system</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u="sng" strike="noStrike" spc="-1">
                <a:solidFill>
                  <a:srgbClr val="000000"/>
                </a:solidFill>
                <a:uFill>
                  <a:solidFill>
                    <a:srgbClr val="FFFFFF"/>
                  </a:solidFill>
                </a:uFill>
                <a:latin typeface="Arial"/>
              </a:rPr>
              <a:t>It does not exist (only used as reference by real system)</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Has the same output link capacity as the real system</a:t>
            </a: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Has the same input flows (with the same packets) as the real system</a:t>
            </a:r>
          </a:p>
          <a:p>
            <a:pPr marL="1143000" lvl="2" indent="-228240">
              <a:lnSpc>
                <a:spcPct val="100000"/>
              </a:lnSpc>
              <a:buClr>
                <a:srgbClr val="000000"/>
              </a:buClr>
              <a:buSzPct val="150000"/>
              <a:buFont typeface="Symbol" charset="2"/>
              <a:buChar char=""/>
            </a:pPr>
            <a:r>
              <a:rPr lang="en-US" sz="2000" b="0" u="sng" strike="noStrike" spc="-1">
                <a:solidFill>
                  <a:srgbClr val="000000"/>
                </a:solidFill>
                <a:uFill>
                  <a:solidFill>
                    <a:srgbClr val="FFFFFF"/>
                  </a:solidFill>
                </a:uFill>
                <a:latin typeface="Arial"/>
              </a:rPr>
              <a:t>However</a:t>
            </a:r>
            <a:r>
              <a:rPr lang="en-US" sz="2000" b="0" strike="noStrike" spc="-1">
                <a:solidFill>
                  <a:srgbClr val="000000"/>
                </a:solidFill>
                <a:uFill>
                  <a:solidFill>
                    <a:srgbClr val="FFFFFF"/>
                  </a:solidFill>
                </a:uFill>
                <a:latin typeface="Arial"/>
              </a:rPr>
              <a:t>, it is a “bit-by-bit” server (actually, a </a:t>
            </a:r>
            <a:r>
              <a:rPr lang="en-US" sz="2000" b="1" i="1" strike="noStrike" spc="-1">
                <a:solidFill>
                  <a:srgbClr val="000000"/>
                </a:solidFill>
                <a:uFill>
                  <a:solidFill>
                    <a:srgbClr val="FFFFFF"/>
                  </a:solidFill>
                </a:uFill>
                <a:latin typeface="Arial"/>
              </a:rPr>
              <a:t>fluid server</a:t>
            </a:r>
            <a:r>
              <a:rPr lang="en-US" sz="2000" b="0" strike="noStrike" spc="-1">
                <a:solidFill>
                  <a:srgbClr val="000000"/>
                </a:solidFill>
                <a:uFill>
                  <a:solidFill>
                    <a:srgbClr val="FFFFFF"/>
                  </a:solidFill>
                </a:uFill>
                <a:latin typeface="Arial"/>
              </a:rPr>
              <a:t>), not a packet server.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 name="TextShape 1"/>
          <p:cNvSpPr txBox="1"/>
          <p:nvPr/>
        </p:nvSpPr>
        <p:spPr>
          <a:xfrm>
            <a:off x="4460760" y="6494400"/>
            <a:ext cx="1066320" cy="304560"/>
          </a:xfrm>
          <a:prstGeom prst="rect">
            <a:avLst/>
          </a:prstGeom>
          <a:noFill/>
          <a:ln>
            <a:noFill/>
          </a:ln>
        </p:spPr>
        <p:txBody>
          <a:bodyPr/>
          <a:lstStyle/>
          <a:p>
            <a:pPr>
              <a:lnSpc>
                <a:spcPct val="100000"/>
              </a:lnSpc>
            </a:pPr>
            <a:fld id="{B108E6C2-A728-4AE9-BF3D-9363B0AAAE1D}" type="slidenum">
              <a:rPr lang="en-US" sz="1200" b="1" strike="noStrike" spc="-1">
                <a:solidFill>
                  <a:srgbClr val="000000"/>
                </a:solidFill>
                <a:uFill>
                  <a:solidFill>
                    <a:srgbClr val="FFFFFF"/>
                  </a:solidFill>
                </a:uFill>
                <a:latin typeface="Arial"/>
                <a:ea typeface="ＭＳ Ｐゴシック"/>
              </a:rPr>
              <a:t>73</a:t>
            </a:fld>
            <a:endParaRPr lang="en-US" sz="1400" b="0" strike="noStrike" spc="-1">
              <a:solidFill>
                <a:srgbClr val="000000"/>
              </a:solidFill>
              <a:uFill>
                <a:solidFill>
                  <a:srgbClr val="FFFFFF"/>
                </a:solidFill>
              </a:uFill>
              <a:latin typeface="Times New Roman"/>
            </a:endParaRPr>
          </a:p>
        </p:txBody>
      </p:sp>
      <p:sp>
        <p:nvSpPr>
          <p:cNvPr id="1779" name="TextShape 2"/>
          <p:cNvSpPr txBox="1"/>
          <p:nvPr/>
        </p:nvSpPr>
        <p:spPr>
          <a:xfrm>
            <a:off x="685800" y="609480"/>
            <a:ext cx="7772040" cy="609120"/>
          </a:xfrm>
          <a:prstGeom prst="rect">
            <a:avLst/>
          </a:prstGeom>
          <a:noFill/>
          <a:ln>
            <a:noFill/>
          </a:ln>
        </p:spPr>
        <p:txBody>
          <a:bodyPr anchor="b"/>
          <a:lstStyle/>
          <a:p>
            <a:pPr>
              <a:lnSpc>
                <a:spcPct val="90000"/>
              </a:lnSpc>
            </a:pPr>
            <a:r>
              <a:rPr lang="en-US" sz="2900" b="1" strike="noStrike" spc="-1">
                <a:solidFill>
                  <a:srgbClr val="336666"/>
                </a:solidFill>
                <a:uFill>
                  <a:solidFill>
                    <a:srgbClr val="FFFFFF"/>
                  </a:solidFill>
                </a:uFill>
                <a:latin typeface="Arial"/>
              </a:rPr>
              <a:t>The “fake” system</a:t>
            </a:r>
            <a:endParaRPr lang="en-US" sz="3300" b="0" strike="noStrike" spc="-1">
              <a:solidFill>
                <a:srgbClr val="000000"/>
              </a:solidFill>
              <a:uFill>
                <a:solidFill>
                  <a:srgbClr val="FFFFFF"/>
                </a:solidFill>
              </a:uFill>
              <a:latin typeface="Arial"/>
            </a:endParaRPr>
          </a:p>
        </p:txBody>
      </p:sp>
      <p:sp>
        <p:nvSpPr>
          <p:cNvPr id="1780" name="TextShape 3"/>
          <p:cNvSpPr txBox="1"/>
          <p:nvPr/>
        </p:nvSpPr>
        <p:spPr>
          <a:xfrm>
            <a:off x="685800" y="1295280"/>
            <a:ext cx="7772040" cy="50288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u="sng" strike="noStrike" spc="-1">
                <a:solidFill>
                  <a:srgbClr val="000000"/>
                </a:solidFill>
                <a:uFill>
                  <a:solidFill>
                    <a:srgbClr val="FFFFFF"/>
                  </a:solidFill>
                </a:uFill>
                <a:latin typeface="Arial"/>
              </a:rPr>
              <a:t>Bit-by-bit round-robin</a:t>
            </a:r>
            <a:r>
              <a:rPr lang="en-US" sz="2400" b="0" strike="noStrike" spc="-1">
                <a:solidFill>
                  <a:srgbClr val="000000"/>
                </a:solidFill>
                <a:uFill>
                  <a:solidFill>
                    <a:srgbClr val="FFFFFF"/>
                  </a:solidFill>
                </a:uFill>
                <a:latin typeface="Arial"/>
              </a:rPr>
              <a:t> server </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not real service!, i.e. fake!</a:t>
            </a:r>
            <a:endParaRPr lang="en-US" sz="20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Suppose a </a:t>
            </a:r>
            <a:r>
              <a:rPr lang="en-US" sz="2400" b="1" strike="noStrike" spc="-1">
                <a:solidFill>
                  <a:srgbClr val="000000"/>
                </a:solidFill>
                <a:uFill>
                  <a:solidFill>
                    <a:srgbClr val="FFFFFF"/>
                  </a:solidFill>
                </a:uFill>
                <a:latin typeface="Arial"/>
              </a:rPr>
              <a:t>fake clock</a:t>
            </a:r>
            <a:r>
              <a:rPr lang="en-US" sz="2400" b="0" strike="noStrike" spc="-1">
                <a:solidFill>
                  <a:srgbClr val="000000"/>
                </a:solidFill>
                <a:uFill>
                  <a:solidFill>
                    <a:srgbClr val="FFFFFF"/>
                  </a:solidFill>
                </a:uFill>
                <a:latin typeface="Arial"/>
              </a:rPr>
              <a:t> ticks each time a bit is transmitted from every active flow (i.e., after each round)</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i.e., </a:t>
            </a:r>
            <a:r>
              <a:rPr lang="en-US" sz="2200" b="0" u="sng" strike="noStrike" spc="-1">
                <a:solidFill>
                  <a:srgbClr val="000000"/>
                </a:solidFill>
                <a:uFill>
                  <a:solidFill>
                    <a:srgbClr val="FFFFFF"/>
                  </a:solidFill>
                </a:uFill>
                <a:latin typeface="Arial"/>
              </a:rPr>
              <a:t>it is not a real-time clock</a:t>
            </a:r>
            <a:endParaRPr lang="en-US" sz="20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Let </a:t>
            </a:r>
            <a:r>
              <a:rPr lang="en-US" sz="2400" b="0" i="1" strike="noStrike" spc="-1">
                <a:solidFill>
                  <a:srgbClr val="000000"/>
                </a:solidFill>
                <a:uFill>
                  <a:solidFill>
                    <a:srgbClr val="FFFFFF"/>
                  </a:solidFill>
                </a:uFill>
                <a:latin typeface="Arial"/>
              </a:rPr>
              <a:t>L</a:t>
            </a:r>
            <a:r>
              <a:rPr lang="en-US" sz="2400" b="0" i="1" strike="noStrike" spc="-1" baseline="-25000">
                <a:solidFill>
                  <a:srgbClr val="000000"/>
                </a:solidFill>
                <a:uFill>
                  <a:solidFill>
                    <a:srgbClr val="FFFFFF"/>
                  </a:solidFill>
                </a:uFill>
                <a:latin typeface="Arial"/>
              </a:rPr>
              <a:t>f,i</a:t>
            </a:r>
            <a:r>
              <a:rPr lang="en-US" sz="2400" b="0" strike="noStrike" spc="-1">
                <a:solidFill>
                  <a:srgbClr val="000000"/>
                </a:solidFill>
                <a:uFill>
                  <a:solidFill>
                    <a:srgbClr val="FFFFFF"/>
                  </a:solidFill>
                </a:uFill>
                <a:latin typeface="Arial"/>
              </a:rPr>
              <a:t> denote the length of (</a:t>
            </a:r>
            <a:r>
              <a:rPr lang="en-US" sz="2400" b="0" i="1" strike="noStrike" spc="-1">
                <a:solidFill>
                  <a:srgbClr val="000000"/>
                </a:solidFill>
                <a:uFill>
                  <a:solidFill>
                    <a:srgbClr val="FFFFFF"/>
                  </a:solidFill>
                </a:uFill>
                <a:latin typeface="Arial"/>
              </a:rPr>
              <a:t>f,i), </a:t>
            </a:r>
            <a:r>
              <a:rPr lang="en-US" sz="2400" b="0" strike="noStrike" spc="-1">
                <a:solidFill>
                  <a:srgbClr val="000000"/>
                </a:solidFill>
                <a:uFill>
                  <a:solidFill>
                    <a:srgbClr val="FFFFFF"/>
                  </a:solidFill>
                </a:uFill>
                <a:latin typeface="Arial"/>
              </a:rPr>
              <a:t>i.e., </a:t>
            </a:r>
            <a:r>
              <a:rPr lang="en-US" sz="2400" b="0" i="1" strike="noStrike" spc="-1">
                <a:solidFill>
                  <a:srgbClr val="000000"/>
                </a:solidFill>
                <a:uFill>
                  <a:solidFill>
                    <a:srgbClr val="FFFFFF"/>
                  </a:solidFill>
                </a:uFill>
                <a:latin typeface="Arial"/>
              </a:rPr>
              <a:t>i</a:t>
            </a:r>
            <a:r>
              <a:rPr lang="en-US" sz="2400" b="0" i="1" strike="noStrike" spc="-1" baseline="30000">
                <a:solidFill>
                  <a:srgbClr val="000000"/>
                </a:solidFill>
                <a:uFill>
                  <a:solidFill>
                    <a:srgbClr val="FFFFFF"/>
                  </a:solidFill>
                </a:uFill>
                <a:latin typeface="Arial"/>
              </a:rPr>
              <a:t>th</a:t>
            </a:r>
            <a:r>
              <a:rPr lang="en-US" sz="2400" b="0" strike="noStrike" spc="-1">
                <a:solidFill>
                  <a:srgbClr val="000000"/>
                </a:solidFill>
                <a:uFill>
                  <a:solidFill>
                    <a:srgbClr val="FFFFFF"/>
                  </a:solidFill>
                </a:uFill>
                <a:latin typeface="Arial"/>
              </a:rPr>
              <a:t> packet of flow </a:t>
            </a:r>
            <a:r>
              <a:rPr lang="en-US" sz="2400" b="0" i="1" strike="noStrike" spc="-1">
                <a:solidFill>
                  <a:srgbClr val="000000"/>
                </a:solidFill>
                <a:uFill>
                  <a:solidFill>
                    <a:srgbClr val="FFFFFF"/>
                  </a:solidFill>
                </a:uFill>
                <a:latin typeface="Arial"/>
              </a:rPr>
              <a:t>f</a:t>
            </a: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Let </a:t>
            </a:r>
            <a:r>
              <a:rPr lang="en-US" sz="2400" b="0" i="1" strike="noStrike" spc="-1">
                <a:solidFill>
                  <a:srgbClr val="000000"/>
                </a:solidFill>
                <a:uFill>
                  <a:solidFill>
                    <a:srgbClr val="FFFFFF"/>
                  </a:solidFill>
                </a:uFill>
                <a:latin typeface="Arial"/>
              </a:rPr>
              <a:t>S</a:t>
            </a:r>
            <a:r>
              <a:rPr lang="en-US" sz="2400" b="0" i="1" strike="noStrike" spc="-1" baseline="-25000">
                <a:solidFill>
                  <a:srgbClr val="000000"/>
                </a:solidFill>
                <a:uFill>
                  <a:solidFill>
                    <a:srgbClr val="FFFFFF"/>
                  </a:solidFill>
                </a:uFill>
                <a:latin typeface="Arial"/>
              </a:rPr>
              <a:t>f,i</a:t>
            </a:r>
            <a:r>
              <a:rPr lang="en-US" sz="2400" b="0" strike="noStrike" spc="-1">
                <a:solidFill>
                  <a:srgbClr val="000000"/>
                </a:solidFill>
                <a:uFill>
                  <a:solidFill>
                    <a:srgbClr val="FFFFFF"/>
                  </a:solidFill>
                </a:uFill>
                <a:latin typeface="Arial"/>
              </a:rPr>
              <a:t> denote the </a:t>
            </a:r>
            <a:r>
              <a:rPr lang="en-US" sz="2400" b="1" strike="noStrike" spc="-1">
                <a:solidFill>
                  <a:srgbClr val="000000"/>
                </a:solidFill>
                <a:uFill>
                  <a:solidFill>
                    <a:srgbClr val="FFFFFF"/>
                  </a:solidFill>
                </a:uFill>
                <a:latin typeface="Arial"/>
              </a:rPr>
              <a:t>fake time</a:t>
            </a:r>
            <a:r>
              <a:rPr lang="en-US" sz="2400" b="0" strike="noStrike" spc="-1">
                <a:solidFill>
                  <a:srgbClr val="000000"/>
                </a:solidFill>
                <a:uFill>
                  <a:solidFill>
                    <a:srgbClr val="FFFFFF"/>
                  </a:solidFill>
                </a:uFill>
                <a:latin typeface="Arial"/>
              </a:rPr>
              <a:t> when start to transmit packet </a:t>
            </a:r>
            <a:r>
              <a:rPr lang="en-US" sz="2400" b="0" i="1" strike="noStrike" spc="-1">
                <a:solidFill>
                  <a:srgbClr val="000000"/>
                </a:solidFill>
                <a:uFill>
                  <a:solidFill>
                    <a:srgbClr val="FFFFFF"/>
                  </a:solidFill>
                </a:uFill>
                <a:latin typeface="Arial"/>
              </a:rPr>
              <a:t>i </a:t>
            </a:r>
            <a:r>
              <a:rPr lang="en-US" sz="2400" b="0" strike="noStrike" spc="-1">
                <a:solidFill>
                  <a:srgbClr val="000000"/>
                </a:solidFill>
                <a:uFill>
                  <a:solidFill>
                    <a:srgbClr val="FFFFFF"/>
                  </a:solidFill>
                </a:uFill>
                <a:latin typeface="Arial"/>
              </a:rPr>
              <a:t> in the fake system</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Let </a:t>
            </a:r>
            <a:r>
              <a:rPr lang="en-US" sz="2400" b="0" i="1" strike="noStrike" spc="-1">
                <a:solidFill>
                  <a:srgbClr val="000000"/>
                </a:solidFill>
                <a:uFill>
                  <a:solidFill>
                    <a:srgbClr val="FFFFFF"/>
                  </a:solidFill>
                </a:uFill>
                <a:latin typeface="Arial"/>
              </a:rPr>
              <a:t>F</a:t>
            </a:r>
            <a:r>
              <a:rPr lang="en-US" sz="2400" b="0" i="1" strike="noStrike" spc="-1" baseline="-25000">
                <a:solidFill>
                  <a:srgbClr val="000000"/>
                </a:solidFill>
                <a:uFill>
                  <a:solidFill>
                    <a:srgbClr val="FFFFFF"/>
                  </a:solidFill>
                </a:uFill>
                <a:latin typeface="Arial"/>
              </a:rPr>
              <a:t>f,i</a:t>
            </a:r>
            <a:r>
              <a:rPr lang="en-US" sz="2400" b="0" strike="noStrike" spc="-1">
                <a:solidFill>
                  <a:srgbClr val="000000"/>
                </a:solidFill>
                <a:uFill>
                  <a:solidFill>
                    <a:srgbClr val="FFFFFF"/>
                  </a:solidFill>
                </a:uFill>
                <a:latin typeface="Arial"/>
              </a:rPr>
              <a:t> denote the </a:t>
            </a:r>
            <a:r>
              <a:rPr lang="en-US" sz="2400" b="1" strike="noStrike" spc="-1">
                <a:solidFill>
                  <a:srgbClr val="000000"/>
                </a:solidFill>
                <a:uFill>
                  <a:solidFill>
                    <a:srgbClr val="FFFFFF"/>
                  </a:solidFill>
                </a:uFill>
                <a:latin typeface="Arial"/>
              </a:rPr>
              <a:t>fake time</a:t>
            </a:r>
            <a:r>
              <a:rPr lang="en-US" sz="2400" b="0" strike="noStrike" spc="-1">
                <a:solidFill>
                  <a:srgbClr val="000000"/>
                </a:solidFill>
                <a:uFill>
                  <a:solidFill>
                    <a:srgbClr val="FFFFFF"/>
                  </a:solidFill>
                </a:uFill>
                <a:latin typeface="Arial"/>
              </a:rPr>
              <a:t> when finish transmitting packet </a:t>
            </a:r>
            <a:r>
              <a:rPr lang="en-US" sz="2400" b="0" i="1" strike="noStrike" spc="-1">
                <a:solidFill>
                  <a:srgbClr val="000000"/>
                </a:solidFill>
                <a:uFill>
                  <a:solidFill>
                    <a:srgbClr val="FFFFFF"/>
                  </a:solidFill>
                </a:uFill>
                <a:latin typeface="Arial"/>
              </a:rPr>
              <a:t>i </a:t>
            </a:r>
            <a:r>
              <a:rPr lang="en-US" sz="2400" b="0" strike="noStrike" spc="-1">
                <a:solidFill>
                  <a:srgbClr val="000000"/>
                </a:solidFill>
                <a:uFill>
                  <a:solidFill>
                    <a:srgbClr val="FFFFFF"/>
                  </a:solidFill>
                </a:uFill>
                <a:latin typeface="Arial"/>
              </a:rPr>
              <a:t>in the fake system (regardless of other flows)</a:t>
            </a:r>
          </a:p>
          <a:p>
            <a:pPr marL="343080" indent="-342720" algn="ctr">
              <a:lnSpc>
                <a:spcPct val="100000"/>
              </a:lnSpc>
            </a:pPr>
            <a:r>
              <a:rPr lang="en-US" sz="2400" b="0" i="1" strike="noStrike" spc="-1">
                <a:solidFill>
                  <a:srgbClr val="000000"/>
                </a:solidFill>
                <a:uFill>
                  <a:solidFill>
                    <a:srgbClr val="FFFFFF"/>
                  </a:solidFill>
                </a:uFill>
                <a:latin typeface="Arial"/>
              </a:rPr>
              <a:t>F</a:t>
            </a:r>
            <a:r>
              <a:rPr lang="en-US" sz="2400" b="0" i="1" strike="noStrike" spc="-1" baseline="-25000">
                <a:solidFill>
                  <a:srgbClr val="000000"/>
                </a:solidFill>
                <a:uFill>
                  <a:solidFill>
                    <a:srgbClr val="FFFFFF"/>
                  </a:solidFill>
                </a:uFill>
                <a:latin typeface="Arial"/>
              </a:rPr>
              <a:t>f,i</a:t>
            </a:r>
            <a:r>
              <a:rPr lang="en-US" sz="2400" b="0" strike="noStrike" spc="-1">
                <a:solidFill>
                  <a:srgbClr val="000000"/>
                </a:solidFill>
                <a:uFill>
                  <a:solidFill>
                    <a:srgbClr val="FFFFFF"/>
                  </a:solidFill>
                </a:uFill>
                <a:latin typeface="Arial"/>
              </a:rPr>
              <a:t> = </a:t>
            </a:r>
            <a:r>
              <a:rPr lang="en-US" sz="2400" b="0" i="1" strike="noStrike" spc="-1">
                <a:solidFill>
                  <a:srgbClr val="000000"/>
                </a:solidFill>
                <a:uFill>
                  <a:solidFill>
                    <a:srgbClr val="FFFFFF"/>
                  </a:solidFill>
                </a:uFill>
                <a:latin typeface="Arial"/>
              </a:rPr>
              <a:t>S</a:t>
            </a:r>
            <a:r>
              <a:rPr lang="en-US" sz="2400" b="0" i="1" strike="noStrike" spc="-1" baseline="-25000">
                <a:solidFill>
                  <a:srgbClr val="000000"/>
                </a:solidFill>
                <a:uFill>
                  <a:solidFill>
                    <a:srgbClr val="FFFFFF"/>
                  </a:solidFill>
                </a:uFill>
                <a:latin typeface="Arial"/>
              </a:rPr>
              <a:t>f,i</a:t>
            </a:r>
            <a:r>
              <a:rPr lang="en-US" sz="2400" b="0" strike="noStrike" spc="-1">
                <a:solidFill>
                  <a:srgbClr val="000000"/>
                </a:solidFill>
                <a:uFill>
                  <a:solidFill>
                    <a:srgbClr val="FFFFFF"/>
                  </a:solidFill>
                </a:uFill>
                <a:latin typeface="Arial"/>
              </a:rPr>
              <a:t> + </a:t>
            </a:r>
            <a:r>
              <a:rPr lang="en-US" sz="2400" b="0" i="1" strike="noStrike" spc="-1">
                <a:solidFill>
                  <a:srgbClr val="000000"/>
                </a:solidFill>
                <a:uFill>
                  <a:solidFill>
                    <a:srgbClr val="FFFFFF"/>
                  </a:solidFill>
                </a:uFill>
                <a:latin typeface="Arial"/>
              </a:rPr>
              <a:t>L</a:t>
            </a:r>
            <a:r>
              <a:rPr lang="en-US" sz="2400" b="0" i="1" strike="noStrike" spc="-1" baseline="-25000">
                <a:solidFill>
                  <a:srgbClr val="000000"/>
                </a:solidFill>
                <a:uFill>
                  <a:solidFill>
                    <a:srgbClr val="FFFFFF"/>
                  </a:solidFill>
                </a:uFill>
                <a:latin typeface="Arial"/>
              </a:rPr>
              <a:t>f,i</a:t>
            </a: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 name="TextShape 1"/>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Computing S</a:t>
            </a:r>
            <a:r>
              <a:rPr lang="en-US" sz="3300" b="1" strike="noStrike" spc="-1" baseline="-25000">
                <a:solidFill>
                  <a:srgbClr val="336666"/>
                </a:solidFill>
                <a:uFill>
                  <a:solidFill>
                    <a:srgbClr val="FFFFFF"/>
                  </a:solidFill>
                </a:uFill>
                <a:latin typeface="Arial"/>
              </a:rPr>
              <a:t>f,i</a:t>
            </a:r>
            <a:endParaRPr lang="en-US" sz="3300" b="0" strike="noStrike" spc="-1">
              <a:solidFill>
                <a:srgbClr val="000000"/>
              </a:solidFill>
              <a:uFill>
                <a:solidFill>
                  <a:srgbClr val="FFFFFF"/>
                </a:solidFill>
              </a:uFill>
              <a:latin typeface="Arial"/>
            </a:endParaRPr>
          </a:p>
        </p:txBody>
      </p:sp>
      <p:sp>
        <p:nvSpPr>
          <p:cNvPr id="1782" name="TextShape 2"/>
          <p:cNvSpPr txBox="1"/>
          <p:nvPr/>
        </p:nvSpPr>
        <p:spPr>
          <a:xfrm>
            <a:off x="762120" y="1523880"/>
            <a:ext cx="7695720" cy="4419360"/>
          </a:xfrm>
          <a:prstGeom prst="rect">
            <a:avLst/>
          </a:prstGeom>
          <a:noFill/>
          <a:ln>
            <a:noFill/>
          </a:ln>
        </p:spPr>
        <p:txBody>
          <a:bodyPr/>
          <a:lstStyle/>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When does the (fake) server start to transmit first bit of packet (</a:t>
            </a:r>
            <a:r>
              <a:rPr lang="en-US" sz="2000" b="0" i="1" strike="noStrike" spc="-1">
                <a:solidFill>
                  <a:srgbClr val="000000"/>
                </a:solidFill>
                <a:uFill>
                  <a:solidFill>
                    <a:srgbClr val="FFFFFF"/>
                  </a:solidFill>
                </a:uFill>
                <a:latin typeface="Arial"/>
              </a:rPr>
              <a:t>f,i) </a:t>
            </a:r>
            <a:r>
              <a:rPr lang="en-US" sz="2000" b="0" strike="noStrike" spc="-1">
                <a:solidFill>
                  <a:srgbClr val="000000"/>
                </a:solidFill>
                <a:uFill>
                  <a:solidFill>
                    <a:srgbClr val="FFFFFF"/>
                  </a:solidFill>
                </a:uFill>
                <a:latin typeface="Arial"/>
              </a:rPr>
              <a:t>? i.e., what is </a:t>
            </a:r>
            <a:r>
              <a:rPr lang="en-US" sz="2000" b="0" i="1" strike="noStrike" spc="-1">
                <a:solidFill>
                  <a:srgbClr val="000000"/>
                </a:solidFill>
                <a:uFill>
                  <a:solidFill>
                    <a:srgbClr val="FFFFFF"/>
                  </a:solidFill>
                </a:uFill>
                <a:latin typeface="Arial"/>
              </a:rPr>
              <a:t>S</a:t>
            </a:r>
            <a:r>
              <a:rPr lang="en-US" sz="2200" b="0" i="1" strike="noStrike" spc="-1" baseline="-25000">
                <a:solidFill>
                  <a:srgbClr val="000000"/>
                </a:solidFill>
                <a:uFill>
                  <a:solidFill>
                    <a:srgbClr val="FFFFFF"/>
                  </a:solidFill>
                </a:uFill>
                <a:latin typeface="Arial"/>
              </a:rPr>
              <a:t>f,i</a:t>
            </a:r>
            <a:r>
              <a:rPr lang="en-US" sz="2200" b="0" i="1" strike="noStrike" spc="-1">
                <a:solidFill>
                  <a:srgbClr val="000000"/>
                </a:solidFill>
                <a:uFill>
                  <a:solidFill>
                    <a:srgbClr val="FFFFFF"/>
                  </a:solidFill>
                </a:uFill>
                <a:latin typeface="Arial"/>
              </a:rPr>
              <a:t>?</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if when </a:t>
            </a:r>
            <a:r>
              <a:rPr lang="en-US" sz="2000" b="0" i="1" strike="noStrike" spc="-1">
                <a:solidFill>
                  <a:srgbClr val="000000"/>
                </a:solidFill>
                <a:uFill>
                  <a:solidFill>
                    <a:srgbClr val="FFFFFF"/>
                  </a:solidFill>
                </a:uFill>
                <a:latin typeface="Arial"/>
              </a:rPr>
              <a:t>f,i</a:t>
            </a:r>
            <a:r>
              <a:rPr lang="en-US" sz="2000" b="0" strike="noStrike" spc="-1">
                <a:solidFill>
                  <a:srgbClr val="000000"/>
                </a:solidFill>
                <a:uFill>
                  <a:solidFill>
                    <a:srgbClr val="FFFFFF"/>
                  </a:solidFill>
                </a:uFill>
                <a:latin typeface="Arial"/>
              </a:rPr>
              <a:t> arrives, server has not finished packet </a:t>
            </a:r>
            <a:r>
              <a:rPr lang="en-US" sz="2000" b="0" i="1" strike="noStrike" spc="-1">
                <a:solidFill>
                  <a:srgbClr val="000000"/>
                </a:solidFill>
                <a:uFill>
                  <a:solidFill>
                    <a:srgbClr val="FFFFFF"/>
                  </a:solidFill>
                </a:uFill>
                <a:latin typeface="Arial"/>
              </a:rPr>
              <a:t>f,(i</a:t>
            </a:r>
            <a:r>
              <a:rPr lang="en-US" sz="2000" b="0" strike="noStrike" spc="-1">
                <a:solidFill>
                  <a:srgbClr val="000000"/>
                </a:solidFill>
                <a:uFill>
                  <a:solidFill>
                    <a:srgbClr val="FFFFFF"/>
                  </a:solidFill>
                </a:uFill>
                <a:latin typeface="Arial"/>
              </a:rPr>
              <a:t> -1) from </a:t>
            </a:r>
            <a:r>
              <a:rPr lang="en-US" sz="2000" b="0" i="1" strike="noStrike" spc="-1">
                <a:solidFill>
                  <a:srgbClr val="000000"/>
                </a:solidFill>
                <a:uFill>
                  <a:solidFill>
                    <a:srgbClr val="FFFFFF"/>
                  </a:solidFill>
                </a:uFill>
                <a:latin typeface="Arial"/>
              </a:rPr>
              <a:t>f</a:t>
            </a:r>
            <a:r>
              <a:rPr lang="en-US" sz="2000" b="0" strike="noStrike" spc="-1">
                <a:solidFill>
                  <a:srgbClr val="000000"/>
                </a:solidFill>
                <a:uFill>
                  <a:solidFill>
                    <a:srgbClr val="FFFFFF"/>
                  </a:solidFill>
                </a:uFill>
                <a:latin typeface="Arial"/>
              </a:rPr>
              <a:t>, then immediately after last bit of </a:t>
            </a:r>
            <a:r>
              <a:rPr lang="en-US" sz="2000" b="0" i="1" strike="noStrike" spc="-1">
                <a:solidFill>
                  <a:srgbClr val="000000"/>
                </a:solidFill>
                <a:uFill>
                  <a:solidFill>
                    <a:srgbClr val="FFFFFF"/>
                  </a:solidFill>
                </a:uFill>
                <a:latin typeface="Arial"/>
              </a:rPr>
              <a:t>(f,i–1)</a:t>
            </a:r>
            <a:r>
              <a:rPr lang="en-US" sz="2000" b="0" strike="noStrike" spc="-1">
                <a:solidFill>
                  <a:srgbClr val="000000"/>
                </a:solidFill>
                <a:uFill>
                  <a:solidFill>
                    <a:srgbClr val="FFFFFF"/>
                  </a:solidFill>
                </a:uFill>
                <a:latin typeface="Arial"/>
              </a:rPr>
              <a:t>, i.e., </a:t>
            </a:r>
            <a:r>
              <a:rPr lang="en-US" sz="2000" b="0" i="1" strike="noStrike" spc="-1">
                <a:solidFill>
                  <a:srgbClr val="000000"/>
                </a:solidFill>
                <a:uFill>
                  <a:solidFill>
                    <a:srgbClr val="FFFFFF"/>
                  </a:solidFill>
                </a:uFill>
                <a:latin typeface="Arial"/>
              </a:rPr>
              <a:t>S</a:t>
            </a:r>
            <a:r>
              <a:rPr lang="en-US" sz="2400" b="0" i="1" strike="noStrike" spc="-1" baseline="-25000">
                <a:solidFill>
                  <a:srgbClr val="000000"/>
                </a:solidFill>
                <a:uFill>
                  <a:solidFill>
                    <a:srgbClr val="FFFFFF"/>
                  </a:solidFill>
                </a:uFill>
                <a:latin typeface="Arial"/>
              </a:rPr>
              <a:t>f,i</a:t>
            </a:r>
            <a:r>
              <a:rPr lang="en-US" sz="2000" b="0" i="1" strike="noStrike" spc="-1">
                <a:solidFill>
                  <a:srgbClr val="000000"/>
                </a:solidFill>
                <a:uFill>
                  <a:solidFill>
                    <a:srgbClr val="FFFFFF"/>
                  </a:solidFill>
                </a:uFill>
                <a:latin typeface="Arial"/>
              </a:rPr>
              <a:t> = F</a:t>
            </a:r>
            <a:r>
              <a:rPr lang="en-US" sz="2000" b="0" i="1" strike="noStrike" spc="-1" baseline="-25000">
                <a:solidFill>
                  <a:srgbClr val="000000"/>
                </a:solidFill>
                <a:uFill>
                  <a:solidFill>
                    <a:srgbClr val="FFFFFF"/>
                  </a:solidFill>
                </a:uFill>
                <a:latin typeface="Arial"/>
              </a:rPr>
              <a:t>f,i-1</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if no current packets queued for this flow, then start transmitting (</a:t>
            </a:r>
            <a:r>
              <a:rPr lang="en-US" sz="2000" b="0" i="1" strike="noStrike" spc="-1">
                <a:solidFill>
                  <a:srgbClr val="000000"/>
                </a:solidFill>
                <a:uFill>
                  <a:solidFill>
                    <a:srgbClr val="FFFFFF"/>
                  </a:solidFill>
                </a:uFill>
                <a:latin typeface="Arial"/>
              </a:rPr>
              <a:t>f,i) </a:t>
            </a:r>
            <a:r>
              <a:rPr lang="en-US" sz="2000" b="0" strike="noStrike" spc="-1">
                <a:solidFill>
                  <a:srgbClr val="000000"/>
                </a:solidFill>
                <a:uFill>
                  <a:solidFill>
                    <a:srgbClr val="FFFFFF"/>
                  </a:solidFill>
                </a:uFill>
                <a:latin typeface="Arial"/>
              </a:rPr>
              <a:t>when it arrives, i.e., </a:t>
            </a:r>
            <a:r>
              <a:rPr lang="en-US" sz="2000" b="0" i="1" strike="noStrike" spc="-1">
                <a:solidFill>
                  <a:srgbClr val="000000"/>
                </a:solidFill>
                <a:uFill>
                  <a:solidFill>
                    <a:srgbClr val="FFFFFF"/>
                  </a:solidFill>
                </a:uFill>
                <a:latin typeface="Arial"/>
              </a:rPr>
              <a:t>S</a:t>
            </a:r>
            <a:r>
              <a:rPr lang="en-US" sz="2400" b="0" i="1" strike="noStrike" spc="-1" baseline="-25000">
                <a:solidFill>
                  <a:srgbClr val="000000"/>
                </a:solidFill>
                <a:uFill>
                  <a:solidFill>
                    <a:srgbClr val="FFFFFF"/>
                  </a:solidFill>
                </a:uFill>
                <a:latin typeface="Arial"/>
              </a:rPr>
              <a:t>f,i</a:t>
            </a:r>
            <a:r>
              <a:rPr lang="en-US" sz="2000" b="0" i="1" strike="noStrike" spc="-1">
                <a:solidFill>
                  <a:srgbClr val="000000"/>
                </a:solidFill>
                <a:uFill>
                  <a:solidFill>
                    <a:srgbClr val="FFFFFF"/>
                  </a:solidFill>
                </a:uFill>
                <a:latin typeface="Arial"/>
              </a:rPr>
              <a:t> = V</a:t>
            </a:r>
            <a:r>
              <a:rPr lang="en-US" sz="2000" b="0" i="1" strike="noStrike" spc="-1" baseline="-25000">
                <a:solidFill>
                  <a:srgbClr val="000000"/>
                </a:solidFill>
                <a:uFill>
                  <a:solidFill>
                    <a:srgbClr val="FFFFFF"/>
                  </a:solidFill>
                </a:uFill>
                <a:latin typeface="Arial"/>
              </a:rPr>
              <a:t>f,i</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1800" b="0" strike="noStrike" spc="-1">
                <a:solidFill>
                  <a:srgbClr val="000000"/>
                </a:solidFill>
                <a:uFill>
                  <a:solidFill>
                    <a:srgbClr val="FFFFFF"/>
                  </a:solidFill>
                </a:uFill>
                <a:latin typeface="Arial"/>
              </a:rPr>
              <a:t>where</a:t>
            </a:r>
            <a:r>
              <a:rPr lang="en-US" sz="1800" b="0" i="1" strike="noStrike" spc="-1">
                <a:solidFill>
                  <a:srgbClr val="000000"/>
                </a:solidFill>
                <a:uFill>
                  <a:solidFill>
                    <a:srgbClr val="FFFFFF"/>
                  </a:solidFill>
                </a:uFill>
                <a:latin typeface="Arial"/>
              </a:rPr>
              <a:t> V</a:t>
            </a:r>
            <a:r>
              <a:rPr lang="en-US" sz="1800" b="0" i="1" strike="noStrike" spc="-1" baseline="-25000">
                <a:solidFill>
                  <a:srgbClr val="000000"/>
                </a:solidFill>
                <a:uFill>
                  <a:solidFill>
                    <a:srgbClr val="FFFFFF"/>
                  </a:solidFill>
                </a:uFill>
                <a:latin typeface="Arial"/>
              </a:rPr>
              <a:t>f,i</a:t>
            </a:r>
            <a:r>
              <a:rPr lang="en-US" sz="1800" b="0" strike="noStrike" spc="-1">
                <a:solidFill>
                  <a:srgbClr val="000000"/>
                </a:solidFill>
                <a:uFill>
                  <a:solidFill>
                    <a:srgbClr val="FFFFFF"/>
                  </a:solidFill>
                </a:uFill>
                <a:latin typeface="Arial"/>
              </a:rPr>
              <a:t> is the </a:t>
            </a:r>
            <a:r>
              <a:rPr lang="en-US" sz="1800" b="1" strike="noStrike" spc="-1">
                <a:solidFill>
                  <a:srgbClr val="000000"/>
                </a:solidFill>
                <a:uFill>
                  <a:solidFill>
                    <a:srgbClr val="FFFFFF"/>
                  </a:solidFill>
                </a:uFill>
                <a:latin typeface="Arial"/>
              </a:rPr>
              <a:t>fake time</a:t>
            </a:r>
            <a:r>
              <a:rPr lang="en-US" sz="1800" b="0" strike="noStrike" spc="-1">
                <a:solidFill>
                  <a:srgbClr val="000000"/>
                </a:solidFill>
                <a:uFill>
                  <a:solidFill>
                    <a:srgbClr val="FFFFFF"/>
                  </a:solidFill>
                </a:uFill>
                <a:latin typeface="Arial"/>
              </a:rPr>
              <a:t> when the packet arrives</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000" b="0" strike="noStrike" spc="-1">
                <a:solidFill>
                  <a:srgbClr val="000000"/>
                </a:solidFill>
                <a:uFill>
                  <a:solidFill>
                    <a:srgbClr val="FFFFFF"/>
                  </a:solidFill>
                </a:uFill>
                <a:latin typeface="Arial"/>
              </a:rPr>
              <a:t>Thus: 	</a:t>
            </a:r>
            <a:r>
              <a:rPr lang="en-US" sz="2000" b="0" i="1" strike="noStrike" spc="-1">
                <a:solidFill>
                  <a:srgbClr val="000000"/>
                </a:solidFill>
                <a:uFill>
                  <a:solidFill>
                    <a:srgbClr val="FFFFFF"/>
                  </a:solidFill>
                </a:uFill>
                <a:latin typeface="Arial"/>
              </a:rPr>
              <a:t>F</a:t>
            </a:r>
            <a:r>
              <a:rPr lang="en-US" sz="2000" b="0" i="1" strike="noStrike" spc="-1" baseline="-25000">
                <a:solidFill>
                  <a:srgbClr val="000000"/>
                </a:solidFill>
                <a:uFill>
                  <a:solidFill>
                    <a:srgbClr val="FFFFFF"/>
                  </a:solidFill>
                </a:uFill>
                <a:latin typeface="Arial"/>
              </a:rPr>
              <a:t>f,i</a:t>
            </a:r>
            <a:r>
              <a:rPr lang="en-US" sz="2000" b="0" strike="noStrike" spc="-1">
                <a:solidFill>
                  <a:srgbClr val="000000"/>
                </a:solidFill>
                <a:uFill>
                  <a:solidFill>
                    <a:srgbClr val="FFFFFF"/>
                  </a:solidFill>
                </a:uFill>
                <a:latin typeface="Arial"/>
              </a:rPr>
              <a:t> = </a:t>
            </a:r>
            <a:r>
              <a:rPr lang="en-US" sz="2000" b="1" i="1" strike="noStrike" spc="-1">
                <a:solidFill>
                  <a:srgbClr val="FF0000"/>
                </a:solidFill>
                <a:uFill>
                  <a:solidFill>
                    <a:srgbClr val="FFFFFF"/>
                  </a:solidFill>
                </a:uFill>
                <a:latin typeface="Arial"/>
              </a:rPr>
              <a:t>S</a:t>
            </a:r>
            <a:r>
              <a:rPr lang="en-US" sz="2000" b="1" i="1" strike="noStrike" spc="-1" baseline="-25000">
                <a:solidFill>
                  <a:srgbClr val="FF0000"/>
                </a:solidFill>
                <a:uFill>
                  <a:solidFill>
                    <a:srgbClr val="FFFFFF"/>
                  </a:solidFill>
                </a:uFill>
                <a:latin typeface="Arial"/>
              </a:rPr>
              <a:t>f,i</a:t>
            </a:r>
            <a:r>
              <a:rPr lang="en-US" sz="2000" b="1" strike="noStrike" spc="-1">
                <a:solidFill>
                  <a:srgbClr val="FF0000"/>
                </a:solidFill>
                <a:uFill>
                  <a:solidFill>
                    <a:srgbClr val="FFFFFF"/>
                  </a:solidFill>
                </a:uFill>
                <a:latin typeface="Arial"/>
              </a:rPr>
              <a:t> </a:t>
            </a:r>
            <a:r>
              <a:rPr lang="en-US" sz="2000" b="0" strike="noStrike" spc="-1">
                <a:solidFill>
                  <a:srgbClr val="000000"/>
                </a:solidFill>
                <a:uFill>
                  <a:solidFill>
                    <a:srgbClr val="FFFFFF"/>
                  </a:solidFill>
                </a:uFill>
                <a:latin typeface="Arial"/>
              </a:rPr>
              <a:t>+ </a:t>
            </a:r>
            <a:r>
              <a:rPr lang="en-US" sz="2000" b="0" i="1" strike="noStrike" spc="-1">
                <a:solidFill>
                  <a:srgbClr val="000000"/>
                </a:solidFill>
                <a:uFill>
                  <a:solidFill>
                    <a:srgbClr val="FFFFFF"/>
                  </a:solidFill>
                </a:uFill>
                <a:latin typeface="Arial"/>
              </a:rPr>
              <a:t>L</a:t>
            </a:r>
            <a:r>
              <a:rPr lang="en-US" sz="2000" b="0" i="1" strike="noStrike" spc="-1" baseline="-25000">
                <a:solidFill>
                  <a:srgbClr val="000000"/>
                </a:solidFill>
                <a:uFill>
                  <a:solidFill>
                    <a:srgbClr val="FFFFFF"/>
                  </a:solidFill>
                </a:uFill>
                <a:latin typeface="Arial"/>
              </a:rPr>
              <a:t>f,i </a:t>
            </a:r>
            <a:r>
              <a:rPr lang="en-US" sz="2000" b="0" i="1" strike="noStrike" spc="-1">
                <a:solidFill>
                  <a:srgbClr val="000000"/>
                </a:solidFill>
                <a:uFill>
                  <a:solidFill>
                    <a:srgbClr val="FFFFFF"/>
                  </a:solidFill>
                </a:uFill>
                <a:latin typeface="Arial"/>
              </a:rPr>
              <a:t> = </a:t>
            </a:r>
            <a:r>
              <a:rPr lang="en-US" sz="2000" b="1" i="1" strike="noStrike" spc="-1">
                <a:solidFill>
                  <a:srgbClr val="FF0000"/>
                </a:solidFill>
                <a:uFill>
                  <a:solidFill>
                    <a:srgbClr val="FFFFFF"/>
                  </a:solidFill>
                </a:uFill>
                <a:latin typeface="Arial"/>
              </a:rPr>
              <a:t>MAX </a:t>
            </a:r>
            <a:r>
              <a:rPr lang="en-US" sz="2000" b="1" strike="noStrike" spc="-1">
                <a:solidFill>
                  <a:srgbClr val="FF0000"/>
                </a:solidFill>
                <a:uFill>
                  <a:solidFill>
                    <a:srgbClr val="FFFFFF"/>
                  </a:solidFill>
                </a:uFill>
                <a:latin typeface="Arial"/>
              </a:rPr>
              <a:t>(</a:t>
            </a:r>
            <a:r>
              <a:rPr lang="en-US" sz="2000" b="1" i="1" strike="noStrike" spc="-1">
                <a:solidFill>
                  <a:srgbClr val="FF0000"/>
                </a:solidFill>
                <a:uFill>
                  <a:solidFill>
                    <a:srgbClr val="FFFFFF"/>
                  </a:solidFill>
                </a:uFill>
                <a:latin typeface="Arial"/>
              </a:rPr>
              <a:t>F</a:t>
            </a:r>
            <a:r>
              <a:rPr lang="en-US" sz="2000" b="1" i="1" strike="noStrike" spc="-1" baseline="-25000">
                <a:solidFill>
                  <a:srgbClr val="FF0000"/>
                </a:solidFill>
                <a:uFill>
                  <a:solidFill>
                    <a:srgbClr val="FFFFFF"/>
                  </a:solidFill>
                </a:uFill>
                <a:latin typeface="Arial"/>
              </a:rPr>
              <a:t>f,i</a:t>
            </a:r>
            <a:r>
              <a:rPr lang="en-US" sz="2000" b="1" strike="noStrike" spc="-1" baseline="-25000">
                <a:solidFill>
                  <a:srgbClr val="FF0000"/>
                </a:solidFill>
                <a:uFill>
                  <a:solidFill>
                    <a:srgbClr val="FFFFFF"/>
                  </a:solidFill>
                </a:uFill>
                <a:latin typeface="Arial"/>
              </a:rPr>
              <a:t> - 1</a:t>
            </a:r>
            <a:r>
              <a:rPr lang="en-US" sz="2000" b="1" strike="noStrike" spc="-1">
                <a:solidFill>
                  <a:srgbClr val="FF0000"/>
                </a:solidFill>
                <a:uFill>
                  <a:solidFill>
                    <a:srgbClr val="FFFFFF"/>
                  </a:solidFill>
                </a:uFill>
                <a:latin typeface="Arial"/>
              </a:rPr>
              <a:t>, </a:t>
            </a:r>
            <a:r>
              <a:rPr lang="en-US" sz="2000" b="1" i="1" strike="noStrike" spc="-1">
                <a:solidFill>
                  <a:srgbClr val="FF0000"/>
                </a:solidFill>
                <a:uFill>
                  <a:solidFill>
                    <a:srgbClr val="FFFFFF"/>
                  </a:solidFill>
                </a:uFill>
                <a:latin typeface="Arial"/>
              </a:rPr>
              <a:t>V</a:t>
            </a:r>
            <a:r>
              <a:rPr lang="en-US" sz="2000" b="1" i="1" strike="noStrike" spc="-1" baseline="-25000">
                <a:solidFill>
                  <a:srgbClr val="FF0000"/>
                </a:solidFill>
                <a:uFill>
                  <a:solidFill>
                    <a:srgbClr val="FFFFFF"/>
                  </a:solidFill>
                </a:uFill>
                <a:latin typeface="Arial"/>
              </a:rPr>
              <a:t>f,i</a:t>
            </a:r>
            <a:r>
              <a:rPr lang="en-US" sz="2000" b="1" strike="noStrike" spc="-1">
                <a:solidFill>
                  <a:srgbClr val="FF0000"/>
                </a:solidFill>
                <a:uFill>
                  <a:solidFill>
                    <a:srgbClr val="FFFFFF"/>
                  </a:solidFill>
                </a:uFill>
                <a:latin typeface="Arial"/>
              </a:rPr>
              <a:t>) </a:t>
            </a:r>
            <a:r>
              <a:rPr lang="en-US" sz="2000" b="0" strike="noStrike" spc="-1">
                <a:solidFill>
                  <a:srgbClr val="000000"/>
                </a:solidFill>
                <a:uFill>
                  <a:solidFill>
                    <a:srgbClr val="FFFFFF"/>
                  </a:solidFill>
                </a:uFill>
                <a:latin typeface="Arial"/>
              </a:rPr>
              <a:t>+ </a:t>
            </a:r>
            <a:r>
              <a:rPr lang="en-US" sz="2000" b="0" i="1" strike="noStrike" spc="-1">
                <a:solidFill>
                  <a:srgbClr val="000000"/>
                </a:solidFill>
                <a:uFill>
                  <a:solidFill>
                    <a:srgbClr val="FFFFFF"/>
                  </a:solidFill>
                </a:uFill>
                <a:latin typeface="Arial"/>
              </a:rPr>
              <a:t>L</a:t>
            </a:r>
            <a:r>
              <a:rPr lang="en-US" sz="2000" b="0" i="1" strike="noStrike" spc="-1" baseline="-25000">
                <a:solidFill>
                  <a:srgbClr val="000000"/>
                </a:solidFill>
                <a:uFill>
                  <a:solidFill>
                    <a:srgbClr val="FFFFFF"/>
                  </a:solidFill>
                </a:uFill>
                <a:latin typeface="Arial"/>
              </a:rPr>
              <a:t>f,i</a:t>
            </a:r>
            <a:r>
              <a:rPr lang="en-US" sz="2000" b="0" i="1" strike="noStrike" spc="-1">
                <a:solidFill>
                  <a:srgbClr val="000000"/>
                </a:solidFill>
                <a:uFill>
                  <a:solidFill>
                    <a:srgbClr val="FFFFFF"/>
                  </a:solidFill>
                </a:uFill>
                <a:latin typeface="Arial"/>
              </a:rPr>
              <a:t> </a:t>
            </a:r>
            <a:endParaRPr lang="en-US" sz="2400" b="0" strike="noStrike" spc="-1">
              <a:solidFill>
                <a:srgbClr val="000000"/>
              </a:solidFill>
              <a:uFill>
                <a:solidFill>
                  <a:srgbClr val="FFFFFF"/>
                </a:solidFill>
              </a:uFill>
              <a:latin typeface="Arial"/>
            </a:endParaRPr>
          </a:p>
        </p:txBody>
      </p:sp>
      <p:sp>
        <p:nvSpPr>
          <p:cNvPr id="1783" name="TextShape 3"/>
          <p:cNvSpPr txBox="1"/>
          <p:nvPr/>
        </p:nvSpPr>
        <p:spPr>
          <a:xfrm>
            <a:off x="4460760" y="6494400"/>
            <a:ext cx="1066320" cy="304560"/>
          </a:xfrm>
          <a:prstGeom prst="rect">
            <a:avLst/>
          </a:prstGeom>
          <a:noFill/>
          <a:ln>
            <a:noFill/>
          </a:ln>
        </p:spPr>
        <p:txBody>
          <a:bodyPr/>
          <a:lstStyle/>
          <a:p>
            <a:pPr>
              <a:lnSpc>
                <a:spcPct val="100000"/>
              </a:lnSpc>
            </a:pPr>
            <a:fld id="{ED62352C-3656-4FA0-BDC5-75BE245C76AF}" type="slidenum">
              <a:rPr lang="en-US" sz="1200" b="1" strike="noStrike" spc="-1">
                <a:solidFill>
                  <a:srgbClr val="000000"/>
                </a:solidFill>
                <a:uFill>
                  <a:solidFill>
                    <a:srgbClr val="FFFFFF"/>
                  </a:solidFill>
                </a:uFill>
                <a:latin typeface="Arial"/>
                <a:ea typeface="ＭＳ Ｐゴシック"/>
              </a:rPr>
              <a:t>74</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 name="TextShape 1"/>
          <p:cNvSpPr txBox="1"/>
          <p:nvPr/>
        </p:nvSpPr>
        <p:spPr>
          <a:xfrm>
            <a:off x="4460760" y="6494400"/>
            <a:ext cx="1066320" cy="304560"/>
          </a:xfrm>
          <a:prstGeom prst="rect">
            <a:avLst/>
          </a:prstGeom>
          <a:noFill/>
          <a:ln>
            <a:noFill/>
          </a:ln>
        </p:spPr>
        <p:txBody>
          <a:bodyPr/>
          <a:lstStyle/>
          <a:p>
            <a:pPr>
              <a:lnSpc>
                <a:spcPct val="100000"/>
              </a:lnSpc>
            </a:pPr>
            <a:fld id="{9C6A611E-7B2D-4DC4-936A-4B6947ED3A0D}" type="slidenum">
              <a:rPr lang="en-US" sz="1200" b="1" strike="noStrike" spc="-1">
                <a:solidFill>
                  <a:srgbClr val="000000"/>
                </a:solidFill>
                <a:uFill>
                  <a:solidFill>
                    <a:srgbClr val="FFFFFF"/>
                  </a:solidFill>
                </a:uFill>
                <a:latin typeface="Arial"/>
                <a:ea typeface="ＭＳ Ｐゴシック"/>
              </a:rPr>
              <a:t>75</a:t>
            </a:fld>
            <a:endParaRPr lang="en-US" sz="1400" b="0" strike="noStrike" spc="-1">
              <a:solidFill>
                <a:srgbClr val="000000"/>
              </a:solidFill>
              <a:uFill>
                <a:solidFill>
                  <a:srgbClr val="FFFFFF"/>
                </a:solidFill>
              </a:uFill>
              <a:latin typeface="Times New Roman"/>
            </a:endParaRPr>
          </a:p>
        </p:txBody>
      </p:sp>
      <p:sp>
        <p:nvSpPr>
          <p:cNvPr id="1785"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Calculating V</a:t>
            </a:r>
            <a:endParaRPr lang="en-US" sz="3300" b="0" strike="noStrike" spc="-1">
              <a:solidFill>
                <a:srgbClr val="000000"/>
              </a:solidFill>
              <a:uFill>
                <a:solidFill>
                  <a:srgbClr val="FFFFFF"/>
                </a:solidFill>
              </a:uFill>
              <a:latin typeface="Arial"/>
            </a:endParaRPr>
          </a:p>
        </p:txBody>
      </p:sp>
      <p:sp>
        <p:nvSpPr>
          <p:cNvPr id="1786" name="TextShape 3"/>
          <p:cNvSpPr txBox="1"/>
          <p:nvPr/>
        </p:nvSpPr>
        <p:spPr>
          <a:xfrm>
            <a:off x="762120" y="1371600"/>
            <a:ext cx="7695720" cy="4419360"/>
          </a:xfrm>
          <a:prstGeom prst="rect">
            <a:avLst/>
          </a:prstGeom>
          <a:noFill/>
          <a:ln w="9360">
            <a:noFill/>
          </a:ln>
        </p:spPr>
        <p:txBody>
          <a:bodyPr/>
          <a:lstStyle/>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V is not “real-time”</a:t>
            </a:r>
          </a:p>
          <a:p>
            <a:pPr marL="343080" indent="-342720">
              <a:lnSpc>
                <a:spcPct val="9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It grows depending on the number of backlogged flows (flows whose queue is not empty) in the fake server</a:t>
            </a:r>
          </a:p>
          <a:p>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Output channel rate is </a:t>
            </a:r>
            <a:r>
              <a:rPr lang="en-US" sz="2200" b="0" u="sng" strike="noStrike" spc="-1">
                <a:solidFill>
                  <a:srgbClr val="000000"/>
                </a:solidFill>
                <a:uFill>
                  <a:solidFill>
                    <a:srgbClr val="FFFFFF"/>
                  </a:solidFill>
                </a:uFill>
                <a:latin typeface="Arial"/>
              </a:rPr>
              <a:t>constant</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We tick after transmitting one bit of each flow</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If more flows, then it takes more time to transmit one bit of each flow (the round takes more time)</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743040" lvl="1" indent="-285480">
              <a:lnSpc>
                <a:spcPct val="9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Hence, the number of queued flows dictates how fast (with respect to real-time) V grows.</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 name="TextShape 1"/>
          <p:cNvSpPr txBox="1"/>
          <p:nvPr/>
        </p:nvSpPr>
        <p:spPr>
          <a:xfrm>
            <a:off x="4460760" y="6494400"/>
            <a:ext cx="1066320" cy="304560"/>
          </a:xfrm>
          <a:prstGeom prst="rect">
            <a:avLst/>
          </a:prstGeom>
          <a:noFill/>
          <a:ln>
            <a:noFill/>
          </a:ln>
        </p:spPr>
        <p:txBody>
          <a:bodyPr/>
          <a:lstStyle/>
          <a:p>
            <a:pPr>
              <a:lnSpc>
                <a:spcPct val="100000"/>
              </a:lnSpc>
            </a:pPr>
            <a:fld id="{538FA4D5-E2B6-4C6B-AA06-E654EA1AE6B8}" type="slidenum">
              <a:rPr lang="en-US" sz="1200" b="1" strike="noStrike" spc="-1">
                <a:solidFill>
                  <a:srgbClr val="000000"/>
                </a:solidFill>
                <a:uFill>
                  <a:solidFill>
                    <a:srgbClr val="FFFFFF"/>
                  </a:solidFill>
                </a:uFill>
                <a:latin typeface="Arial"/>
                <a:ea typeface="ＭＳ Ｐゴシック"/>
              </a:rPr>
              <a:t>76</a:t>
            </a:fld>
            <a:endParaRPr lang="en-US" sz="1400" b="0" strike="noStrike" spc="-1">
              <a:solidFill>
                <a:srgbClr val="000000"/>
              </a:solidFill>
              <a:uFill>
                <a:solidFill>
                  <a:srgbClr val="FFFFFF"/>
                </a:solidFill>
              </a:uFill>
              <a:latin typeface="Times New Roman"/>
            </a:endParaRPr>
          </a:p>
        </p:txBody>
      </p:sp>
      <p:sp>
        <p:nvSpPr>
          <p:cNvPr id="1788" name="TextShape 2"/>
          <p:cNvSpPr txBox="1"/>
          <p:nvPr/>
        </p:nvSpPr>
        <p:spPr>
          <a:xfrm>
            <a:off x="847800" y="533520"/>
            <a:ext cx="7695720" cy="685440"/>
          </a:xfrm>
          <a:prstGeom prst="rect">
            <a:avLst/>
          </a:prstGeom>
          <a:noFill/>
          <a:ln>
            <a:noFill/>
          </a:ln>
        </p:spPr>
        <p:txBody>
          <a:bodyPr anchor="b"/>
          <a:lstStyle/>
          <a:p>
            <a:pPr>
              <a:lnSpc>
                <a:spcPct val="100000"/>
              </a:lnSpc>
            </a:pPr>
            <a:r>
              <a:rPr lang="en-US" sz="2900" b="1" strike="noStrike" spc="-1">
                <a:solidFill>
                  <a:srgbClr val="336666"/>
                </a:solidFill>
                <a:uFill>
                  <a:solidFill>
                    <a:srgbClr val="FFFFFF"/>
                  </a:solidFill>
                </a:uFill>
                <a:latin typeface="Arial"/>
              </a:rPr>
              <a:t>Virtual time rate changes with backlogged flows</a:t>
            </a:r>
            <a:endParaRPr lang="en-US" sz="3300" b="0" strike="noStrike" spc="-1">
              <a:solidFill>
                <a:srgbClr val="000000"/>
              </a:solidFill>
              <a:uFill>
                <a:solidFill>
                  <a:srgbClr val="FFFFFF"/>
                </a:solidFill>
              </a:uFill>
              <a:latin typeface="Arial"/>
            </a:endParaRPr>
          </a:p>
        </p:txBody>
      </p:sp>
      <p:sp>
        <p:nvSpPr>
          <p:cNvPr id="1789" name="Line 3"/>
          <p:cNvSpPr/>
          <p:nvPr/>
        </p:nvSpPr>
        <p:spPr>
          <a:xfrm>
            <a:off x="2514600" y="1771560"/>
            <a:ext cx="360" cy="263844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90" name="Line 4"/>
          <p:cNvSpPr/>
          <p:nvPr/>
        </p:nvSpPr>
        <p:spPr>
          <a:xfrm>
            <a:off x="2504880" y="4400280"/>
            <a:ext cx="3686040" cy="36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1791" name="Line 5"/>
          <p:cNvSpPr/>
          <p:nvPr/>
        </p:nvSpPr>
        <p:spPr>
          <a:xfrm flipV="1">
            <a:off x="2504880" y="3524040"/>
            <a:ext cx="1123920" cy="866880"/>
          </a:xfrm>
          <a:prstGeom prst="line">
            <a:avLst/>
          </a:prstGeom>
          <a:ln w="19080">
            <a:solidFill>
              <a:srgbClr val="3333CC"/>
            </a:solidFill>
            <a:round/>
          </a:ln>
        </p:spPr>
        <p:style>
          <a:lnRef idx="0">
            <a:scrgbClr r="0" g="0" b="0"/>
          </a:lnRef>
          <a:fillRef idx="0">
            <a:scrgbClr r="0" g="0" b="0"/>
          </a:fillRef>
          <a:effectRef idx="0">
            <a:scrgbClr r="0" g="0" b="0"/>
          </a:effectRef>
          <a:fontRef idx="minor"/>
        </p:style>
      </p:sp>
      <p:sp>
        <p:nvSpPr>
          <p:cNvPr id="1792" name="Line 6"/>
          <p:cNvSpPr/>
          <p:nvPr/>
        </p:nvSpPr>
        <p:spPr>
          <a:xfrm flipV="1">
            <a:off x="3638520" y="3181320"/>
            <a:ext cx="1619280" cy="342720"/>
          </a:xfrm>
          <a:prstGeom prst="line">
            <a:avLst/>
          </a:prstGeom>
          <a:ln w="19080">
            <a:solidFill>
              <a:schemeClr val="tx2"/>
            </a:solidFill>
            <a:round/>
          </a:ln>
        </p:spPr>
        <p:style>
          <a:lnRef idx="0">
            <a:scrgbClr r="0" g="0" b="0"/>
          </a:lnRef>
          <a:fillRef idx="0">
            <a:scrgbClr r="0" g="0" b="0"/>
          </a:fillRef>
          <a:effectRef idx="0">
            <a:scrgbClr r="0" g="0" b="0"/>
          </a:effectRef>
          <a:fontRef idx="minor"/>
        </p:style>
      </p:sp>
      <p:sp>
        <p:nvSpPr>
          <p:cNvPr id="1793" name="Line 7"/>
          <p:cNvSpPr/>
          <p:nvPr/>
        </p:nvSpPr>
        <p:spPr>
          <a:xfrm flipV="1">
            <a:off x="5257800" y="2419200"/>
            <a:ext cx="838080" cy="752400"/>
          </a:xfrm>
          <a:prstGeom prst="line">
            <a:avLst/>
          </a:prstGeom>
          <a:ln w="19080">
            <a:solidFill>
              <a:srgbClr val="CC0000"/>
            </a:solidFill>
            <a:round/>
          </a:ln>
        </p:spPr>
        <p:style>
          <a:lnRef idx="0">
            <a:scrgbClr r="0" g="0" b="0"/>
          </a:lnRef>
          <a:fillRef idx="0">
            <a:scrgbClr r="0" g="0" b="0"/>
          </a:fillRef>
          <a:effectRef idx="0">
            <a:scrgbClr r="0" g="0" b="0"/>
          </a:effectRef>
          <a:fontRef idx="minor"/>
        </p:style>
      </p:sp>
      <p:sp>
        <p:nvSpPr>
          <p:cNvPr id="1794" name="Line 8"/>
          <p:cNvSpPr/>
          <p:nvPr/>
        </p:nvSpPr>
        <p:spPr>
          <a:xfrm>
            <a:off x="3638520" y="3524040"/>
            <a:ext cx="360" cy="885960"/>
          </a:xfrm>
          <a:prstGeom prst="line">
            <a:avLst/>
          </a:prstGeom>
          <a:ln w="1908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1795" name="Line 9"/>
          <p:cNvSpPr/>
          <p:nvPr/>
        </p:nvSpPr>
        <p:spPr>
          <a:xfrm>
            <a:off x="5229000" y="3181320"/>
            <a:ext cx="9720" cy="1180800"/>
          </a:xfrm>
          <a:prstGeom prst="line">
            <a:avLst/>
          </a:prstGeom>
          <a:ln w="19080" cap="rnd">
            <a:solidFill>
              <a:schemeClr val="tx1"/>
            </a:solidFill>
            <a:custDash>
              <a:ds d="400000" sp="300000"/>
            </a:custDash>
            <a:round/>
          </a:ln>
        </p:spPr>
        <p:style>
          <a:lnRef idx="0">
            <a:scrgbClr r="0" g="0" b="0"/>
          </a:lnRef>
          <a:fillRef idx="0">
            <a:scrgbClr r="0" g="0" b="0"/>
          </a:fillRef>
          <a:effectRef idx="0">
            <a:scrgbClr r="0" g="0" b="0"/>
          </a:effectRef>
          <a:fontRef idx="minor"/>
        </p:style>
      </p:sp>
      <p:sp>
        <p:nvSpPr>
          <p:cNvPr id="1796" name="Line 10"/>
          <p:cNvSpPr/>
          <p:nvPr/>
        </p:nvSpPr>
        <p:spPr>
          <a:xfrm flipV="1">
            <a:off x="3114360" y="4448160"/>
            <a:ext cx="486000" cy="447480"/>
          </a:xfrm>
          <a:prstGeom prst="line">
            <a:avLst/>
          </a:prstGeom>
          <a:ln w="19080">
            <a:solidFill>
              <a:schemeClr val="tx1"/>
            </a:solidFill>
            <a:round/>
            <a:tailEnd type="triangle" w="med" len="med"/>
          </a:ln>
        </p:spPr>
        <p:style>
          <a:lnRef idx="0">
            <a:scrgbClr r="0" g="0" b="0"/>
          </a:lnRef>
          <a:fillRef idx="0">
            <a:scrgbClr r="0" g="0" b="0"/>
          </a:fillRef>
          <a:effectRef idx="0">
            <a:scrgbClr r="0" g="0" b="0"/>
          </a:effectRef>
          <a:fontRef idx="minor"/>
        </p:style>
      </p:sp>
      <p:sp>
        <p:nvSpPr>
          <p:cNvPr id="1797" name="Line 11"/>
          <p:cNvSpPr/>
          <p:nvPr/>
        </p:nvSpPr>
        <p:spPr>
          <a:xfrm flipH="1" flipV="1">
            <a:off x="5229000" y="4476600"/>
            <a:ext cx="466920" cy="333360"/>
          </a:xfrm>
          <a:prstGeom prst="line">
            <a:avLst/>
          </a:prstGeom>
          <a:ln w="19080">
            <a:solidFill>
              <a:schemeClr val="tx1"/>
            </a:solidFill>
            <a:round/>
            <a:tailEnd type="triangle" w="med" len="med"/>
          </a:ln>
        </p:spPr>
        <p:style>
          <a:lnRef idx="0">
            <a:scrgbClr r="0" g="0" b="0"/>
          </a:lnRef>
          <a:fillRef idx="0">
            <a:scrgbClr r="0" g="0" b="0"/>
          </a:fillRef>
          <a:effectRef idx="0">
            <a:scrgbClr r="0" g="0" b="0"/>
          </a:effectRef>
          <a:fontRef idx="minor"/>
        </p:style>
      </p:sp>
      <p:sp>
        <p:nvSpPr>
          <p:cNvPr id="1798" name="CustomShape 12"/>
          <p:cNvSpPr/>
          <p:nvPr/>
        </p:nvSpPr>
        <p:spPr>
          <a:xfrm>
            <a:off x="3813120" y="4522680"/>
            <a:ext cx="183960" cy="259920"/>
          </a:xfrm>
          <a:prstGeom prst="rect">
            <a:avLst/>
          </a:prstGeom>
          <a:noFill/>
          <a:ln>
            <a:noFill/>
          </a:ln>
        </p:spPr>
        <p:style>
          <a:lnRef idx="0">
            <a:scrgbClr r="0" g="0" b="0"/>
          </a:lnRef>
          <a:fillRef idx="0">
            <a:scrgbClr r="0" g="0" b="0"/>
          </a:fillRef>
          <a:effectRef idx="0">
            <a:scrgbClr r="0" g="0" b="0"/>
          </a:effectRef>
          <a:fontRef idx="minor"/>
        </p:style>
      </p:sp>
      <p:sp>
        <p:nvSpPr>
          <p:cNvPr id="1799" name="CustomShape 13"/>
          <p:cNvSpPr/>
          <p:nvPr/>
        </p:nvSpPr>
        <p:spPr>
          <a:xfrm>
            <a:off x="4125960" y="4471920"/>
            <a:ext cx="1103040" cy="274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1800" b="0" strike="noStrike" spc="-1">
                <a:solidFill>
                  <a:srgbClr val="000000"/>
                </a:solidFill>
                <a:uFill>
                  <a:solidFill>
                    <a:srgbClr val="FFFFFF"/>
                  </a:solidFill>
                </a:uFill>
                <a:latin typeface="Arial"/>
              </a:rPr>
              <a:t>Real time</a:t>
            </a:r>
          </a:p>
        </p:txBody>
      </p:sp>
      <p:sp>
        <p:nvSpPr>
          <p:cNvPr id="1800" name="CustomShape 14"/>
          <p:cNvSpPr/>
          <p:nvPr/>
        </p:nvSpPr>
        <p:spPr>
          <a:xfrm>
            <a:off x="1344600" y="2281320"/>
            <a:ext cx="1096560" cy="109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1800" b="0" strike="noStrike" spc="-1">
                <a:solidFill>
                  <a:srgbClr val="000000"/>
                </a:solidFill>
                <a:uFill>
                  <a:solidFill>
                    <a:srgbClr val="FFFFFF"/>
                  </a:solidFill>
                </a:uFill>
                <a:latin typeface="Arial"/>
              </a:rPr>
              <a:t>V(t)</a:t>
            </a:r>
          </a:p>
          <a:p>
            <a:pPr algn="ctr">
              <a:lnSpc>
                <a:spcPct val="100000"/>
              </a:lnSpc>
            </a:pPr>
            <a:r>
              <a:rPr lang="en-US" sz="1800" b="0" strike="noStrike" spc="-1">
                <a:solidFill>
                  <a:srgbClr val="000000"/>
                </a:solidFill>
                <a:uFill>
                  <a:solidFill>
                    <a:srgbClr val="FFFFFF"/>
                  </a:solidFill>
                </a:uFill>
                <a:latin typeface="Arial"/>
              </a:rPr>
              <a:t>Virtual time of real time t</a:t>
            </a:r>
          </a:p>
        </p:txBody>
      </p:sp>
      <p:sp>
        <p:nvSpPr>
          <p:cNvPr id="1801" name="CustomShape 15"/>
          <p:cNvSpPr/>
          <p:nvPr/>
        </p:nvSpPr>
        <p:spPr>
          <a:xfrm>
            <a:off x="2496960" y="4843440"/>
            <a:ext cx="1693440" cy="823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1800" b="0" strike="noStrike" spc="-1">
                <a:solidFill>
                  <a:srgbClr val="000000"/>
                </a:solidFill>
                <a:uFill>
                  <a:solidFill>
                    <a:srgbClr val="FFFFFF"/>
                  </a:solidFill>
                </a:uFill>
                <a:latin typeface="Arial"/>
              </a:rPr>
              <a:t>Backlogged flows at fake server increased</a:t>
            </a:r>
          </a:p>
        </p:txBody>
      </p:sp>
      <p:sp>
        <p:nvSpPr>
          <p:cNvPr id="1802" name="CustomShape 16"/>
          <p:cNvSpPr/>
          <p:nvPr/>
        </p:nvSpPr>
        <p:spPr>
          <a:xfrm>
            <a:off x="5316480" y="4862520"/>
            <a:ext cx="1541160" cy="1097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1800" b="0" strike="noStrike" spc="-1">
                <a:solidFill>
                  <a:srgbClr val="000000"/>
                </a:solidFill>
                <a:uFill>
                  <a:solidFill>
                    <a:srgbClr val="FFFFFF"/>
                  </a:solidFill>
                </a:uFill>
                <a:latin typeface="Arial"/>
              </a:rPr>
              <a:t>Backlogged flows at fake server decreased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 name="TextShape 1"/>
          <p:cNvSpPr txBox="1"/>
          <p:nvPr/>
        </p:nvSpPr>
        <p:spPr>
          <a:xfrm>
            <a:off x="4460760" y="6494400"/>
            <a:ext cx="1066320" cy="304560"/>
          </a:xfrm>
          <a:prstGeom prst="rect">
            <a:avLst/>
          </a:prstGeom>
          <a:noFill/>
          <a:ln>
            <a:noFill/>
          </a:ln>
        </p:spPr>
        <p:txBody>
          <a:bodyPr/>
          <a:lstStyle/>
          <a:p>
            <a:pPr>
              <a:lnSpc>
                <a:spcPct val="100000"/>
              </a:lnSpc>
            </a:pPr>
            <a:fld id="{3DB50411-7FBE-4E24-B319-6625C47CAEF8}" type="slidenum">
              <a:rPr lang="en-US" sz="1200" b="1" strike="noStrike" spc="-1">
                <a:solidFill>
                  <a:srgbClr val="000000"/>
                </a:solidFill>
                <a:uFill>
                  <a:solidFill>
                    <a:srgbClr val="FFFFFF"/>
                  </a:solidFill>
                </a:uFill>
                <a:latin typeface="Arial"/>
                <a:ea typeface="ＭＳ Ｐゴシック"/>
              </a:rPr>
              <a:t>77</a:t>
            </a:fld>
            <a:endParaRPr lang="en-US" sz="1400" b="0" strike="noStrike" spc="-1">
              <a:solidFill>
                <a:srgbClr val="000000"/>
              </a:solidFill>
              <a:uFill>
                <a:solidFill>
                  <a:srgbClr val="FFFFFF"/>
                </a:solidFill>
              </a:uFill>
              <a:latin typeface="Times New Roman"/>
            </a:endParaRPr>
          </a:p>
        </p:txBody>
      </p:sp>
      <p:sp>
        <p:nvSpPr>
          <p:cNvPr id="1804"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Calculating V (continued)</a:t>
            </a:r>
            <a:endParaRPr lang="en-US" sz="3300" b="0" strike="noStrike" spc="-1">
              <a:solidFill>
                <a:srgbClr val="000000"/>
              </a:solidFill>
              <a:uFill>
                <a:solidFill>
                  <a:srgbClr val="FFFFFF"/>
                </a:solidFill>
              </a:uFill>
              <a:latin typeface="Arial"/>
            </a:endParaRPr>
          </a:p>
        </p:txBody>
      </p:sp>
      <p:sp>
        <p:nvSpPr>
          <p:cNvPr id="1805" name="TextShape 3"/>
          <p:cNvSpPr txBox="1"/>
          <p:nvPr/>
        </p:nvSpPr>
        <p:spPr>
          <a:xfrm>
            <a:off x="762120" y="1523880"/>
            <a:ext cx="769572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Actually, the rate of growth of V “changes” when the set of backlogged flows (i.e. with non-empty queue) changes.</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The rate of growth increases when a flow is no longer queued</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The rate of growth decreases when the queue of a flow becomes non-empty</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It is somewhat of a mess to compute it</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We will cover all the gory details later when we discuss weighted fair queuing (WFQ)</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 name="TextShape 1"/>
          <p:cNvSpPr txBox="1"/>
          <p:nvPr/>
        </p:nvSpPr>
        <p:spPr>
          <a:xfrm>
            <a:off x="4460760" y="6494400"/>
            <a:ext cx="1066320" cy="304560"/>
          </a:xfrm>
          <a:prstGeom prst="rect">
            <a:avLst/>
          </a:prstGeom>
          <a:noFill/>
          <a:ln>
            <a:noFill/>
          </a:ln>
        </p:spPr>
        <p:txBody>
          <a:bodyPr/>
          <a:lstStyle/>
          <a:p>
            <a:pPr>
              <a:lnSpc>
                <a:spcPct val="100000"/>
              </a:lnSpc>
            </a:pPr>
            <a:fld id="{7AA14411-1463-4768-8EAD-9843B4869E9A}" type="slidenum">
              <a:rPr lang="en-US" sz="1200" b="1" strike="noStrike" spc="-1">
                <a:solidFill>
                  <a:srgbClr val="000000"/>
                </a:solidFill>
                <a:uFill>
                  <a:solidFill>
                    <a:srgbClr val="FFFFFF"/>
                  </a:solidFill>
                </a:uFill>
                <a:latin typeface="Arial"/>
                <a:ea typeface="ＭＳ Ｐゴシック"/>
              </a:rPr>
              <a:t>78</a:t>
            </a:fld>
            <a:endParaRPr lang="en-US" sz="1400" b="0" strike="noStrike" spc="-1">
              <a:solidFill>
                <a:srgbClr val="000000"/>
              </a:solidFill>
              <a:uFill>
                <a:solidFill>
                  <a:srgbClr val="FFFFFF"/>
                </a:solidFill>
              </a:uFill>
              <a:latin typeface="Times New Roman"/>
            </a:endParaRPr>
          </a:p>
        </p:txBody>
      </p:sp>
      <p:sp>
        <p:nvSpPr>
          <p:cNvPr id="1807"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“Real” FQ Server	</a:t>
            </a:r>
            <a:endParaRPr lang="en-US" sz="3300" b="0" strike="noStrike" spc="-1">
              <a:solidFill>
                <a:srgbClr val="000000"/>
              </a:solidFill>
              <a:uFill>
                <a:solidFill>
                  <a:srgbClr val="FFFFFF"/>
                </a:solidFill>
              </a:uFill>
              <a:latin typeface="Arial"/>
            </a:endParaRPr>
          </a:p>
        </p:txBody>
      </p:sp>
      <p:sp>
        <p:nvSpPr>
          <p:cNvPr id="1808" name="TextShape 3"/>
          <p:cNvSpPr txBox="1"/>
          <p:nvPr/>
        </p:nvSpPr>
        <p:spPr>
          <a:xfrm>
            <a:off x="762120" y="1219320"/>
            <a:ext cx="7695720" cy="441936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Packets are sent out according to which one would exit the fake server first. (try to mimic the fake server)</a:t>
            </a:r>
          </a:p>
          <a:p>
            <a:pPr>
              <a:lnSpc>
                <a:spcPct val="100000"/>
              </a:lnSpc>
            </a:pP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Note: we don’t know the real-time of when a packet exits the fake server, but we know the fake time. </a:t>
            </a:r>
            <a:endParaRPr lang="en-US" sz="20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Thus, if F</a:t>
            </a:r>
            <a:r>
              <a:rPr lang="en-US" sz="2200" b="0" strike="noStrike" spc="-1" baseline="-25000">
                <a:solidFill>
                  <a:srgbClr val="000000"/>
                </a:solidFill>
                <a:uFill>
                  <a:solidFill>
                    <a:srgbClr val="FFFFFF"/>
                  </a:solidFill>
                </a:uFill>
                <a:latin typeface="Arial"/>
              </a:rPr>
              <a:t>f,i</a:t>
            </a:r>
            <a:r>
              <a:rPr lang="en-US" sz="2200" b="0" strike="noStrike" spc="-1">
                <a:solidFill>
                  <a:srgbClr val="000000"/>
                </a:solidFill>
                <a:uFill>
                  <a:solidFill>
                    <a:srgbClr val="FFFFFF"/>
                  </a:solidFill>
                </a:uFill>
                <a:latin typeface="Arial"/>
              </a:rPr>
              <a:t> &gt; F</a:t>
            </a:r>
            <a:r>
              <a:rPr lang="en-US" sz="2200" b="0" strike="noStrike" spc="-1" baseline="-25000">
                <a:solidFill>
                  <a:srgbClr val="000000"/>
                </a:solidFill>
                <a:uFill>
                  <a:solidFill>
                    <a:srgbClr val="FFFFFF"/>
                  </a:solidFill>
                </a:uFill>
                <a:latin typeface="Arial"/>
              </a:rPr>
              <a:t>g,j</a:t>
            </a:r>
            <a:r>
              <a:rPr lang="en-US" sz="2200" b="0" strike="noStrike" spc="-1">
                <a:solidFill>
                  <a:srgbClr val="000000"/>
                </a:solidFill>
                <a:uFill>
                  <a:solidFill>
                    <a:srgbClr val="FFFFFF"/>
                  </a:solidFill>
                </a:uFill>
                <a:latin typeface="Arial"/>
              </a:rPr>
              <a:t>, we know (g,j) exits the fake server before (f,i), and thus is given higher priority</a:t>
            </a:r>
            <a:endParaRPr lang="en-US" sz="20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a:p>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9" name="TextShape 1"/>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“Real” FQ Server (continued …)</a:t>
            </a:r>
            <a:endParaRPr lang="en-US" sz="3300" b="0" strike="noStrike" spc="-1">
              <a:solidFill>
                <a:srgbClr val="000000"/>
              </a:solidFill>
              <a:uFill>
                <a:solidFill>
                  <a:srgbClr val="FFFFFF"/>
                </a:solidFill>
              </a:uFill>
              <a:latin typeface="Arial"/>
            </a:endParaRPr>
          </a:p>
        </p:txBody>
      </p:sp>
      <p:sp>
        <p:nvSpPr>
          <p:cNvPr id="1810" name="TextShape 2"/>
          <p:cNvSpPr txBox="1"/>
          <p:nvPr/>
        </p:nvSpPr>
        <p:spPr>
          <a:xfrm>
            <a:off x="762120" y="1523880"/>
            <a:ext cx="7695720" cy="4419360"/>
          </a:xfrm>
          <a:prstGeom prst="rect">
            <a:avLst/>
          </a:prstGeom>
          <a:noFill/>
          <a:ln>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When a packet </a:t>
            </a:r>
            <a:r>
              <a:rPr lang="en-US" sz="2200" b="0" i="1" strike="noStrike" spc="-1">
                <a:solidFill>
                  <a:srgbClr val="000000"/>
                </a:solidFill>
                <a:uFill>
                  <a:solidFill>
                    <a:srgbClr val="FFFFFF"/>
                  </a:solidFill>
                </a:uFill>
                <a:latin typeface="Arial"/>
              </a:rPr>
              <a:t>P</a:t>
            </a:r>
            <a:r>
              <a:rPr lang="en-US" sz="2200" b="0" i="1" strike="noStrike" spc="-1" baseline="-25000">
                <a:solidFill>
                  <a:srgbClr val="000000"/>
                </a:solidFill>
                <a:uFill>
                  <a:solidFill>
                    <a:srgbClr val="FFFFFF"/>
                  </a:solidFill>
                </a:uFill>
                <a:latin typeface="Arial"/>
              </a:rPr>
              <a:t>f,i</a:t>
            </a:r>
            <a:r>
              <a:rPr lang="en-US" sz="2200" b="0" strike="noStrike" spc="-1">
                <a:solidFill>
                  <a:srgbClr val="000000"/>
                </a:solidFill>
                <a:uFill>
                  <a:solidFill>
                    <a:srgbClr val="FFFFFF"/>
                  </a:solidFill>
                </a:uFill>
                <a:latin typeface="Arial"/>
              </a:rPr>
              <a:t> </a:t>
            </a:r>
            <a:r>
              <a:rPr lang="en-US" sz="2400" b="0" strike="noStrike" spc="-1">
                <a:solidFill>
                  <a:srgbClr val="000000"/>
                </a:solidFill>
                <a:uFill>
                  <a:solidFill>
                    <a:srgbClr val="FFFFFF"/>
                  </a:solidFill>
                </a:uFill>
                <a:latin typeface="Arial"/>
              </a:rPr>
              <a:t>is received</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Compute the value </a:t>
            </a:r>
            <a:r>
              <a:rPr lang="en-US" sz="2000" b="0" i="1" strike="noStrike" spc="-1">
                <a:solidFill>
                  <a:srgbClr val="000000"/>
                </a:solidFill>
                <a:uFill>
                  <a:solidFill>
                    <a:srgbClr val="FFFFFF"/>
                  </a:solidFill>
                </a:uFill>
                <a:latin typeface="Arial"/>
              </a:rPr>
              <a:t>F</a:t>
            </a:r>
            <a:r>
              <a:rPr lang="en-US" sz="2000" b="0" i="1" strike="noStrike" spc="-1" baseline="-25000">
                <a:solidFill>
                  <a:srgbClr val="000000"/>
                </a:solidFill>
                <a:uFill>
                  <a:solidFill>
                    <a:srgbClr val="FFFFFF"/>
                  </a:solidFill>
                </a:uFill>
                <a:latin typeface="Arial"/>
              </a:rPr>
              <a:t>f,i </a:t>
            </a:r>
            <a:r>
              <a:rPr lang="en-US" sz="2000" b="0" i="1" strike="noStrike" spc="-1">
                <a:solidFill>
                  <a:srgbClr val="000000"/>
                </a:solidFill>
                <a:uFill>
                  <a:solidFill>
                    <a:srgbClr val="FFFFFF"/>
                  </a:solidFill>
                </a:uFill>
                <a:latin typeface="Arial"/>
              </a:rPr>
              <a:t> </a:t>
            </a:r>
            <a:r>
              <a:rPr lang="en-US" sz="2000" b="0" strike="noStrike" spc="-1">
                <a:solidFill>
                  <a:srgbClr val="000000"/>
                </a:solidFill>
                <a:uFill>
                  <a:solidFill>
                    <a:srgbClr val="FFFFFF"/>
                  </a:solidFill>
                </a:uFill>
                <a:latin typeface="Arial"/>
              </a:rPr>
              <a:t>(</a:t>
            </a:r>
            <a:r>
              <a:rPr lang="en-US" sz="2000" b="0" strike="noStrike" spc="-1">
                <a:solidFill>
                  <a:srgbClr val="3333CC"/>
                </a:solidFill>
                <a:uFill>
                  <a:solidFill>
                    <a:srgbClr val="FFFFFF"/>
                  </a:solidFill>
                </a:uFill>
                <a:latin typeface="Arial"/>
              </a:rPr>
              <a:t>this depends on V</a:t>
            </a:r>
            <a:r>
              <a:rPr lang="en-US" sz="2000" b="0" strike="noStrike" spc="-1">
                <a:solidFill>
                  <a:srgbClr val="000000"/>
                </a:solidFill>
                <a:uFill>
                  <a:solidFill>
                    <a:srgbClr val="FFFFFF"/>
                  </a:solidFill>
                </a:uFill>
                <a:latin typeface="Arial"/>
              </a:rPr>
              <a:t>)</a:t>
            </a:r>
          </a:p>
          <a:p>
            <a:pPr marL="743040" lvl="1" indent="-285480">
              <a:lnSpc>
                <a:spcPct val="100000"/>
              </a:lnSpc>
              <a:buClr>
                <a:srgbClr val="97CDCC"/>
              </a:buClr>
              <a:buSzPct val="150000"/>
              <a:buFont typeface="Symbol" charset="2"/>
              <a:buChar char=""/>
            </a:pPr>
            <a:r>
              <a:rPr lang="en-US" sz="2000" b="0" strike="noStrike" spc="-1">
                <a:solidFill>
                  <a:srgbClr val="000000"/>
                </a:solidFill>
                <a:uFill>
                  <a:solidFill>
                    <a:srgbClr val="FFFFFF"/>
                  </a:solidFill>
                </a:uFill>
                <a:latin typeface="Arial"/>
              </a:rPr>
              <a:t>Insert packet into a priority queue, ordered by </a:t>
            </a:r>
            <a:r>
              <a:rPr lang="en-US" sz="2000" b="0" i="1" strike="noStrike" spc="-1">
                <a:solidFill>
                  <a:srgbClr val="000000"/>
                </a:solidFill>
                <a:uFill>
                  <a:solidFill>
                    <a:srgbClr val="FFFFFF"/>
                  </a:solidFill>
                </a:uFill>
                <a:latin typeface="Arial"/>
              </a:rPr>
              <a:t>F</a:t>
            </a:r>
            <a:r>
              <a:rPr lang="en-US" sz="2000" b="0" strike="noStrike" spc="-1">
                <a:solidFill>
                  <a:srgbClr val="000000"/>
                </a:solidFill>
                <a:uFill>
                  <a:solidFill>
                    <a:srgbClr val="FFFFFF"/>
                  </a:solidFill>
                </a:uFill>
                <a:latin typeface="Arial"/>
              </a:rPr>
              <a:t> value</a:t>
            </a:r>
          </a:p>
          <a:p>
            <a:pPr marL="343080" indent="-342720">
              <a:lnSpc>
                <a:spcPct val="100000"/>
              </a:lnSpc>
            </a:pPr>
            <a:endParaRPr lang="en-US" sz="24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200" b="0" strike="noStrike" spc="-1">
                <a:solidFill>
                  <a:srgbClr val="000000"/>
                </a:solidFill>
                <a:uFill>
                  <a:solidFill>
                    <a:srgbClr val="FFFFFF"/>
                  </a:solidFill>
                </a:uFill>
                <a:latin typeface="Arial"/>
              </a:rPr>
              <a:t>When the output channel becomes idle</a:t>
            </a:r>
            <a:endParaRPr lang="en-US" sz="24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Retrieve the packet from the priority queue with least </a:t>
            </a:r>
            <a:r>
              <a:rPr lang="en-US" sz="2200" b="0" i="1" strike="noStrike" spc="-1">
                <a:solidFill>
                  <a:srgbClr val="000000"/>
                </a:solidFill>
                <a:uFill>
                  <a:solidFill>
                    <a:srgbClr val="FFFFFF"/>
                  </a:solidFill>
                </a:uFill>
                <a:latin typeface="Arial"/>
              </a:rPr>
              <a:t>F </a:t>
            </a:r>
            <a:r>
              <a:rPr lang="en-US" sz="2200" b="0" strike="noStrike" spc="-1">
                <a:solidFill>
                  <a:srgbClr val="000000"/>
                </a:solidFill>
                <a:uFill>
                  <a:solidFill>
                    <a:srgbClr val="FFFFFF"/>
                  </a:solidFill>
                </a:uFill>
                <a:latin typeface="Arial"/>
              </a:rPr>
              <a:t>value</a:t>
            </a:r>
            <a:endParaRPr lang="en-US" sz="2000" b="0" strike="noStrike" spc="-1">
              <a:solidFill>
                <a:srgbClr val="000000"/>
              </a:solidFill>
              <a:uFill>
                <a:solidFill>
                  <a:srgbClr val="FFFFFF"/>
                </a:solidFill>
              </a:uFill>
              <a:latin typeface="Arial"/>
            </a:endParaRPr>
          </a:p>
          <a:p>
            <a:pPr marL="1143000" lvl="2" indent="-228240">
              <a:lnSpc>
                <a:spcPct val="100000"/>
              </a:lnSpc>
              <a:buClr>
                <a:srgbClr val="000000"/>
              </a:buClr>
              <a:buSzPct val="150000"/>
              <a:buFont typeface="Symbol" charset="2"/>
              <a:buChar char=""/>
            </a:pPr>
            <a:r>
              <a:rPr lang="en-US" sz="2000" b="0" strike="noStrike" spc="-1">
                <a:solidFill>
                  <a:srgbClr val="000000"/>
                </a:solidFill>
                <a:uFill>
                  <a:solidFill>
                    <a:srgbClr val="FFFFFF"/>
                  </a:solidFill>
                </a:uFill>
                <a:latin typeface="Arial"/>
              </a:rPr>
              <a:t>I.e. the one that would exit first from the fake server.</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Transmit this packet.</a:t>
            </a:r>
            <a:endParaRPr lang="en-US" sz="2000" b="0" strike="noStrike" spc="-1">
              <a:solidFill>
                <a:srgbClr val="000000"/>
              </a:solidFill>
              <a:uFill>
                <a:solidFill>
                  <a:srgbClr val="FFFFFF"/>
                </a:solidFill>
              </a:uFill>
              <a:latin typeface="Arial"/>
            </a:endParaRPr>
          </a:p>
          <a:p>
            <a:pPr>
              <a:lnSpc>
                <a:spcPct val="100000"/>
              </a:lnSpc>
            </a:pPr>
            <a:endParaRPr lang="en-US" sz="2400" b="0" strike="noStrike" spc="-1">
              <a:solidFill>
                <a:srgbClr val="000000"/>
              </a:solidFill>
              <a:uFill>
                <a:solidFill>
                  <a:srgbClr val="FFFFFF"/>
                </a:solidFill>
              </a:uFill>
              <a:latin typeface="Arial"/>
            </a:endParaRPr>
          </a:p>
        </p:txBody>
      </p:sp>
      <p:sp>
        <p:nvSpPr>
          <p:cNvPr id="1811" name="TextShape 3"/>
          <p:cNvSpPr txBox="1"/>
          <p:nvPr/>
        </p:nvSpPr>
        <p:spPr>
          <a:xfrm>
            <a:off x="4460760" y="6494400"/>
            <a:ext cx="1066320" cy="304560"/>
          </a:xfrm>
          <a:prstGeom prst="rect">
            <a:avLst/>
          </a:prstGeom>
          <a:noFill/>
          <a:ln>
            <a:noFill/>
          </a:ln>
        </p:spPr>
        <p:txBody>
          <a:bodyPr/>
          <a:lstStyle/>
          <a:p>
            <a:pPr>
              <a:lnSpc>
                <a:spcPct val="100000"/>
              </a:lnSpc>
            </a:pPr>
            <a:fld id="{D628BBF6-8C7C-4570-91EA-81340FA24DC3}" type="slidenum">
              <a:rPr lang="en-US" sz="1200" b="1" strike="noStrike" spc="-1">
                <a:solidFill>
                  <a:srgbClr val="000000"/>
                </a:solidFill>
                <a:uFill>
                  <a:solidFill>
                    <a:srgbClr val="FFFFFF"/>
                  </a:solidFill>
                </a:uFill>
                <a:latin typeface="Arial"/>
                <a:ea typeface="ＭＳ Ｐゴシック"/>
              </a:rPr>
              <a:t>79</a:t>
            </a:fld>
            <a:endParaRPr lang="en-US"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4460760" y="6494400"/>
            <a:ext cx="1066320" cy="304560"/>
          </a:xfrm>
          <a:prstGeom prst="rect">
            <a:avLst/>
          </a:prstGeom>
          <a:noFill/>
          <a:ln>
            <a:noFill/>
          </a:ln>
        </p:spPr>
        <p:txBody>
          <a:bodyPr/>
          <a:lstStyle/>
          <a:p>
            <a:pPr>
              <a:lnSpc>
                <a:spcPct val="100000"/>
              </a:lnSpc>
            </a:pPr>
            <a:fld id="{7EFF95AD-9751-43C9-A019-29E97A646105}" type="slidenum">
              <a:rPr lang="en-US" sz="1200" b="1" strike="noStrike" spc="-1">
                <a:solidFill>
                  <a:srgbClr val="000000"/>
                </a:solidFill>
                <a:uFill>
                  <a:solidFill>
                    <a:srgbClr val="FFFFFF"/>
                  </a:solidFill>
                </a:uFill>
                <a:latin typeface="Arial"/>
              </a:rPr>
              <a:t>8</a:t>
            </a:fld>
            <a:endParaRPr lang="en-US" sz="1400" b="0" strike="noStrike" spc="-1">
              <a:solidFill>
                <a:srgbClr val="000000"/>
              </a:solidFill>
              <a:uFill>
                <a:solidFill>
                  <a:srgbClr val="FFFFFF"/>
                </a:solidFill>
              </a:uFill>
              <a:latin typeface="Times New Roman"/>
            </a:endParaRPr>
          </a:p>
        </p:txBody>
      </p:sp>
      <p:sp>
        <p:nvSpPr>
          <p:cNvPr id="301" name="TextShape 2"/>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Throughput	</a:t>
            </a:r>
            <a:endParaRPr lang="en-US" sz="3300" b="0" strike="noStrike" spc="-1">
              <a:solidFill>
                <a:srgbClr val="000000"/>
              </a:solidFill>
              <a:uFill>
                <a:solidFill>
                  <a:srgbClr val="FFFFFF"/>
                </a:solidFill>
              </a:uFill>
              <a:latin typeface="Arial"/>
            </a:endParaRPr>
          </a:p>
        </p:txBody>
      </p:sp>
      <p:sp>
        <p:nvSpPr>
          <p:cNvPr id="302" name="TextShape 3"/>
          <p:cNvSpPr txBox="1"/>
          <p:nvPr/>
        </p:nvSpPr>
        <p:spPr>
          <a:xfrm>
            <a:off x="762120" y="1523880"/>
            <a:ext cx="7695720" cy="220932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If the window is W</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And if the round-trip delay is D</a:t>
            </a: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What is the throughput of TCP?</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(assuming the “bottleneck” link is not the first link of the host)</a:t>
            </a:r>
            <a:endParaRPr lang="en-US" sz="2000" b="0" strike="noStrike" spc="-1">
              <a:solidFill>
                <a:srgbClr val="000000"/>
              </a:solidFill>
              <a:uFill>
                <a:solidFill>
                  <a:srgbClr val="FFFFFF"/>
                </a:solidFill>
              </a:uFill>
              <a:latin typeface="Arial"/>
            </a:endParaRPr>
          </a:p>
        </p:txBody>
      </p:sp>
      <p:sp>
        <p:nvSpPr>
          <p:cNvPr id="303" name="CustomShape 4"/>
          <p:cNvSpPr/>
          <p:nvPr/>
        </p:nvSpPr>
        <p:spPr>
          <a:xfrm>
            <a:off x="539640" y="4113720"/>
            <a:ext cx="967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Source </a:t>
            </a:r>
          </a:p>
        </p:txBody>
      </p:sp>
      <p:sp>
        <p:nvSpPr>
          <p:cNvPr id="304" name="CustomShape 5"/>
          <p:cNvSpPr/>
          <p:nvPr/>
        </p:nvSpPr>
        <p:spPr>
          <a:xfrm>
            <a:off x="7574400" y="411480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Dest</a:t>
            </a:r>
          </a:p>
        </p:txBody>
      </p:sp>
      <p:sp>
        <p:nvSpPr>
          <p:cNvPr id="305" name="CustomShape 6"/>
          <p:cNvSpPr/>
          <p:nvPr/>
        </p:nvSpPr>
        <p:spPr>
          <a:xfrm>
            <a:off x="3282480" y="4114800"/>
            <a:ext cx="86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Router</a:t>
            </a:r>
          </a:p>
        </p:txBody>
      </p:sp>
      <p:sp>
        <p:nvSpPr>
          <p:cNvPr id="306" name="CustomShape 7"/>
          <p:cNvSpPr/>
          <p:nvPr/>
        </p:nvSpPr>
        <p:spPr>
          <a:xfrm>
            <a:off x="2063160" y="4114800"/>
            <a:ext cx="86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Router</a:t>
            </a:r>
          </a:p>
        </p:txBody>
      </p:sp>
      <p:sp>
        <p:nvSpPr>
          <p:cNvPr id="307" name="CustomShape 8"/>
          <p:cNvSpPr/>
          <p:nvPr/>
        </p:nvSpPr>
        <p:spPr>
          <a:xfrm>
            <a:off x="4489200" y="4114800"/>
            <a:ext cx="86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Router</a:t>
            </a:r>
          </a:p>
        </p:txBody>
      </p:sp>
      <p:sp>
        <p:nvSpPr>
          <p:cNvPr id="308" name="CustomShape 9"/>
          <p:cNvSpPr/>
          <p:nvPr/>
        </p:nvSpPr>
        <p:spPr>
          <a:xfrm>
            <a:off x="5671080" y="4114800"/>
            <a:ext cx="86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Router</a:t>
            </a:r>
          </a:p>
        </p:txBody>
      </p:sp>
      <p:sp>
        <p:nvSpPr>
          <p:cNvPr id="309" name="CustomShape 10"/>
          <p:cNvSpPr/>
          <p:nvPr/>
        </p:nvSpPr>
        <p:spPr>
          <a:xfrm>
            <a:off x="2209680" y="4952880"/>
            <a:ext cx="42678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rPr>
              <a:t>One of these routers is the “bottleneck” router, whose link is the slowest (or busiest)</a:t>
            </a:r>
          </a:p>
        </p:txBody>
      </p:sp>
      <p:sp>
        <p:nvSpPr>
          <p:cNvPr id="310" name="CustomShape 11"/>
          <p:cNvSpPr/>
          <p:nvPr/>
        </p:nvSpPr>
        <p:spPr>
          <a:xfrm>
            <a:off x="1513080" y="4298400"/>
            <a:ext cx="543960" cy="720"/>
          </a:xfrm>
          <a:custGeom>
            <a:avLst/>
            <a:gdLst/>
            <a:ahLst/>
            <a:cxnLst/>
            <a:rect l="l" t="t" r="r" b="b"/>
            <a:pathLst>
              <a:path w="21600" h="21600">
                <a:moveTo>
                  <a:pt x="0" y="0"/>
                </a:moveTo>
                <a:lnTo>
                  <a:pt x="21600" y="21600"/>
                </a:lnTo>
              </a:path>
            </a:pathLst>
          </a:custGeom>
          <a:noFill/>
          <a:ln>
            <a:round/>
            <a:tailEnd type="arrow" w="med" len="med"/>
          </a:ln>
        </p:spPr>
        <p:style>
          <a:lnRef idx="1">
            <a:schemeClr val="accent4"/>
          </a:lnRef>
          <a:fillRef idx="0">
            <a:schemeClr val="accent4"/>
          </a:fillRef>
          <a:effectRef idx="0">
            <a:schemeClr val="accent4"/>
          </a:effectRef>
          <a:fontRef idx="minor"/>
        </p:style>
      </p:sp>
      <p:sp>
        <p:nvSpPr>
          <p:cNvPr id="311" name="CustomShape 12"/>
          <p:cNvSpPr/>
          <p:nvPr/>
        </p:nvSpPr>
        <p:spPr>
          <a:xfrm>
            <a:off x="2934720" y="4299480"/>
            <a:ext cx="341640" cy="360"/>
          </a:xfrm>
          <a:custGeom>
            <a:avLst/>
            <a:gdLst/>
            <a:ahLst/>
            <a:cxnLst/>
            <a:rect l="l" t="t" r="r" b="b"/>
            <a:pathLst>
              <a:path w="21600" h="21600">
                <a:moveTo>
                  <a:pt x="0" y="0"/>
                </a:moveTo>
                <a:lnTo>
                  <a:pt x="21600" y="21600"/>
                </a:lnTo>
              </a:path>
            </a:pathLst>
          </a:custGeom>
          <a:noFill/>
          <a:ln>
            <a:round/>
            <a:tailEnd type="arrow" w="med" len="med"/>
          </a:ln>
        </p:spPr>
        <p:style>
          <a:lnRef idx="1">
            <a:schemeClr val="accent4"/>
          </a:lnRef>
          <a:fillRef idx="0">
            <a:schemeClr val="accent4"/>
          </a:fillRef>
          <a:effectRef idx="0">
            <a:schemeClr val="accent4"/>
          </a:effectRef>
          <a:fontRef idx="minor"/>
        </p:style>
      </p:sp>
      <p:sp>
        <p:nvSpPr>
          <p:cNvPr id="312" name="CustomShape 13"/>
          <p:cNvSpPr/>
          <p:nvPr/>
        </p:nvSpPr>
        <p:spPr>
          <a:xfrm>
            <a:off x="6542640" y="4299480"/>
            <a:ext cx="1027440" cy="360"/>
          </a:xfrm>
          <a:custGeom>
            <a:avLst/>
            <a:gdLst/>
            <a:ahLst/>
            <a:cxnLst/>
            <a:rect l="l" t="t" r="r" b="b"/>
            <a:pathLst>
              <a:path w="21600" h="21600">
                <a:moveTo>
                  <a:pt x="0" y="0"/>
                </a:moveTo>
                <a:lnTo>
                  <a:pt x="21600" y="21600"/>
                </a:lnTo>
              </a:path>
            </a:pathLst>
          </a:custGeom>
          <a:noFill/>
          <a:ln>
            <a:round/>
            <a:tailEnd type="arrow" w="med" len="med"/>
          </a:ln>
        </p:spPr>
        <p:style>
          <a:lnRef idx="1">
            <a:schemeClr val="accent4"/>
          </a:lnRef>
          <a:fillRef idx="0">
            <a:schemeClr val="accent4"/>
          </a:fillRef>
          <a:effectRef idx="0">
            <a:schemeClr val="accent4"/>
          </a:effectRef>
          <a:fontRef idx="minor"/>
        </p:style>
      </p:sp>
      <p:sp>
        <p:nvSpPr>
          <p:cNvPr id="313" name="CustomShape 14"/>
          <p:cNvSpPr/>
          <p:nvPr/>
        </p:nvSpPr>
        <p:spPr>
          <a:xfrm>
            <a:off x="5360760" y="4299480"/>
            <a:ext cx="304560" cy="360"/>
          </a:xfrm>
          <a:custGeom>
            <a:avLst/>
            <a:gdLst/>
            <a:ahLst/>
            <a:cxnLst/>
            <a:rect l="l" t="t" r="r" b="b"/>
            <a:pathLst>
              <a:path w="21600" h="21600">
                <a:moveTo>
                  <a:pt x="0" y="0"/>
                </a:moveTo>
                <a:lnTo>
                  <a:pt x="21600" y="21600"/>
                </a:lnTo>
              </a:path>
            </a:pathLst>
          </a:custGeom>
          <a:noFill/>
          <a:ln>
            <a:round/>
            <a:tailEnd type="arrow" w="med" len="med"/>
          </a:ln>
        </p:spPr>
        <p:style>
          <a:lnRef idx="1">
            <a:schemeClr val="accent4"/>
          </a:lnRef>
          <a:fillRef idx="0">
            <a:schemeClr val="accent4"/>
          </a:fillRef>
          <a:effectRef idx="0">
            <a:schemeClr val="accent4"/>
          </a:effectRef>
          <a:fontRef idx="minor"/>
        </p:style>
      </p:sp>
      <p:sp>
        <p:nvSpPr>
          <p:cNvPr id="314" name="CustomShape 15"/>
          <p:cNvSpPr/>
          <p:nvPr/>
        </p:nvSpPr>
        <p:spPr>
          <a:xfrm>
            <a:off x="4153680" y="4299480"/>
            <a:ext cx="329400" cy="360"/>
          </a:xfrm>
          <a:custGeom>
            <a:avLst/>
            <a:gdLst/>
            <a:ahLst/>
            <a:cxnLst/>
            <a:rect l="l" t="t" r="r" b="b"/>
            <a:pathLst>
              <a:path w="21600" h="21600">
                <a:moveTo>
                  <a:pt x="0" y="0"/>
                </a:moveTo>
                <a:lnTo>
                  <a:pt x="21600" y="21600"/>
                </a:lnTo>
              </a:path>
            </a:pathLst>
          </a:custGeom>
          <a:noFill/>
          <a:ln>
            <a:round/>
            <a:tailEnd type="arrow" w="med" len="med"/>
          </a:ln>
        </p:spPr>
        <p:style>
          <a:lnRef idx="1">
            <a:schemeClr val="accent4"/>
          </a:lnRef>
          <a:fillRef idx="0">
            <a:schemeClr val="accent4"/>
          </a:fillRef>
          <a:effectRef idx="0">
            <a:schemeClr val="accent4"/>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 name="TextShape 1"/>
          <p:cNvSpPr txBox="1"/>
          <p:nvPr/>
        </p:nvSpPr>
        <p:spPr>
          <a:xfrm>
            <a:off x="4460760" y="6494400"/>
            <a:ext cx="1066320" cy="304560"/>
          </a:xfrm>
          <a:prstGeom prst="rect">
            <a:avLst/>
          </a:prstGeom>
          <a:noFill/>
          <a:ln>
            <a:noFill/>
          </a:ln>
        </p:spPr>
        <p:txBody>
          <a:bodyPr/>
          <a:lstStyle/>
          <a:p>
            <a:pPr>
              <a:lnSpc>
                <a:spcPct val="100000"/>
              </a:lnSpc>
            </a:pPr>
            <a:fld id="{ECD001FA-24A3-4DD4-9A61-4553202B8A96}" type="slidenum">
              <a:rPr lang="en-US" sz="1200" b="1" strike="noStrike" spc="-1">
                <a:solidFill>
                  <a:srgbClr val="000000"/>
                </a:solidFill>
                <a:uFill>
                  <a:solidFill>
                    <a:srgbClr val="FFFFFF"/>
                  </a:solidFill>
                </a:uFill>
                <a:latin typeface="Arial"/>
                <a:ea typeface="ＭＳ Ｐゴシック"/>
              </a:rPr>
              <a:t>80</a:t>
            </a:fld>
            <a:endParaRPr lang="en-US" sz="1400" b="0" strike="noStrike" spc="-1">
              <a:solidFill>
                <a:srgbClr val="000000"/>
              </a:solidFill>
              <a:uFill>
                <a:solidFill>
                  <a:srgbClr val="FFFFFF"/>
                </a:solidFill>
              </a:uFill>
              <a:latin typeface="Times New Roman"/>
            </a:endParaRPr>
          </a:p>
        </p:txBody>
      </p:sp>
      <p:sp>
        <p:nvSpPr>
          <p:cNvPr id="1813" name="TextShape 2"/>
          <p:cNvSpPr txBox="1"/>
          <p:nvPr/>
        </p:nvSpPr>
        <p:spPr>
          <a:xfrm>
            <a:off x="685800" y="0"/>
            <a:ext cx="7772040" cy="11426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FQ Algorithm limitations</a:t>
            </a:r>
            <a:endParaRPr lang="en-US" sz="3300" b="0" strike="noStrike" spc="-1">
              <a:solidFill>
                <a:srgbClr val="000000"/>
              </a:solidFill>
              <a:uFill>
                <a:solidFill>
                  <a:srgbClr val="FFFFFF"/>
                </a:solidFill>
              </a:uFill>
              <a:latin typeface="Arial"/>
            </a:endParaRPr>
          </a:p>
        </p:txBody>
      </p:sp>
      <p:sp>
        <p:nvSpPr>
          <p:cNvPr id="1814" name="TextShape 3"/>
          <p:cNvSpPr txBox="1"/>
          <p:nvPr/>
        </p:nvSpPr>
        <p:spPr>
          <a:xfrm>
            <a:off x="609480" y="1295280"/>
            <a:ext cx="7772040" cy="4571640"/>
          </a:xfrm>
          <a:prstGeom prst="rect">
            <a:avLst/>
          </a:prstGeom>
          <a:noFill/>
          <a:ln w="9360">
            <a:noFill/>
          </a:ln>
        </p:spPr>
        <p:txBody>
          <a:bodyPr/>
          <a:lstStyle/>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Want to emulate the behavior of the bit-by-bit server as much as possible</a:t>
            </a:r>
          </a:p>
          <a:p>
            <a:pPr marL="743040" lvl="1" indent="-285480">
              <a:lnSpc>
                <a:spcPct val="100000"/>
              </a:lnSpc>
              <a:buClr>
                <a:srgbClr val="97CDCC"/>
              </a:buClr>
              <a:buSzPct val="150000"/>
              <a:buFont typeface="Symbol" charset="2"/>
              <a:buChar char=""/>
            </a:pPr>
            <a:r>
              <a:rPr lang="en-US" sz="2200" b="0" strike="noStrike" spc="-1">
                <a:solidFill>
                  <a:srgbClr val="000000"/>
                </a:solidFill>
                <a:uFill>
                  <a:solidFill>
                    <a:srgbClr val="FFFFFF"/>
                  </a:solidFill>
                </a:uFill>
                <a:latin typeface="Arial"/>
              </a:rPr>
              <a:t>We want each packet to exit from the real server </a:t>
            </a:r>
            <a:r>
              <a:rPr lang="en-US" sz="2200" b="1" strike="noStrike" spc="-1">
                <a:solidFill>
                  <a:srgbClr val="FF0000"/>
                </a:solidFill>
                <a:uFill>
                  <a:solidFill>
                    <a:srgbClr val="FFFFFF"/>
                  </a:solidFill>
                </a:uFill>
                <a:latin typeface="Arial"/>
              </a:rPr>
              <a:t>no later than</a:t>
            </a:r>
            <a:r>
              <a:rPr lang="en-US" sz="2200" b="0" strike="noStrike" spc="-1">
                <a:solidFill>
                  <a:srgbClr val="000000"/>
                </a:solidFill>
                <a:uFill>
                  <a:solidFill>
                    <a:srgbClr val="FFFFFF"/>
                  </a:solidFill>
                </a:uFill>
                <a:latin typeface="Arial"/>
              </a:rPr>
              <a:t> it exits from the bit-by-bit server</a:t>
            </a:r>
            <a:endParaRPr lang="en-US" sz="2000" b="0" strike="noStrike" spc="-1">
              <a:solidFill>
                <a:srgbClr val="000000"/>
              </a:solidFill>
              <a:uFill>
                <a:solidFill>
                  <a:srgbClr val="FFFFFF"/>
                </a:solidFill>
              </a:uFill>
              <a:latin typeface="Arial"/>
            </a:endParaRPr>
          </a:p>
          <a:p>
            <a:pPr marL="743040" lvl="1" indent="-285480">
              <a:lnSpc>
                <a:spcPct val="100000"/>
              </a:lnSpc>
              <a:buClr>
                <a:srgbClr val="97CDCC"/>
              </a:buClr>
              <a:buSzPct val="150000"/>
              <a:buFont typeface="Symbol" charset="2"/>
              <a:buChar char=""/>
            </a:pPr>
            <a:r>
              <a:rPr lang="en-US" sz="2200" b="1" strike="noStrike" spc="-1">
                <a:solidFill>
                  <a:srgbClr val="FF0000"/>
                </a:solidFill>
                <a:uFill>
                  <a:solidFill>
                    <a:srgbClr val="FFFFFF"/>
                  </a:solidFill>
                </a:uFill>
                <a:latin typeface="Arial"/>
              </a:rPr>
              <a:t>However</a:t>
            </a:r>
            <a:r>
              <a:rPr lang="en-US" sz="2200" b="0" strike="noStrike" spc="-1">
                <a:solidFill>
                  <a:srgbClr val="000000"/>
                </a:solidFill>
                <a:uFill>
                  <a:solidFill>
                    <a:srgbClr val="FFFFFF"/>
                  </a:solidFill>
                </a:uFill>
                <a:latin typeface="Arial"/>
              </a:rPr>
              <a:t>, not perfect: </a:t>
            </a:r>
            <a:r>
              <a:rPr lang="en-US" sz="2200" b="1" strike="noStrike" spc="-1">
                <a:solidFill>
                  <a:srgbClr val="000000"/>
                </a:solidFill>
                <a:uFill>
                  <a:solidFill>
                    <a:srgbClr val="FFFFFF"/>
                  </a:solidFill>
                </a:uFill>
                <a:latin typeface="Arial"/>
              </a:rPr>
              <a:t>can’t preempt current packet</a:t>
            </a:r>
            <a:r>
              <a:rPr lang="en-US" sz="2200" b="0" strike="noStrike" spc="-1">
                <a:solidFill>
                  <a:srgbClr val="000000"/>
                </a:solidFill>
                <a:uFill>
                  <a:solidFill>
                    <a:srgbClr val="FFFFFF"/>
                  </a:solidFill>
                </a:uFill>
                <a:latin typeface="Arial"/>
              </a:rPr>
              <a:t>, so exit time may be greater (but only by one packet!)</a:t>
            </a:r>
            <a:endParaRPr lang="en-US" sz="2000" b="0" strike="noStrike" spc="-1">
              <a:solidFill>
                <a:srgbClr val="000000"/>
              </a:solidFill>
              <a:uFill>
                <a:solidFill>
                  <a:srgbClr val="FFFFFF"/>
                </a:solidFill>
              </a:uFill>
              <a:latin typeface="Arial"/>
            </a:endParaRPr>
          </a:p>
          <a:p>
            <a:pPr marL="343080" indent="-342720">
              <a:lnSpc>
                <a:spcPct val="100000"/>
              </a:lnSpc>
              <a:buClr>
                <a:srgbClr val="336666"/>
              </a:buClr>
              <a:buSzPct val="70000"/>
              <a:buFont typeface="Wingdings" charset="2"/>
              <a:buChar char=""/>
            </a:pPr>
            <a:r>
              <a:rPr lang="en-US" sz="2400" b="0" strike="noStrike" spc="-1">
                <a:solidFill>
                  <a:srgbClr val="000000"/>
                </a:solidFill>
                <a:uFill>
                  <a:solidFill>
                    <a:srgbClr val="FFFFFF"/>
                  </a:solidFill>
                </a:uFill>
                <a:latin typeface="Arial"/>
              </a:rPr>
              <a:t>Example</a:t>
            </a:r>
          </a:p>
        </p:txBody>
      </p:sp>
      <p:sp>
        <p:nvSpPr>
          <p:cNvPr id="1815" name="CustomShape 4"/>
          <p:cNvSpPr/>
          <p:nvPr/>
        </p:nvSpPr>
        <p:spPr>
          <a:xfrm>
            <a:off x="2495160" y="4257720"/>
            <a:ext cx="5256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Flow 2</a:t>
            </a:r>
            <a:endParaRPr lang="en-US" sz="1800" b="0" strike="noStrike" spc="-1">
              <a:solidFill>
                <a:srgbClr val="000000"/>
              </a:solidFill>
              <a:uFill>
                <a:solidFill>
                  <a:srgbClr val="FFFFFF"/>
                </a:solidFill>
              </a:uFill>
              <a:latin typeface="Arial"/>
            </a:endParaRPr>
          </a:p>
        </p:txBody>
      </p:sp>
      <p:sp>
        <p:nvSpPr>
          <p:cNvPr id="1816" name="CustomShape 5"/>
          <p:cNvSpPr/>
          <p:nvPr/>
        </p:nvSpPr>
        <p:spPr>
          <a:xfrm>
            <a:off x="2632320" y="5578560"/>
            <a:ext cx="14504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(a) What you want</a:t>
            </a:r>
            <a:endParaRPr lang="en-US" sz="1800" b="0" strike="noStrike" spc="-1">
              <a:solidFill>
                <a:srgbClr val="000000"/>
              </a:solidFill>
              <a:uFill>
                <a:solidFill>
                  <a:srgbClr val="FFFFFF"/>
                </a:solidFill>
              </a:uFill>
              <a:latin typeface="Arial"/>
            </a:endParaRPr>
          </a:p>
        </p:txBody>
      </p:sp>
      <p:sp>
        <p:nvSpPr>
          <p:cNvPr id="1817" name="CustomShape 6"/>
          <p:cNvSpPr/>
          <p:nvPr/>
        </p:nvSpPr>
        <p:spPr>
          <a:xfrm>
            <a:off x="5781240" y="5638680"/>
            <a:ext cx="23342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(b) What you may get instead</a:t>
            </a:r>
            <a:endParaRPr lang="en-US" sz="1800" b="0" strike="noStrike" spc="-1">
              <a:solidFill>
                <a:srgbClr val="000000"/>
              </a:solidFill>
              <a:uFill>
                <a:solidFill>
                  <a:srgbClr val="FFFFFF"/>
                </a:solidFill>
              </a:uFill>
              <a:latin typeface="Arial"/>
            </a:endParaRPr>
          </a:p>
        </p:txBody>
      </p:sp>
      <p:sp>
        <p:nvSpPr>
          <p:cNvPr id="1818" name="CustomShape 7"/>
          <p:cNvSpPr/>
          <p:nvPr/>
        </p:nvSpPr>
        <p:spPr>
          <a:xfrm>
            <a:off x="3633120" y="4268880"/>
            <a:ext cx="5360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Output</a:t>
            </a:r>
            <a:endParaRPr lang="en-US" sz="1800" b="0" strike="noStrike" spc="-1">
              <a:solidFill>
                <a:srgbClr val="000000"/>
              </a:solidFill>
              <a:uFill>
                <a:solidFill>
                  <a:srgbClr val="FFFFFF"/>
                </a:solidFill>
              </a:uFill>
              <a:latin typeface="Arial"/>
            </a:endParaRPr>
          </a:p>
        </p:txBody>
      </p:sp>
      <p:sp>
        <p:nvSpPr>
          <p:cNvPr id="1819" name="CustomShape 8"/>
          <p:cNvSpPr/>
          <p:nvPr/>
        </p:nvSpPr>
        <p:spPr>
          <a:xfrm>
            <a:off x="7762320" y="4268880"/>
            <a:ext cx="53604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Output</a:t>
            </a:r>
            <a:endParaRPr lang="en-US" sz="1800" b="0" strike="noStrike" spc="-1">
              <a:solidFill>
                <a:srgbClr val="000000"/>
              </a:solidFill>
              <a:uFill>
                <a:solidFill>
                  <a:srgbClr val="FFFFFF"/>
                </a:solidFill>
              </a:uFill>
              <a:latin typeface="Arial"/>
            </a:endParaRPr>
          </a:p>
        </p:txBody>
      </p:sp>
      <p:sp>
        <p:nvSpPr>
          <p:cNvPr id="1820" name="CustomShape 9"/>
          <p:cNvSpPr/>
          <p:nvPr/>
        </p:nvSpPr>
        <p:spPr>
          <a:xfrm>
            <a:off x="836280" y="4933800"/>
            <a:ext cx="41112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F = 8</a:t>
            </a:r>
            <a:endParaRPr lang="en-US" sz="1800" b="0" strike="noStrike" spc="-1">
              <a:solidFill>
                <a:srgbClr val="000000"/>
              </a:solidFill>
              <a:uFill>
                <a:solidFill>
                  <a:srgbClr val="FFFFFF"/>
                </a:solidFill>
              </a:uFill>
              <a:latin typeface="Arial"/>
            </a:endParaRPr>
          </a:p>
        </p:txBody>
      </p:sp>
      <p:sp>
        <p:nvSpPr>
          <p:cNvPr id="1821" name="CustomShape 10"/>
          <p:cNvSpPr/>
          <p:nvPr/>
        </p:nvSpPr>
        <p:spPr>
          <a:xfrm>
            <a:off x="1917360" y="4892760"/>
            <a:ext cx="51012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F = 10</a:t>
            </a:r>
            <a:endParaRPr lang="en-US" sz="1800" b="0" strike="noStrike" spc="-1">
              <a:solidFill>
                <a:srgbClr val="000000"/>
              </a:solidFill>
              <a:uFill>
                <a:solidFill>
                  <a:srgbClr val="FFFFFF"/>
                </a:solidFill>
              </a:uFill>
              <a:latin typeface="Arial"/>
            </a:endParaRPr>
          </a:p>
        </p:txBody>
      </p:sp>
      <p:sp>
        <p:nvSpPr>
          <p:cNvPr id="1822" name="CustomShape 11"/>
          <p:cNvSpPr/>
          <p:nvPr/>
        </p:nvSpPr>
        <p:spPr>
          <a:xfrm>
            <a:off x="836280" y="5133960"/>
            <a:ext cx="41112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F = 5</a:t>
            </a:r>
            <a:endParaRPr lang="en-US" sz="1800" b="0" strike="noStrike" spc="-1">
              <a:solidFill>
                <a:srgbClr val="000000"/>
              </a:solidFill>
              <a:uFill>
                <a:solidFill>
                  <a:srgbClr val="FFFFFF"/>
                </a:solidFill>
              </a:uFill>
              <a:latin typeface="Arial"/>
            </a:endParaRPr>
          </a:p>
        </p:txBody>
      </p:sp>
      <p:sp>
        <p:nvSpPr>
          <p:cNvPr id="1823" name="CustomShape 12"/>
          <p:cNvSpPr/>
          <p:nvPr/>
        </p:nvSpPr>
        <p:spPr>
          <a:xfrm>
            <a:off x="6105240" y="4897440"/>
            <a:ext cx="51012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F = 10</a:t>
            </a:r>
            <a:endParaRPr lang="en-US" sz="1800" b="0" strike="noStrike" spc="-1">
              <a:solidFill>
                <a:srgbClr val="000000"/>
              </a:solidFill>
              <a:uFill>
                <a:solidFill>
                  <a:srgbClr val="FFFFFF"/>
                </a:solidFill>
              </a:uFill>
              <a:latin typeface="Arial"/>
            </a:endParaRPr>
          </a:p>
        </p:txBody>
      </p:sp>
      <p:sp>
        <p:nvSpPr>
          <p:cNvPr id="1824" name="CustomShape 13"/>
          <p:cNvSpPr/>
          <p:nvPr/>
        </p:nvSpPr>
        <p:spPr>
          <a:xfrm>
            <a:off x="5015520" y="5195880"/>
            <a:ext cx="412560" cy="2134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F = 5</a:t>
            </a:r>
            <a:endParaRPr lang="en-US" sz="1800" b="0" strike="noStrike" spc="-1">
              <a:solidFill>
                <a:srgbClr val="000000"/>
              </a:solidFill>
              <a:uFill>
                <a:solidFill>
                  <a:srgbClr val="FFFFFF"/>
                </a:solidFill>
              </a:uFill>
              <a:latin typeface="Arial"/>
            </a:endParaRPr>
          </a:p>
        </p:txBody>
      </p:sp>
      <p:sp>
        <p:nvSpPr>
          <p:cNvPr id="1825" name="CustomShape 14"/>
          <p:cNvSpPr/>
          <p:nvPr/>
        </p:nvSpPr>
        <p:spPr>
          <a:xfrm>
            <a:off x="1295280" y="5095800"/>
            <a:ext cx="528120" cy="115560"/>
          </a:xfrm>
          <a:custGeom>
            <a:avLst/>
            <a:gdLst/>
            <a:ahLst/>
            <a:cxnLst/>
            <a:rect l="l" t="t" r="r" b="b"/>
            <a:pathLst>
              <a:path w="333" h="73">
                <a:moveTo>
                  <a:pt x="330" y="70"/>
                </a:moveTo>
                <a:lnTo>
                  <a:pt x="333" y="0"/>
                </a:lnTo>
                <a:lnTo>
                  <a:pt x="0" y="0"/>
                </a:lnTo>
                <a:lnTo>
                  <a:pt x="0" y="73"/>
                </a:lnTo>
                <a:lnTo>
                  <a:pt x="333" y="73"/>
                </a:lnTo>
                <a:lnTo>
                  <a:pt x="330" y="7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26" name="CustomShape 15"/>
          <p:cNvSpPr/>
          <p:nvPr/>
        </p:nvSpPr>
        <p:spPr>
          <a:xfrm>
            <a:off x="1295280" y="5095800"/>
            <a:ext cx="528120" cy="115560"/>
          </a:xfrm>
          <a:custGeom>
            <a:avLst/>
            <a:gdLst/>
            <a:ahLst/>
            <a:cxnLst/>
            <a:rect l="l" t="t" r="r" b="b"/>
            <a:pathLst>
              <a:path w="333" h="73">
                <a:moveTo>
                  <a:pt x="330" y="70"/>
                </a:moveTo>
                <a:lnTo>
                  <a:pt x="333" y="0"/>
                </a:lnTo>
                <a:lnTo>
                  <a:pt x="0" y="0"/>
                </a:lnTo>
                <a:lnTo>
                  <a:pt x="0" y="73"/>
                </a:lnTo>
                <a:lnTo>
                  <a:pt x="333" y="73"/>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27" name="CustomShape 16"/>
          <p:cNvSpPr/>
          <p:nvPr/>
        </p:nvSpPr>
        <p:spPr>
          <a:xfrm>
            <a:off x="1295280" y="5211720"/>
            <a:ext cx="528120" cy="220320"/>
          </a:xfrm>
          <a:custGeom>
            <a:avLst/>
            <a:gdLst/>
            <a:ahLst/>
            <a:cxnLst/>
            <a:rect l="l" t="t" r="r" b="b"/>
            <a:pathLst>
              <a:path w="333" h="139">
                <a:moveTo>
                  <a:pt x="330" y="135"/>
                </a:moveTo>
                <a:lnTo>
                  <a:pt x="333" y="0"/>
                </a:lnTo>
                <a:lnTo>
                  <a:pt x="0" y="0"/>
                </a:lnTo>
                <a:lnTo>
                  <a:pt x="0" y="139"/>
                </a:lnTo>
                <a:lnTo>
                  <a:pt x="333" y="139"/>
                </a:lnTo>
                <a:lnTo>
                  <a:pt x="330" y="135"/>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28" name="CustomShape 17"/>
          <p:cNvSpPr/>
          <p:nvPr/>
        </p:nvSpPr>
        <p:spPr>
          <a:xfrm>
            <a:off x="1295280" y="5211720"/>
            <a:ext cx="528120" cy="220320"/>
          </a:xfrm>
          <a:custGeom>
            <a:avLst/>
            <a:gdLst/>
            <a:ahLst/>
            <a:cxnLst/>
            <a:rect l="l" t="t" r="r" b="b"/>
            <a:pathLst>
              <a:path w="333" h="139">
                <a:moveTo>
                  <a:pt x="330" y="135"/>
                </a:moveTo>
                <a:lnTo>
                  <a:pt x="333" y="0"/>
                </a:lnTo>
                <a:lnTo>
                  <a:pt x="0" y="0"/>
                </a:lnTo>
                <a:lnTo>
                  <a:pt x="0" y="139"/>
                </a:lnTo>
                <a:lnTo>
                  <a:pt x="333" y="139"/>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29" name="CustomShape 18"/>
          <p:cNvSpPr/>
          <p:nvPr/>
        </p:nvSpPr>
        <p:spPr>
          <a:xfrm>
            <a:off x="1295280" y="4487760"/>
            <a:ext cx="528120" cy="607680"/>
          </a:xfrm>
          <a:prstGeom prst="rect">
            <a:avLst/>
          </a:prstGeom>
          <a:noFill/>
          <a:ln w="11160">
            <a:solidFill>
              <a:srgbClr val="000000"/>
            </a:solidFill>
            <a:miter/>
          </a:ln>
        </p:spPr>
        <p:style>
          <a:lnRef idx="0">
            <a:scrgbClr r="0" g="0" b="0"/>
          </a:lnRef>
          <a:fillRef idx="0">
            <a:scrgbClr r="0" g="0" b="0"/>
          </a:fillRef>
          <a:effectRef idx="0">
            <a:scrgbClr r="0" g="0" b="0"/>
          </a:effectRef>
          <a:fontRef idx="minor"/>
        </p:style>
      </p:sp>
      <p:sp>
        <p:nvSpPr>
          <p:cNvPr id="1830" name="CustomShape 19"/>
          <p:cNvSpPr/>
          <p:nvPr/>
        </p:nvSpPr>
        <p:spPr>
          <a:xfrm>
            <a:off x="2475000" y="5011560"/>
            <a:ext cx="525240" cy="420480"/>
          </a:xfrm>
          <a:custGeom>
            <a:avLst/>
            <a:gdLst/>
            <a:ahLst/>
            <a:cxnLst/>
            <a:rect l="l" t="t" r="r" b="b"/>
            <a:pathLst>
              <a:path w="331" h="265">
                <a:moveTo>
                  <a:pt x="331" y="261"/>
                </a:moveTo>
                <a:lnTo>
                  <a:pt x="331" y="0"/>
                </a:lnTo>
                <a:lnTo>
                  <a:pt x="0" y="0"/>
                </a:lnTo>
                <a:lnTo>
                  <a:pt x="0" y="265"/>
                </a:lnTo>
                <a:lnTo>
                  <a:pt x="331" y="265"/>
                </a:lnTo>
                <a:lnTo>
                  <a:pt x="331" y="261"/>
                </a:lnTo>
                <a:close/>
              </a:path>
            </a:pathLst>
          </a:custGeom>
          <a:solidFill>
            <a:srgbClr val="3333CC"/>
          </a:solidFill>
          <a:ln>
            <a:noFill/>
          </a:ln>
        </p:spPr>
        <p:style>
          <a:lnRef idx="0">
            <a:scrgbClr r="0" g="0" b="0"/>
          </a:lnRef>
          <a:fillRef idx="0">
            <a:scrgbClr r="0" g="0" b="0"/>
          </a:fillRef>
          <a:effectRef idx="0">
            <a:scrgbClr r="0" g="0" b="0"/>
          </a:effectRef>
          <a:fontRef idx="minor"/>
        </p:style>
      </p:sp>
      <p:sp>
        <p:nvSpPr>
          <p:cNvPr id="1831" name="CustomShape 20"/>
          <p:cNvSpPr/>
          <p:nvPr/>
        </p:nvSpPr>
        <p:spPr>
          <a:xfrm>
            <a:off x="2475000" y="5011560"/>
            <a:ext cx="525240" cy="420480"/>
          </a:xfrm>
          <a:custGeom>
            <a:avLst/>
            <a:gdLst/>
            <a:ahLst/>
            <a:cxnLst/>
            <a:rect l="l" t="t" r="r" b="b"/>
            <a:pathLst>
              <a:path w="331" h="265">
                <a:moveTo>
                  <a:pt x="331" y="261"/>
                </a:moveTo>
                <a:lnTo>
                  <a:pt x="331" y="0"/>
                </a:lnTo>
                <a:lnTo>
                  <a:pt x="0" y="0"/>
                </a:lnTo>
                <a:lnTo>
                  <a:pt x="0" y="265"/>
                </a:lnTo>
                <a:lnTo>
                  <a:pt x="331" y="265"/>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32" name="CustomShape 21"/>
          <p:cNvSpPr/>
          <p:nvPr/>
        </p:nvSpPr>
        <p:spPr>
          <a:xfrm>
            <a:off x="3651120" y="5095800"/>
            <a:ext cx="523440" cy="115560"/>
          </a:xfrm>
          <a:custGeom>
            <a:avLst/>
            <a:gdLst/>
            <a:ahLst/>
            <a:cxnLst/>
            <a:rect l="l" t="t" r="r" b="b"/>
            <a:pathLst>
              <a:path w="330" h="73">
                <a:moveTo>
                  <a:pt x="330" y="70"/>
                </a:moveTo>
                <a:lnTo>
                  <a:pt x="330" y="0"/>
                </a:lnTo>
                <a:lnTo>
                  <a:pt x="0" y="0"/>
                </a:lnTo>
                <a:lnTo>
                  <a:pt x="0" y="73"/>
                </a:lnTo>
                <a:lnTo>
                  <a:pt x="330" y="73"/>
                </a:lnTo>
                <a:lnTo>
                  <a:pt x="330" y="7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33" name="CustomShape 22"/>
          <p:cNvSpPr/>
          <p:nvPr/>
        </p:nvSpPr>
        <p:spPr>
          <a:xfrm>
            <a:off x="3651120" y="5095800"/>
            <a:ext cx="523440" cy="115560"/>
          </a:xfrm>
          <a:custGeom>
            <a:avLst/>
            <a:gdLst/>
            <a:ahLst/>
            <a:cxnLst/>
            <a:rect l="l" t="t" r="r" b="b"/>
            <a:pathLst>
              <a:path w="330" h="73">
                <a:moveTo>
                  <a:pt x="330" y="70"/>
                </a:moveTo>
                <a:lnTo>
                  <a:pt x="330" y="0"/>
                </a:lnTo>
                <a:lnTo>
                  <a:pt x="0" y="0"/>
                </a:lnTo>
                <a:lnTo>
                  <a:pt x="0" y="73"/>
                </a:lnTo>
                <a:lnTo>
                  <a:pt x="330" y="73"/>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34" name="CustomShape 23"/>
          <p:cNvSpPr/>
          <p:nvPr/>
        </p:nvSpPr>
        <p:spPr>
          <a:xfrm>
            <a:off x="3651120" y="5211720"/>
            <a:ext cx="523440" cy="220320"/>
          </a:xfrm>
          <a:custGeom>
            <a:avLst/>
            <a:gdLst/>
            <a:ahLst/>
            <a:cxnLst/>
            <a:rect l="l" t="t" r="r" b="b"/>
            <a:pathLst>
              <a:path w="330" h="139">
                <a:moveTo>
                  <a:pt x="330" y="135"/>
                </a:moveTo>
                <a:lnTo>
                  <a:pt x="330" y="0"/>
                </a:lnTo>
                <a:lnTo>
                  <a:pt x="0" y="0"/>
                </a:lnTo>
                <a:lnTo>
                  <a:pt x="0" y="139"/>
                </a:lnTo>
                <a:lnTo>
                  <a:pt x="330" y="139"/>
                </a:lnTo>
                <a:lnTo>
                  <a:pt x="330" y="135"/>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35" name="CustomShape 24"/>
          <p:cNvSpPr/>
          <p:nvPr/>
        </p:nvSpPr>
        <p:spPr>
          <a:xfrm>
            <a:off x="3651120" y="5211720"/>
            <a:ext cx="523440" cy="220320"/>
          </a:xfrm>
          <a:custGeom>
            <a:avLst/>
            <a:gdLst/>
            <a:ahLst/>
            <a:cxnLst/>
            <a:rect l="l" t="t" r="r" b="b"/>
            <a:pathLst>
              <a:path w="330" h="139">
                <a:moveTo>
                  <a:pt x="330" y="135"/>
                </a:moveTo>
                <a:lnTo>
                  <a:pt x="330" y="0"/>
                </a:lnTo>
                <a:lnTo>
                  <a:pt x="0" y="0"/>
                </a:lnTo>
                <a:lnTo>
                  <a:pt x="0" y="139"/>
                </a:lnTo>
                <a:lnTo>
                  <a:pt x="330" y="139"/>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36" name="CustomShape 25"/>
          <p:cNvSpPr/>
          <p:nvPr/>
        </p:nvSpPr>
        <p:spPr>
          <a:xfrm>
            <a:off x="3651120" y="4676760"/>
            <a:ext cx="523440" cy="418680"/>
          </a:xfrm>
          <a:custGeom>
            <a:avLst/>
            <a:gdLst/>
            <a:ahLst/>
            <a:cxnLst/>
            <a:rect l="l" t="t" r="r" b="b"/>
            <a:pathLst>
              <a:path w="330" h="264">
                <a:moveTo>
                  <a:pt x="330" y="261"/>
                </a:moveTo>
                <a:lnTo>
                  <a:pt x="330" y="0"/>
                </a:lnTo>
                <a:lnTo>
                  <a:pt x="0" y="0"/>
                </a:lnTo>
                <a:lnTo>
                  <a:pt x="0" y="264"/>
                </a:lnTo>
                <a:lnTo>
                  <a:pt x="330" y="264"/>
                </a:lnTo>
                <a:lnTo>
                  <a:pt x="330" y="261"/>
                </a:lnTo>
                <a:close/>
              </a:path>
            </a:pathLst>
          </a:custGeom>
          <a:solidFill>
            <a:srgbClr val="3333CC"/>
          </a:solidFill>
          <a:ln>
            <a:noFill/>
          </a:ln>
        </p:spPr>
        <p:style>
          <a:lnRef idx="0">
            <a:scrgbClr r="0" g="0" b="0"/>
          </a:lnRef>
          <a:fillRef idx="0">
            <a:scrgbClr r="0" g="0" b="0"/>
          </a:fillRef>
          <a:effectRef idx="0">
            <a:scrgbClr r="0" g="0" b="0"/>
          </a:effectRef>
          <a:fontRef idx="minor"/>
        </p:style>
      </p:sp>
      <p:sp>
        <p:nvSpPr>
          <p:cNvPr id="1837" name="CustomShape 26"/>
          <p:cNvSpPr/>
          <p:nvPr/>
        </p:nvSpPr>
        <p:spPr>
          <a:xfrm>
            <a:off x="3651120" y="4676760"/>
            <a:ext cx="523440" cy="418680"/>
          </a:xfrm>
          <a:custGeom>
            <a:avLst/>
            <a:gdLst/>
            <a:ahLst/>
            <a:cxnLst/>
            <a:rect l="l" t="t" r="r" b="b"/>
            <a:pathLst>
              <a:path w="330" h="264">
                <a:moveTo>
                  <a:pt x="330" y="261"/>
                </a:moveTo>
                <a:lnTo>
                  <a:pt x="330" y="0"/>
                </a:lnTo>
                <a:lnTo>
                  <a:pt x="0" y="0"/>
                </a:lnTo>
                <a:lnTo>
                  <a:pt x="0" y="264"/>
                </a:lnTo>
                <a:lnTo>
                  <a:pt x="330" y="264"/>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38" name="CustomShape 27"/>
          <p:cNvSpPr/>
          <p:nvPr/>
        </p:nvSpPr>
        <p:spPr>
          <a:xfrm>
            <a:off x="3645000" y="4492800"/>
            <a:ext cx="529920" cy="183960"/>
          </a:xfrm>
          <a:custGeom>
            <a:avLst/>
            <a:gdLst/>
            <a:ahLst/>
            <a:cxnLst/>
            <a:rect l="l" t="t" r="r" b="b"/>
            <a:pathLst>
              <a:path w="334" h="116">
                <a:moveTo>
                  <a:pt x="0" y="0"/>
                </a:moveTo>
                <a:lnTo>
                  <a:pt x="4" y="116"/>
                </a:lnTo>
                <a:lnTo>
                  <a:pt x="334" y="116"/>
                </a:lnTo>
                <a:lnTo>
                  <a:pt x="334" y="4"/>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39" name="CustomShape 28"/>
          <p:cNvSpPr/>
          <p:nvPr/>
        </p:nvSpPr>
        <p:spPr>
          <a:xfrm>
            <a:off x="5465520" y="4059360"/>
            <a:ext cx="5256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Flow 1</a:t>
            </a:r>
            <a:endParaRPr lang="en-US" sz="1800" b="0" strike="noStrike" spc="-1">
              <a:solidFill>
                <a:srgbClr val="000000"/>
              </a:solidFill>
              <a:uFill>
                <a:solidFill>
                  <a:srgbClr val="FFFFFF"/>
                </a:solidFill>
              </a:uFill>
              <a:latin typeface="Arial"/>
            </a:endParaRPr>
          </a:p>
        </p:txBody>
      </p:sp>
      <p:sp>
        <p:nvSpPr>
          <p:cNvPr id="1840" name="CustomShape 29"/>
          <p:cNvSpPr/>
          <p:nvPr/>
        </p:nvSpPr>
        <p:spPr>
          <a:xfrm>
            <a:off x="5374080" y="4268880"/>
            <a:ext cx="7038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(arriving)</a:t>
            </a:r>
            <a:endParaRPr lang="en-US" sz="1800" b="0" strike="noStrike" spc="-1">
              <a:solidFill>
                <a:srgbClr val="000000"/>
              </a:solidFill>
              <a:uFill>
                <a:solidFill>
                  <a:srgbClr val="FFFFFF"/>
                </a:solidFill>
              </a:uFill>
              <a:latin typeface="Arial"/>
            </a:endParaRPr>
          </a:p>
        </p:txBody>
      </p:sp>
      <p:sp>
        <p:nvSpPr>
          <p:cNvPr id="1841" name="CustomShape 30"/>
          <p:cNvSpPr/>
          <p:nvPr/>
        </p:nvSpPr>
        <p:spPr>
          <a:xfrm>
            <a:off x="6651360" y="4059360"/>
            <a:ext cx="5256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Flow 2</a:t>
            </a:r>
            <a:endParaRPr lang="en-US" sz="1800" b="0" strike="noStrike" spc="-1">
              <a:solidFill>
                <a:srgbClr val="000000"/>
              </a:solidFill>
              <a:uFill>
                <a:solidFill>
                  <a:srgbClr val="FFFFFF"/>
                </a:solidFill>
              </a:uFill>
              <a:latin typeface="Arial"/>
            </a:endParaRPr>
          </a:p>
        </p:txBody>
      </p:sp>
      <p:sp>
        <p:nvSpPr>
          <p:cNvPr id="1842" name="CustomShape 31"/>
          <p:cNvSpPr/>
          <p:nvPr/>
        </p:nvSpPr>
        <p:spPr>
          <a:xfrm>
            <a:off x="6391800" y="4268880"/>
            <a:ext cx="1042200" cy="2127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(transmitting)</a:t>
            </a:r>
            <a:endParaRPr lang="en-US" sz="1800" b="0" strike="noStrike" spc="-1">
              <a:solidFill>
                <a:srgbClr val="000000"/>
              </a:solidFill>
              <a:uFill>
                <a:solidFill>
                  <a:srgbClr val="FFFFFF"/>
                </a:solidFill>
              </a:uFill>
              <a:latin typeface="Arial"/>
            </a:endParaRPr>
          </a:p>
        </p:txBody>
      </p:sp>
      <p:sp>
        <p:nvSpPr>
          <p:cNvPr id="1843" name="CustomShape 32"/>
          <p:cNvSpPr/>
          <p:nvPr/>
        </p:nvSpPr>
        <p:spPr>
          <a:xfrm>
            <a:off x="5472000" y="5213520"/>
            <a:ext cx="529920" cy="196560"/>
          </a:xfrm>
          <a:custGeom>
            <a:avLst/>
            <a:gdLst/>
            <a:ahLst/>
            <a:cxnLst/>
            <a:rect l="l" t="t" r="r" b="b"/>
            <a:pathLst>
              <a:path w="334" h="73">
                <a:moveTo>
                  <a:pt x="330" y="73"/>
                </a:moveTo>
                <a:lnTo>
                  <a:pt x="334" y="0"/>
                </a:lnTo>
                <a:lnTo>
                  <a:pt x="0" y="0"/>
                </a:lnTo>
                <a:lnTo>
                  <a:pt x="0" y="73"/>
                </a:lnTo>
                <a:lnTo>
                  <a:pt x="334" y="73"/>
                </a:lnTo>
              </a:path>
            </a:pathLst>
          </a:custGeom>
          <a:solidFill>
            <a:schemeClr val="tx2">
              <a:lumMod val="40000"/>
              <a:lumOff val="60000"/>
            </a:schemeClr>
          </a:solidFill>
          <a:ln w="11160">
            <a:solidFill>
              <a:srgbClr val="000000"/>
            </a:solidFill>
            <a:round/>
          </a:ln>
        </p:spPr>
        <p:style>
          <a:lnRef idx="0">
            <a:scrgbClr r="0" g="0" b="0"/>
          </a:lnRef>
          <a:fillRef idx="0">
            <a:scrgbClr r="0" g="0" b="0"/>
          </a:fillRef>
          <a:effectRef idx="0">
            <a:scrgbClr r="0" g="0" b="0"/>
          </a:effectRef>
          <a:fontRef idx="minor"/>
        </p:style>
      </p:sp>
      <p:sp>
        <p:nvSpPr>
          <p:cNvPr id="1844" name="CustomShape 33"/>
          <p:cNvSpPr/>
          <p:nvPr/>
        </p:nvSpPr>
        <p:spPr>
          <a:xfrm>
            <a:off x="5472000" y="4495680"/>
            <a:ext cx="529920" cy="720360"/>
          </a:xfrm>
          <a:custGeom>
            <a:avLst/>
            <a:gdLst/>
            <a:ahLst/>
            <a:cxnLst/>
            <a:rect l="l" t="t" r="r" b="b"/>
            <a:pathLst>
              <a:path w="334" h="519">
                <a:moveTo>
                  <a:pt x="0" y="0"/>
                </a:moveTo>
                <a:lnTo>
                  <a:pt x="0" y="519"/>
                </a:lnTo>
                <a:lnTo>
                  <a:pt x="334" y="519"/>
                </a:lnTo>
                <a:lnTo>
                  <a:pt x="334" y="4"/>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45" name="CustomShape 34"/>
          <p:cNvSpPr/>
          <p:nvPr/>
        </p:nvSpPr>
        <p:spPr>
          <a:xfrm>
            <a:off x="6662880" y="5018040"/>
            <a:ext cx="525240" cy="414000"/>
          </a:xfrm>
          <a:custGeom>
            <a:avLst/>
            <a:gdLst/>
            <a:ahLst/>
            <a:cxnLst/>
            <a:rect l="l" t="t" r="r" b="b"/>
            <a:pathLst>
              <a:path w="331" h="261">
                <a:moveTo>
                  <a:pt x="327" y="261"/>
                </a:moveTo>
                <a:lnTo>
                  <a:pt x="331" y="0"/>
                </a:lnTo>
                <a:lnTo>
                  <a:pt x="0" y="0"/>
                </a:lnTo>
                <a:lnTo>
                  <a:pt x="0" y="261"/>
                </a:lnTo>
                <a:lnTo>
                  <a:pt x="331" y="261"/>
                </a:lnTo>
                <a:lnTo>
                  <a:pt x="327" y="261"/>
                </a:lnTo>
                <a:close/>
              </a:path>
            </a:pathLst>
          </a:custGeom>
          <a:solidFill>
            <a:srgbClr val="3333CC"/>
          </a:solidFill>
          <a:ln>
            <a:noFill/>
          </a:ln>
        </p:spPr>
        <p:style>
          <a:lnRef idx="0">
            <a:scrgbClr r="0" g="0" b="0"/>
          </a:lnRef>
          <a:fillRef idx="0">
            <a:scrgbClr r="0" g="0" b="0"/>
          </a:fillRef>
          <a:effectRef idx="0">
            <a:scrgbClr r="0" g="0" b="0"/>
          </a:effectRef>
          <a:fontRef idx="minor"/>
        </p:style>
      </p:sp>
      <p:sp>
        <p:nvSpPr>
          <p:cNvPr id="1846" name="CustomShape 35"/>
          <p:cNvSpPr/>
          <p:nvPr/>
        </p:nvSpPr>
        <p:spPr>
          <a:xfrm>
            <a:off x="6662880" y="5018040"/>
            <a:ext cx="525240" cy="414000"/>
          </a:xfrm>
          <a:custGeom>
            <a:avLst/>
            <a:gdLst/>
            <a:ahLst/>
            <a:cxnLst/>
            <a:rect l="l" t="t" r="r" b="b"/>
            <a:pathLst>
              <a:path w="331" h="261">
                <a:moveTo>
                  <a:pt x="327" y="261"/>
                </a:moveTo>
                <a:lnTo>
                  <a:pt x="331" y="0"/>
                </a:lnTo>
                <a:lnTo>
                  <a:pt x="0" y="0"/>
                </a:lnTo>
                <a:lnTo>
                  <a:pt x="0" y="261"/>
                </a:lnTo>
                <a:lnTo>
                  <a:pt x="331" y="261"/>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47" name="CustomShape 36"/>
          <p:cNvSpPr/>
          <p:nvPr/>
        </p:nvSpPr>
        <p:spPr>
          <a:xfrm>
            <a:off x="6657840" y="4492800"/>
            <a:ext cx="529920" cy="525240"/>
          </a:xfrm>
          <a:custGeom>
            <a:avLst/>
            <a:gdLst/>
            <a:ahLst/>
            <a:cxnLst/>
            <a:rect l="l" t="t" r="r" b="b"/>
            <a:pathLst>
              <a:path w="334" h="331">
                <a:moveTo>
                  <a:pt x="0" y="0"/>
                </a:moveTo>
                <a:lnTo>
                  <a:pt x="0" y="331"/>
                </a:lnTo>
                <a:lnTo>
                  <a:pt x="334" y="331"/>
                </a:lnTo>
                <a:lnTo>
                  <a:pt x="334" y="4"/>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48" name="CustomShape 37"/>
          <p:cNvSpPr/>
          <p:nvPr/>
        </p:nvSpPr>
        <p:spPr>
          <a:xfrm>
            <a:off x="7780320" y="5011560"/>
            <a:ext cx="529920" cy="420480"/>
          </a:xfrm>
          <a:custGeom>
            <a:avLst/>
            <a:gdLst/>
            <a:ahLst/>
            <a:cxnLst/>
            <a:rect l="l" t="t" r="r" b="b"/>
            <a:pathLst>
              <a:path w="334" h="265">
                <a:moveTo>
                  <a:pt x="334" y="261"/>
                </a:moveTo>
                <a:lnTo>
                  <a:pt x="334" y="0"/>
                </a:lnTo>
                <a:lnTo>
                  <a:pt x="0" y="0"/>
                </a:lnTo>
                <a:lnTo>
                  <a:pt x="0" y="265"/>
                </a:lnTo>
                <a:lnTo>
                  <a:pt x="334" y="265"/>
                </a:lnTo>
                <a:lnTo>
                  <a:pt x="334" y="261"/>
                </a:lnTo>
                <a:close/>
              </a:path>
            </a:pathLst>
          </a:custGeom>
          <a:solidFill>
            <a:srgbClr val="3333CC"/>
          </a:solidFill>
          <a:ln>
            <a:noFill/>
          </a:ln>
        </p:spPr>
        <p:style>
          <a:lnRef idx="0">
            <a:scrgbClr r="0" g="0" b="0"/>
          </a:lnRef>
          <a:fillRef idx="0">
            <a:scrgbClr r="0" g="0" b="0"/>
          </a:fillRef>
          <a:effectRef idx="0">
            <a:scrgbClr r="0" g="0" b="0"/>
          </a:effectRef>
          <a:fontRef idx="minor"/>
        </p:style>
      </p:sp>
      <p:sp>
        <p:nvSpPr>
          <p:cNvPr id="1849" name="CustomShape 38"/>
          <p:cNvSpPr/>
          <p:nvPr/>
        </p:nvSpPr>
        <p:spPr>
          <a:xfrm>
            <a:off x="7780320" y="5011560"/>
            <a:ext cx="529920" cy="420480"/>
          </a:xfrm>
          <a:custGeom>
            <a:avLst/>
            <a:gdLst/>
            <a:ahLst/>
            <a:cxnLst/>
            <a:rect l="l" t="t" r="r" b="b"/>
            <a:pathLst>
              <a:path w="334" h="265">
                <a:moveTo>
                  <a:pt x="334" y="261"/>
                </a:moveTo>
                <a:lnTo>
                  <a:pt x="334" y="0"/>
                </a:lnTo>
                <a:lnTo>
                  <a:pt x="0" y="0"/>
                </a:lnTo>
                <a:lnTo>
                  <a:pt x="0" y="265"/>
                </a:lnTo>
                <a:lnTo>
                  <a:pt x="334" y="265"/>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50" name="CustomShape 39"/>
          <p:cNvSpPr/>
          <p:nvPr/>
        </p:nvSpPr>
        <p:spPr>
          <a:xfrm>
            <a:off x="2470320" y="4492800"/>
            <a:ext cx="529920" cy="518760"/>
          </a:xfrm>
          <a:custGeom>
            <a:avLst/>
            <a:gdLst/>
            <a:ahLst/>
            <a:cxnLst/>
            <a:rect l="l" t="t" r="r" b="b"/>
            <a:pathLst>
              <a:path w="334" h="327">
                <a:moveTo>
                  <a:pt x="0" y="0"/>
                </a:moveTo>
                <a:lnTo>
                  <a:pt x="3" y="327"/>
                </a:lnTo>
                <a:lnTo>
                  <a:pt x="334" y="327"/>
                </a:lnTo>
                <a:lnTo>
                  <a:pt x="334" y="4"/>
                </a:lnTo>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1851" name="CustomShape 40"/>
          <p:cNvSpPr/>
          <p:nvPr/>
        </p:nvSpPr>
        <p:spPr>
          <a:xfrm>
            <a:off x="1293480" y="4282920"/>
            <a:ext cx="525600" cy="2127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400" b="0" strike="noStrike" spc="-1">
                <a:solidFill>
                  <a:srgbClr val="000000"/>
                </a:solidFill>
                <a:uFill>
                  <a:solidFill>
                    <a:srgbClr val="FFFFFF"/>
                  </a:solidFill>
                </a:uFill>
                <a:latin typeface="Arial"/>
              </a:rPr>
              <a:t>Flow 1</a:t>
            </a:r>
            <a:endParaRPr lang="en-US" sz="1800" b="0" strike="noStrike" spc="-1">
              <a:solidFill>
                <a:srgbClr val="000000"/>
              </a:solidFill>
              <a:uFill>
                <a:solidFill>
                  <a:srgbClr val="FFFFFF"/>
                </a:solidFill>
              </a:uFill>
              <a:latin typeface="Arial"/>
            </a:endParaRPr>
          </a:p>
        </p:txBody>
      </p:sp>
      <p:sp>
        <p:nvSpPr>
          <p:cNvPr id="1852" name="CustomShape 41"/>
          <p:cNvSpPr/>
          <p:nvPr/>
        </p:nvSpPr>
        <p:spPr>
          <a:xfrm>
            <a:off x="7777080" y="4805280"/>
            <a:ext cx="529920" cy="196560"/>
          </a:xfrm>
          <a:custGeom>
            <a:avLst/>
            <a:gdLst/>
            <a:ahLst/>
            <a:cxnLst/>
            <a:rect l="l" t="t" r="r" b="b"/>
            <a:pathLst>
              <a:path w="334" h="73">
                <a:moveTo>
                  <a:pt x="330" y="73"/>
                </a:moveTo>
                <a:lnTo>
                  <a:pt x="334" y="0"/>
                </a:lnTo>
                <a:lnTo>
                  <a:pt x="0" y="0"/>
                </a:lnTo>
                <a:lnTo>
                  <a:pt x="0" y="73"/>
                </a:lnTo>
                <a:lnTo>
                  <a:pt x="334" y="73"/>
                </a:lnTo>
              </a:path>
            </a:pathLst>
          </a:custGeom>
          <a:solidFill>
            <a:schemeClr val="tx2">
              <a:lumMod val="40000"/>
              <a:lumOff val="60000"/>
            </a:schemeClr>
          </a:solidFill>
          <a:ln w="11160">
            <a:solidFill>
              <a:srgbClr val="000000"/>
            </a:solidFill>
            <a:round/>
          </a:ln>
        </p:spPr>
        <p:style>
          <a:lnRef idx="0">
            <a:scrgbClr r="0" g="0" b="0"/>
          </a:lnRef>
          <a:fillRef idx="0">
            <a:scrgbClr r="0" g="0" b="0"/>
          </a:fillRef>
          <a:effectRef idx="0">
            <a:scrgbClr r="0" g="0" b="0"/>
          </a:effectRef>
          <a:fontRef idx="minor"/>
        </p:style>
      </p:sp>
      <p:sp>
        <p:nvSpPr>
          <p:cNvPr id="1853" name="CustomShape 42"/>
          <p:cNvSpPr/>
          <p:nvPr/>
        </p:nvSpPr>
        <p:spPr>
          <a:xfrm>
            <a:off x="7772400" y="4495680"/>
            <a:ext cx="529920" cy="299520"/>
          </a:xfrm>
          <a:custGeom>
            <a:avLst/>
            <a:gdLst/>
            <a:ahLst/>
            <a:cxnLst/>
            <a:rect l="l" t="t" r="r" b="b"/>
            <a:pathLst>
              <a:path w="334" h="519">
                <a:moveTo>
                  <a:pt x="0" y="0"/>
                </a:moveTo>
                <a:lnTo>
                  <a:pt x="0" y="519"/>
                </a:lnTo>
                <a:lnTo>
                  <a:pt x="334" y="519"/>
                </a:lnTo>
                <a:lnTo>
                  <a:pt x="334" y="4"/>
                </a:lnTo>
              </a:path>
            </a:pathLst>
          </a:custGeom>
          <a:noFill/>
          <a:ln w="1116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762120" y="533520"/>
            <a:ext cx="7695720" cy="685440"/>
          </a:xfrm>
          <a:prstGeom prst="rect">
            <a:avLst/>
          </a:prstGeom>
          <a:noFill/>
          <a:ln>
            <a:noFill/>
          </a:ln>
        </p:spPr>
        <p:txBody>
          <a:bodyPr anchor="b"/>
          <a:lstStyle/>
          <a:p>
            <a:pPr>
              <a:lnSpc>
                <a:spcPct val="100000"/>
              </a:lnSpc>
            </a:pPr>
            <a:r>
              <a:rPr lang="en-US" sz="3300" b="1" strike="noStrike" spc="-1">
                <a:solidFill>
                  <a:srgbClr val="336666"/>
                </a:solidFill>
                <a:uFill>
                  <a:solidFill>
                    <a:srgbClr val="FFFFFF"/>
                  </a:solidFill>
                </a:uFill>
                <a:latin typeface="Arial"/>
              </a:rPr>
              <a:t>Window vs Round-Trip-Time</a:t>
            </a:r>
            <a:endParaRPr lang="en-US" sz="3300" b="0" strike="noStrike" spc="-1">
              <a:solidFill>
                <a:srgbClr val="000000"/>
              </a:solidFill>
              <a:uFill>
                <a:solidFill>
                  <a:srgbClr val="FFFFFF"/>
                </a:solidFill>
              </a:uFill>
              <a:latin typeface="Arial"/>
            </a:endParaRPr>
          </a:p>
        </p:txBody>
      </p:sp>
      <p:sp>
        <p:nvSpPr>
          <p:cNvPr id="316" name="TextShape 2"/>
          <p:cNvSpPr txBox="1"/>
          <p:nvPr/>
        </p:nvSpPr>
        <p:spPr>
          <a:xfrm>
            <a:off x="4460760" y="6494400"/>
            <a:ext cx="1066320" cy="304560"/>
          </a:xfrm>
          <a:prstGeom prst="rect">
            <a:avLst/>
          </a:prstGeom>
          <a:noFill/>
          <a:ln>
            <a:noFill/>
          </a:ln>
        </p:spPr>
        <p:txBody>
          <a:bodyPr/>
          <a:lstStyle/>
          <a:p>
            <a:pPr>
              <a:lnSpc>
                <a:spcPct val="100000"/>
              </a:lnSpc>
            </a:pPr>
            <a:fld id="{4F2D5492-D743-46E3-A8EC-8D7259CE9979}" type="slidenum">
              <a:rPr lang="en-US" sz="1200" b="1" strike="noStrike" spc="-1">
                <a:solidFill>
                  <a:srgbClr val="000000"/>
                </a:solidFill>
                <a:uFill>
                  <a:solidFill>
                    <a:srgbClr val="FFFFFF"/>
                  </a:solidFill>
                </a:uFill>
                <a:latin typeface="Arial"/>
              </a:rPr>
              <a:t>9</a:t>
            </a:fld>
            <a:endParaRPr lang="en-US" sz="1400" b="0" strike="noStrike" spc="-1">
              <a:solidFill>
                <a:srgbClr val="000000"/>
              </a:solidFill>
              <a:uFill>
                <a:solidFill>
                  <a:srgbClr val="FFFFFF"/>
                </a:solidFill>
              </a:uFill>
              <a:latin typeface="Times New Roman"/>
            </a:endParaRPr>
          </a:p>
        </p:txBody>
      </p:sp>
      <p:pic>
        <p:nvPicPr>
          <p:cNvPr id="317" name="Picture 2"/>
          <p:cNvPicPr/>
          <p:nvPr/>
        </p:nvPicPr>
        <p:blipFill>
          <a:blip r:embed="rId3"/>
          <a:stretch/>
        </p:blipFill>
        <p:spPr>
          <a:xfrm>
            <a:off x="1143000" y="1447920"/>
            <a:ext cx="6400440" cy="4527360"/>
          </a:xfrm>
          <a:prstGeom prst="rect">
            <a:avLst/>
          </a:prstGeom>
          <a:ln w="9360">
            <a:noFill/>
          </a:ln>
        </p:spPr>
      </p:pic>
      <p:sp>
        <p:nvSpPr>
          <p:cNvPr id="318" name="CustomShape 3"/>
          <p:cNvSpPr/>
          <p:nvPr/>
        </p:nvSpPr>
        <p:spPr>
          <a:xfrm>
            <a:off x="2613600" y="1371600"/>
            <a:ext cx="37288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How would you adjust the window?</a:t>
            </a:r>
          </a:p>
        </p:txBody>
      </p:sp>
      <p:sp>
        <p:nvSpPr>
          <p:cNvPr id="319" name="CustomShape 4"/>
          <p:cNvSpPr/>
          <p:nvPr/>
        </p:nvSpPr>
        <p:spPr>
          <a:xfrm>
            <a:off x="3445200" y="4800600"/>
            <a:ext cx="51418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Arial"/>
              </a:rPr>
              <a:t>Wopt = optimum window = baseRTT * Bandwidth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Settings\jorge\Application Data\Microsoft\Templates\Telecampus6390.pot</Template>
  <TotalTime>4399</TotalTime>
  <Words>3849</Words>
  <Application>Microsoft Office PowerPoint</Application>
  <PresentationFormat>On-screen Show (4:3)</PresentationFormat>
  <Paragraphs>928</Paragraphs>
  <Slides>80</Slides>
  <Notes>62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80</vt:i4>
      </vt:variant>
    </vt:vector>
  </HeadingPairs>
  <TitlesOfParts>
    <vt:vector size="94" baseType="lpstr">
      <vt:lpstr>ＭＳ Ｐゴシック</vt:lpstr>
      <vt:lpstr>Arial</vt:lpstr>
      <vt:lpstr>Comic Sans MS</vt:lpstr>
      <vt:lpstr>Courier New</vt:lpstr>
      <vt:lpstr>DejaVu Sans</vt:lpstr>
      <vt:lpstr>Monotype Sorts</vt:lpstr>
      <vt:lpstr>StarSymbol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Congestion Control</dc:title>
  <dc:subject/>
  <dc:creator>Ryan Peterson</dc:creator>
  <dc:description/>
  <cp:lastModifiedBy>Cobb, Jorge</cp:lastModifiedBy>
  <cp:revision>151</cp:revision>
  <cp:lastPrinted>2012-12-06T15:24:26Z</cp:lastPrinted>
  <dcterms:created xsi:type="dcterms:W3CDTF">1999-11-27T21:42:18Z</dcterms:created>
  <dcterms:modified xsi:type="dcterms:W3CDTF">2018-04-25T18:11:59Z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Princeton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61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79</vt:i4>
  </property>
</Properties>
</file>