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339" r:id="rId2"/>
    <p:sldId id="340" r:id="rId3"/>
    <p:sldId id="341" r:id="rId4"/>
    <p:sldId id="384" r:id="rId5"/>
    <p:sldId id="342" r:id="rId6"/>
    <p:sldId id="343" r:id="rId7"/>
    <p:sldId id="344" r:id="rId8"/>
    <p:sldId id="345" r:id="rId9"/>
    <p:sldId id="346" r:id="rId10"/>
    <p:sldId id="347" r:id="rId11"/>
    <p:sldId id="386" r:id="rId12"/>
    <p:sldId id="348" r:id="rId13"/>
    <p:sldId id="349" r:id="rId14"/>
    <p:sldId id="385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81" r:id="rId24"/>
    <p:sldId id="363" r:id="rId25"/>
    <p:sldId id="364" r:id="rId26"/>
    <p:sldId id="387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82" r:id="rId38"/>
    <p:sldId id="383" r:id="rId39"/>
    <p:sldId id="375" r:id="rId40"/>
    <p:sldId id="376" r:id="rId41"/>
    <p:sldId id="377" r:id="rId42"/>
    <p:sldId id="378" r:id="rId43"/>
    <p:sldId id="379" r:id="rId44"/>
    <p:sldId id="380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FF99"/>
    <a:srgbClr val="FF0000"/>
    <a:srgbClr val="00CC99"/>
    <a:srgbClr val="FFCCCC"/>
    <a:srgbClr val="5CB0AE"/>
    <a:srgbClr val="99CCFF"/>
    <a:srgbClr val="EC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7" autoAdjust="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1956" y="-96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3.xml"/><Relationship Id="rId2" Type="http://schemas.openxmlformats.org/officeDocument/2006/relationships/slide" Target="slides/slide27.xml"/><Relationship Id="rId1" Type="http://schemas.openxmlformats.org/officeDocument/2006/relationships/slide" Target="slides/slide14.xml"/><Relationship Id="rId5" Type="http://schemas.openxmlformats.org/officeDocument/2006/relationships/slide" Target="slides/slide37.xml"/><Relationship Id="rId4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fld id="{9EC18115-CD36-428C-BF75-5A24EA2D9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1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fld id="{B341E240-5547-4856-BFE9-7C3444A40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2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556C2-318A-4411-9122-AA7EB3E5468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D2C95-2AA8-4F35-B4B8-B2271C41167A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0925E-2D05-45A2-9BE0-4B35C526256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B4FF9-E303-43DA-999F-AFC7825C87C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7F856-BA99-40EC-91C8-836A24AB09D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75C8B-A187-4C11-B276-3E4D5EA0957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33DD1-91E4-46EE-A8BA-6113F8865FB2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142C9-6001-4F15-AC4B-868979896D1D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2D94D-C66F-4F9E-99FF-37944D4655A0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C8CCC-5678-4E79-96D0-C87B43D4C9C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20CED-B9FB-4463-98FD-9789020AA791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D6E32-B367-448A-AA43-6F63E40E538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40B14-9345-4716-8D28-F66F2DD4D2A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D7706-5456-4043-A389-A1516F91EB3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B9A17-361F-423A-B6E5-AC501D5CD46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56605-2CEB-497B-A322-340633906AC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56605-2CEB-497B-A322-340633906AC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B4FF9-E303-43DA-999F-AFC7825C87C9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A6415-8E6D-4FD5-B5C5-47FDD7A1B55F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7D104-C0D8-49CC-AC9D-D3361DE3F67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1A474-9C29-4EEA-971F-38C80FC22A56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70D32-B795-40EE-A578-E12AB24B32D7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1E002-47F8-40CC-9887-D14FCA29181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9D338-D91A-4A89-ADB3-8C2E60E43C76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6E74F-B2EE-4606-BDB0-69ADBEC44005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93650-6A6A-4D6C-990D-A5647058512A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82C9B-3170-441D-88E4-E30E825D4837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74824-2138-494E-80CE-8588A82319B8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82655-2B60-4ABA-B5B7-760B7EBA0FF2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09B3B-38C7-4DB1-97D3-CE7FF37EF80D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975A2-EF5E-4ABE-8FBB-0DB39DC9BEB6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6CB16-A072-4C7A-8875-F18CBD26BD71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48167-0666-444E-B86E-C8D742045848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ABB16-99B4-4396-B1F7-F8B53E5C84E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9E2F0-5B22-4EDF-B0F7-E83CD51C288A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2E4BC-FC9E-41E6-BC2C-0FFCE20A9489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CB9CC-2F0F-4BE3-B4BB-47CC561740E8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D09D5-0316-4DD1-8416-EA7D6DCFD17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917FE-BEC3-4114-BF10-A000F941B77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688FB-55B4-4701-A302-1E82B2321C7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87C33-7096-4B79-9EF3-2C624BEE3DD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8B9AA-E932-4096-8B85-EB58BB7CD8D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28600" y="365125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1690688" y="3481388"/>
            <a:ext cx="52593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3400425" y="3886200"/>
            <a:ext cx="220345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/>
              <a:t>Computer Networks</a:t>
            </a:r>
          </a:p>
          <a:p>
            <a:pPr algn="ctr">
              <a:defRPr/>
            </a:pPr>
            <a:r>
              <a:rPr lang="en-US"/>
              <a:t>Dr. Jorge A. Cobb</a:t>
            </a:r>
          </a:p>
        </p:txBody>
      </p:sp>
      <p:pic>
        <p:nvPicPr>
          <p:cNvPr id="8" name="Picture 15" descr="utd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2725" y="4754563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4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J. Cobb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dt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664050BC-0F1C-4AFE-BCE4-98A126190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C67A0-5482-4E4B-A11A-D92D64C3E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4D3E1-6288-4DAF-BD9F-B8F99C5F9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2DF11-B566-40B4-989C-F2975FCFA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89CCB-BCEE-4CE1-882C-85FF74DDE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A36A-4B68-48C9-BF5F-0ABFC46E3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5375275"/>
            <a:ext cx="3303588" cy="3143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4390 - Computer Networks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B3465-053B-420C-9CB3-C45DF4CC7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C7D2D-BB57-4BFC-9B13-1A1EB16D7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EFC2-78C0-4F16-8124-B8BFBFB52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58CF2-19FC-47EC-9798-6AE9A2715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05575"/>
            <a:ext cx="33035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/>
            </a:lvl1pPr>
          </a:lstStyle>
          <a:p>
            <a:pPr>
              <a:defRPr/>
            </a:pPr>
            <a:r>
              <a:rPr lang="en-US"/>
              <a:t>CS 4390 - Computer Networks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60875" y="649446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fld id="{B8353134-0F55-4395-8FB6-5DC3689E2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168275" y="182563"/>
            <a:ext cx="8823325" cy="62484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2" descr="utdlogo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29600" y="6477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>
            <a:hlinkClick r:id="" action="ppaction://hlinkshowjump?jump=nextslide"/>
          </p:cNvPr>
          <p:cNvSpPr/>
          <p:nvPr userDrawn="1"/>
        </p:nvSpPr>
        <p:spPr bwMode="auto">
          <a:xfrm>
            <a:off x="8712200" y="0"/>
            <a:ext cx="431800" cy="317500"/>
          </a:xfrm>
          <a:prstGeom prst="righ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Arrow 11">
            <a:hlinkClick r:id="" action="ppaction://hlinkshowjump?jump=previousslide"/>
          </p:cNvPr>
          <p:cNvSpPr/>
          <p:nvPr userDrawn="1"/>
        </p:nvSpPr>
        <p:spPr bwMode="auto">
          <a:xfrm flipH="1">
            <a:off x="0" y="0"/>
            <a:ext cx="431800" cy="317500"/>
          </a:xfrm>
          <a:prstGeom prst="righ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bldLvl="5">
        <p:tmplLst>
          <p:tmpl lvl="1">
            <p:tnLst>
              <p:par>
                <p:cTn presetID="3" presetClass="emph" presetSubtype="1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rgbClr val="0033CC"/>
                        </p:clrVal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3" presetClass="emph" presetSubtype="1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rgbClr val="0033CC"/>
                        </p:clrVal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3" presetClass="emph" presetSubtype="1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rgbClr val="0033CC"/>
                        </p:clrVal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3" presetClass="emph" presetSubtype="1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rgbClr val="0033CC"/>
                        </p:clrVal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3" presetClass="emph" presetSubtype="1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rgbClr val="0033CC"/>
                        </p:clrVal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s.gov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ux.org/" TargetMode="External"/><Relationship Id="rId4" Type="http://schemas.openxmlformats.org/officeDocument/2006/relationships/hyperlink" Target="http://www.cs.uiuc.edu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68338" y="1425575"/>
            <a:ext cx="7772400" cy="1403350"/>
          </a:xfrm>
          <a:noFill/>
        </p:spPr>
        <p:txBody>
          <a:bodyPr anchorCtr="0"/>
          <a:lstStyle/>
          <a:p>
            <a:pPr eaLnBrk="1" hangingPunct="1"/>
            <a:r>
              <a:rPr lang="en-US" dirty="0" smtClean="0"/>
              <a:t>Internetworking</a:t>
            </a:r>
            <a:r>
              <a:rPr lang="en-US" smtClean="0"/>
              <a:t/>
            </a:r>
            <a:br>
              <a:rPr lang="en-US" smtClean="0"/>
            </a:br>
            <a:endParaRPr lang="en-US" sz="3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247A4D-F034-408E-8FED-53A9B6E718B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Internetworking</a:t>
            </a:r>
          </a:p>
        </p:txBody>
      </p:sp>
      <p:sp>
        <p:nvSpPr>
          <p:cNvPr id="11268" name="Freeform 3"/>
          <p:cNvSpPr>
            <a:spLocks noChangeAspect="1"/>
          </p:cNvSpPr>
          <p:nvPr/>
        </p:nvSpPr>
        <p:spPr bwMode="auto">
          <a:xfrm>
            <a:off x="2667000" y="2932113"/>
            <a:ext cx="1143000" cy="1030287"/>
          </a:xfrm>
          <a:custGeom>
            <a:avLst/>
            <a:gdLst>
              <a:gd name="T0" fmla="*/ 1143000 w 656"/>
              <a:gd name="T1" fmla="*/ 0 h 591"/>
              <a:gd name="T2" fmla="*/ 0 w 656"/>
              <a:gd name="T3" fmla="*/ 1030287 h 591"/>
              <a:gd name="T4" fmla="*/ 0 60000 65536"/>
              <a:gd name="T5" fmla="*/ 0 60000 65536"/>
              <a:gd name="T6" fmla="*/ 0 w 656"/>
              <a:gd name="T7" fmla="*/ 0 h 591"/>
              <a:gd name="T8" fmla="*/ 656 w 656"/>
              <a:gd name="T9" fmla="*/ 591 h 59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Freeform 4"/>
          <p:cNvSpPr>
            <a:spLocks noChangeAspect="1"/>
          </p:cNvSpPr>
          <p:nvPr/>
        </p:nvSpPr>
        <p:spPr bwMode="auto">
          <a:xfrm>
            <a:off x="3122613" y="3297238"/>
            <a:ext cx="234950" cy="239712"/>
          </a:xfrm>
          <a:custGeom>
            <a:avLst/>
            <a:gdLst>
              <a:gd name="T0" fmla="*/ 234950 w 113"/>
              <a:gd name="T1" fmla="*/ 233459 h 115"/>
              <a:gd name="T2" fmla="*/ 234950 w 113"/>
              <a:gd name="T3" fmla="*/ 0 h 115"/>
              <a:gd name="T4" fmla="*/ 0 w 113"/>
              <a:gd name="T5" fmla="*/ 0 h 115"/>
              <a:gd name="T6" fmla="*/ 0 w 113"/>
              <a:gd name="T7" fmla="*/ 239712 h 115"/>
              <a:gd name="T8" fmla="*/ 234950 w 113"/>
              <a:gd name="T9" fmla="*/ 239712 h 115"/>
              <a:gd name="T10" fmla="*/ 234950 w 113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Freeform 5"/>
          <p:cNvSpPr>
            <a:spLocks noChangeAspect="1"/>
          </p:cNvSpPr>
          <p:nvPr/>
        </p:nvSpPr>
        <p:spPr bwMode="auto">
          <a:xfrm>
            <a:off x="5105400" y="2971800"/>
            <a:ext cx="1423988" cy="1127125"/>
          </a:xfrm>
          <a:custGeom>
            <a:avLst/>
            <a:gdLst>
              <a:gd name="T0" fmla="*/ 0 w 897"/>
              <a:gd name="T1" fmla="*/ 0 h 710"/>
              <a:gd name="T2" fmla="*/ 1423988 w 897"/>
              <a:gd name="T3" fmla="*/ 1127125 h 710"/>
              <a:gd name="T4" fmla="*/ 0 60000 65536"/>
              <a:gd name="T5" fmla="*/ 0 60000 65536"/>
              <a:gd name="T6" fmla="*/ 0 w 897"/>
              <a:gd name="T7" fmla="*/ 0 h 710"/>
              <a:gd name="T8" fmla="*/ 897 w 897"/>
              <a:gd name="T9" fmla="*/ 710 h 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7" h="710">
                <a:moveTo>
                  <a:pt x="0" y="0"/>
                </a:moveTo>
                <a:lnTo>
                  <a:pt x="897" y="710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Freeform 6"/>
          <p:cNvSpPr>
            <a:spLocks noChangeAspect="1"/>
          </p:cNvSpPr>
          <p:nvPr/>
        </p:nvSpPr>
        <p:spPr bwMode="auto">
          <a:xfrm>
            <a:off x="5715000" y="3429000"/>
            <a:ext cx="233363" cy="233363"/>
          </a:xfrm>
          <a:custGeom>
            <a:avLst/>
            <a:gdLst>
              <a:gd name="T0" fmla="*/ 233363 w 112"/>
              <a:gd name="T1" fmla="*/ 233363 h 112"/>
              <a:gd name="T2" fmla="*/ 233363 w 112"/>
              <a:gd name="T3" fmla="*/ 0 h 112"/>
              <a:gd name="T4" fmla="*/ 0 w 112"/>
              <a:gd name="T5" fmla="*/ 0 h 112"/>
              <a:gd name="T6" fmla="*/ 0 w 112"/>
              <a:gd name="T7" fmla="*/ 233363 h 112"/>
              <a:gd name="T8" fmla="*/ 233363 w 112"/>
              <a:gd name="T9" fmla="*/ 233363 h 112"/>
              <a:gd name="T10" fmla="*/ 233363 w 112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7"/>
          <p:cNvSpPr>
            <a:spLocks noChangeAspect="1" noChangeShapeType="1"/>
          </p:cNvSpPr>
          <p:nvPr/>
        </p:nvSpPr>
        <p:spPr bwMode="auto">
          <a:xfrm>
            <a:off x="2819400" y="4495800"/>
            <a:ext cx="3505200" cy="12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Freeform 8"/>
          <p:cNvSpPr>
            <a:spLocks noChangeAspect="1"/>
          </p:cNvSpPr>
          <p:nvPr/>
        </p:nvSpPr>
        <p:spPr bwMode="auto">
          <a:xfrm>
            <a:off x="4495800" y="4419600"/>
            <a:ext cx="233363" cy="231775"/>
          </a:xfrm>
          <a:custGeom>
            <a:avLst/>
            <a:gdLst>
              <a:gd name="T0" fmla="*/ 233363 w 112"/>
              <a:gd name="T1" fmla="*/ 231775 h 112"/>
              <a:gd name="T2" fmla="*/ 233363 w 112"/>
              <a:gd name="T3" fmla="*/ 0 h 112"/>
              <a:gd name="T4" fmla="*/ 0 w 112"/>
              <a:gd name="T5" fmla="*/ 0 h 112"/>
              <a:gd name="T6" fmla="*/ 0 w 112"/>
              <a:gd name="T7" fmla="*/ 231775 h 112"/>
              <a:gd name="T8" fmla="*/ 233363 w 112"/>
              <a:gd name="T9" fmla="*/ 231775 h 112"/>
              <a:gd name="T10" fmla="*/ 233363 w 112"/>
              <a:gd name="T11" fmla="*/ 231775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Freeform 9"/>
          <p:cNvSpPr>
            <a:spLocks noChangeAspect="1"/>
          </p:cNvSpPr>
          <p:nvPr/>
        </p:nvSpPr>
        <p:spPr bwMode="auto">
          <a:xfrm>
            <a:off x="1296988" y="5176838"/>
            <a:ext cx="239712" cy="233362"/>
          </a:xfrm>
          <a:custGeom>
            <a:avLst/>
            <a:gdLst>
              <a:gd name="T0" fmla="*/ 233459 w 115"/>
              <a:gd name="T1" fmla="*/ 233362 h 112"/>
              <a:gd name="T2" fmla="*/ 239712 w 115"/>
              <a:gd name="T3" fmla="*/ 0 h 112"/>
              <a:gd name="T4" fmla="*/ 0 w 115"/>
              <a:gd name="T5" fmla="*/ 0 h 112"/>
              <a:gd name="T6" fmla="*/ 0 w 115"/>
              <a:gd name="T7" fmla="*/ 233362 h 112"/>
              <a:gd name="T8" fmla="*/ 239712 w 115"/>
              <a:gd name="T9" fmla="*/ 233362 h 112"/>
              <a:gd name="T10" fmla="*/ 239712 w 115"/>
              <a:gd name="T11" fmla="*/ 2333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Freeform 10"/>
          <p:cNvSpPr>
            <a:spLocks noChangeAspect="1"/>
          </p:cNvSpPr>
          <p:nvPr/>
        </p:nvSpPr>
        <p:spPr bwMode="auto">
          <a:xfrm>
            <a:off x="2665413" y="5176838"/>
            <a:ext cx="238125" cy="233362"/>
          </a:xfrm>
          <a:custGeom>
            <a:avLst/>
            <a:gdLst>
              <a:gd name="T0" fmla="*/ 231913 w 115"/>
              <a:gd name="T1" fmla="*/ 233362 h 112"/>
              <a:gd name="T2" fmla="*/ 238125 w 115"/>
              <a:gd name="T3" fmla="*/ 0 h 112"/>
              <a:gd name="T4" fmla="*/ 0 w 115"/>
              <a:gd name="T5" fmla="*/ 0 h 112"/>
              <a:gd name="T6" fmla="*/ 0 w 115"/>
              <a:gd name="T7" fmla="*/ 233362 h 112"/>
              <a:gd name="T8" fmla="*/ 238125 w 115"/>
              <a:gd name="T9" fmla="*/ 233362 h 112"/>
              <a:gd name="T10" fmla="*/ 238125 w 115"/>
              <a:gd name="T11" fmla="*/ 2333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Freeform 11"/>
          <p:cNvSpPr>
            <a:spLocks noChangeAspect="1"/>
          </p:cNvSpPr>
          <p:nvPr/>
        </p:nvSpPr>
        <p:spPr bwMode="auto">
          <a:xfrm>
            <a:off x="1143000" y="3657600"/>
            <a:ext cx="239713" cy="233363"/>
          </a:xfrm>
          <a:custGeom>
            <a:avLst/>
            <a:gdLst>
              <a:gd name="T0" fmla="*/ 239713 w 115"/>
              <a:gd name="T1" fmla="*/ 233363 h 112"/>
              <a:gd name="T2" fmla="*/ 239713 w 115"/>
              <a:gd name="T3" fmla="*/ 0 h 112"/>
              <a:gd name="T4" fmla="*/ 0 w 115"/>
              <a:gd name="T5" fmla="*/ 0 h 112"/>
              <a:gd name="T6" fmla="*/ 0 w 115"/>
              <a:gd name="T7" fmla="*/ 233363 h 112"/>
              <a:gd name="T8" fmla="*/ 239713 w 115"/>
              <a:gd name="T9" fmla="*/ 233363 h 112"/>
              <a:gd name="T10" fmla="*/ 239713 w 115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2"/>
          <p:cNvSpPr>
            <a:spLocks noChangeAspect="1" noChangeShapeType="1"/>
          </p:cNvSpPr>
          <p:nvPr/>
        </p:nvSpPr>
        <p:spPr bwMode="auto">
          <a:xfrm flipH="1" flipV="1">
            <a:off x="1262063" y="3890963"/>
            <a:ext cx="292100" cy="165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3"/>
          <p:cNvSpPr>
            <a:spLocks noChangeAspect="1" noChangeShapeType="1"/>
          </p:cNvSpPr>
          <p:nvPr/>
        </p:nvSpPr>
        <p:spPr bwMode="auto">
          <a:xfrm flipH="1">
            <a:off x="1416050" y="4784725"/>
            <a:ext cx="376238" cy="385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4"/>
          <p:cNvSpPr>
            <a:spLocks noChangeAspect="1" noChangeShapeType="1"/>
          </p:cNvSpPr>
          <p:nvPr/>
        </p:nvSpPr>
        <p:spPr bwMode="auto">
          <a:xfrm>
            <a:off x="2403475" y="4799013"/>
            <a:ext cx="379413" cy="3778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5" name="Cloud"/>
          <p:cNvSpPr>
            <a:spLocks noChangeAspect="1" noEditPoints="1" noChangeArrowheads="1"/>
          </p:cNvSpPr>
          <p:nvPr/>
        </p:nvSpPr>
        <p:spPr bwMode="auto">
          <a:xfrm>
            <a:off x="1328738" y="3795713"/>
            <a:ext cx="1497012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 dirty="0"/>
              <a:t>Network </a:t>
            </a:r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11281" name="Freeform 16"/>
          <p:cNvSpPr>
            <a:spLocks noChangeAspect="1"/>
          </p:cNvSpPr>
          <p:nvPr/>
        </p:nvSpPr>
        <p:spPr bwMode="auto">
          <a:xfrm>
            <a:off x="4413250" y="1752600"/>
            <a:ext cx="231775" cy="233363"/>
          </a:xfrm>
          <a:custGeom>
            <a:avLst/>
            <a:gdLst>
              <a:gd name="T0" fmla="*/ 231775 w 112"/>
              <a:gd name="T1" fmla="*/ 233363 h 112"/>
              <a:gd name="T2" fmla="*/ 231775 w 112"/>
              <a:gd name="T3" fmla="*/ 0 h 112"/>
              <a:gd name="T4" fmla="*/ 0 w 112"/>
              <a:gd name="T5" fmla="*/ 0 h 112"/>
              <a:gd name="T6" fmla="*/ 0 w 112"/>
              <a:gd name="T7" fmla="*/ 233363 h 112"/>
              <a:gd name="T8" fmla="*/ 231775 w 112"/>
              <a:gd name="T9" fmla="*/ 233363 h 112"/>
              <a:gd name="T10" fmla="*/ 231775 w 112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Freeform 17"/>
          <p:cNvSpPr>
            <a:spLocks noChangeAspect="1"/>
          </p:cNvSpPr>
          <p:nvPr/>
        </p:nvSpPr>
        <p:spPr bwMode="auto">
          <a:xfrm>
            <a:off x="3276600" y="2393950"/>
            <a:ext cx="238125" cy="231775"/>
          </a:xfrm>
          <a:custGeom>
            <a:avLst/>
            <a:gdLst>
              <a:gd name="T0" fmla="*/ 233947 w 114"/>
              <a:gd name="T1" fmla="*/ 231775 h 112"/>
              <a:gd name="T2" fmla="*/ 238125 w 114"/>
              <a:gd name="T3" fmla="*/ 0 h 112"/>
              <a:gd name="T4" fmla="*/ 0 w 114"/>
              <a:gd name="T5" fmla="*/ 0 h 112"/>
              <a:gd name="T6" fmla="*/ 0 w 114"/>
              <a:gd name="T7" fmla="*/ 231775 h 112"/>
              <a:gd name="T8" fmla="*/ 238125 w 114"/>
              <a:gd name="T9" fmla="*/ 231775 h 112"/>
              <a:gd name="T10" fmla="*/ 238125 w 114"/>
              <a:gd name="T11" fmla="*/ 231775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Freeform 18"/>
          <p:cNvSpPr>
            <a:spLocks noChangeAspect="1"/>
          </p:cNvSpPr>
          <p:nvPr/>
        </p:nvSpPr>
        <p:spPr bwMode="auto">
          <a:xfrm>
            <a:off x="5562600" y="2387600"/>
            <a:ext cx="236538" cy="238125"/>
          </a:xfrm>
          <a:custGeom>
            <a:avLst/>
            <a:gdLst>
              <a:gd name="T0" fmla="*/ 0 w 114"/>
              <a:gd name="T1" fmla="*/ 231913 h 115"/>
              <a:gd name="T2" fmla="*/ 236538 w 114"/>
              <a:gd name="T3" fmla="*/ 238125 h 115"/>
              <a:gd name="T4" fmla="*/ 236538 w 114"/>
              <a:gd name="T5" fmla="*/ 0 h 115"/>
              <a:gd name="T6" fmla="*/ 4150 w 114"/>
              <a:gd name="T7" fmla="*/ 0 h 115"/>
              <a:gd name="T8" fmla="*/ 4150 w 114"/>
              <a:gd name="T9" fmla="*/ 238125 h 115"/>
              <a:gd name="T10" fmla="*/ 4150 w 114"/>
              <a:gd name="T11" fmla="*/ 238125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9"/>
          <p:cNvSpPr>
            <a:spLocks noChangeAspect="1" noChangeShapeType="1"/>
          </p:cNvSpPr>
          <p:nvPr/>
        </p:nvSpPr>
        <p:spPr bwMode="auto">
          <a:xfrm>
            <a:off x="4527550" y="1981200"/>
            <a:ext cx="1588" cy="247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20"/>
          <p:cNvSpPr>
            <a:spLocks noChangeAspect="1" noChangeShapeType="1"/>
          </p:cNvSpPr>
          <p:nvPr/>
        </p:nvSpPr>
        <p:spPr bwMode="auto">
          <a:xfrm flipH="1" flipV="1">
            <a:off x="3514725" y="2511425"/>
            <a:ext cx="357188" cy="1984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Line 21"/>
          <p:cNvSpPr>
            <a:spLocks noChangeAspect="1" noChangeShapeType="1"/>
          </p:cNvSpPr>
          <p:nvPr/>
        </p:nvSpPr>
        <p:spPr bwMode="auto">
          <a:xfrm flipV="1">
            <a:off x="5180013" y="2508250"/>
            <a:ext cx="382587" cy="2111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2" name="Cloud"/>
          <p:cNvSpPr>
            <a:spLocks noChangeAspect="1" noEditPoints="1" noChangeArrowheads="1"/>
          </p:cNvSpPr>
          <p:nvPr/>
        </p:nvSpPr>
        <p:spPr bwMode="auto">
          <a:xfrm>
            <a:off x="3751263" y="2133600"/>
            <a:ext cx="1497012" cy="12557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/>
              <a:t>Network 1</a:t>
            </a:r>
          </a:p>
        </p:txBody>
      </p:sp>
      <p:sp>
        <p:nvSpPr>
          <p:cNvPr id="11288" name="Freeform 23"/>
          <p:cNvSpPr>
            <a:spLocks noChangeAspect="1"/>
          </p:cNvSpPr>
          <p:nvPr/>
        </p:nvSpPr>
        <p:spPr bwMode="auto">
          <a:xfrm>
            <a:off x="7856538" y="3733800"/>
            <a:ext cx="233362" cy="236538"/>
          </a:xfrm>
          <a:custGeom>
            <a:avLst/>
            <a:gdLst>
              <a:gd name="T0" fmla="*/ 0 w 112"/>
              <a:gd name="T1" fmla="*/ 232388 h 114"/>
              <a:gd name="T2" fmla="*/ 233362 w 112"/>
              <a:gd name="T3" fmla="*/ 236538 h 114"/>
              <a:gd name="T4" fmla="*/ 233362 w 112"/>
              <a:gd name="T5" fmla="*/ 0 h 114"/>
              <a:gd name="T6" fmla="*/ 0 w 112"/>
              <a:gd name="T7" fmla="*/ 0 h 114"/>
              <a:gd name="T8" fmla="*/ 0 w 112"/>
              <a:gd name="T9" fmla="*/ 236538 h 114"/>
              <a:gd name="T10" fmla="*/ 0 w 112"/>
              <a:gd name="T11" fmla="*/ 236538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Freeform 24"/>
          <p:cNvSpPr>
            <a:spLocks noChangeAspect="1"/>
          </p:cNvSpPr>
          <p:nvPr/>
        </p:nvSpPr>
        <p:spPr bwMode="auto">
          <a:xfrm>
            <a:off x="6324600" y="5249863"/>
            <a:ext cx="239713" cy="239712"/>
          </a:xfrm>
          <a:custGeom>
            <a:avLst/>
            <a:gdLst>
              <a:gd name="T0" fmla="*/ 233460 w 115"/>
              <a:gd name="T1" fmla="*/ 233459 h 115"/>
              <a:gd name="T2" fmla="*/ 239713 w 115"/>
              <a:gd name="T3" fmla="*/ 0 h 115"/>
              <a:gd name="T4" fmla="*/ 0 w 115"/>
              <a:gd name="T5" fmla="*/ 0 h 115"/>
              <a:gd name="T6" fmla="*/ 0 w 115"/>
              <a:gd name="T7" fmla="*/ 239712 h 115"/>
              <a:gd name="T8" fmla="*/ 239713 w 115"/>
              <a:gd name="T9" fmla="*/ 239712 h 115"/>
              <a:gd name="T10" fmla="*/ 239713 w 115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Freeform 25"/>
          <p:cNvSpPr>
            <a:spLocks noChangeAspect="1"/>
          </p:cNvSpPr>
          <p:nvPr/>
        </p:nvSpPr>
        <p:spPr bwMode="auto">
          <a:xfrm>
            <a:off x="7653338" y="5249863"/>
            <a:ext cx="233362" cy="239712"/>
          </a:xfrm>
          <a:custGeom>
            <a:avLst/>
            <a:gdLst>
              <a:gd name="T0" fmla="*/ 233362 w 112"/>
              <a:gd name="T1" fmla="*/ 233459 h 115"/>
              <a:gd name="T2" fmla="*/ 233362 w 112"/>
              <a:gd name="T3" fmla="*/ 0 h 115"/>
              <a:gd name="T4" fmla="*/ 0 w 112"/>
              <a:gd name="T5" fmla="*/ 0 h 115"/>
              <a:gd name="T6" fmla="*/ 0 w 112"/>
              <a:gd name="T7" fmla="*/ 239712 h 115"/>
              <a:gd name="T8" fmla="*/ 233362 w 112"/>
              <a:gd name="T9" fmla="*/ 239712 h 115"/>
              <a:gd name="T10" fmla="*/ 233362 w 112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6"/>
          <p:cNvSpPr>
            <a:spLocks noChangeAspect="1" noChangeShapeType="1"/>
          </p:cNvSpPr>
          <p:nvPr/>
        </p:nvSpPr>
        <p:spPr bwMode="auto">
          <a:xfrm flipV="1">
            <a:off x="7664450" y="3970338"/>
            <a:ext cx="306388" cy="1539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7"/>
          <p:cNvSpPr>
            <a:spLocks noChangeAspect="1" noChangeShapeType="1"/>
          </p:cNvSpPr>
          <p:nvPr/>
        </p:nvSpPr>
        <p:spPr bwMode="auto">
          <a:xfrm flipH="1">
            <a:off x="6445250" y="4873625"/>
            <a:ext cx="369888" cy="3762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8"/>
          <p:cNvSpPr>
            <a:spLocks noChangeAspect="1" noChangeShapeType="1"/>
          </p:cNvSpPr>
          <p:nvPr/>
        </p:nvSpPr>
        <p:spPr bwMode="auto">
          <a:xfrm>
            <a:off x="7440613" y="4854575"/>
            <a:ext cx="327025" cy="395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9" name="Cloud"/>
          <p:cNvSpPr>
            <a:spLocks noChangeAspect="1" noEditPoints="1" noChangeArrowheads="1"/>
          </p:cNvSpPr>
          <p:nvPr/>
        </p:nvSpPr>
        <p:spPr bwMode="auto">
          <a:xfrm>
            <a:off x="6356350" y="3875088"/>
            <a:ext cx="1497013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/>
              <a:t>Network 2</a:t>
            </a:r>
          </a:p>
        </p:txBody>
      </p:sp>
      <p:sp>
        <p:nvSpPr>
          <p:cNvPr id="11295" name="Freeform 30"/>
          <p:cNvSpPr>
            <a:spLocks noChangeAspect="1"/>
          </p:cNvSpPr>
          <p:nvPr/>
        </p:nvSpPr>
        <p:spPr bwMode="auto">
          <a:xfrm>
            <a:off x="2844800" y="3192463"/>
            <a:ext cx="1193800" cy="1074737"/>
          </a:xfrm>
          <a:custGeom>
            <a:avLst/>
            <a:gdLst>
              <a:gd name="T0" fmla="*/ 1193800 w 656"/>
              <a:gd name="T1" fmla="*/ 0 h 591"/>
              <a:gd name="T2" fmla="*/ 0 w 656"/>
              <a:gd name="T3" fmla="*/ 1074737 h 591"/>
              <a:gd name="T4" fmla="*/ 0 60000 65536"/>
              <a:gd name="T5" fmla="*/ 0 60000 65536"/>
              <a:gd name="T6" fmla="*/ 0 w 656"/>
              <a:gd name="T7" fmla="*/ 0 h 591"/>
              <a:gd name="T8" fmla="*/ 656 w 656"/>
              <a:gd name="T9" fmla="*/ 591 h 59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Freeform 31"/>
          <p:cNvSpPr>
            <a:spLocks noChangeAspect="1"/>
          </p:cNvSpPr>
          <p:nvPr/>
        </p:nvSpPr>
        <p:spPr bwMode="auto">
          <a:xfrm>
            <a:off x="3300413" y="3602038"/>
            <a:ext cx="234950" cy="239712"/>
          </a:xfrm>
          <a:custGeom>
            <a:avLst/>
            <a:gdLst>
              <a:gd name="T0" fmla="*/ 234950 w 113"/>
              <a:gd name="T1" fmla="*/ 233459 h 115"/>
              <a:gd name="T2" fmla="*/ 234950 w 113"/>
              <a:gd name="T3" fmla="*/ 0 h 115"/>
              <a:gd name="T4" fmla="*/ 0 w 113"/>
              <a:gd name="T5" fmla="*/ 0 h 115"/>
              <a:gd name="T6" fmla="*/ 0 w 113"/>
              <a:gd name="T7" fmla="*/ 239712 h 115"/>
              <a:gd name="T8" fmla="*/ 234950 w 113"/>
              <a:gd name="T9" fmla="*/ 239712 h 115"/>
              <a:gd name="T10" fmla="*/ 234950 w 113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Text Box 32"/>
          <p:cNvSpPr txBox="1">
            <a:spLocks noChangeArrowheads="1"/>
          </p:cNvSpPr>
          <p:nvPr/>
        </p:nvSpPr>
        <p:spPr bwMode="auto">
          <a:xfrm>
            <a:off x="4191000" y="13716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(</a:t>
            </a:r>
            <a:r>
              <a:rPr lang="en-US" sz="1600" b="1" dirty="0" smtClean="0"/>
              <a:t>1,6)</a:t>
            </a:r>
            <a:endParaRPr lang="en-US" sz="1600" b="1" dirty="0"/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5715000" y="37338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(2,1)</a:t>
            </a:r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3505200" y="3505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(1,3)</a:t>
            </a:r>
          </a:p>
        </p:txBody>
      </p:sp>
      <p:sp>
        <p:nvSpPr>
          <p:cNvPr id="11300" name="Text Box 35"/>
          <p:cNvSpPr txBox="1">
            <a:spLocks noChangeArrowheads="1"/>
          </p:cNvSpPr>
          <p:nvPr/>
        </p:nvSpPr>
        <p:spPr bwMode="auto">
          <a:xfrm>
            <a:off x="2590800" y="33528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(3,4</a:t>
            </a:r>
            <a:r>
              <a:rPr lang="en-US" sz="1600" b="1" dirty="0"/>
              <a:t>)</a:t>
            </a:r>
          </a:p>
        </p:txBody>
      </p:sp>
      <p:sp>
        <p:nvSpPr>
          <p:cNvPr id="11301" name="Text Box 36"/>
          <p:cNvSpPr txBox="1">
            <a:spLocks noChangeArrowheads="1"/>
          </p:cNvSpPr>
          <p:nvPr/>
        </p:nvSpPr>
        <p:spPr bwMode="auto">
          <a:xfrm>
            <a:off x="2895600" y="28956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(1,2)</a:t>
            </a:r>
          </a:p>
        </p:txBody>
      </p:sp>
      <p:sp>
        <p:nvSpPr>
          <p:cNvPr id="11302" name="Text Box 37"/>
          <p:cNvSpPr txBox="1">
            <a:spLocks noChangeArrowheads="1"/>
          </p:cNvSpPr>
          <p:nvPr/>
        </p:nvSpPr>
        <p:spPr bwMode="auto">
          <a:xfrm>
            <a:off x="5334000" y="1981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(1,5)</a:t>
            </a:r>
          </a:p>
        </p:txBody>
      </p:sp>
      <p:sp>
        <p:nvSpPr>
          <p:cNvPr id="11303" name="Text Box 38"/>
          <p:cNvSpPr txBox="1">
            <a:spLocks noChangeArrowheads="1"/>
          </p:cNvSpPr>
          <p:nvPr/>
        </p:nvSpPr>
        <p:spPr bwMode="auto">
          <a:xfrm>
            <a:off x="3048000" y="20574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(1,1)</a:t>
            </a:r>
          </a:p>
        </p:txBody>
      </p:sp>
      <p:sp>
        <p:nvSpPr>
          <p:cNvPr id="11304" name="Text Box 39"/>
          <p:cNvSpPr txBox="1">
            <a:spLocks noChangeArrowheads="1"/>
          </p:cNvSpPr>
          <p:nvPr/>
        </p:nvSpPr>
        <p:spPr bwMode="auto">
          <a:xfrm>
            <a:off x="2438400" y="5410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(3,2</a:t>
            </a:r>
            <a:r>
              <a:rPr lang="en-US" sz="1600" b="1" dirty="0"/>
              <a:t>)</a:t>
            </a:r>
          </a:p>
        </p:txBody>
      </p:sp>
      <p:sp>
        <p:nvSpPr>
          <p:cNvPr id="11305" name="Text Box 40"/>
          <p:cNvSpPr txBox="1">
            <a:spLocks noChangeArrowheads="1"/>
          </p:cNvSpPr>
          <p:nvPr/>
        </p:nvSpPr>
        <p:spPr bwMode="auto">
          <a:xfrm>
            <a:off x="990600" y="5410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(3,1</a:t>
            </a:r>
            <a:r>
              <a:rPr lang="en-US" sz="1600" b="1" dirty="0"/>
              <a:t>)</a:t>
            </a:r>
          </a:p>
        </p:txBody>
      </p:sp>
      <p:sp>
        <p:nvSpPr>
          <p:cNvPr id="11306" name="Text Box 41"/>
          <p:cNvSpPr txBox="1">
            <a:spLocks noChangeArrowheads="1"/>
          </p:cNvSpPr>
          <p:nvPr/>
        </p:nvSpPr>
        <p:spPr bwMode="auto">
          <a:xfrm>
            <a:off x="914400" y="32766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(3,6)</a:t>
            </a:r>
            <a:endParaRPr lang="en-US" sz="1600" b="1" dirty="0"/>
          </a:p>
        </p:txBody>
      </p:sp>
      <p:sp>
        <p:nvSpPr>
          <p:cNvPr id="11307" name="Text Box 42"/>
          <p:cNvSpPr txBox="1">
            <a:spLocks noChangeArrowheads="1"/>
          </p:cNvSpPr>
          <p:nvPr/>
        </p:nvSpPr>
        <p:spPr bwMode="auto">
          <a:xfrm>
            <a:off x="3200400" y="3810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(3,5</a:t>
            </a:r>
            <a:r>
              <a:rPr lang="en-US" sz="1600" b="1" dirty="0"/>
              <a:t>)</a:t>
            </a:r>
          </a:p>
        </p:txBody>
      </p:sp>
      <p:sp>
        <p:nvSpPr>
          <p:cNvPr id="11308" name="Text Box 43"/>
          <p:cNvSpPr txBox="1">
            <a:spLocks noChangeArrowheads="1"/>
          </p:cNvSpPr>
          <p:nvPr/>
        </p:nvSpPr>
        <p:spPr bwMode="auto">
          <a:xfrm>
            <a:off x="5562600" y="3048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(1,4)</a:t>
            </a:r>
          </a:p>
        </p:txBody>
      </p:sp>
      <p:sp>
        <p:nvSpPr>
          <p:cNvPr id="11309" name="Text Box 44"/>
          <p:cNvSpPr txBox="1">
            <a:spLocks noChangeArrowheads="1"/>
          </p:cNvSpPr>
          <p:nvPr/>
        </p:nvSpPr>
        <p:spPr bwMode="auto">
          <a:xfrm>
            <a:off x="4648200" y="4572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(2,2) </a:t>
            </a:r>
          </a:p>
        </p:txBody>
      </p:sp>
      <p:sp>
        <p:nvSpPr>
          <p:cNvPr id="11310" name="Text Box 45"/>
          <p:cNvSpPr txBox="1">
            <a:spLocks noChangeArrowheads="1"/>
          </p:cNvSpPr>
          <p:nvPr/>
        </p:nvSpPr>
        <p:spPr bwMode="auto">
          <a:xfrm>
            <a:off x="3962400" y="4572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(3,3</a:t>
            </a:r>
            <a:r>
              <a:rPr lang="en-US" sz="1600" b="1" dirty="0"/>
              <a:t>)</a:t>
            </a:r>
          </a:p>
        </p:txBody>
      </p:sp>
      <p:sp>
        <p:nvSpPr>
          <p:cNvPr id="11311" name="Text Box 46"/>
          <p:cNvSpPr txBox="1">
            <a:spLocks noChangeArrowheads="1"/>
          </p:cNvSpPr>
          <p:nvPr/>
        </p:nvSpPr>
        <p:spPr bwMode="auto">
          <a:xfrm>
            <a:off x="6096000" y="54864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(2,3)</a:t>
            </a:r>
          </a:p>
        </p:txBody>
      </p:sp>
      <p:sp>
        <p:nvSpPr>
          <p:cNvPr id="11312" name="Text Box 47"/>
          <p:cNvSpPr txBox="1">
            <a:spLocks noChangeArrowheads="1"/>
          </p:cNvSpPr>
          <p:nvPr/>
        </p:nvSpPr>
        <p:spPr bwMode="auto">
          <a:xfrm>
            <a:off x="7467600" y="54864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(2,4)</a:t>
            </a:r>
          </a:p>
        </p:txBody>
      </p:sp>
      <p:sp>
        <p:nvSpPr>
          <p:cNvPr id="11313" name="Text Box 48"/>
          <p:cNvSpPr txBox="1">
            <a:spLocks noChangeArrowheads="1"/>
          </p:cNvSpPr>
          <p:nvPr/>
        </p:nvSpPr>
        <p:spPr bwMode="auto">
          <a:xfrm>
            <a:off x="7696200" y="33528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(</a:t>
            </a:r>
            <a:r>
              <a:rPr lang="en-US" sz="1600" b="1" dirty="0" smtClean="0"/>
              <a:t>2,5)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</a:t>
            </a:r>
            <a:r>
              <a:rPr lang="en-US" dirty="0" err="1" smtClean="0"/>
              <a:t>vs</a:t>
            </a:r>
            <a:r>
              <a:rPr lang="en-US" dirty="0" smtClean="0"/>
              <a:t> “physical address”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addresses have nothing to do with the particular network (e.g. </a:t>
            </a:r>
            <a:r>
              <a:rPr lang="en-US" dirty="0" err="1" smtClean="0"/>
              <a:t>wifi</a:t>
            </a:r>
            <a:r>
              <a:rPr lang="en-US" dirty="0" smtClean="0"/>
              <a:t>, Ethernet, </a:t>
            </a:r>
            <a:r>
              <a:rPr lang="en-US" dirty="0" err="1" smtClean="0"/>
              <a:t>etc</a:t>
            </a:r>
            <a:r>
              <a:rPr lang="en-US" dirty="0" smtClean="0"/>
              <a:t>) addresses</a:t>
            </a:r>
          </a:p>
          <a:p>
            <a:pPr lvl="2"/>
            <a:r>
              <a:rPr lang="en-US" dirty="0" smtClean="0"/>
              <a:t>They are typically assigned by the system administrator</a:t>
            </a:r>
          </a:p>
          <a:p>
            <a:endParaRPr lang="en-US" dirty="0"/>
          </a:p>
          <a:p>
            <a:r>
              <a:rPr lang="en-US" dirty="0" smtClean="0"/>
              <a:t>Actually, the Ethernet software (driver) in your computer knows nothing (nor cares) about IP and about IP addressing. </a:t>
            </a:r>
            <a:endParaRPr lang="en-US" dirty="0"/>
          </a:p>
          <a:p>
            <a:pPr lvl="2"/>
            <a:r>
              <a:rPr lang="en-US" dirty="0" smtClean="0"/>
              <a:t>These are typically hardcoded in the hardware of your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64D3E1-6288-4DAF-BD9F-B8F99C5F98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7D7A56-73F2-4D38-9772-1E6361475E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Class Model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143000" y="1981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371600" y="1981200"/>
            <a:ext cx="1600200" cy="304800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Network (7 bits)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600200" y="3276600"/>
            <a:ext cx="3198813" cy="304800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Network (14 bits)</a:t>
            </a:r>
          </a:p>
        </p:txBody>
      </p:sp>
      <p:grpSp>
        <p:nvGrpSpPr>
          <p:cNvPr id="12295" name="Group 6"/>
          <p:cNvGrpSpPr>
            <a:grpSpLocks/>
          </p:cNvGrpSpPr>
          <p:nvPr/>
        </p:nvGrpSpPr>
        <p:grpSpPr bwMode="auto">
          <a:xfrm>
            <a:off x="1143000" y="4953000"/>
            <a:ext cx="685800" cy="304800"/>
            <a:chOff x="816" y="3552"/>
            <a:chExt cx="432" cy="192"/>
          </a:xfrm>
        </p:grpSpPr>
        <p:sp>
          <p:nvSpPr>
            <p:cNvPr id="12306" name="Rectangle 7"/>
            <p:cNvSpPr>
              <a:spLocks noChangeArrowheads="1"/>
            </p:cNvSpPr>
            <p:nvPr/>
          </p:nvSpPr>
          <p:spPr bwMode="auto">
            <a:xfrm>
              <a:off x="816" y="3552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307" name="Rectangle 8"/>
            <p:cNvSpPr>
              <a:spLocks noChangeArrowheads="1"/>
            </p:cNvSpPr>
            <p:nvPr/>
          </p:nvSpPr>
          <p:spPr bwMode="auto">
            <a:xfrm>
              <a:off x="960" y="3552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308" name="Rectangle 9"/>
            <p:cNvSpPr>
              <a:spLocks noChangeArrowheads="1"/>
            </p:cNvSpPr>
            <p:nvPr/>
          </p:nvSpPr>
          <p:spPr bwMode="auto">
            <a:xfrm>
              <a:off x="1104" y="3552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  <p:grpSp>
        <p:nvGrpSpPr>
          <p:cNvPr id="12296" name="Group 10"/>
          <p:cNvGrpSpPr>
            <a:grpSpLocks/>
          </p:cNvGrpSpPr>
          <p:nvPr/>
        </p:nvGrpSpPr>
        <p:grpSpPr bwMode="auto">
          <a:xfrm>
            <a:off x="1143000" y="3276600"/>
            <a:ext cx="457200" cy="304800"/>
            <a:chOff x="816" y="3168"/>
            <a:chExt cx="288" cy="192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816" y="3168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960" y="3168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1830388" y="4953000"/>
            <a:ext cx="4799012" cy="304800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Network (21 bits)</a:t>
            </a: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2971800" y="1981200"/>
            <a:ext cx="5484813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Host (24 bits)</a:t>
            </a:r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4800600" y="3276600"/>
            <a:ext cx="3656013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Host (16 bits)</a:t>
            </a: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6629400" y="4953000"/>
            <a:ext cx="18288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Host (8 bits)</a:t>
            </a: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1066800" y="1447800"/>
            <a:ext cx="1066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Class A:</a:t>
            </a:r>
          </a:p>
        </p:txBody>
      </p:sp>
      <p:sp>
        <p:nvSpPr>
          <p:cNvPr id="12302" name="Text Box 18"/>
          <p:cNvSpPr txBox="1">
            <a:spLocks noChangeArrowheads="1"/>
          </p:cNvSpPr>
          <p:nvPr/>
        </p:nvSpPr>
        <p:spPr bwMode="auto">
          <a:xfrm>
            <a:off x="914400" y="2895600"/>
            <a:ext cx="1066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Class B:</a:t>
            </a:r>
          </a:p>
        </p:txBody>
      </p: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914400" y="4495800"/>
            <a:ext cx="1066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Class C: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3AD7D3-FAEE-4364-9EFE-82ACDEF5296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066800" y="2057400"/>
            <a:ext cx="7772400" cy="4114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Address Model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28682"/>
              </p:ext>
            </p:extLst>
          </p:nvPr>
        </p:nvGraphicFramePr>
        <p:xfrm>
          <a:off x="1066800" y="2057400"/>
          <a:ext cx="7772400" cy="4114802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Addresses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Networks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+ 7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+ 14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65,536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 + 21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 + Multicast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 Multicast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Future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C1A256-27D5-4C0D-B34E-ED731AEF4FE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5603" name="Freeform 3"/>
          <p:cNvSpPr>
            <a:spLocks/>
          </p:cNvSpPr>
          <p:nvPr/>
        </p:nvSpPr>
        <p:spPr bwMode="auto">
          <a:xfrm>
            <a:off x="946150" y="1954213"/>
            <a:ext cx="6824663" cy="2566987"/>
          </a:xfrm>
          <a:custGeom>
            <a:avLst/>
            <a:gdLst>
              <a:gd name="T0" fmla="*/ 6824663 w 3458"/>
              <a:gd name="T1" fmla="*/ 2562039 h 2075"/>
              <a:gd name="T2" fmla="*/ 6824663 w 3458"/>
              <a:gd name="T3" fmla="*/ 0 h 2075"/>
              <a:gd name="T4" fmla="*/ 0 w 3458"/>
              <a:gd name="T5" fmla="*/ 0 h 2075"/>
              <a:gd name="T6" fmla="*/ 0 w 3458"/>
              <a:gd name="T7" fmla="*/ 2566987 h 2075"/>
              <a:gd name="T8" fmla="*/ 0 60000 65536"/>
              <a:gd name="T9" fmla="*/ 0 60000 65536"/>
              <a:gd name="T10" fmla="*/ 0 60000 65536"/>
              <a:gd name="T11" fmla="*/ 0 60000 65536"/>
              <a:gd name="T12" fmla="*/ 0 w 3458"/>
              <a:gd name="T13" fmla="*/ 0 h 2075"/>
              <a:gd name="T14" fmla="*/ 3458 w 3458"/>
              <a:gd name="T15" fmla="*/ 2075 h 2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8" h="2075">
                <a:moveTo>
                  <a:pt x="3458" y="2071"/>
                </a:moveTo>
                <a:lnTo>
                  <a:pt x="3458" y="0"/>
                </a:lnTo>
                <a:lnTo>
                  <a:pt x="0" y="0"/>
                </a:lnTo>
                <a:lnTo>
                  <a:pt x="0" y="2075"/>
                </a:lnTo>
              </a:path>
            </a:pathLst>
          </a:custGeom>
          <a:solidFill>
            <a:schemeClr val="accent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Packet Format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062038" y="2052638"/>
            <a:ext cx="134937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V</a:t>
            </a:r>
            <a:endParaRPr lang="en-US" sz="16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212850" y="2052638"/>
            <a:ext cx="55245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ersion</a:t>
            </a:r>
            <a:endParaRPr lang="en-US" sz="16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43138" y="2052638"/>
            <a:ext cx="485775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HLen</a:t>
            </a:r>
            <a:endParaRPr lang="en-US" sz="16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406775" y="2047875"/>
            <a:ext cx="41751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TOS</a:t>
            </a:r>
            <a:endParaRPr lang="en-US" sz="160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759450" y="2047875"/>
            <a:ext cx="62071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Length</a:t>
            </a:r>
            <a:endParaRPr lang="en-US" sz="1600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378075" y="2466975"/>
            <a:ext cx="452438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Ident</a:t>
            </a:r>
            <a:endParaRPr lang="en-US" sz="1600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513263" y="2466975"/>
            <a:ext cx="49530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Flags</a:t>
            </a:r>
            <a:endParaRPr lang="en-US" sz="160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188075" y="2466975"/>
            <a:ext cx="54451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Offset</a:t>
            </a:r>
            <a:endParaRPr lang="en-US" sz="1600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789113" y="2868613"/>
            <a:ext cx="360362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TTL</a:t>
            </a:r>
            <a:endParaRPr lang="en-US" sz="160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259138" y="2868613"/>
            <a:ext cx="744537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Protocol</a:t>
            </a:r>
            <a:endParaRPr lang="en-US" sz="1600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5572125" y="2868613"/>
            <a:ext cx="95885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Checksum</a:t>
            </a:r>
            <a:endParaRPr lang="en-US" sz="160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3706813" y="3267075"/>
            <a:ext cx="1419748" cy="2462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IP </a:t>
            </a:r>
            <a:r>
              <a:rPr lang="en-US" sz="1600" b="1" dirty="0" err="1" smtClean="0">
                <a:solidFill>
                  <a:srgbClr val="000000"/>
                </a:solidFill>
              </a:rPr>
              <a:t>SourceAddr</a:t>
            </a:r>
            <a:endParaRPr lang="en-US" sz="1600" b="1" dirty="0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3467100" y="3676650"/>
            <a:ext cx="1842940" cy="2462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IP </a:t>
            </a:r>
            <a:r>
              <a:rPr lang="en-US" sz="1600" b="1" dirty="0" err="1" smtClean="0">
                <a:solidFill>
                  <a:srgbClr val="000000"/>
                </a:solidFill>
              </a:rPr>
              <a:t>DestinationAddr</a:t>
            </a:r>
            <a:endParaRPr lang="en-US" sz="1600" b="1" dirty="0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600325" y="4083050"/>
            <a:ext cx="1603375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Options (variable)</a:t>
            </a:r>
            <a:endParaRPr lang="en-US" sz="160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737350" y="4008438"/>
            <a:ext cx="36036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Pad</a:t>
            </a:r>
            <a:endParaRPr lang="en-US" sz="160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465888" y="4176713"/>
            <a:ext cx="846137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(variable)</a:t>
            </a:r>
            <a:endParaRPr lang="en-US" sz="1600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946150" y="2360613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946150" y="2770188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946150" y="3176588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969963" y="3995738"/>
            <a:ext cx="6824662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4379913" y="1962150"/>
            <a:ext cx="1587" cy="1233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3040063" y="1947863"/>
            <a:ext cx="1587" cy="4127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5238750" y="2360613"/>
            <a:ext cx="1588" cy="409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6116638" y="3998913"/>
            <a:ext cx="6350" cy="4079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3040063" y="2770188"/>
            <a:ext cx="1587" cy="406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1995488" y="1947863"/>
            <a:ext cx="1587" cy="4127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882650" y="171450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 sz="1600"/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1924050" y="171450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</a:t>
            </a:r>
            <a:endParaRPr lang="en-US" sz="1600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2967038" y="17145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8</a:t>
            </a:r>
            <a:endParaRPr lang="en-US" sz="1600"/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4210050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16</a:t>
            </a:r>
            <a:endParaRPr lang="en-US" sz="1600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195888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19</a:t>
            </a:r>
            <a:endParaRPr lang="en-US" sz="1600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7634288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31</a:t>
            </a:r>
            <a:endParaRPr lang="en-US" sz="1600"/>
          </a:p>
        </p:txBody>
      </p:sp>
      <p:sp>
        <p:nvSpPr>
          <p:cNvPr id="25637" name="Freeform 37"/>
          <p:cNvSpPr>
            <a:spLocks/>
          </p:cNvSpPr>
          <p:nvPr/>
        </p:nvSpPr>
        <p:spPr bwMode="auto">
          <a:xfrm>
            <a:off x="946150" y="4406900"/>
            <a:ext cx="6824663" cy="557213"/>
          </a:xfrm>
          <a:custGeom>
            <a:avLst/>
            <a:gdLst>
              <a:gd name="T0" fmla="*/ 0 w 3458"/>
              <a:gd name="T1" fmla="*/ 513403 h 407"/>
              <a:gd name="T2" fmla="*/ 0 w 3458"/>
              <a:gd name="T3" fmla="*/ 0 h 407"/>
              <a:gd name="T4" fmla="*/ 6824663 w 3458"/>
              <a:gd name="T5" fmla="*/ 0 h 407"/>
              <a:gd name="T6" fmla="*/ 6824663 w 3458"/>
              <a:gd name="T7" fmla="*/ 513403 h 407"/>
              <a:gd name="T8" fmla="*/ 6349029 w 3458"/>
              <a:gd name="T9" fmla="*/ 347745 h 407"/>
              <a:gd name="T10" fmla="*/ 5774715 w 3458"/>
              <a:gd name="T11" fmla="*/ 477807 h 407"/>
              <a:gd name="T12" fmla="*/ 5263556 w 3458"/>
              <a:gd name="T13" fmla="*/ 273815 h 407"/>
              <a:gd name="T14" fmla="*/ 4896469 w 3458"/>
              <a:gd name="T15" fmla="*/ 477807 h 407"/>
              <a:gd name="T16" fmla="*/ 4387284 w 3458"/>
              <a:gd name="T17" fmla="*/ 377864 h 407"/>
              <a:gd name="T18" fmla="*/ 3876124 w 3458"/>
              <a:gd name="T19" fmla="*/ 472330 h 407"/>
              <a:gd name="T20" fmla="*/ 3386675 w 3458"/>
              <a:gd name="T21" fmla="*/ 343637 h 407"/>
              <a:gd name="T22" fmla="*/ 2999852 w 3458"/>
              <a:gd name="T23" fmla="*/ 502450 h 407"/>
              <a:gd name="T24" fmla="*/ 2668290 w 3458"/>
              <a:gd name="T25" fmla="*/ 353221 h 407"/>
              <a:gd name="T26" fmla="*/ 2279493 w 3458"/>
              <a:gd name="T27" fmla="*/ 443580 h 407"/>
              <a:gd name="T28" fmla="*/ 1942009 w 3458"/>
              <a:gd name="T29" fmla="*/ 343637 h 407"/>
              <a:gd name="T30" fmla="*/ 1539398 w 3458"/>
              <a:gd name="T31" fmla="*/ 557213 h 407"/>
              <a:gd name="T32" fmla="*/ 1207835 w 3458"/>
              <a:gd name="T33" fmla="*/ 362805 h 407"/>
              <a:gd name="T34" fmla="*/ 763778 w 3458"/>
              <a:gd name="T35" fmla="*/ 472330 h 407"/>
              <a:gd name="T36" fmla="*/ 410506 w 3458"/>
              <a:gd name="T37" fmla="*/ 362805 h 407"/>
              <a:gd name="T38" fmla="*/ 0 w 3458"/>
              <a:gd name="T39" fmla="*/ 517510 h 407"/>
              <a:gd name="T40" fmla="*/ 0 w 3458"/>
              <a:gd name="T41" fmla="*/ 517510 h 407"/>
              <a:gd name="T42" fmla="*/ 0 w 3458"/>
              <a:gd name="T43" fmla="*/ 513403 h 4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458"/>
              <a:gd name="T67" fmla="*/ 0 h 407"/>
              <a:gd name="T68" fmla="*/ 3458 w 3458"/>
              <a:gd name="T69" fmla="*/ 407 h 40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458" h="407">
                <a:moveTo>
                  <a:pt x="0" y="375"/>
                </a:moveTo>
                <a:lnTo>
                  <a:pt x="0" y="0"/>
                </a:lnTo>
                <a:lnTo>
                  <a:pt x="3458" y="0"/>
                </a:lnTo>
                <a:lnTo>
                  <a:pt x="3458" y="375"/>
                </a:lnTo>
                <a:lnTo>
                  <a:pt x="3217" y="254"/>
                </a:lnTo>
                <a:lnTo>
                  <a:pt x="2926" y="349"/>
                </a:lnTo>
                <a:lnTo>
                  <a:pt x="2667" y="200"/>
                </a:lnTo>
                <a:lnTo>
                  <a:pt x="2481" y="349"/>
                </a:lnTo>
                <a:lnTo>
                  <a:pt x="2223" y="276"/>
                </a:lnTo>
                <a:lnTo>
                  <a:pt x="1964" y="345"/>
                </a:lnTo>
                <a:lnTo>
                  <a:pt x="1716" y="251"/>
                </a:lnTo>
                <a:lnTo>
                  <a:pt x="1520" y="367"/>
                </a:lnTo>
                <a:lnTo>
                  <a:pt x="1352" y="258"/>
                </a:lnTo>
                <a:lnTo>
                  <a:pt x="1155" y="324"/>
                </a:lnTo>
                <a:lnTo>
                  <a:pt x="984" y="251"/>
                </a:lnTo>
                <a:lnTo>
                  <a:pt x="780" y="407"/>
                </a:lnTo>
                <a:lnTo>
                  <a:pt x="612" y="265"/>
                </a:lnTo>
                <a:lnTo>
                  <a:pt x="387" y="345"/>
                </a:lnTo>
                <a:lnTo>
                  <a:pt x="208" y="265"/>
                </a:lnTo>
                <a:lnTo>
                  <a:pt x="0" y="378"/>
                </a:lnTo>
                <a:lnTo>
                  <a:pt x="0" y="375"/>
                </a:lnTo>
                <a:close/>
              </a:path>
            </a:pathLst>
          </a:custGeom>
          <a:solidFill>
            <a:srgbClr val="BFADD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Freeform 38"/>
          <p:cNvSpPr>
            <a:spLocks/>
          </p:cNvSpPr>
          <p:nvPr/>
        </p:nvSpPr>
        <p:spPr bwMode="auto">
          <a:xfrm>
            <a:off x="946150" y="4406900"/>
            <a:ext cx="6824663" cy="557213"/>
          </a:xfrm>
          <a:custGeom>
            <a:avLst/>
            <a:gdLst>
              <a:gd name="T0" fmla="*/ 0 w 3458"/>
              <a:gd name="T1" fmla="*/ 513403 h 407"/>
              <a:gd name="T2" fmla="*/ 0 w 3458"/>
              <a:gd name="T3" fmla="*/ 0 h 407"/>
              <a:gd name="T4" fmla="*/ 6824663 w 3458"/>
              <a:gd name="T5" fmla="*/ 0 h 407"/>
              <a:gd name="T6" fmla="*/ 6824663 w 3458"/>
              <a:gd name="T7" fmla="*/ 513403 h 407"/>
              <a:gd name="T8" fmla="*/ 6349029 w 3458"/>
              <a:gd name="T9" fmla="*/ 347745 h 407"/>
              <a:gd name="T10" fmla="*/ 5774715 w 3458"/>
              <a:gd name="T11" fmla="*/ 477807 h 407"/>
              <a:gd name="T12" fmla="*/ 5263556 w 3458"/>
              <a:gd name="T13" fmla="*/ 273815 h 407"/>
              <a:gd name="T14" fmla="*/ 4896469 w 3458"/>
              <a:gd name="T15" fmla="*/ 477807 h 407"/>
              <a:gd name="T16" fmla="*/ 4387284 w 3458"/>
              <a:gd name="T17" fmla="*/ 377864 h 407"/>
              <a:gd name="T18" fmla="*/ 3876124 w 3458"/>
              <a:gd name="T19" fmla="*/ 472330 h 407"/>
              <a:gd name="T20" fmla="*/ 3386675 w 3458"/>
              <a:gd name="T21" fmla="*/ 343637 h 407"/>
              <a:gd name="T22" fmla="*/ 2999852 w 3458"/>
              <a:gd name="T23" fmla="*/ 502450 h 407"/>
              <a:gd name="T24" fmla="*/ 2668290 w 3458"/>
              <a:gd name="T25" fmla="*/ 353221 h 407"/>
              <a:gd name="T26" fmla="*/ 2279493 w 3458"/>
              <a:gd name="T27" fmla="*/ 443580 h 407"/>
              <a:gd name="T28" fmla="*/ 1942009 w 3458"/>
              <a:gd name="T29" fmla="*/ 343637 h 407"/>
              <a:gd name="T30" fmla="*/ 1539398 w 3458"/>
              <a:gd name="T31" fmla="*/ 557213 h 407"/>
              <a:gd name="T32" fmla="*/ 1207835 w 3458"/>
              <a:gd name="T33" fmla="*/ 362805 h 407"/>
              <a:gd name="T34" fmla="*/ 763778 w 3458"/>
              <a:gd name="T35" fmla="*/ 472330 h 407"/>
              <a:gd name="T36" fmla="*/ 410506 w 3458"/>
              <a:gd name="T37" fmla="*/ 362805 h 407"/>
              <a:gd name="T38" fmla="*/ 0 w 3458"/>
              <a:gd name="T39" fmla="*/ 517510 h 407"/>
              <a:gd name="T40" fmla="*/ 0 w 3458"/>
              <a:gd name="T41" fmla="*/ 517510 h 40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58"/>
              <a:gd name="T64" fmla="*/ 0 h 407"/>
              <a:gd name="T65" fmla="*/ 3458 w 3458"/>
              <a:gd name="T66" fmla="*/ 407 h 40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58" h="407">
                <a:moveTo>
                  <a:pt x="0" y="375"/>
                </a:moveTo>
                <a:lnTo>
                  <a:pt x="0" y="0"/>
                </a:lnTo>
                <a:lnTo>
                  <a:pt x="3458" y="0"/>
                </a:lnTo>
                <a:lnTo>
                  <a:pt x="3458" y="375"/>
                </a:lnTo>
                <a:lnTo>
                  <a:pt x="3217" y="254"/>
                </a:lnTo>
                <a:lnTo>
                  <a:pt x="2926" y="349"/>
                </a:lnTo>
                <a:lnTo>
                  <a:pt x="2667" y="200"/>
                </a:lnTo>
                <a:lnTo>
                  <a:pt x="2481" y="349"/>
                </a:lnTo>
                <a:lnTo>
                  <a:pt x="2223" y="276"/>
                </a:lnTo>
                <a:lnTo>
                  <a:pt x="1964" y="345"/>
                </a:lnTo>
                <a:lnTo>
                  <a:pt x="1716" y="251"/>
                </a:lnTo>
                <a:lnTo>
                  <a:pt x="1520" y="367"/>
                </a:lnTo>
                <a:lnTo>
                  <a:pt x="1352" y="258"/>
                </a:lnTo>
                <a:lnTo>
                  <a:pt x="1155" y="324"/>
                </a:lnTo>
                <a:lnTo>
                  <a:pt x="984" y="251"/>
                </a:lnTo>
                <a:lnTo>
                  <a:pt x="780" y="407"/>
                </a:lnTo>
                <a:lnTo>
                  <a:pt x="612" y="265"/>
                </a:lnTo>
                <a:lnTo>
                  <a:pt x="387" y="345"/>
                </a:lnTo>
                <a:lnTo>
                  <a:pt x="208" y="265"/>
                </a:lnTo>
                <a:lnTo>
                  <a:pt x="0" y="37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4084638" y="4452938"/>
            <a:ext cx="428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Data</a:t>
            </a:r>
            <a:endParaRPr lang="en-US" sz="1600"/>
          </a:p>
        </p:txBody>
      </p:sp>
      <p:sp>
        <p:nvSpPr>
          <p:cNvPr id="25640" name="Freeform 40"/>
          <p:cNvSpPr>
            <a:spLocks/>
          </p:cNvSpPr>
          <p:nvPr/>
        </p:nvSpPr>
        <p:spPr bwMode="auto">
          <a:xfrm>
            <a:off x="954088" y="4829175"/>
            <a:ext cx="6823075" cy="682625"/>
          </a:xfrm>
          <a:custGeom>
            <a:avLst/>
            <a:gdLst>
              <a:gd name="T0" fmla="*/ 0 w 3457"/>
              <a:gd name="T1" fmla="*/ 239398 h 499"/>
              <a:gd name="T2" fmla="*/ 7895 w 3457"/>
              <a:gd name="T3" fmla="*/ 682625 h 499"/>
              <a:gd name="T4" fmla="*/ 6823075 w 3457"/>
              <a:gd name="T5" fmla="*/ 682625 h 499"/>
              <a:gd name="T6" fmla="*/ 6823075 w 3457"/>
              <a:gd name="T7" fmla="*/ 233926 h 499"/>
              <a:gd name="T8" fmla="*/ 6355309 w 3457"/>
              <a:gd name="T9" fmla="*/ 75239 h 499"/>
              <a:gd name="T10" fmla="*/ 5780963 w 3457"/>
              <a:gd name="T11" fmla="*/ 203830 h 499"/>
              <a:gd name="T12" fmla="*/ 5269775 w 3457"/>
              <a:gd name="T13" fmla="*/ 0 h 499"/>
              <a:gd name="T14" fmla="*/ 4904641 w 3457"/>
              <a:gd name="T15" fmla="*/ 203830 h 499"/>
              <a:gd name="T16" fmla="*/ 4393453 w 3457"/>
              <a:gd name="T17" fmla="*/ 99863 h 499"/>
              <a:gd name="T18" fmla="*/ 3876343 w 3457"/>
              <a:gd name="T19" fmla="*/ 199726 h 499"/>
              <a:gd name="T20" fmla="*/ 3386866 w 3457"/>
              <a:gd name="T21" fmla="*/ 69767 h 499"/>
              <a:gd name="T22" fmla="*/ 2998048 w 3457"/>
              <a:gd name="T23" fmla="*/ 224350 h 499"/>
              <a:gd name="T24" fmla="*/ 2668440 w 3457"/>
              <a:gd name="T25" fmla="*/ 79343 h 499"/>
              <a:gd name="T26" fmla="*/ 2279622 w 3457"/>
              <a:gd name="T27" fmla="*/ 169630 h 499"/>
              <a:gd name="T28" fmla="*/ 1942119 w 3457"/>
              <a:gd name="T29" fmla="*/ 69767 h 499"/>
              <a:gd name="T30" fmla="*/ 1539485 w 3457"/>
              <a:gd name="T31" fmla="*/ 284541 h 499"/>
              <a:gd name="T32" fmla="*/ 1207903 w 3457"/>
              <a:gd name="T33" fmla="*/ 90287 h 499"/>
              <a:gd name="T34" fmla="*/ 769742 w 3457"/>
              <a:gd name="T35" fmla="*/ 199726 h 499"/>
              <a:gd name="T36" fmla="*/ 416450 w 3457"/>
              <a:gd name="T37" fmla="*/ 90287 h 499"/>
              <a:gd name="T38" fmla="*/ 7895 w 3457"/>
              <a:gd name="T39" fmla="*/ 243502 h 499"/>
              <a:gd name="T40" fmla="*/ 7895 w 3457"/>
              <a:gd name="T41" fmla="*/ 243502 h 499"/>
              <a:gd name="T42" fmla="*/ 0 w 3457"/>
              <a:gd name="T43" fmla="*/ 239398 h 49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457"/>
              <a:gd name="T67" fmla="*/ 0 h 499"/>
              <a:gd name="T68" fmla="*/ 3457 w 3457"/>
              <a:gd name="T69" fmla="*/ 499 h 49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457" h="499">
                <a:moveTo>
                  <a:pt x="0" y="175"/>
                </a:moveTo>
                <a:lnTo>
                  <a:pt x="4" y="499"/>
                </a:lnTo>
                <a:lnTo>
                  <a:pt x="3457" y="499"/>
                </a:lnTo>
                <a:lnTo>
                  <a:pt x="3457" y="171"/>
                </a:lnTo>
                <a:lnTo>
                  <a:pt x="3220" y="55"/>
                </a:lnTo>
                <a:lnTo>
                  <a:pt x="2929" y="149"/>
                </a:lnTo>
                <a:lnTo>
                  <a:pt x="2670" y="0"/>
                </a:lnTo>
                <a:lnTo>
                  <a:pt x="2485" y="149"/>
                </a:lnTo>
                <a:lnTo>
                  <a:pt x="2226" y="73"/>
                </a:lnTo>
                <a:lnTo>
                  <a:pt x="1964" y="146"/>
                </a:lnTo>
                <a:lnTo>
                  <a:pt x="1716" y="51"/>
                </a:lnTo>
                <a:lnTo>
                  <a:pt x="1519" y="164"/>
                </a:lnTo>
                <a:lnTo>
                  <a:pt x="1352" y="58"/>
                </a:lnTo>
                <a:lnTo>
                  <a:pt x="1155" y="124"/>
                </a:lnTo>
                <a:lnTo>
                  <a:pt x="984" y="51"/>
                </a:lnTo>
                <a:lnTo>
                  <a:pt x="780" y="208"/>
                </a:lnTo>
                <a:lnTo>
                  <a:pt x="612" y="66"/>
                </a:lnTo>
                <a:lnTo>
                  <a:pt x="390" y="146"/>
                </a:lnTo>
                <a:lnTo>
                  <a:pt x="211" y="66"/>
                </a:lnTo>
                <a:lnTo>
                  <a:pt x="4" y="178"/>
                </a:lnTo>
                <a:lnTo>
                  <a:pt x="0" y="175"/>
                </a:lnTo>
                <a:close/>
              </a:path>
            </a:pathLst>
          </a:custGeom>
          <a:solidFill>
            <a:srgbClr val="BFADD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Freeform 41"/>
          <p:cNvSpPr>
            <a:spLocks/>
          </p:cNvSpPr>
          <p:nvPr/>
        </p:nvSpPr>
        <p:spPr bwMode="auto">
          <a:xfrm>
            <a:off x="954088" y="4829175"/>
            <a:ext cx="6823075" cy="682625"/>
          </a:xfrm>
          <a:custGeom>
            <a:avLst/>
            <a:gdLst>
              <a:gd name="T0" fmla="*/ 0 w 3457"/>
              <a:gd name="T1" fmla="*/ 239398 h 499"/>
              <a:gd name="T2" fmla="*/ 7895 w 3457"/>
              <a:gd name="T3" fmla="*/ 682625 h 499"/>
              <a:gd name="T4" fmla="*/ 6823075 w 3457"/>
              <a:gd name="T5" fmla="*/ 682625 h 499"/>
              <a:gd name="T6" fmla="*/ 6823075 w 3457"/>
              <a:gd name="T7" fmla="*/ 233926 h 499"/>
              <a:gd name="T8" fmla="*/ 6355309 w 3457"/>
              <a:gd name="T9" fmla="*/ 75239 h 499"/>
              <a:gd name="T10" fmla="*/ 5780963 w 3457"/>
              <a:gd name="T11" fmla="*/ 203830 h 499"/>
              <a:gd name="T12" fmla="*/ 5269775 w 3457"/>
              <a:gd name="T13" fmla="*/ 0 h 499"/>
              <a:gd name="T14" fmla="*/ 4904641 w 3457"/>
              <a:gd name="T15" fmla="*/ 203830 h 499"/>
              <a:gd name="T16" fmla="*/ 4393453 w 3457"/>
              <a:gd name="T17" fmla="*/ 99863 h 499"/>
              <a:gd name="T18" fmla="*/ 3876343 w 3457"/>
              <a:gd name="T19" fmla="*/ 199726 h 499"/>
              <a:gd name="T20" fmla="*/ 3386866 w 3457"/>
              <a:gd name="T21" fmla="*/ 69767 h 499"/>
              <a:gd name="T22" fmla="*/ 2998048 w 3457"/>
              <a:gd name="T23" fmla="*/ 224350 h 499"/>
              <a:gd name="T24" fmla="*/ 2668440 w 3457"/>
              <a:gd name="T25" fmla="*/ 79343 h 499"/>
              <a:gd name="T26" fmla="*/ 2279622 w 3457"/>
              <a:gd name="T27" fmla="*/ 169630 h 499"/>
              <a:gd name="T28" fmla="*/ 1942119 w 3457"/>
              <a:gd name="T29" fmla="*/ 69767 h 499"/>
              <a:gd name="T30" fmla="*/ 1539485 w 3457"/>
              <a:gd name="T31" fmla="*/ 284541 h 499"/>
              <a:gd name="T32" fmla="*/ 1207903 w 3457"/>
              <a:gd name="T33" fmla="*/ 90287 h 499"/>
              <a:gd name="T34" fmla="*/ 769742 w 3457"/>
              <a:gd name="T35" fmla="*/ 199726 h 499"/>
              <a:gd name="T36" fmla="*/ 416450 w 3457"/>
              <a:gd name="T37" fmla="*/ 90287 h 499"/>
              <a:gd name="T38" fmla="*/ 7895 w 3457"/>
              <a:gd name="T39" fmla="*/ 243502 h 499"/>
              <a:gd name="T40" fmla="*/ 7895 w 3457"/>
              <a:gd name="T41" fmla="*/ 243502 h 4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57"/>
              <a:gd name="T64" fmla="*/ 0 h 499"/>
              <a:gd name="T65" fmla="*/ 3457 w 3457"/>
              <a:gd name="T66" fmla="*/ 499 h 4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57" h="499">
                <a:moveTo>
                  <a:pt x="0" y="175"/>
                </a:moveTo>
                <a:lnTo>
                  <a:pt x="4" y="499"/>
                </a:lnTo>
                <a:lnTo>
                  <a:pt x="3457" y="499"/>
                </a:lnTo>
                <a:lnTo>
                  <a:pt x="3457" y="171"/>
                </a:lnTo>
                <a:lnTo>
                  <a:pt x="3220" y="55"/>
                </a:lnTo>
                <a:lnTo>
                  <a:pt x="2929" y="149"/>
                </a:lnTo>
                <a:lnTo>
                  <a:pt x="2670" y="0"/>
                </a:lnTo>
                <a:lnTo>
                  <a:pt x="2485" y="149"/>
                </a:lnTo>
                <a:lnTo>
                  <a:pt x="2226" y="73"/>
                </a:lnTo>
                <a:lnTo>
                  <a:pt x="1964" y="146"/>
                </a:lnTo>
                <a:lnTo>
                  <a:pt x="1716" y="51"/>
                </a:lnTo>
                <a:lnTo>
                  <a:pt x="1519" y="164"/>
                </a:lnTo>
                <a:lnTo>
                  <a:pt x="1352" y="58"/>
                </a:lnTo>
                <a:lnTo>
                  <a:pt x="1155" y="124"/>
                </a:lnTo>
                <a:lnTo>
                  <a:pt x="984" y="51"/>
                </a:lnTo>
                <a:lnTo>
                  <a:pt x="780" y="208"/>
                </a:lnTo>
                <a:lnTo>
                  <a:pt x="612" y="66"/>
                </a:lnTo>
                <a:lnTo>
                  <a:pt x="390" y="146"/>
                </a:lnTo>
                <a:lnTo>
                  <a:pt x="211" y="66"/>
                </a:lnTo>
                <a:lnTo>
                  <a:pt x="4" y="17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958850" y="3600450"/>
            <a:ext cx="6824663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23CDCE-70A5-4471-887A-A6333EA0B33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IPv4 Addresses in different “forms”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50975"/>
            <a:ext cx="8432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Decimal-dot notation (turn each byte into decimal)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Host in class A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56.0.78.100			</a:t>
            </a:r>
            <a:r>
              <a:rPr lang="en-US" dirty="0" smtClean="0">
                <a:solidFill>
                  <a:srgbClr val="99CCFF"/>
                </a:solidFill>
                <a:hlinkClick r:id="rId3"/>
              </a:rPr>
              <a:t>www.usps.gov</a:t>
            </a:r>
            <a:endParaRPr lang="en-US" dirty="0" smtClean="0">
              <a:solidFill>
                <a:srgbClr val="99CC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Host in class B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128.174.252.1		</a:t>
            </a:r>
            <a:r>
              <a:rPr lang="en-US" dirty="0" smtClean="0">
                <a:hlinkClick r:id="rId4"/>
              </a:rPr>
              <a:t>www.cs.uiuc.edu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Host in class C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198.182.196.56		</a:t>
            </a:r>
            <a:r>
              <a:rPr lang="en-US" dirty="0" smtClean="0">
                <a:hlinkClick r:id="rId5"/>
              </a:rPr>
              <a:t>www.linux.org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Internet domain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ASCII strings separated by periods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Provides some administrative hierarchy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host.subdomain.domain.domain_type</a:t>
            </a:r>
            <a:r>
              <a:rPr lang="en-US" dirty="0" smtClean="0"/>
              <a:t>	(com, </a:t>
            </a:r>
            <a:r>
              <a:rPr lang="en-US" dirty="0" err="1" smtClean="0"/>
              <a:t>edu</a:t>
            </a:r>
            <a:r>
              <a:rPr lang="en-US" dirty="0" smtClean="0"/>
              <a:t>, </a:t>
            </a:r>
            <a:r>
              <a:rPr lang="en-US" dirty="0" err="1" smtClean="0"/>
              <a:t>gov</a:t>
            </a:r>
            <a:r>
              <a:rPr lang="en-US" dirty="0" smtClean="0"/>
              <a:t>, org, …)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host.domain.country</a:t>
            </a:r>
            <a:r>
              <a:rPr lang="en-US" dirty="0" smtClean="0"/>
              <a:t>			(us, de, </a:t>
            </a:r>
            <a:r>
              <a:rPr lang="en-US" dirty="0" err="1" smtClean="0"/>
              <a:t>jp</a:t>
            </a:r>
            <a:r>
              <a:rPr lang="en-US" dirty="0" smtClean="0"/>
              <a:t>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430ED7-2CDF-4DD2-A53E-075B2D0719A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-317500"/>
            <a:ext cx="8305800" cy="1463675"/>
          </a:xfrm>
        </p:spPr>
        <p:txBody>
          <a:bodyPr/>
          <a:lstStyle/>
          <a:p>
            <a:pPr eaLnBrk="1" hangingPunct="1"/>
            <a:r>
              <a:rPr lang="en-US" sz="3700" smtClean="0"/>
              <a:t>IPv4 </a:t>
            </a:r>
            <a:r>
              <a:rPr lang="en-US" smtClean="0"/>
              <a:t>Translation support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Internet domain name to IP address (and </a:t>
            </a:r>
            <a:r>
              <a:rPr lang="en-US" dirty="0" err="1" smtClean="0"/>
              <a:t>viceversa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Performed by the Domain Name Service (DNS) hierarchy of servers</a:t>
            </a:r>
          </a:p>
          <a:p>
            <a:pPr eaLnBrk="1" hangingPunct="1"/>
            <a:r>
              <a:rPr lang="en-US" dirty="0" smtClean="0"/>
              <a:t>IP addresses to LAN physical addresses (and </a:t>
            </a:r>
            <a:r>
              <a:rPr lang="en-US" dirty="0" err="1" smtClean="0"/>
              <a:t>viceversa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Problem</a:t>
            </a:r>
          </a:p>
          <a:p>
            <a:pPr lvl="2" eaLnBrk="1" hangingPunct="1"/>
            <a:r>
              <a:rPr lang="en-US" dirty="0" smtClean="0"/>
              <a:t>An IP route can pass through many physical networks</a:t>
            </a:r>
          </a:p>
          <a:p>
            <a:pPr lvl="2" eaLnBrk="1" hangingPunct="1"/>
            <a:r>
              <a:rPr lang="en-US" dirty="0" smtClean="0"/>
              <a:t>Physical (i.e. LAN) network source and destination addresses (at each hop) are needed.</a:t>
            </a:r>
          </a:p>
          <a:p>
            <a:pPr lvl="1" eaLnBrk="1" hangingPunct="1"/>
            <a:r>
              <a:rPr lang="en-US" dirty="0" smtClean="0"/>
              <a:t>Solution</a:t>
            </a:r>
          </a:p>
          <a:p>
            <a:pPr lvl="2" eaLnBrk="1" hangingPunct="1"/>
            <a:r>
              <a:rPr lang="en-US" dirty="0" smtClean="0"/>
              <a:t>Translate from IP address to physical address</a:t>
            </a:r>
          </a:p>
          <a:p>
            <a:pPr lvl="2" eaLnBrk="1" hangingPunct="1"/>
            <a:r>
              <a:rPr lang="en-US" dirty="0" smtClean="0"/>
              <a:t>This is done via the Address Resolution Protocol (ARP)</a:t>
            </a:r>
          </a:p>
          <a:p>
            <a:pPr lvl="2" eaLnBrk="1" hangingPunct="1"/>
            <a:r>
              <a:rPr lang="en-US" dirty="0" smtClean="0"/>
              <a:t>IP asks ARP to translate the IP address into a physical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1CDCA7-C688-4DF5-A906-1D6A52A3D3D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392113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04938"/>
            <a:ext cx="5272088" cy="4995862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000" dirty="0" smtClean="0"/>
              <a:t>Router (1,2) wants to send an IP message to (1,4)</a:t>
            </a:r>
          </a:p>
          <a:p>
            <a:pPr eaLnBrk="1" hangingPunct="1">
              <a:spcAft>
                <a:spcPct val="20000"/>
              </a:spcAft>
            </a:pPr>
            <a:r>
              <a:rPr lang="en-US" sz="2000" dirty="0" smtClean="0"/>
              <a:t>It must find out the </a:t>
            </a:r>
            <a:r>
              <a:rPr lang="en-US" sz="2000" u="sng" dirty="0" smtClean="0"/>
              <a:t>Ethernet address</a:t>
            </a:r>
            <a:r>
              <a:rPr lang="en-US" sz="2000" dirty="0" smtClean="0"/>
              <a:t> of (1,4) (</a:t>
            </a:r>
            <a:r>
              <a:rPr lang="en-US" sz="2000" dirty="0" smtClean="0">
                <a:solidFill>
                  <a:srgbClr val="FF0000"/>
                </a:solidFill>
              </a:rPr>
              <a:t>via ARP</a:t>
            </a:r>
            <a:r>
              <a:rPr lang="en-US" sz="2000" dirty="0" smtClean="0"/>
              <a:t>)</a:t>
            </a:r>
          </a:p>
          <a:p>
            <a:pPr eaLnBrk="1" hangingPunct="1">
              <a:spcAft>
                <a:spcPct val="20000"/>
              </a:spcAft>
            </a:pPr>
            <a:r>
              <a:rPr lang="en-US" sz="2000" dirty="0" smtClean="0"/>
              <a:t>Then, it gives the IP message and the Ethernet destination address to the Ethernet software (driver).</a:t>
            </a:r>
          </a:p>
          <a:p>
            <a:pPr eaLnBrk="1" hangingPunct="1">
              <a:spcAft>
                <a:spcPct val="20000"/>
              </a:spcAft>
            </a:pPr>
            <a:r>
              <a:rPr lang="en-US" sz="2000" dirty="0" smtClean="0"/>
              <a:t>The Ethernet software encapsulates the IP message and sends it over the Ethernet hardware.</a:t>
            </a:r>
          </a:p>
          <a:p>
            <a:pPr eaLnBrk="1" hangingPunct="1">
              <a:spcAft>
                <a:spcPct val="20000"/>
              </a:spcAft>
            </a:pPr>
            <a:r>
              <a:rPr lang="en-US" sz="2000" dirty="0" smtClean="0"/>
              <a:t>The Ethernet hardware at the other router receives the message.</a:t>
            </a:r>
          </a:p>
          <a:p>
            <a:pPr eaLnBrk="1" hangingPunct="1">
              <a:spcAft>
                <a:spcPct val="20000"/>
              </a:spcAft>
            </a:pPr>
            <a:r>
              <a:rPr lang="en-US" sz="2000" dirty="0" smtClean="0"/>
              <a:t>The Ethernet software </a:t>
            </a:r>
            <a:r>
              <a:rPr lang="en-US" sz="2000" dirty="0" err="1" smtClean="0"/>
              <a:t>decapsulates</a:t>
            </a:r>
            <a:r>
              <a:rPr lang="en-US" sz="2000" dirty="0" smtClean="0"/>
              <a:t> the message, and gives it to the IP software.</a:t>
            </a:r>
          </a:p>
        </p:txBody>
      </p:sp>
      <p:sp>
        <p:nvSpPr>
          <p:cNvPr id="16389" name="Freeform 4"/>
          <p:cNvSpPr>
            <a:spLocks noChangeAspect="1"/>
          </p:cNvSpPr>
          <p:nvPr/>
        </p:nvSpPr>
        <p:spPr bwMode="auto">
          <a:xfrm>
            <a:off x="5651500" y="4122738"/>
            <a:ext cx="234950" cy="239712"/>
          </a:xfrm>
          <a:custGeom>
            <a:avLst/>
            <a:gdLst>
              <a:gd name="T0" fmla="*/ 234950 w 113"/>
              <a:gd name="T1" fmla="*/ 233459 h 115"/>
              <a:gd name="T2" fmla="*/ 234950 w 113"/>
              <a:gd name="T3" fmla="*/ 0 h 115"/>
              <a:gd name="T4" fmla="*/ 0 w 113"/>
              <a:gd name="T5" fmla="*/ 0 h 115"/>
              <a:gd name="T6" fmla="*/ 0 w 113"/>
              <a:gd name="T7" fmla="*/ 239712 h 115"/>
              <a:gd name="T8" fmla="*/ 234950 w 113"/>
              <a:gd name="T9" fmla="*/ 239712 h 115"/>
              <a:gd name="T10" fmla="*/ 234950 w 113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Freeform 5"/>
          <p:cNvSpPr>
            <a:spLocks noChangeAspect="1"/>
          </p:cNvSpPr>
          <p:nvPr/>
        </p:nvSpPr>
        <p:spPr bwMode="auto">
          <a:xfrm>
            <a:off x="8243888" y="4254500"/>
            <a:ext cx="233362" cy="233363"/>
          </a:xfrm>
          <a:custGeom>
            <a:avLst/>
            <a:gdLst>
              <a:gd name="T0" fmla="*/ 233362 w 112"/>
              <a:gd name="T1" fmla="*/ 233363 h 112"/>
              <a:gd name="T2" fmla="*/ 233362 w 112"/>
              <a:gd name="T3" fmla="*/ 0 h 112"/>
              <a:gd name="T4" fmla="*/ 0 w 112"/>
              <a:gd name="T5" fmla="*/ 0 h 112"/>
              <a:gd name="T6" fmla="*/ 0 w 112"/>
              <a:gd name="T7" fmla="*/ 233363 h 112"/>
              <a:gd name="T8" fmla="*/ 233362 w 112"/>
              <a:gd name="T9" fmla="*/ 233363 h 112"/>
              <a:gd name="T10" fmla="*/ 233362 w 112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6"/>
          <p:cNvSpPr>
            <a:spLocks noChangeAspect="1"/>
          </p:cNvSpPr>
          <p:nvPr/>
        </p:nvSpPr>
        <p:spPr bwMode="auto">
          <a:xfrm>
            <a:off x="6942138" y="2578100"/>
            <a:ext cx="231775" cy="233363"/>
          </a:xfrm>
          <a:custGeom>
            <a:avLst/>
            <a:gdLst>
              <a:gd name="T0" fmla="*/ 231775 w 112"/>
              <a:gd name="T1" fmla="*/ 233363 h 112"/>
              <a:gd name="T2" fmla="*/ 231775 w 112"/>
              <a:gd name="T3" fmla="*/ 0 h 112"/>
              <a:gd name="T4" fmla="*/ 0 w 112"/>
              <a:gd name="T5" fmla="*/ 0 h 112"/>
              <a:gd name="T6" fmla="*/ 0 w 112"/>
              <a:gd name="T7" fmla="*/ 233363 h 112"/>
              <a:gd name="T8" fmla="*/ 231775 w 112"/>
              <a:gd name="T9" fmla="*/ 233363 h 112"/>
              <a:gd name="T10" fmla="*/ 231775 w 112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Freeform 7"/>
          <p:cNvSpPr>
            <a:spLocks noChangeAspect="1"/>
          </p:cNvSpPr>
          <p:nvPr/>
        </p:nvSpPr>
        <p:spPr bwMode="auto">
          <a:xfrm>
            <a:off x="5805488" y="3219450"/>
            <a:ext cx="238125" cy="231775"/>
          </a:xfrm>
          <a:custGeom>
            <a:avLst/>
            <a:gdLst>
              <a:gd name="T0" fmla="*/ 233947 w 114"/>
              <a:gd name="T1" fmla="*/ 231775 h 112"/>
              <a:gd name="T2" fmla="*/ 238125 w 114"/>
              <a:gd name="T3" fmla="*/ 0 h 112"/>
              <a:gd name="T4" fmla="*/ 0 w 114"/>
              <a:gd name="T5" fmla="*/ 0 h 112"/>
              <a:gd name="T6" fmla="*/ 0 w 114"/>
              <a:gd name="T7" fmla="*/ 231775 h 112"/>
              <a:gd name="T8" fmla="*/ 238125 w 114"/>
              <a:gd name="T9" fmla="*/ 231775 h 112"/>
              <a:gd name="T10" fmla="*/ 238125 w 114"/>
              <a:gd name="T11" fmla="*/ 231775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Freeform 8"/>
          <p:cNvSpPr>
            <a:spLocks noChangeAspect="1"/>
          </p:cNvSpPr>
          <p:nvPr/>
        </p:nvSpPr>
        <p:spPr bwMode="auto">
          <a:xfrm>
            <a:off x="8091488" y="3213100"/>
            <a:ext cx="236537" cy="238125"/>
          </a:xfrm>
          <a:custGeom>
            <a:avLst/>
            <a:gdLst>
              <a:gd name="T0" fmla="*/ 0 w 114"/>
              <a:gd name="T1" fmla="*/ 231913 h 115"/>
              <a:gd name="T2" fmla="*/ 236537 w 114"/>
              <a:gd name="T3" fmla="*/ 238125 h 115"/>
              <a:gd name="T4" fmla="*/ 236537 w 114"/>
              <a:gd name="T5" fmla="*/ 0 h 115"/>
              <a:gd name="T6" fmla="*/ 4150 w 114"/>
              <a:gd name="T7" fmla="*/ 0 h 115"/>
              <a:gd name="T8" fmla="*/ 4150 w 114"/>
              <a:gd name="T9" fmla="*/ 238125 h 115"/>
              <a:gd name="T10" fmla="*/ 4150 w 114"/>
              <a:gd name="T11" fmla="*/ 238125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9"/>
          <p:cNvSpPr>
            <a:spLocks noChangeAspect="1" noChangeShapeType="1"/>
          </p:cNvSpPr>
          <p:nvPr/>
        </p:nvSpPr>
        <p:spPr bwMode="auto">
          <a:xfrm>
            <a:off x="7056438" y="2806700"/>
            <a:ext cx="1587" cy="247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0"/>
          <p:cNvSpPr>
            <a:spLocks noChangeAspect="1" noChangeShapeType="1"/>
          </p:cNvSpPr>
          <p:nvPr/>
        </p:nvSpPr>
        <p:spPr bwMode="auto">
          <a:xfrm flipH="1" flipV="1">
            <a:off x="6043613" y="3336925"/>
            <a:ext cx="357187" cy="1984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1"/>
          <p:cNvSpPr>
            <a:spLocks noChangeAspect="1" noChangeShapeType="1"/>
          </p:cNvSpPr>
          <p:nvPr/>
        </p:nvSpPr>
        <p:spPr bwMode="auto">
          <a:xfrm flipV="1">
            <a:off x="7708900" y="3333750"/>
            <a:ext cx="382588" cy="2111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2" name="Cloud"/>
          <p:cNvSpPr>
            <a:spLocks noChangeAspect="1" noEditPoints="1" noChangeArrowheads="1"/>
          </p:cNvSpPr>
          <p:nvPr/>
        </p:nvSpPr>
        <p:spPr bwMode="auto">
          <a:xfrm>
            <a:off x="6280150" y="2959100"/>
            <a:ext cx="1497013" cy="12557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/>
              <a:t>Ethernet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6719888" y="2201863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(1,0)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5424488" y="37211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(1,2)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7862888" y="28067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(1,5)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5576888" y="28829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(1,1)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8091488" y="38735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(1,4)</a:t>
            </a:r>
          </a:p>
        </p:txBody>
      </p:sp>
      <p:sp>
        <p:nvSpPr>
          <p:cNvPr id="16403" name="Line 18"/>
          <p:cNvSpPr>
            <a:spLocks noChangeAspect="1" noChangeShapeType="1"/>
          </p:cNvSpPr>
          <p:nvPr/>
        </p:nvSpPr>
        <p:spPr bwMode="auto">
          <a:xfrm flipV="1">
            <a:off x="5881688" y="3949700"/>
            <a:ext cx="458787" cy="2524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7558088" y="38735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5881688" y="44831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CFDE4E-18AA-443A-A6A9-ECD64EA3A8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79425"/>
            <a:ext cx="8305800" cy="603250"/>
          </a:xfrm>
        </p:spPr>
        <p:txBody>
          <a:bodyPr/>
          <a:lstStyle/>
          <a:p>
            <a:pPr eaLnBrk="1" hangingPunct="1"/>
            <a:r>
              <a:rPr lang="en-US" smtClean="0"/>
              <a:t>IP to Physical Address Translation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Hard-coded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Encode physical address in IP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Ex: Map Ethernet addresses to IP addresses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Makes it impossible to associate IP address with topology (routing becomes too difficult)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Fixed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Maintain a central repository and distribute to hosts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Bottleneck for queries and updates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Automatically (on the fly) generated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ARP to build table at each host as needed.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timeouts to clean up table (remove unused entries)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9DF7E4-069F-4945-8FCB-6C7B221DD13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ARP in the Protocol “Stack”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657600" y="4191000"/>
            <a:ext cx="1752600" cy="26987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Physical Networks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295400" y="2382838"/>
            <a:ext cx="995363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FTP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700838" y="2382838"/>
            <a:ext cx="995362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TFTP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922838" y="2382838"/>
            <a:ext cx="995362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NV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073400" y="2382838"/>
            <a:ext cx="995363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HTTP</a:t>
            </a: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793875" y="2652713"/>
            <a:ext cx="8524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>
            <a:off x="2646363" y="2652713"/>
            <a:ext cx="925512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5419725" y="2652713"/>
            <a:ext cx="854075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>
            <a:off x="6273800" y="2652713"/>
            <a:ext cx="923925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149475" y="2921000"/>
            <a:ext cx="995363" cy="269875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TCP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5775325" y="2921000"/>
            <a:ext cx="996950" cy="269875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UDP</a:t>
            </a:r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2646363" y="3190875"/>
            <a:ext cx="1706562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H="1">
            <a:off x="4424363" y="3190875"/>
            <a:ext cx="1849437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3927475" y="3370263"/>
            <a:ext cx="995363" cy="268287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IP</a:t>
            </a:r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>
            <a:off x="2819400" y="3638550"/>
            <a:ext cx="1604963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 flipV="1">
            <a:off x="2819400" y="3962400"/>
            <a:ext cx="8524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 flipH="1">
            <a:off x="4419600" y="3638550"/>
            <a:ext cx="4763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1905000" y="3733800"/>
            <a:ext cx="995363" cy="268288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68300" y="1225550"/>
            <a:ext cx="8229600" cy="20383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an internetwork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Many networks interconnected, but provide the illusion of having a single network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Each network </a:t>
            </a:r>
            <a:r>
              <a:rPr kumimoji="0" lang="en-US" b="0" i="1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has its own addressing </a:t>
            </a: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routing mechanism.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cross from one network to another, you need an additional layer of software to glue everything together (i.e. IP)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489F41-A925-4D3B-959B-8B8901A496C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Internetworking</a:t>
            </a:r>
          </a:p>
        </p:txBody>
      </p:sp>
      <p:sp>
        <p:nvSpPr>
          <p:cNvPr id="4100" name="Freeform 4"/>
          <p:cNvSpPr>
            <a:spLocks noChangeAspect="1"/>
          </p:cNvSpPr>
          <p:nvPr/>
        </p:nvSpPr>
        <p:spPr bwMode="auto">
          <a:xfrm>
            <a:off x="2628900" y="3897313"/>
            <a:ext cx="1143000" cy="1030287"/>
          </a:xfrm>
          <a:custGeom>
            <a:avLst/>
            <a:gdLst>
              <a:gd name="T0" fmla="*/ 1143000 w 656"/>
              <a:gd name="T1" fmla="*/ 0 h 591"/>
              <a:gd name="T2" fmla="*/ 0 w 656"/>
              <a:gd name="T3" fmla="*/ 1030287 h 591"/>
              <a:gd name="T4" fmla="*/ 0 60000 65536"/>
              <a:gd name="T5" fmla="*/ 0 60000 65536"/>
              <a:gd name="T6" fmla="*/ 0 w 656"/>
              <a:gd name="T7" fmla="*/ 0 h 591"/>
              <a:gd name="T8" fmla="*/ 656 w 656"/>
              <a:gd name="T9" fmla="*/ 591 h 59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Freeform 5"/>
          <p:cNvSpPr>
            <a:spLocks noChangeAspect="1"/>
          </p:cNvSpPr>
          <p:nvPr/>
        </p:nvSpPr>
        <p:spPr bwMode="auto">
          <a:xfrm>
            <a:off x="3084513" y="4262438"/>
            <a:ext cx="234950" cy="239712"/>
          </a:xfrm>
          <a:custGeom>
            <a:avLst/>
            <a:gdLst>
              <a:gd name="T0" fmla="*/ 234950 w 113"/>
              <a:gd name="T1" fmla="*/ 233459 h 115"/>
              <a:gd name="T2" fmla="*/ 234950 w 113"/>
              <a:gd name="T3" fmla="*/ 0 h 115"/>
              <a:gd name="T4" fmla="*/ 0 w 113"/>
              <a:gd name="T5" fmla="*/ 0 h 115"/>
              <a:gd name="T6" fmla="*/ 0 w 113"/>
              <a:gd name="T7" fmla="*/ 239712 h 115"/>
              <a:gd name="T8" fmla="*/ 234950 w 113"/>
              <a:gd name="T9" fmla="*/ 239712 h 115"/>
              <a:gd name="T10" fmla="*/ 234950 w 113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Freeform 6"/>
          <p:cNvSpPr>
            <a:spLocks noChangeAspect="1"/>
          </p:cNvSpPr>
          <p:nvPr/>
        </p:nvSpPr>
        <p:spPr bwMode="auto">
          <a:xfrm>
            <a:off x="5067300" y="3937000"/>
            <a:ext cx="1423988" cy="1127125"/>
          </a:xfrm>
          <a:custGeom>
            <a:avLst/>
            <a:gdLst>
              <a:gd name="T0" fmla="*/ 0 w 897"/>
              <a:gd name="T1" fmla="*/ 0 h 710"/>
              <a:gd name="T2" fmla="*/ 1423988 w 897"/>
              <a:gd name="T3" fmla="*/ 1127125 h 710"/>
              <a:gd name="T4" fmla="*/ 0 60000 65536"/>
              <a:gd name="T5" fmla="*/ 0 60000 65536"/>
              <a:gd name="T6" fmla="*/ 0 w 897"/>
              <a:gd name="T7" fmla="*/ 0 h 710"/>
              <a:gd name="T8" fmla="*/ 897 w 897"/>
              <a:gd name="T9" fmla="*/ 710 h 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7" h="710">
                <a:moveTo>
                  <a:pt x="0" y="0"/>
                </a:moveTo>
                <a:lnTo>
                  <a:pt x="897" y="710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Freeform 7"/>
          <p:cNvSpPr>
            <a:spLocks noChangeAspect="1"/>
          </p:cNvSpPr>
          <p:nvPr/>
        </p:nvSpPr>
        <p:spPr bwMode="auto">
          <a:xfrm>
            <a:off x="5676900" y="4394200"/>
            <a:ext cx="233363" cy="233363"/>
          </a:xfrm>
          <a:custGeom>
            <a:avLst/>
            <a:gdLst>
              <a:gd name="T0" fmla="*/ 233363 w 112"/>
              <a:gd name="T1" fmla="*/ 233363 h 112"/>
              <a:gd name="T2" fmla="*/ 233363 w 112"/>
              <a:gd name="T3" fmla="*/ 0 h 112"/>
              <a:gd name="T4" fmla="*/ 0 w 112"/>
              <a:gd name="T5" fmla="*/ 0 h 112"/>
              <a:gd name="T6" fmla="*/ 0 w 112"/>
              <a:gd name="T7" fmla="*/ 233363 h 112"/>
              <a:gd name="T8" fmla="*/ 233363 w 112"/>
              <a:gd name="T9" fmla="*/ 233363 h 112"/>
              <a:gd name="T10" fmla="*/ 233363 w 112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Aspect="1" noChangeShapeType="1"/>
          </p:cNvSpPr>
          <p:nvPr/>
        </p:nvSpPr>
        <p:spPr bwMode="auto">
          <a:xfrm>
            <a:off x="2781300" y="5461000"/>
            <a:ext cx="3505200" cy="12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 noChangeAspect="1"/>
          </p:cNvSpPr>
          <p:nvPr/>
        </p:nvSpPr>
        <p:spPr bwMode="auto">
          <a:xfrm>
            <a:off x="4457700" y="5384800"/>
            <a:ext cx="233363" cy="231775"/>
          </a:xfrm>
          <a:custGeom>
            <a:avLst/>
            <a:gdLst>
              <a:gd name="T0" fmla="*/ 233363 w 112"/>
              <a:gd name="T1" fmla="*/ 231775 h 112"/>
              <a:gd name="T2" fmla="*/ 233363 w 112"/>
              <a:gd name="T3" fmla="*/ 0 h 112"/>
              <a:gd name="T4" fmla="*/ 0 w 112"/>
              <a:gd name="T5" fmla="*/ 0 h 112"/>
              <a:gd name="T6" fmla="*/ 0 w 112"/>
              <a:gd name="T7" fmla="*/ 231775 h 112"/>
              <a:gd name="T8" fmla="*/ 233363 w 112"/>
              <a:gd name="T9" fmla="*/ 231775 h 112"/>
              <a:gd name="T10" fmla="*/ 233363 w 112"/>
              <a:gd name="T11" fmla="*/ 231775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spect="1"/>
          </p:cNvSpPr>
          <p:nvPr/>
        </p:nvSpPr>
        <p:spPr bwMode="auto">
          <a:xfrm>
            <a:off x="1258888" y="6142038"/>
            <a:ext cx="239712" cy="233362"/>
          </a:xfrm>
          <a:custGeom>
            <a:avLst/>
            <a:gdLst>
              <a:gd name="T0" fmla="*/ 233459 w 115"/>
              <a:gd name="T1" fmla="*/ 233362 h 112"/>
              <a:gd name="T2" fmla="*/ 239712 w 115"/>
              <a:gd name="T3" fmla="*/ 0 h 112"/>
              <a:gd name="T4" fmla="*/ 0 w 115"/>
              <a:gd name="T5" fmla="*/ 0 h 112"/>
              <a:gd name="T6" fmla="*/ 0 w 115"/>
              <a:gd name="T7" fmla="*/ 233362 h 112"/>
              <a:gd name="T8" fmla="*/ 239712 w 115"/>
              <a:gd name="T9" fmla="*/ 233362 h 112"/>
              <a:gd name="T10" fmla="*/ 239712 w 115"/>
              <a:gd name="T11" fmla="*/ 2333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 noChangeAspect="1"/>
          </p:cNvSpPr>
          <p:nvPr/>
        </p:nvSpPr>
        <p:spPr bwMode="auto">
          <a:xfrm>
            <a:off x="2627313" y="6142038"/>
            <a:ext cx="238125" cy="233362"/>
          </a:xfrm>
          <a:custGeom>
            <a:avLst/>
            <a:gdLst>
              <a:gd name="T0" fmla="*/ 231913 w 115"/>
              <a:gd name="T1" fmla="*/ 233362 h 112"/>
              <a:gd name="T2" fmla="*/ 238125 w 115"/>
              <a:gd name="T3" fmla="*/ 0 h 112"/>
              <a:gd name="T4" fmla="*/ 0 w 115"/>
              <a:gd name="T5" fmla="*/ 0 h 112"/>
              <a:gd name="T6" fmla="*/ 0 w 115"/>
              <a:gd name="T7" fmla="*/ 233362 h 112"/>
              <a:gd name="T8" fmla="*/ 238125 w 115"/>
              <a:gd name="T9" fmla="*/ 233362 h 112"/>
              <a:gd name="T10" fmla="*/ 238125 w 115"/>
              <a:gd name="T11" fmla="*/ 2333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" name="Freeform 12"/>
          <p:cNvSpPr>
            <a:spLocks noChangeAspect="1"/>
          </p:cNvSpPr>
          <p:nvPr/>
        </p:nvSpPr>
        <p:spPr bwMode="auto">
          <a:xfrm>
            <a:off x="1104900" y="4622800"/>
            <a:ext cx="239713" cy="233363"/>
          </a:xfrm>
          <a:custGeom>
            <a:avLst/>
            <a:gdLst>
              <a:gd name="T0" fmla="*/ 239713 w 115"/>
              <a:gd name="T1" fmla="*/ 233363 h 112"/>
              <a:gd name="T2" fmla="*/ 239713 w 115"/>
              <a:gd name="T3" fmla="*/ 0 h 112"/>
              <a:gd name="T4" fmla="*/ 0 w 115"/>
              <a:gd name="T5" fmla="*/ 0 h 112"/>
              <a:gd name="T6" fmla="*/ 0 w 115"/>
              <a:gd name="T7" fmla="*/ 233363 h 112"/>
              <a:gd name="T8" fmla="*/ 239713 w 115"/>
              <a:gd name="T9" fmla="*/ 233363 h 112"/>
              <a:gd name="T10" fmla="*/ 239713 w 115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Aspect="1" noChangeShapeType="1"/>
          </p:cNvSpPr>
          <p:nvPr/>
        </p:nvSpPr>
        <p:spPr bwMode="auto">
          <a:xfrm flipH="1" flipV="1">
            <a:off x="1223963" y="4856163"/>
            <a:ext cx="292100" cy="165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Aspect="1" noChangeShapeType="1"/>
          </p:cNvSpPr>
          <p:nvPr/>
        </p:nvSpPr>
        <p:spPr bwMode="auto">
          <a:xfrm flipH="1">
            <a:off x="1377950" y="5749925"/>
            <a:ext cx="376238" cy="385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Line 15"/>
          <p:cNvSpPr>
            <a:spLocks noChangeAspect="1" noChangeShapeType="1"/>
          </p:cNvSpPr>
          <p:nvPr/>
        </p:nvSpPr>
        <p:spPr bwMode="auto">
          <a:xfrm>
            <a:off x="2365375" y="5764213"/>
            <a:ext cx="379413" cy="3778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8" name="Cloud"/>
          <p:cNvSpPr>
            <a:spLocks noChangeAspect="1" noEditPoints="1" noChangeArrowheads="1"/>
          </p:cNvSpPr>
          <p:nvPr/>
        </p:nvSpPr>
        <p:spPr bwMode="auto">
          <a:xfrm>
            <a:off x="1290638" y="4760913"/>
            <a:ext cx="1497012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/>
              <a:t>ATM</a:t>
            </a:r>
          </a:p>
        </p:txBody>
      </p:sp>
      <p:sp>
        <p:nvSpPr>
          <p:cNvPr id="4113" name="Freeform 17"/>
          <p:cNvSpPr>
            <a:spLocks noChangeAspect="1"/>
          </p:cNvSpPr>
          <p:nvPr/>
        </p:nvSpPr>
        <p:spPr bwMode="auto">
          <a:xfrm>
            <a:off x="4387850" y="4572000"/>
            <a:ext cx="231775" cy="233363"/>
          </a:xfrm>
          <a:custGeom>
            <a:avLst/>
            <a:gdLst>
              <a:gd name="T0" fmla="*/ 231775 w 112"/>
              <a:gd name="T1" fmla="*/ 233363 h 112"/>
              <a:gd name="T2" fmla="*/ 231775 w 112"/>
              <a:gd name="T3" fmla="*/ 0 h 112"/>
              <a:gd name="T4" fmla="*/ 0 w 112"/>
              <a:gd name="T5" fmla="*/ 0 h 112"/>
              <a:gd name="T6" fmla="*/ 0 w 112"/>
              <a:gd name="T7" fmla="*/ 233363 h 112"/>
              <a:gd name="T8" fmla="*/ 231775 w 112"/>
              <a:gd name="T9" fmla="*/ 233363 h 112"/>
              <a:gd name="T10" fmla="*/ 231775 w 112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 noChangeAspect="1"/>
          </p:cNvSpPr>
          <p:nvPr/>
        </p:nvSpPr>
        <p:spPr bwMode="auto">
          <a:xfrm>
            <a:off x="3238500" y="3359150"/>
            <a:ext cx="238125" cy="231775"/>
          </a:xfrm>
          <a:custGeom>
            <a:avLst/>
            <a:gdLst>
              <a:gd name="T0" fmla="*/ 233947 w 114"/>
              <a:gd name="T1" fmla="*/ 231775 h 112"/>
              <a:gd name="T2" fmla="*/ 238125 w 114"/>
              <a:gd name="T3" fmla="*/ 0 h 112"/>
              <a:gd name="T4" fmla="*/ 0 w 114"/>
              <a:gd name="T5" fmla="*/ 0 h 112"/>
              <a:gd name="T6" fmla="*/ 0 w 114"/>
              <a:gd name="T7" fmla="*/ 231775 h 112"/>
              <a:gd name="T8" fmla="*/ 238125 w 114"/>
              <a:gd name="T9" fmla="*/ 231775 h 112"/>
              <a:gd name="T10" fmla="*/ 238125 w 114"/>
              <a:gd name="T11" fmla="*/ 231775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Freeform 19"/>
          <p:cNvSpPr>
            <a:spLocks noChangeAspect="1"/>
          </p:cNvSpPr>
          <p:nvPr/>
        </p:nvSpPr>
        <p:spPr bwMode="auto">
          <a:xfrm>
            <a:off x="5524500" y="3352800"/>
            <a:ext cx="236538" cy="238125"/>
          </a:xfrm>
          <a:custGeom>
            <a:avLst/>
            <a:gdLst>
              <a:gd name="T0" fmla="*/ 0 w 114"/>
              <a:gd name="T1" fmla="*/ 231913 h 115"/>
              <a:gd name="T2" fmla="*/ 236538 w 114"/>
              <a:gd name="T3" fmla="*/ 238125 h 115"/>
              <a:gd name="T4" fmla="*/ 236538 w 114"/>
              <a:gd name="T5" fmla="*/ 0 h 115"/>
              <a:gd name="T6" fmla="*/ 4150 w 114"/>
              <a:gd name="T7" fmla="*/ 0 h 115"/>
              <a:gd name="T8" fmla="*/ 4150 w 114"/>
              <a:gd name="T9" fmla="*/ 238125 h 115"/>
              <a:gd name="T10" fmla="*/ 4150 w 114"/>
              <a:gd name="T11" fmla="*/ 238125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Line 20"/>
          <p:cNvSpPr>
            <a:spLocks noChangeAspect="1" noChangeShapeType="1"/>
          </p:cNvSpPr>
          <p:nvPr/>
        </p:nvSpPr>
        <p:spPr bwMode="auto">
          <a:xfrm>
            <a:off x="4502150" y="4330700"/>
            <a:ext cx="1588" cy="247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Line 21"/>
          <p:cNvSpPr>
            <a:spLocks noChangeAspect="1" noChangeShapeType="1"/>
          </p:cNvSpPr>
          <p:nvPr/>
        </p:nvSpPr>
        <p:spPr bwMode="auto">
          <a:xfrm flipH="1" flipV="1">
            <a:off x="3476625" y="3476625"/>
            <a:ext cx="357188" cy="1984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22"/>
          <p:cNvSpPr>
            <a:spLocks noChangeAspect="1" noChangeShapeType="1"/>
          </p:cNvSpPr>
          <p:nvPr/>
        </p:nvSpPr>
        <p:spPr bwMode="auto">
          <a:xfrm flipV="1">
            <a:off x="5141913" y="3473450"/>
            <a:ext cx="382587" cy="2111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5" name="Cloud"/>
          <p:cNvSpPr>
            <a:spLocks noChangeAspect="1" noEditPoints="1" noChangeArrowheads="1"/>
          </p:cNvSpPr>
          <p:nvPr/>
        </p:nvSpPr>
        <p:spPr bwMode="auto">
          <a:xfrm>
            <a:off x="3713163" y="3098800"/>
            <a:ext cx="1497012" cy="12557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/>
              <a:t>Ethernet</a:t>
            </a:r>
          </a:p>
        </p:txBody>
      </p:sp>
      <p:sp>
        <p:nvSpPr>
          <p:cNvPr id="4120" name="Freeform 24"/>
          <p:cNvSpPr>
            <a:spLocks noChangeAspect="1"/>
          </p:cNvSpPr>
          <p:nvPr/>
        </p:nvSpPr>
        <p:spPr bwMode="auto">
          <a:xfrm>
            <a:off x="7818438" y="4699000"/>
            <a:ext cx="233362" cy="236538"/>
          </a:xfrm>
          <a:custGeom>
            <a:avLst/>
            <a:gdLst>
              <a:gd name="T0" fmla="*/ 0 w 112"/>
              <a:gd name="T1" fmla="*/ 232388 h 114"/>
              <a:gd name="T2" fmla="*/ 233362 w 112"/>
              <a:gd name="T3" fmla="*/ 236538 h 114"/>
              <a:gd name="T4" fmla="*/ 233362 w 112"/>
              <a:gd name="T5" fmla="*/ 0 h 114"/>
              <a:gd name="T6" fmla="*/ 0 w 112"/>
              <a:gd name="T7" fmla="*/ 0 h 114"/>
              <a:gd name="T8" fmla="*/ 0 w 112"/>
              <a:gd name="T9" fmla="*/ 236538 h 114"/>
              <a:gd name="T10" fmla="*/ 0 w 112"/>
              <a:gd name="T11" fmla="*/ 236538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 noChangeAspect="1"/>
          </p:cNvSpPr>
          <p:nvPr/>
        </p:nvSpPr>
        <p:spPr bwMode="auto">
          <a:xfrm>
            <a:off x="6286500" y="6215063"/>
            <a:ext cx="239713" cy="239712"/>
          </a:xfrm>
          <a:custGeom>
            <a:avLst/>
            <a:gdLst>
              <a:gd name="T0" fmla="*/ 233460 w 115"/>
              <a:gd name="T1" fmla="*/ 233459 h 115"/>
              <a:gd name="T2" fmla="*/ 239713 w 115"/>
              <a:gd name="T3" fmla="*/ 0 h 115"/>
              <a:gd name="T4" fmla="*/ 0 w 115"/>
              <a:gd name="T5" fmla="*/ 0 h 115"/>
              <a:gd name="T6" fmla="*/ 0 w 115"/>
              <a:gd name="T7" fmla="*/ 239712 h 115"/>
              <a:gd name="T8" fmla="*/ 239713 w 115"/>
              <a:gd name="T9" fmla="*/ 239712 h 115"/>
              <a:gd name="T10" fmla="*/ 239713 w 115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 noChangeAspect="1"/>
          </p:cNvSpPr>
          <p:nvPr/>
        </p:nvSpPr>
        <p:spPr bwMode="auto">
          <a:xfrm>
            <a:off x="7615238" y="6215063"/>
            <a:ext cx="233362" cy="239712"/>
          </a:xfrm>
          <a:custGeom>
            <a:avLst/>
            <a:gdLst>
              <a:gd name="T0" fmla="*/ 233362 w 112"/>
              <a:gd name="T1" fmla="*/ 233459 h 115"/>
              <a:gd name="T2" fmla="*/ 233362 w 112"/>
              <a:gd name="T3" fmla="*/ 0 h 115"/>
              <a:gd name="T4" fmla="*/ 0 w 112"/>
              <a:gd name="T5" fmla="*/ 0 h 115"/>
              <a:gd name="T6" fmla="*/ 0 w 112"/>
              <a:gd name="T7" fmla="*/ 239712 h 115"/>
              <a:gd name="T8" fmla="*/ 233362 w 112"/>
              <a:gd name="T9" fmla="*/ 239712 h 115"/>
              <a:gd name="T10" fmla="*/ 233362 w 112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3" name="Line 27"/>
          <p:cNvSpPr>
            <a:spLocks noChangeAspect="1" noChangeShapeType="1"/>
          </p:cNvSpPr>
          <p:nvPr/>
        </p:nvSpPr>
        <p:spPr bwMode="auto">
          <a:xfrm flipV="1">
            <a:off x="7626350" y="4935538"/>
            <a:ext cx="306388" cy="1539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4" name="Line 28"/>
          <p:cNvSpPr>
            <a:spLocks noChangeAspect="1" noChangeShapeType="1"/>
          </p:cNvSpPr>
          <p:nvPr/>
        </p:nvSpPr>
        <p:spPr bwMode="auto">
          <a:xfrm flipH="1">
            <a:off x="6407150" y="5838825"/>
            <a:ext cx="369888" cy="3762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5" name="Line 29"/>
          <p:cNvSpPr>
            <a:spLocks noChangeAspect="1" noChangeShapeType="1"/>
          </p:cNvSpPr>
          <p:nvPr/>
        </p:nvSpPr>
        <p:spPr bwMode="auto">
          <a:xfrm>
            <a:off x="7402513" y="5819775"/>
            <a:ext cx="327025" cy="395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702" name="Cloud"/>
          <p:cNvSpPr>
            <a:spLocks noChangeAspect="1" noEditPoints="1" noChangeArrowheads="1"/>
          </p:cNvSpPr>
          <p:nvPr/>
        </p:nvSpPr>
        <p:spPr bwMode="auto">
          <a:xfrm>
            <a:off x="6318250" y="4840288"/>
            <a:ext cx="1497013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 dirty="0" smtClean="0"/>
              <a:t>802.11 </a:t>
            </a:r>
            <a:r>
              <a:rPr lang="en-US" sz="1400" b="1" dirty="0" err="1" smtClean="0"/>
              <a:t>wifi</a:t>
            </a:r>
            <a:endParaRPr lang="en-US" sz="1400" b="1" dirty="0"/>
          </a:p>
        </p:txBody>
      </p:sp>
      <p:sp>
        <p:nvSpPr>
          <p:cNvPr id="4127" name="Freeform 31"/>
          <p:cNvSpPr>
            <a:spLocks noChangeAspect="1"/>
          </p:cNvSpPr>
          <p:nvPr/>
        </p:nvSpPr>
        <p:spPr bwMode="auto">
          <a:xfrm>
            <a:off x="2806700" y="4157663"/>
            <a:ext cx="1193800" cy="1074737"/>
          </a:xfrm>
          <a:custGeom>
            <a:avLst/>
            <a:gdLst>
              <a:gd name="T0" fmla="*/ 1193800 w 656"/>
              <a:gd name="T1" fmla="*/ 0 h 591"/>
              <a:gd name="T2" fmla="*/ 0 w 656"/>
              <a:gd name="T3" fmla="*/ 1074737 h 591"/>
              <a:gd name="T4" fmla="*/ 0 60000 65536"/>
              <a:gd name="T5" fmla="*/ 0 60000 65536"/>
              <a:gd name="T6" fmla="*/ 0 w 656"/>
              <a:gd name="T7" fmla="*/ 0 h 591"/>
              <a:gd name="T8" fmla="*/ 656 w 656"/>
              <a:gd name="T9" fmla="*/ 591 h 59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3262313" y="4567238"/>
            <a:ext cx="234950" cy="239712"/>
          </a:xfrm>
          <a:custGeom>
            <a:avLst/>
            <a:gdLst>
              <a:gd name="T0" fmla="*/ 234950 w 113"/>
              <a:gd name="T1" fmla="*/ 233459 h 115"/>
              <a:gd name="T2" fmla="*/ 234950 w 113"/>
              <a:gd name="T3" fmla="*/ 0 h 115"/>
              <a:gd name="T4" fmla="*/ 0 w 113"/>
              <a:gd name="T5" fmla="*/ 0 h 115"/>
              <a:gd name="T6" fmla="*/ 0 w 113"/>
              <a:gd name="T7" fmla="*/ 239712 h 115"/>
              <a:gd name="T8" fmla="*/ 234950 w 113"/>
              <a:gd name="T9" fmla="*/ 239712 h 115"/>
              <a:gd name="T10" fmla="*/ 234950 w 113"/>
              <a:gd name="T11" fmla="*/ 239712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9" name="Freeform 33"/>
          <p:cNvSpPr>
            <a:spLocks noChangeAspect="1"/>
          </p:cNvSpPr>
          <p:nvPr/>
        </p:nvSpPr>
        <p:spPr bwMode="auto">
          <a:xfrm>
            <a:off x="723900" y="3429000"/>
            <a:ext cx="238125" cy="231775"/>
          </a:xfrm>
          <a:custGeom>
            <a:avLst/>
            <a:gdLst>
              <a:gd name="T0" fmla="*/ 233947 w 114"/>
              <a:gd name="T1" fmla="*/ 231775 h 112"/>
              <a:gd name="T2" fmla="*/ 238125 w 114"/>
              <a:gd name="T3" fmla="*/ 0 h 112"/>
              <a:gd name="T4" fmla="*/ 0 w 114"/>
              <a:gd name="T5" fmla="*/ 0 h 112"/>
              <a:gd name="T6" fmla="*/ 0 w 114"/>
              <a:gd name="T7" fmla="*/ 231775 h 112"/>
              <a:gd name="T8" fmla="*/ 238125 w 114"/>
              <a:gd name="T9" fmla="*/ 231775 h 112"/>
              <a:gd name="T10" fmla="*/ 238125 w 114"/>
              <a:gd name="T11" fmla="*/ 231775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1104900" y="3352800"/>
            <a:ext cx="6635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Host</a:t>
            </a:r>
          </a:p>
        </p:txBody>
      </p:sp>
      <p:sp>
        <p:nvSpPr>
          <p:cNvPr id="4131" name="Freeform 35"/>
          <p:cNvSpPr>
            <a:spLocks noChangeAspect="1"/>
          </p:cNvSpPr>
          <p:nvPr/>
        </p:nvSpPr>
        <p:spPr bwMode="auto">
          <a:xfrm>
            <a:off x="723900" y="3962400"/>
            <a:ext cx="234950" cy="239713"/>
          </a:xfrm>
          <a:custGeom>
            <a:avLst/>
            <a:gdLst>
              <a:gd name="T0" fmla="*/ 234950 w 113"/>
              <a:gd name="T1" fmla="*/ 233460 h 115"/>
              <a:gd name="T2" fmla="*/ 234950 w 113"/>
              <a:gd name="T3" fmla="*/ 0 h 115"/>
              <a:gd name="T4" fmla="*/ 0 w 113"/>
              <a:gd name="T5" fmla="*/ 0 h 115"/>
              <a:gd name="T6" fmla="*/ 0 w 113"/>
              <a:gd name="T7" fmla="*/ 239713 h 115"/>
              <a:gd name="T8" fmla="*/ 234950 w 113"/>
              <a:gd name="T9" fmla="*/ 239713 h 115"/>
              <a:gd name="T10" fmla="*/ 234950 w 113"/>
              <a:gd name="T11" fmla="*/ 239713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1104900" y="3886200"/>
            <a:ext cx="990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636E2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636E2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636E2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636E2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8BBFAF-7960-4CD2-98E8-2EFF960AA5E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9459" name="Rectangle 13"/>
          <p:cNvSpPr>
            <a:spLocks noChangeArrowheads="1"/>
          </p:cNvSpPr>
          <p:nvPr/>
        </p:nvSpPr>
        <p:spPr bwMode="auto">
          <a:xfrm>
            <a:off x="2057400" y="5410200"/>
            <a:ext cx="538163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Rectangle 14"/>
          <p:cNvSpPr>
            <a:spLocks noChangeArrowheads="1"/>
          </p:cNvSpPr>
          <p:nvPr/>
        </p:nvSpPr>
        <p:spPr bwMode="auto">
          <a:xfrm>
            <a:off x="5095875" y="5410200"/>
            <a:ext cx="538163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4141788" y="5410200"/>
            <a:ext cx="538162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Rectangle 16"/>
          <p:cNvSpPr>
            <a:spLocks noChangeArrowheads="1"/>
          </p:cNvSpPr>
          <p:nvPr/>
        </p:nvSpPr>
        <p:spPr bwMode="auto">
          <a:xfrm>
            <a:off x="3106738" y="5391150"/>
            <a:ext cx="538162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ARP Request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381000" y="1346200"/>
            <a:ext cx="81788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 dirty="0"/>
              <a:t>A wants to send an IP message to B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 dirty="0"/>
              <a:t>A </a:t>
            </a:r>
            <a:r>
              <a:rPr lang="en-US" sz="2000" i="1" dirty="0"/>
              <a:t>broadcasts</a:t>
            </a:r>
            <a:r>
              <a:rPr lang="en-US" sz="2000" dirty="0"/>
              <a:t> an ARP-REQUEST message on the physical </a:t>
            </a:r>
            <a:r>
              <a:rPr lang="en-US" sz="2000" dirty="0" smtClean="0"/>
              <a:t>network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 dirty="0" smtClean="0"/>
              <a:t>The ARP-REQUEST is encapsulated into a phys. </a:t>
            </a:r>
            <a:r>
              <a:rPr lang="en-US" sz="2000" dirty="0" err="1" smtClean="0"/>
              <a:t>netw</a:t>
            </a:r>
            <a:r>
              <a:rPr lang="en-US" sz="2000" dirty="0" smtClean="0"/>
              <a:t>. (e.g. Ethernet) frame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solidFill>
                  <a:srgbClr val="0033CC"/>
                </a:solidFill>
              </a:rPr>
              <a:t>ARP-REQUEST header </a:t>
            </a:r>
            <a:r>
              <a:rPr lang="en-US" sz="2000" dirty="0"/>
              <a:t>contains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000" dirty="0"/>
              <a:t>sender IP address field 	    </a:t>
            </a:r>
            <a:r>
              <a:rPr lang="en-US" sz="2000" dirty="0" smtClean="0"/>
              <a:t>=	 </a:t>
            </a:r>
            <a:r>
              <a:rPr lang="en-US" sz="2000" dirty="0"/>
              <a:t>A’s IP address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000" dirty="0"/>
              <a:t>sender phys. net. address field = </a:t>
            </a:r>
            <a:r>
              <a:rPr lang="en-US" sz="2000" dirty="0" smtClean="0"/>
              <a:t>	A’s </a:t>
            </a:r>
            <a:r>
              <a:rPr lang="en-US" sz="2000" dirty="0"/>
              <a:t>phys. net. address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000" dirty="0"/>
              <a:t>target IP address field 	    = </a:t>
            </a:r>
            <a:r>
              <a:rPr lang="en-US" sz="2000" dirty="0" smtClean="0"/>
              <a:t>	B’s </a:t>
            </a:r>
            <a:r>
              <a:rPr lang="en-US" sz="2000" dirty="0"/>
              <a:t>IP address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000" dirty="0"/>
              <a:t>target phys. net. address field   = </a:t>
            </a:r>
            <a:r>
              <a:rPr lang="en-US" sz="2000" dirty="0" smtClean="0"/>
              <a:t>	empty </a:t>
            </a:r>
            <a:r>
              <a:rPr lang="en-US" sz="2000" dirty="0"/>
              <a:t>(unknown)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259013" y="5535613"/>
            <a:ext cx="2238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2259013" y="55403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19467" name="Rectangle 9"/>
          <p:cNvSpPr>
            <a:spLocks noChangeArrowheads="1"/>
          </p:cNvSpPr>
          <p:nvPr/>
        </p:nvSpPr>
        <p:spPr bwMode="auto">
          <a:xfrm>
            <a:off x="4333875" y="5489575"/>
            <a:ext cx="2254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Rectangle 10"/>
          <p:cNvSpPr>
            <a:spLocks noChangeArrowheads="1"/>
          </p:cNvSpPr>
          <p:nvPr/>
        </p:nvSpPr>
        <p:spPr bwMode="auto">
          <a:xfrm>
            <a:off x="4333875" y="5494338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9469" name="Rectangle 11"/>
          <p:cNvSpPr>
            <a:spLocks noChangeArrowheads="1"/>
          </p:cNvSpPr>
          <p:nvPr/>
        </p:nvSpPr>
        <p:spPr bwMode="auto">
          <a:xfrm>
            <a:off x="2935288" y="4532313"/>
            <a:ext cx="1995487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Rectangle 12"/>
          <p:cNvSpPr>
            <a:spLocks noChangeArrowheads="1"/>
          </p:cNvSpPr>
          <p:nvPr/>
        </p:nvSpPr>
        <p:spPr bwMode="auto">
          <a:xfrm>
            <a:off x="2935288" y="4537075"/>
            <a:ext cx="2146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ARP-REQUEST msg</a:t>
            </a:r>
            <a:endParaRPr 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2143125" y="5032375"/>
            <a:ext cx="33607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2379663" y="5040313"/>
            <a:ext cx="1587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9"/>
          <p:cNvSpPr>
            <a:spLocks noChangeShapeType="1"/>
          </p:cNvSpPr>
          <p:nvPr/>
        </p:nvSpPr>
        <p:spPr bwMode="auto">
          <a:xfrm>
            <a:off x="3379788" y="5040313"/>
            <a:ext cx="1587" cy="35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>
            <a:off x="4437063" y="5032375"/>
            <a:ext cx="1587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21"/>
          <p:cNvSpPr>
            <a:spLocks noChangeShapeType="1"/>
          </p:cNvSpPr>
          <p:nvPr/>
        </p:nvSpPr>
        <p:spPr bwMode="auto">
          <a:xfrm>
            <a:off x="5284788" y="5032375"/>
            <a:ext cx="1587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76" name="Group 24"/>
          <p:cNvGrpSpPr>
            <a:grpSpLocks/>
          </p:cNvGrpSpPr>
          <p:nvPr/>
        </p:nvGrpSpPr>
        <p:grpSpPr bwMode="auto">
          <a:xfrm>
            <a:off x="2487613" y="4859338"/>
            <a:ext cx="93662" cy="476250"/>
            <a:chOff x="1567" y="2941"/>
            <a:chExt cx="59" cy="300"/>
          </a:xfrm>
        </p:grpSpPr>
        <p:sp>
          <p:nvSpPr>
            <p:cNvPr id="19490" name="Line 22"/>
            <p:cNvSpPr>
              <a:spLocks noChangeShapeType="1"/>
            </p:cNvSpPr>
            <p:nvPr/>
          </p:nvSpPr>
          <p:spPr bwMode="auto">
            <a:xfrm flipV="1">
              <a:off x="1595" y="3000"/>
              <a:ext cx="1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Freeform 23"/>
            <p:cNvSpPr>
              <a:spLocks/>
            </p:cNvSpPr>
            <p:nvPr/>
          </p:nvSpPr>
          <p:spPr bwMode="auto">
            <a:xfrm>
              <a:off x="1567" y="2941"/>
              <a:ext cx="59" cy="64"/>
            </a:xfrm>
            <a:custGeom>
              <a:avLst/>
              <a:gdLst>
                <a:gd name="T0" fmla="*/ 59 w 59"/>
                <a:gd name="T1" fmla="*/ 64 h 64"/>
                <a:gd name="T2" fmla="*/ 28 w 59"/>
                <a:gd name="T3" fmla="*/ 0 h 64"/>
                <a:gd name="T4" fmla="*/ 0 w 59"/>
                <a:gd name="T5" fmla="*/ 64 h 64"/>
                <a:gd name="T6" fmla="*/ 59 w 59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59" y="64"/>
                  </a:moveTo>
                  <a:lnTo>
                    <a:pt x="28" y="0"/>
                  </a:lnTo>
                  <a:lnTo>
                    <a:pt x="0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7" name="Group 27"/>
          <p:cNvGrpSpPr>
            <a:grpSpLocks/>
          </p:cNvGrpSpPr>
          <p:nvPr/>
        </p:nvGrpSpPr>
        <p:grpSpPr bwMode="auto">
          <a:xfrm>
            <a:off x="2590800" y="4811713"/>
            <a:ext cx="2760663" cy="98425"/>
            <a:chOff x="1632" y="2911"/>
            <a:chExt cx="1739" cy="62"/>
          </a:xfrm>
        </p:grpSpPr>
        <p:sp>
          <p:nvSpPr>
            <p:cNvPr id="19488" name="Line 25"/>
            <p:cNvSpPr>
              <a:spLocks noChangeShapeType="1"/>
            </p:cNvSpPr>
            <p:nvPr/>
          </p:nvSpPr>
          <p:spPr bwMode="auto">
            <a:xfrm>
              <a:off x="1632" y="2941"/>
              <a:ext cx="16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Freeform 26"/>
            <p:cNvSpPr>
              <a:spLocks/>
            </p:cNvSpPr>
            <p:nvPr/>
          </p:nvSpPr>
          <p:spPr bwMode="auto">
            <a:xfrm>
              <a:off x="3309" y="2911"/>
              <a:ext cx="62" cy="62"/>
            </a:xfrm>
            <a:custGeom>
              <a:avLst/>
              <a:gdLst>
                <a:gd name="T0" fmla="*/ 0 w 62"/>
                <a:gd name="T1" fmla="*/ 62 h 62"/>
                <a:gd name="T2" fmla="*/ 62 w 62"/>
                <a:gd name="T3" fmla="*/ 30 h 62"/>
                <a:gd name="T4" fmla="*/ 0 w 62"/>
                <a:gd name="T5" fmla="*/ 0 h 62"/>
                <a:gd name="T6" fmla="*/ 0 w 62"/>
                <a:gd name="T7" fmla="*/ 62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62"/>
                <a:gd name="T14" fmla="*/ 62 w 62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62">
                  <a:moveTo>
                    <a:pt x="0" y="62"/>
                  </a:moveTo>
                  <a:lnTo>
                    <a:pt x="62" y="3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8" name="Group 30"/>
          <p:cNvGrpSpPr>
            <a:grpSpLocks/>
          </p:cNvGrpSpPr>
          <p:nvPr/>
        </p:nvGrpSpPr>
        <p:grpSpPr bwMode="auto">
          <a:xfrm>
            <a:off x="3482975" y="4868863"/>
            <a:ext cx="93663" cy="474662"/>
            <a:chOff x="2194" y="2947"/>
            <a:chExt cx="59" cy="299"/>
          </a:xfrm>
        </p:grpSpPr>
        <p:sp>
          <p:nvSpPr>
            <p:cNvPr id="19486" name="Line 28"/>
            <p:cNvSpPr>
              <a:spLocks noChangeShapeType="1"/>
            </p:cNvSpPr>
            <p:nvPr/>
          </p:nvSpPr>
          <p:spPr bwMode="auto">
            <a:xfrm>
              <a:off x="2225" y="2947"/>
              <a:ext cx="1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Freeform 29"/>
            <p:cNvSpPr>
              <a:spLocks/>
            </p:cNvSpPr>
            <p:nvPr/>
          </p:nvSpPr>
          <p:spPr bwMode="auto">
            <a:xfrm>
              <a:off x="2194" y="3182"/>
              <a:ext cx="59" cy="64"/>
            </a:xfrm>
            <a:custGeom>
              <a:avLst/>
              <a:gdLst>
                <a:gd name="T0" fmla="*/ 0 w 59"/>
                <a:gd name="T1" fmla="*/ 0 h 64"/>
                <a:gd name="T2" fmla="*/ 31 w 59"/>
                <a:gd name="T3" fmla="*/ 64 h 64"/>
                <a:gd name="T4" fmla="*/ 59 w 59"/>
                <a:gd name="T5" fmla="*/ 0 h 64"/>
                <a:gd name="T6" fmla="*/ 0 w 59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0"/>
                  </a:moveTo>
                  <a:lnTo>
                    <a:pt x="31" y="64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4549775" y="4868863"/>
            <a:ext cx="93663" cy="522287"/>
            <a:chOff x="2866" y="2947"/>
            <a:chExt cx="59" cy="329"/>
          </a:xfrm>
        </p:grpSpPr>
        <p:sp>
          <p:nvSpPr>
            <p:cNvPr id="19484" name="Line 31"/>
            <p:cNvSpPr>
              <a:spLocks noChangeShapeType="1"/>
            </p:cNvSpPr>
            <p:nvPr/>
          </p:nvSpPr>
          <p:spPr bwMode="auto">
            <a:xfrm>
              <a:off x="2897" y="2947"/>
              <a:ext cx="1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Freeform 32"/>
            <p:cNvSpPr>
              <a:spLocks/>
            </p:cNvSpPr>
            <p:nvPr/>
          </p:nvSpPr>
          <p:spPr bwMode="auto">
            <a:xfrm>
              <a:off x="2866" y="3211"/>
              <a:ext cx="59" cy="65"/>
            </a:xfrm>
            <a:custGeom>
              <a:avLst/>
              <a:gdLst>
                <a:gd name="T0" fmla="*/ 0 w 59"/>
                <a:gd name="T1" fmla="*/ 0 h 65"/>
                <a:gd name="T2" fmla="*/ 31 w 59"/>
                <a:gd name="T3" fmla="*/ 65 h 65"/>
                <a:gd name="T4" fmla="*/ 59 w 59"/>
                <a:gd name="T5" fmla="*/ 0 h 65"/>
                <a:gd name="T6" fmla="*/ 0 w 5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5"/>
                <a:gd name="T14" fmla="*/ 59 w 5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5">
                  <a:moveTo>
                    <a:pt x="0" y="0"/>
                  </a:moveTo>
                  <a:lnTo>
                    <a:pt x="31" y="65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80" name="Group 36"/>
          <p:cNvGrpSpPr>
            <a:grpSpLocks/>
          </p:cNvGrpSpPr>
          <p:nvPr/>
        </p:nvGrpSpPr>
        <p:grpSpPr bwMode="auto">
          <a:xfrm>
            <a:off x="5360988" y="4859338"/>
            <a:ext cx="93662" cy="550862"/>
            <a:chOff x="3377" y="2941"/>
            <a:chExt cx="59" cy="347"/>
          </a:xfrm>
        </p:grpSpPr>
        <p:sp>
          <p:nvSpPr>
            <p:cNvPr id="19482" name="Line 34"/>
            <p:cNvSpPr>
              <a:spLocks noChangeShapeType="1"/>
            </p:cNvSpPr>
            <p:nvPr/>
          </p:nvSpPr>
          <p:spPr bwMode="auto">
            <a:xfrm>
              <a:off x="3408" y="2941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Freeform 35"/>
            <p:cNvSpPr>
              <a:spLocks/>
            </p:cNvSpPr>
            <p:nvPr/>
          </p:nvSpPr>
          <p:spPr bwMode="auto">
            <a:xfrm>
              <a:off x="3377" y="3223"/>
              <a:ext cx="59" cy="65"/>
            </a:xfrm>
            <a:custGeom>
              <a:avLst/>
              <a:gdLst>
                <a:gd name="T0" fmla="*/ 0 w 59"/>
                <a:gd name="T1" fmla="*/ 0 h 65"/>
                <a:gd name="T2" fmla="*/ 31 w 59"/>
                <a:gd name="T3" fmla="*/ 65 h 65"/>
                <a:gd name="T4" fmla="*/ 59 w 59"/>
                <a:gd name="T5" fmla="*/ 0 h 65"/>
                <a:gd name="T6" fmla="*/ 0 w 5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5"/>
                <a:gd name="T14" fmla="*/ 59 w 5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5">
                  <a:moveTo>
                    <a:pt x="0" y="0"/>
                  </a:moveTo>
                  <a:lnTo>
                    <a:pt x="31" y="65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1" name="TextBox 34"/>
          <p:cNvSpPr txBox="1">
            <a:spLocks noChangeArrowheads="1"/>
          </p:cNvSpPr>
          <p:nvPr/>
        </p:nvSpPr>
        <p:spPr bwMode="auto">
          <a:xfrm>
            <a:off x="1562100" y="5969000"/>
            <a:ext cx="4941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does the Ethernet header look like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6F6DC0-E53C-4759-920A-F046238906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2397125" y="5673725"/>
            <a:ext cx="538163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Rectangle 14"/>
          <p:cNvSpPr>
            <a:spLocks noChangeArrowheads="1"/>
          </p:cNvSpPr>
          <p:nvPr/>
        </p:nvSpPr>
        <p:spPr bwMode="auto">
          <a:xfrm>
            <a:off x="5435600" y="5673725"/>
            <a:ext cx="538163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Rectangle 15"/>
          <p:cNvSpPr>
            <a:spLocks noChangeArrowheads="1"/>
          </p:cNvSpPr>
          <p:nvPr/>
        </p:nvSpPr>
        <p:spPr bwMode="auto">
          <a:xfrm>
            <a:off x="4481513" y="5673725"/>
            <a:ext cx="538162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3446463" y="5654675"/>
            <a:ext cx="538162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ARP Reply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0650"/>
            <a:ext cx="8178800" cy="4171950"/>
          </a:xfrm>
          <a:noFill/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000099"/>
                </a:solidFill>
              </a:rPr>
              <a:t>All machines</a:t>
            </a:r>
            <a:r>
              <a:rPr lang="en-US" sz="2000" dirty="0" smtClean="0"/>
              <a:t> in the physical network receive the ARP request</a:t>
            </a:r>
          </a:p>
          <a:p>
            <a:pPr eaLnBrk="1" hangingPunct="1"/>
            <a:r>
              <a:rPr lang="en-US" sz="2000" b="1" dirty="0" smtClean="0"/>
              <a:t>Only B responds</a:t>
            </a:r>
            <a:r>
              <a:rPr lang="en-US" sz="2000" dirty="0" smtClean="0"/>
              <a:t>, because the target IP address is B’s</a:t>
            </a:r>
          </a:p>
          <a:p>
            <a:pPr eaLnBrk="1" hangingPunct="1"/>
            <a:r>
              <a:rPr lang="en-US" sz="2000" dirty="0" smtClean="0"/>
              <a:t>B responds with an ARP-REPLY </a:t>
            </a:r>
            <a:r>
              <a:rPr lang="en-US" sz="2000" i="1" dirty="0" smtClean="0"/>
              <a:t>directly </a:t>
            </a:r>
            <a:r>
              <a:rPr lang="en-US" sz="2000" dirty="0" smtClean="0"/>
              <a:t>to A.</a:t>
            </a:r>
          </a:p>
          <a:p>
            <a:pPr eaLnBrk="1" hangingPunct="1"/>
            <a:r>
              <a:rPr lang="en-US" sz="2000" dirty="0" smtClean="0">
                <a:solidFill>
                  <a:srgbClr val="0033CC"/>
                </a:solidFill>
              </a:rPr>
              <a:t>ARP-REPLY header </a:t>
            </a:r>
            <a:r>
              <a:rPr lang="en-US" sz="2000" dirty="0" smtClean="0"/>
              <a:t>contains:</a:t>
            </a:r>
          </a:p>
          <a:p>
            <a:pPr lvl="1" eaLnBrk="1" hangingPunct="1"/>
            <a:r>
              <a:rPr lang="en-US" sz="2000" dirty="0" smtClean="0"/>
              <a:t>sender IP address field 	    =	IP address of B</a:t>
            </a:r>
          </a:p>
          <a:p>
            <a:pPr lvl="1" eaLnBrk="1" hangingPunct="1"/>
            <a:r>
              <a:rPr lang="en-US" sz="2000" dirty="0" smtClean="0"/>
              <a:t>sender phys. net. address field = 	phys. net. address of B</a:t>
            </a:r>
          </a:p>
          <a:p>
            <a:pPr lvl="1" eaLnBrk="1" hangingPunct="1"/>
            <a:r>
              <a:rPr lang="en-US" sz="2000" dirty="0" smtClean="0"/>
              <a:t>target IP address field 	    = 	IP address of A</a:t>
            </a:r>
          </a:p>
          <a:p>
            <a:pPr lvl="1" eaLnBrk="1" hangingPunct="1"/>
            <a:r>
              <a:rPr lang="en-US" sz="2000" dirty="0" smtClean="0"/>
              <a:t>target phys. net. address field   =	phys. net. address of A </a:t>
            </a:r>
            <a:br>
              <a:rPr lang="en-US" sz="2000" dirty="0" smtClean="0"/>
            </a:br>
            <a:r>
              <a:rPr lang="en-US" sz="2000" dirty="0" smtClean="0"/>
              <a:t>(where does B get this value from?)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2608263" y="5799138"/>
            <a:ext cx="2238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Rectangle 8"/>
          <p:cNvSpPr>
            <a:spLocks noChangeArrowheads="1"/>
          </p:cNvSpPr>
          <p:nvPr/>
        </p:nvSpPr>
        <p:spPr bwMode="auto">
          <a:xfrm>
            <a:off x="2598738" y="58039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20491" name="Rectangle 9"/>
          <p:cNvSpPr>
            <a:spLocks noChangeArrowheads="1"/>
          </p:cNvSpPr>
          <p:nvPr/>
        </p:nvSpPr>
        <p:spPr bwMode="auto">
          <a:xfrm>
            <a:off x="4683125" y="5753100"/>
            <a:ext cx="2254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10"/>
          <p:cNvSpPr>
            <a:spLocks noChangeArrowheads="1"/>
          </p:cNvSpPr>
          <p:nvPr/>
        </p:nvSpPr>
        <p:spPr bwMode="auto">
          <a:xfrm>
            <a:off x="4673600" y="575786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0493" name="Rectangle 11"/>
          <p:cNvSpPr>
            <a:spLocks noChangeArrowheads="1"/>
          </p:cNvSpPr>
          <p:nvPr/>
        </p:nvSpPr>
        <p:spPr bwMode="auto">
          <a:xfrm>
            <a:off x="3284538" y="4795838"/>
            <a:ext cx="1995487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Rectangle 12"/>
          <p:cNvSpPr>
            <a:spLocks noChangeArrowheads="1"/>
          </p:cNvSpPr>
          <p:nvPr/>
        </p:nvSpPr>
        <p:spPr bwMode="auto">
          <a:xfrm>
            <a:off x="3275013" y="4800600"/>
            <a:ext cx="179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ARP-REPLY msg</a:t>
            </a:r>
            <a:endParaRPr lang="en-US"/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>
            <a:off x="2492375" y="5295900"/>
            <a:ext cx="33607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8"/>
          <p:cNvSpPr>
            <a:spLocks noChangeShapeType="1"/>
          </p:cNvSpPr>
          <p:nvPr/>
        </p:nvSpPr>
        <p:spPr bwMode="auto">
          <a:xfrm>
            <a:off x="2728913" y="5303838"/>
            <a:ext cx="1587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9"/>
          <p:cNvSpPr>
            <a:spLocks noChangeShapeType="1"/>
          </p:cNvSpPr>
          <p:nvPr/>
        </p:nvSpPr>
        <p:spPr bwMode="auto">
          <a:xfrm>
            <a:off x="3729038" y="5303838"/>
            <a:ext cx="1587" cy="35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20"/>
          <p:cNvSpPr>
            <a:spLocks noChangeShapeType="1"/>
          </p:cNvSpPr>
          <p:nvPr/>
        </p:nvSpPr>
        <p:spPr bwMode="auto">
          <a:xfrm>
            <a:off x="4786313" y="5295900"/>
            <a:ext cx="1587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21"/>
          <p:cNvSpPr>
            <a:spLocks noChangeShapeType="1"/>
          </p:cNvSpPr>
          <p:nvPr/>
        </p:nvSpPr>
        <p:spPr bwMode="auto">
          <a:xfrm>
            <a:off x="5634038" y="5295900"/>
            <a:ext cx="1587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500" name="Group 24"/>
          <p:cNvGrpSpPr>
            <a:grpSpLocks/>
          </p:cNvGrpSpPr>
          <p:nvPr/>
        </p:nvGrpSpPr>
        <p:grpSpPr bwMode="auto">
          <a:xfrm>
            <a:off x="2832100" y="5122863"/>
            <a:ext cx="95250" cy="476250"/>
            <a:chOff x="1516" y="3077"/>
            <a:chExt cx="60" cy="300"/>
          </a:xfrm>
        </p:grpSpPr>
        <p:sp>
          <p:nvSpPr>
            <p:cNvPr id="20507" name="Line 22"/>
            <p:cNvSpPr>
              <a:spLocks noChangeShapeType="1"/>
            </p:cNvSpPr>
            <p:nvPr/>
          </p:nvSpPr>
          <p:spPr bwMode="auto">
            <a:xfrm flipV="1">
              <a:off x="1547" y="3077"/>
              <a:ext cx="1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Freeform 23"/>
            <p:cNvSpPr>
              <a:spLocks/>
            </p:cNvSpPr>
            <p:nvPr/>
          </p:nvSpPr>
          <p:spPr bwMode="auto">
            <a:xfrm>
              <a:off x="1516" y="3312"/>
              <a:ext cx="60" cy="65"/>
            </a:xfrm>
            <a:custGeom>
              <a:avLst/>
              <a:gdLst>
                <a:gd name="T0" fmla="*/ 0 w 60"/>
                <a:gd name="T1" fmla="*/ 0 h 65"/>
                <a:gd name="T2" fmla="*/ 31 w 60"/>
                <a:gd name="T3" fmla="*/ 65 h 65"/>
                <a:gd name="T4" fmla="*/ 60 w 60"/>
                <a:gd name="T5" fmla="*/ 0 h 65"/>
                <a:gd name="T6" fmla="*/ 0 w 60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65"/>
                <a:gd name="T14" fmla="*/ 60 w 60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65">
                  <a:moveTo>
                    <a:pt x="0" y="0"/>
                  </a:moveTo>
                  <a:lnTo>
                    <a:pt x="31" y="65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1" name="Group 27"/>
          <p:cNvGrpSpPr>
            <a:grpSpLocks/>
          </p:cNvGrpSpPr>
          <p:nvPr/>
        </p:nvGrpSpPr>
        <p:grpSpPr bwMode="auto">
          <a:xfrm>
            <a:off x="4903788" y="5132388"/>
            <a:ext cx="93662" cy="522287"/>
            <a:chOff x="2821" y="3083"/>
            <a:chExt cx="59" cy="329"/>
          </a:xfrm>
        </p:grpSpPr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2849" y="3141"/>
              <a:ext cx="1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26"/>
            <p:cNvSpPr>
              <a:spLocks/>
            </p:cNvSpPr>
            <p:nvPr/>
          </p:nvSpPr>
          <p:spPr bwMode="auto">
            <a:xfrm>
              <a:off x="2821" y="3083"/>
              <a:ext cx="59" cy="64"/>
            </a:xfrm>
            <a:custGeom>
              <a:avLst/>
              <a:gdLst>
                <a:gd name="T0" fmla="*/ 59 w 59"/>
                <a:gd name="T1" fmla="*/ 64 h 64"/>
                <a:gd name="T2" fmla="*/ 28 w 59"/>
                <a:gd name="T3" fmla="*/ 0 h 64"/>
                <a:gd name="T4" fmla="*/ 0 w 59"/>
                <a:gd name="T5" fmla="*/ 64 h 64"/>
                <a:gd name="T6" fmla="*/ 59 w 59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59" y="64"/>
                  </a:moveTo>
                  <a:lnTo>
                    <a:pt x="28" y="0"/>
                  </a:lnTo>
                  <a:lnTo>
                    <a:pt x="0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2" name="Group 30"/>
          <p:cNvGrpSpPr>
            <a:grpSpLocks/>
          </p:cNvGrpSpPr>
          <p:nvPr/>
        </p:nvGrpSpPr>
        <p:grpSpPr bwMode="auto">
          <a:xfrm>
            <a:off x="2913063" y="5080000"/>
            <a:ext cx="2008187" cy="98425"/>
            <a:chOff x="1567" y="3050"/>
            <a:chExt cx="1265" cy="62"/>
          </a:xfrm>
        </p:grpSpPr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 flipH="1">
              <a:off x="1624" y="3083"/>
              <a:ext cx="12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9"/>
            <p:cNvSpPr>
              <a:spLocks/>
            </p:cNvSpPr>
            <p:nvPr/>
          </p:nvSpPr>
          <p:spPr bwMode="auto">
            <a:xfrm>
              <a:off x="1567" y="3050"/>
              <a:ext cx="62" cy="62"/>
            </a:xfrm>
            <a:custGeom>
              <a:avLst/>
              <a:gdLst>
                <a:gd name="T0" fmla="*/ 62 w 62"/>
                <a:gd name="T1" fmla="*/ 0 h 62"/>
                <a:gd name="T2" fmla="*/ 0 w 62"/>
                <a:gd name="T3" fmla="*/ 33 h 62"/>
                <a:gd name="T4" fmla="*/ 62 w 62"/>
                <a:gd name="T5" fmla="*/ 62 h 62"/>
                <a:gd name="T6" fmla="*/ 62 w 62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62"/>
                <a:gd name="T14" fmla="*/ 62 w 62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62">
                  <a:moveTo>
                    <a:pt x="62" y="0"/>
                  </a:moveTo>
                  <a:lnTo>
                    <a:pt x="0" y="33"/>
                  </a:lnTo>
                  <a:lnTo>
                    <a:pt x="62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3B2540-7DCE-4992-B7BA-7EC6588E695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ARP caching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97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dirty="0" smtClean="0"/>
              <a:t>A learned the phys. net. address of B (from the reply)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dirty="0" smtClean="0"/>
              <a:t>B </a:t>
            </a:r>
            <a:r>
              <a:rPr lang="en-US" sz="2000" i="1" dirty="0" smtClean="0">
                <a:solidFill>
                  <a:srgbClr val="000099"/>
                </a:solidFill>
              </a:rPr>
              <a:t>also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 smtClean="0"/>
              <a:t>learned the phys. net. address of A (from the request)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i="1" dirty="0" smtClean="0">
                <a:solidFill>
                  <a:srgbClr val="000099"/>
                </a:solidFill>
              </a:rPr>
              <a:t>All</a:t>
            </a:r>
            <a:r>
              <a:rPr lang="en-US" sz="2000" i="1" dirty="0" smtClean="0"/>
              <a:t> </a:t>
            </a:r>
            <a:r>
              <a:rPr lang="en-US" sz="2000" dirty="0" smtClean="0"/>
              <a:t>machines on the network will learn A’s phys.net. address (since A’s request was a broadcast) but in general this is not cached.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dirty="0" smtClean="0"/>
              <a:t>When a machines learns a new phys. net. address, it keeps it in a cache for future use, to avoid unnecessary ARP messages.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dirty="0" smtClean="0"/>
              <a:t>What if no reply from B? A retransmits the request with exponentially increasing intervals (first wait 1 second, then 2 seconds, then 4, etc...)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sz="2000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 smtClean="0"/>
              <a:t>NOTE: ARP messages DO NOT leave the 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B2A296-5A0F-4B5B-BB2F-CDCCD7888C7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Datagram Forwarding (routing) within IP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88533"/>
            <a:ext cx="7975600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Hosts and routers maintain a routing table: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Contains list of &lt;IP network, next-hop IP address&gt;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Table is simple and static on hosts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Table is complex and dynamic on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Often contains a default route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Pass unknown destination up the hierarchy to the next level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How to forward a packet to its destination.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u="sng" dirty="0" smtClean="0"/>
              <a:t>Send directly </a:t>
            </a:r>
            <a:r>
              <a:rPr lang="en-US" sz="2000" dirty="0" smtClean="0"/>
              <a:t>to destination node if the destination is on one of my networks.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u="sng" dirty="0" smtClean="0"/>
              <a:t>Send indirectly </a:t>
            </a:r>
            <a:r>
              <a:rPr lang="en-US" sz="2000" dirty="0" smtClean="0"/>
              <a:t>(via another router) to destination if the destination is located on a different network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To which router? compare network portion </a:t>
            </a:r>
            <a:r>
              <a:rPr lang="en-US" sz="1800" dirty="0" smtClean="0"/>
              <a:t>of destination address with &lt;network, next hop&gt; pairs in table to find next-hop-router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ARP to get hardware address of host/router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B5324B-9396-4807-857E-EE7CF4D1C0F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Message Transmission</a:t>
            </a:r>
          </a:p>
        </p:txBody>
      </p:sp>
      <p:sp>
        <p:nvSpPr>
          <p:cNvPr id="23556" name="Freeform 4"/>
          <p:cNvSpPr>
            <a:spLocks noChangeAspect="1"/>
          </p:cNvSpPr>
          <p:nvPr/>
        </p:nvSpPr>
        <p:spPr bwMode="auto">
          <a:xfrm>
            <a:off x="2236788" y="2968625"/>
            <a:ext cx="1143000" cy="1030288"/>
          </a:xfrm>
          <a:custGeom>
            <a:avLst/>
            <a:gdLst>
              <a:gd name="T0" fmla="*/ 1143000 w 656"/>
              <a:gd name="T1" fmla="*/ 0 h 591"/>
              <a:gd name="T2" fmla="*/ 0 w 656"/>
              <a:gd name="T3" fmla="*/ 1030288 h 591"/>
              <a:gd name="T4" fmla="*/ 0 60000 65536"/>
              <a:gd name="T5" fmla="*/ 0 60000 65536"/>
              <a:gd name="T6" fmla="*/ 0 w 656"/>
              <a:gd name="T7" fmla="*/ 0 h 591"/>
              <a:gd name="T8" fmla="*/ 656 w 656"/>
              <a:gd name="T9" fmla="*/ 591 h 59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Freeform 5"/>
          <p:cNvSpPr>
            <a:spLocks noChangeAspect="1"/>
          </p:cNvSpPr>
          <p:nvPr/>
        </p:nvSpPr>
        <p:spPr bwMode="auto">
          <a:xfrm>
            <a:off x="2692400" y="3333750"/>
            <a:ext cx="234950" cy="239713"/>
          </a:xfrm>
          <a:custGeom>
            <a:avLst/>
            <a:gdLst>
              <a:gd name="T0" fmla="*/ 234950 w 113"/>
              <a:gd name="T1" fmla="*/ 233460 h 115"/>
              <a:gd name="T2" fmla="*/ 234950 w 113"/>
              <a:gd name="T3" fmla="*/ 0 h 115"/>
              <a:gd name="T4" fmla="*/ 0 w 113"/>
              <a:gd name="T5" fmla="*/ 0 h 115"/>
              <a:gd name="T6" fmla="*/ 0 w 113"/>
              <a:gd name="T7" fmla="*/ 239713 h 115"/>
              <a:gd name="T8" fmla="*/ 234950 w 113"/>
              <a:gd name="T9" fmla="*/ 239713 h 115"/>
              <a:gd name="T10" fmla="*/ 234950 w 113"/>
              <a:gd name="T11" fmla="*/ 239713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Freeform 6"/>
          <p:cNvSpPr>
            <a:spLocks noChangeAspect="1"/>
          </p:cNvSpPr>
          <p:nvPr/>
        </p:nvSpPr>
        <p:spPr bwMode="auto">
          <a:xfrm>
            <a:off x="4675188" y="3008313"/>
            <a:ext cx="1423987" cy="1127125"/>
          </a:xfrm>
          <a:custGeom>
            <a:avLst/>
            <a:gdLst>
              <a:gd name="T0" fmla="*/ 0 w 897"/>
              <a:gd name="T1" fmla="*/ 0 h 710"/>
              <a:gd name="T2" fmla="*/ 1423987 w 897"/>
              <a:gd name="T3" fmla="*/ 1127125 h 710"/>
              <a:gd name="T4" fmla="*/ 0 60000 65536"/>
              <a:gd name="T5" fmla="*/ 0 60000 65536"/>
              <a:gd name="T6" fmla="*/ 0 w 897"/>
              <a:gd name="T7" fmla="*/ 0 h 710"/>
              <a:gd name="T8" fmla="*/ 897 w 897"/>
              <a:gd name="T9" fmla="*/ 710 h 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7" h="710">
                <a:moveTo>
                  <a:pt x="0" y="0"/>
                </a:moveTo>
                <a:lnTo>
                  <a:pt x="897" y="710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Freeform 7"/>
          <p:cNvSpPr>
            <a:spLocks noChangeAspect="1"/>
          </p:cNvSpPr>
          <p:nvPr/>
        </p:nvSpPr>
        <p:spPr bwMode="auto">
          <a:xfrm>
            <a:off x="5284788" y="3465513"/>
            <a:ext cx="233362" cy="233362"/>
          </a:xfrm>
          <a:custGeom>
            <a:avLst/>
            <a:gdLst>
              <a:gd name="T0" fmla="*/ 233362 w 112"/>
              <a:gd name="T1" fmla="*/ 233362 h 112"/>
              <a:gd name="T2" fmla="*/ 233362 w 112"/>
              <a:gd name="T3" fmla="*/ 0 h 112"/>
              <a:gd name="T4" fmla="*/ 0 w 112"/>
              <a:gd name="T5" fmla="*/ 0 h 112"/>
              <a:gd name="T6" fmla="*/ 0 w 112"/>
              <a:gd name="T7" fmla="*/ 233362 h 112"/>
              <a:gd name="T8" fmla="*/ 233362 w 112"/>
              <a:gd name="T9" fmla="*/ 233362 h 112"/>
              <a:gd name="T10" fmla="*/ 233362 w 112"/>
              <a:gd name="T11" fmla="*/ 2333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Aspect="1" noChangeShapeType="1"/>
          </p:cNvSpPr>
          <p:nvPr/>
        </p:nvSpPr>
        <p:spPr bwMode="auto">
          <a:xfrm>
            <a:off x="2389188" y="4532313"/>
            <a:ext cx="3505200" cy="12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Freeform 9"/>
          <p:cNvSpPr>
            <a:spLocks noChangeAspect="1"/>
          </p:cNvSpPr>
          <p:nvPr/>
        </p:nvSpPr>
        <p:spPr bwMode="auto">
          <a:xfrm>
            <a:off x="4065588" y="4456113"/>
            <a:ext cx="233362" cy="231775"/>
          </a:xfrm>
          <a:custGeom>
            <a:avLst/>
            <a:gdLst>
              <a:gd name="T0" fmla="*/ 233362 w 112"/>
              <a:gd name="T1" fmla="*/ 231775 h 112"/>
              <a:gd name="T2" fmla="*/ 233362 w 112"/>
              <a:gd name="T3" fmla="*/ 0 h 112"/>
              <a:gd name="T4" fmla="*/ 0 w 112"/>
              <a:gd name="T5" fmla="*/ 0 h 112"/>
              <a:gd name="T6" fmla="*/ 0 w 112"/>
              <a:gd name="T7" fmla="*/ 231775 h 112"/>
              <a:gd name="T8" fmla="*/ 233362 w 112"/>
              <a:gd name="T9" fmla="*/ 231775 h 112"/>
              <a:gd name="T10" fmla="*/ 233362 w 112"/>
              <a:gd name="T11" fmla="*/ 231775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Freeform 10"/>
          <p:cNvSpPr>
            <a:spLocks noChangeAspect="1"/>
          </p:cNvSpPr>
          <p:nvPr/>
        </p:nvSpPr>
        <p:spPr bwMode="auto">
          <a:xfrm>
            <a:off x="866775" y="5213350"/>
            <a:ext cx="239713" cy="233363"/>
          </a:xfrm>
          <a:custGeom>
            <a:avLst/>
            <a:gdLst>
              <a:gd name="T0" fmla="*/ 233460 w 115"/>
              <a:gd name="T1" fmla="*/ 233363 h 112"/>
              <a:gd name="T2" fmla="*/ 239713 w 115"/>
              <a:gd name="T3" fmla="*/ 0 h 112"/>
              <a:gd name="T4" fmla="*/ 0 w 115"/>
              <a:gd name="T5" fmla="*/ 0 h 112"/>
              <a:gd name="T6" fmla="*/ 0 w 115"/>
              <a:gd name="T7" fmla="*/ 233363 h 112"/>
              <a:gd name="T8" fmla="*/ 239713 w 115"/>
              <a:gd name="T9" fmla="*/ 233363 h 112"/>
              <a:gd name="T10" fmla="*/ 239713 w 115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Freeform 11"/>
          <p:cNvSpPr>
            <a:spLocks noChangeAspect="1"/>
          </p:cNvSpPr>
          <p:nvPr/>
        </p:nvSpPr>
        <p:spPr bwMode="auto">
          <a:xfrm>
            <a:off x="2235200" y="5213350"/>
            <a:ext cx="238125" cy="233363"/>
          </a:xfrm>
          <a:custGeom>
            <a:avLst/>
            <a:gdLst>
              <a:gd name="T0" fmla="*/ 231913 w 115"/>
              <a:gd name="T1" fmla="*/ 233363 h 112"/>
              <a:gd name="T2" fmla="*/ 238125 w 115"/>
              <a:gd name="T3" fmla="*/ 0 h 112"/>
              <a:gd name="T4" fmla="*/ 0 w 115"/>
              <a:gd name="T5" fmla="*/ 0 h 112"/>
              <a:gd name="T6" fmla="*/ 0 w 115"/>
              <a:gd name="T7" fmla="*/ 233363 h 112"/>
              <a:gd name="T8" fmla="*/ 238125 w 115"/>
              <a:gd name="T9" fmla="*/ 233363 h 112"/>
              <a:gd name="T10" fmla="*/ 238125 w 115"/>
              <a:gd name="T11" fmla="*/ 2333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Freeform 12"/>
          <p:cNvSpPr>
            <a:spLocks noChangeAspect="1"/>
          </p:cNvSpPr>
          <p:nvPr/>
        </p:nvSpPr>
        <p:spPr bwMode="auto">
          <a:xfrm>
            <a:off x="712788" y="3694113"/>
            <a:ext cx="239712" cy="233362"/>
          </a:xfrm>
          <a:custGeom>
            <a:avLst/>
            <a:gdLst>
              <a:gd name="T0" fmla="*/ 239712 w 115"/>
              <a:gd name="T1" fmla="*/ 233362 h 112"/>
              <a:gd name="T2" fmla="*/ 239712 w 115"/>
              <a:gd name="T3" fmla="*/ 0 h 112"/>
              <a:gd name="T4" fmla="*/ 0 w 115"/>
              <a:gd name="T5" fmla="*/ 0 h 112"/>
              <a:gd name="T6" fmla="*/ 0 w 115"/>
              <a:gd name="T7" fmla="*/ 233362 h 112"/>
              <a:gd name="T8" fmla="*/ 239712 w 115"/>
              <a:gd name="T9" fmla="*/ 233362 h 112"/>
              <a:gd name="T10" fmla="*/ 239712 w 115"/>
              <a:gd name="T11" fmla="*/ 2333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Aspect="1" noChangeShapeType="1"/>
          </p:cNvSpPr>
          <p:nvPr/>
        </p:nvSpPr>
        <p:spPr bwMode="auto">
          <a:xfrm flipH="1" flipV="1">
            <a:off x="831850" y="3927475"/>
            <a:ext cx="292100" cy="165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Aspect="1" noChangeShapeType="1"/>
          </p:cNvSpPr>
          <p:nvPr/>
        </p:nvSpPr>
        <p:spPr bwMode="auto">
          <a:xfrm flipH="1">
            <a:off x="985838" y="4821238"/>
            <a:ext cx="376237" cy="385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Aspect="1" noChangeShapeType="1"/>
          </p:cNvSpPr>
          <p:nvPr/>
        </p:nvSpPr>
        <p:spPr bwMode="auto">
          <a:xfrm>
            <a:off x="1973263" y="4835525"/>
            <a:ext cx="379412" cy="3778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0" name="Cloud"/>
          <p:cNvSpPr>
            <a:spLocks noChangeAspect="1" noEditPoints="1" noChangeArrowheads="1"/>
          </p:cNvSpPr>
          <p:nvPr/>
        </p:nvSpPr>
        <p:spPr bwMode="auto">
          <a:xfrm>
            <a:off x="898525" y="3832225"/>
            <a:ext cx="1497013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 dirty="0" err="1" smtClean="0"/>
              <a:t>WiFi</a:t>
            </a:r>
            <a:endParaRPr lang="en-US" sz="1400" b="1" dirty="0"/>
          </a:p>
        </p:txBody>
      </p:sp>
      <p:sp>
        <p:nvSpPr>
          <p:cNvPr id="23569" name="Freeform 17"/>
          <p:cNvSpPr>
            <a:spLocks noChangeAspect="1"/>
          </p:cNvSpPr>
          <p:nvPr/>
        </p:nvSpPr>
        <p:spPr bwMode="auto">
          <a:xfrm>
            <a:off x="3983038" y="1789113"/>
            <a:ext cx="231775" cy="233362"/>
          </a:xfrm>
          <a:custGeom>
            <a:avLst/>
            <a:gdLst>
              <a:gd name="T0" fmla="*/ 231775 w 112"/>
              <a:gd name="T1" fmla="*/ 233362 h 112"/>
              <a:gd name="T2" fmla="*/ 231775 w 112"/>
              <a:gd name="T3" fmla="*/ 0 h 112"/>
              <a:gd name="T4" fmla="*/ 0 w 112"/>
              <a:gd name="T5" fmla="*/ 0 h 112"/>
              <a:gd name="T6" fmla="*/ 0 w 112"/>
              <a:gd name="T7" fmla="*/ 233362 h 112"/>
              <a:gd name="T8" fmla="*/ 231775 w 112"/>
              <a:gd name="T9" fmla="*/ 233362 h 112"/>
              <a:gd name="T10" fmla="*/ 231775 w 112"/>
              <a:gd name="T11" fmla="*/ 2333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Freeform 18"/>
          <p:cNvSpPr>
            <a:spLocks noChangeAspect="1"/>
          </p:cNvSpPr>
          <p:nvPr/>
        </p:nvSpPr>
        <p:spPr bwMode="auto">
          <a:xfrm>
            <a:off x="2846388" y="2430463"/>
            <a:ext cx="238125" cy="231775"/>
          </a:xfrm>
          <a:custGeom>
            <a:avLst/>
            <a:gdLst>
              <a:gd name="T0" fmla="*/ 233947 w 114"/>
              <a:gd name="T1" fmla="*/ 231775 h 112"/>
              <a:gd name="T2" fmla="*/ 238125 w 114"/>
              <a:gd name="T3" fmla="*/ 0 h 112"/>
              <a:gd name="T4" fmla="*/ 0 w 114"/>
              <a:gd name="T5" fmla="*/ 0 h 112"/>
              <a:gd name="T6" fmla="*/ 0 w 114"/>
              <a:gd name="T7" fmla="*/ 231775 h 112"/>
              <a:gd name="T8" fmla="*/ 238125 w 114"/>
              <a:gd name="T9" fmla="*/ 231775 h 112"/>
              <a:gd name="T10" fmla="*/ 238125 w 114"/>
              <a:gd name="T11" fmla="*/ 231775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 noChangeAspect="1"/>
          </p:cNvSpPr>
          <p:nvPr/>
        </p:nvSpPr>
        <p:spPr bwMode="auto">
          <a:xfrm>
            <a:off x="5132388" y="2424113"/>
            <a:ext cx="236537" cy="238125"/>
          </a:xfrm>
          <a:custGeom>
            <a:avLst/>
            <a:gdLst>
              <a:gd name="T0" fmla="*/ 0 w 114"/>
              <a:gd name="T1" fmla="*/ 231913 h 115"/>
              <a:gd name="T2" fmla="*/ 236537 w 114"/>
              <a:gd name="T3" fmla="*/ 238125 h 115"/>
              <a:gd name="T4" fmla="*/ 236537 w 114"/>
              <a:gd name="T5" fmla="*/ 0 h 115"/>
              <a:gd name="T6" fmla="*/ 4150 w 114"/>
              <a:gd name="T7" fmla="*/ 0 h 115"/>
              <a:gd name="T8" fmla="*/ 4150 w 114"/>
              <a:gd name="T9" fmla="*/ 238125 h 115"/>
              <a:gd name="T10" fmla="*/ 4150 w 114"/>
              <a:gd name="T11" fmla="*/ 238125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20"/>
          <p:cNvSpPr>
            <a:spLocks noChangeAspect="1" noChangeShapeType="1"/>
          </p:cNvSpPr>
          <p:nvPr/>
        </p:nvSpPr>
        <p:spPr bwMode="auto">
          <a:xfrm>
            <a:off x="4097338" y="2017713"/>
            <a:ext cx="1587" cy="247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21"/>
          <p:cNvSpPr>
            <a:spLocks noChangeAspect="1" noChangeShapeType="1"/>
          </p:cNvSpPr>
          <p:nvPr/>
        </p:nvSpPr>
        <p:spPr bwMode="auto">
          <a:xfrm flipH="1" flipV="1">
            <a:off x="3084513" y="2547938"/>
            <a:ext cx="357187" cy="198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22"/>
          <p:cNvSpPr>
            <a:spLocks noChangeAspect="1" noChangeShapeType="1"/>
          </p:cNvSpPr>
          <p:nvPr/>
        </p:nvSpPr>
        <p:spPr bwMode="auto">
          <a:xfrm flipV="1">
            <a:off x="4749800" y="2544763"/>
            <a:ext cx="382588" cy="2111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7" name="Cloud"/>
          <p:cNvSpPr>
            <a:spLocks noChangeAspect="1" noEditPoints="1" noChangeArrowheads="1"/>
          </p:cNvSpPr>
          <p:nvPr/>
        </p:nvSpPr>
        <p:spPr bwMode="auto">
          <a:xfrm>
            <a:off x="3321050" y="2173288"/>
            <a:ext cx="1497013" cy="12557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/>
              <a:t>Ethernet</a:t>
            </a:r>
          </a:p>
        </p:txBody>
      </p:sp>
      <p:sp>
        <p:nvSpPr>
          <p:cNvPr id="23576" name="Freeform 24"/>
          <p:cNvSpPr>
            <a:spLocks noChangeAspect="1"/>
          </p:cNvSpPr>
          <p:nvPr/>
        </p:nvSpPr>
        <p:spPr bwMode="auto">
          <a:xfrm>
            <a:off x="7426325" y="3770313"/>
            <a:ext cx="233363" cy="236537"/>
          </a:xfrm>
          <a:custGeom>
            <a:avLst/>
            <a:gdLst>
              <a:gd name="T0" fmla="*/ 0 w 112"/>
              <a:gd name="T1" fmla="*/ 232387 h 114"/>
              <a:gd name="T2" fmla="*/ 233363 w 112"/>
              <a:gd name="T3" fmla="*/ 236537 h 114"/>
              <a:gd name="T4" fmla="*/ 233363 w 112"/>
              <a:gd name="T5" fmla="*/ 0 h 114"/>
              <a:gd name="T6" fmla="*/ 0 w 112"/>
              <a:gd name="T7" fmla="*/ 0 h 114"/>
              <a:gd name="T8" fmla="*/ 0 w 112"/>
              <a:gd name="T9" fmla="*/ 236537 h 114"/>
              <a:gd name="T10" fmla="*/ 0 w 112"/>
              <a:gd name="T11" fmla="*/ 236537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Freeform 25"/>
          <p:cNvSpPr>
            <a:spLocks noChangeAspect="1"/>
          </p:cNvSpPr>
          <p:nvPr/>
        </p:nvSpPr>
        <p:spPr bwMode="auto">
          <a:xfrm>
            <a:off x="5894388" y="5286375"/>
            <a:ext cx="239712" cy="239713"/>
          </a:xfrm>
          <a:custGeom>
            <a:avLst/>
            <a:gdLst>
              <a:gd name="T0" fmla="*/ 233459 w 115"/>
              <a:gd name="T1" fmla="*/ 233460 h 115"/>
              <a:gd name="T2" fmla="*/ 239712 w 115"/>
              <a:gd name="T3" fmla="*/ 0 h 115"/>
              <a:gd name="T4" fmla="*/ 0 w 115"/>
              <a:gd name="T5" fmla="*/ 0 h 115"/>
              <a:gd name="T6" fmla="*/ 0 w 115"/>
              <a:gd name="T7" fmla="*/ 239713 h 115"/>
              <a:gd name="T8" fmla="*/ 239712 w 115"/>
              <a:gd name="T9" fmla="*/ 239713 h 115"/>
              <a:gd name="T10" fmla="*/ 239712 w 115"/>
              <a:gd name="T11" fmla="*/ 239713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Freeform 26"/>
          <p:cNvSpPr>
            <a:spLocks noChangeAspect="1"/>
          </p:cNvSpPr>
          <p:nvPr/>
        </p:nvSpPr>
        <p:spPr bwMode="auto">
          <a:xfrm>
            <a:off x="7223125" y="5286375"/>
            <a:ext cx="233363" cy="239713"/>
          </a:xfrm>
          <a:custGeom>
            <a:avLst/>
            <a:gdLst>
              <a:gd name="T0" fmla="*/ 233363 w 112"/>
              <a:gd name="T1" fmla="*/ 233460 h 115"/>
              <a:gd name="T2" fmla="*/ 233363 w 112"/>
              <a:gd name="T3" fmla="*/ 0 h 115"/>
              <a:gd name="T4" fmla="*/ 0 w 112"/>
              <a:gd name="T5" fmla="*/ 0 h 115"/>
              <a:gd name="T6" fmla="*/ 0 w 112"/>
              <a:gd name="T7" fmla="*/ 239713 h 115"/>
              <a:gd name="T8" fmla="*/ 233363 w 112"/>
              <a:gd name="T9" fmla="*/ 239713 h 115"/>
              <a:gd name="T10" fmla="*/ 233363 w 112"/>
              <a:gd name="T11" fmla="*/ 239713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Line 27"/>
          <p:cNvSpPr>
            <a:spLocks noChangeAspect="1" noChangeShapeType="1"/>
          </p:cNvSpPr>
          <p:nvPr/>
        </p:nvSpPr>
        <p:spPr bwMode="auto">
          <a:xfrm flipV="1">
            <a:off x="7234238" y="4006850"/>
            <a:ext cx="306387" cy="153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Line 28"/>
          <p:cNvSpPr>
            <a:spLocks noChangeAspect="1" noChangeShapeType="1"/>
          </p:cNvSpPr>
          <p:nvPr/>
        </p:nvSpPr>
        <p:spPr bwMode="auto">
          <a:xfrm flipH="1">
            <a:off x="6015038" y="4910138"/>
            <a:ext cx="369887" cy="3762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9"/>
          <p:cNvSpPr>
            <a:spLocks noChangeAspect="1" noChangeShapeType="1"/>
          </p:cNvSpPr>
          <p:nvPr/>
        </p:nvSpPr>
        <p:spPr bwMode="auto">
          <a:xfrm>
            <a:off x="7010400" y="4891088"/>
            <a:ext cx="327025" cy="395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54" name="Cloud"/>
          <p:cNvSpPr>
            <a:spLocks noChangeAspect="1" noEditPoints="1" noChangeArrowheads="1"/>
          </p:cNvSpPr>
          <p:nvPr/>
        </p:nvSpPr>
        <p:spPr bwMode="auto">
          <a:xfrm>
            <a:off x="5926138" y="3911600"/>
            <a:ext cx="1497012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1400" b="1"/>
              <a:t>FDDI</a:t>
            </a:r>
          </a:p>
        </p:txBody>
      </p:sp>
      <p:sp>
        <p:nvSpPr>
          <p:cNvPr id="23583" name="Freeform 31"/>
          <p:cNvSpPr>
            <a:spLocks noChangeAspect="1"/>
          </p:cNvSpPr>
          <p:nvPr/>
        </p:nvSpPr>
        <p:spPr bwMode="auto">
          <a:xfrm>
            <a:off x="2414588" y="3228975"/>
            <a:ext cx="1193800" cy="1074738"/>
          </a:xfrm>
          <a:custGeom>
            <a:avLst/>
            <a:gdLst>
              <a:gd name="T0" fmla="*/ 1193800 w 656"/>
              <a:gd name="T1" fmla="*/ 0 h 591"/>
              <a:gd name="T2" fmla="*/ 0 w 656"/>
              <a:gd name="T3" fmla="*/ 1074738 h 591"/>
              <a:gd name="T4" fmla="*/ 0 60000 65536"/>
              <a:gd name="T5" fmla="*/ 0 60000 65536"/>
              <a:gd name="T6" fmla="*/ 0 w 656"/>
              <a:gd name="T7" fmla="*/ 0 h 591"/>
              <a:gd name="T8" fmla="*/ 656 w 656"/>
              <a:gd name="T9" fmla="*/ 591 h 59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Freeform 32"/>
          <p:cNvSpPr>
            <a:spLocks noChangeAspect="1"/>
          </p:cNvSpPr>
          <p:nvPr/>
        </p:nvSpPr>
        <p:spPr bwMode="auto">
          <a:xfrm>
            <a:off x="2870200" y="3638550"/>
            <a:ext cx="234950" cy="239713"/>
          </a:xfrm>
          <a:custGeom>
            <a:avLst/>
            <a:gdLst>
              <a:gd name="T0" fmla="*/ 234950 w 113"/>
              <a:gd name="T1" fmla="*/ 233460 h 115"/>
              <a:gd name="T2" fmla="*/ 234950 w 113"/>
              <a:gd name="T3" fmla="*/ 0 h 115"/>
              <a:gd name="T4" fmla="*/ 0 w 113"/>
              <a:gd name="T5" fmla="*/ 0 h 115"/>
              <a:gd name="T6" fmla="*/ 0 w 113"/>
              <a:gd name="T7" fmla="*/ 239713 h 115"/>
              <a:gd name="T8" fmla="*/ 234950 w 113"/>
              <a:gd name="T9" fmla="*/ 239713 h 115"/>
              <a:gd name="T10" fmla="*/ 234950 w 113"/>
              <a:gd name="T11" fmla="*/ 239713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585" name="Group 33"/>
          <p:cNvGrpSpPr>
            <a:grpSpLocks/>
          </p:cNvGrpSpPr>
          <p:nvPr/>
        </p:nvGrpSpPr>
        <p:grpSpPr bwMode="auto">
          <a:xfrm>
            <a:off x="712788" y="1789113"/>
            <a:ext cx="3502025" cy="2138362"/>
            <a:chOff x="960" y="1344"/>
            <a:chExt cx="2206" cy="1347"/>
          </a:xfrm>
        </p:grpSpPr>
        <p:sp>
          <p:nvSpPr>
            <p:cNvPr id="23587" name="Freeform 34"/>
            <p:cNvSpPr>
              <a:spLocks noChangeAspect="1"/>
            </p:cNvSpPr>
            <p:nvPr/>
          </p:nvSpPr>
          <p:spPr bwMode="auto">
            <a:xfrm>
              <a:off x="960" y="2544"/>
              <a:ext cx="151" cy="147"/>
            </a:xfrm>
            <a:custGeom>
              <a:avLst/>
              <a:gdLst>
                <a:gd name="T0" fmla="*/ 151 w 115"/>
                <a:gd name="T1" fmla="*/ 147 h 112"/>
                <a:gd name="T2" fmla="*/ 151 w 115"/>
                <a:gd name="T3" fmla="*/ 0 h 112"/>
                <a:gd name="T4" fmla="*/ 0 w 115"/>
                <a:gd name="T5" fmla="*/ 0 h 112"/>
                <a:gd name="T6" fmla="*/ 0 w 115"/>
                <a:gd name="T7" fmla="*/ 147 h 112"/>
                <a:gd name="T8" fmla="*/ 151 w 115"/>
                <a:gd name="T9" fmla="*/ 147 h 112"/>
                <a:gd name="T10" fmla="*/ 151 w 115"/>
                <a:gd name="T11" fmla="*/ 1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2"/>
                <a:gd name="T20" fmla="*/ 115 w 115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2">
                  <a:moveTo>
                    <a:pt x="115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solidFill>
              <a:schemeClr val="accent2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35"/>
            <p:cNvSpPr>
              <a:spLocks noChangeAspect="1"/>
            </p:cNvSpPr>
            <p:nvPr/>
          </p:nvSpPr>
          <p:spPr bwMode="auto">
            <a:xfrm>
              <a:off x="3020" y="1344"/>
              <a:ext cx="146" cy="147"/>
            </a:xfrm>
            <a:custGeom>
              <a:avLst/>
              <a:gdLst>
                <a:gd name="T0" fmla="*/ 146 w 112"/>
                <a:gd name="T1" fmla="*/ 147 h 112"/>
                <a:gd name="T2" fmla="*/ 146 w 112"/>
                <a:gd name="T3" fmla="*/ 0 h 112"/>
                <a:gd name="T4" fmla="*/ 0 w 112"/>
                <a:gd name="T5" fmla="*/ 0 h 112"/>
                <a:gd name="T6" fmla="*/ 0 w 112"/>
                <a:gd name="T7" fmla="*/ 147 h 112"/>
                <a:gd name="T8" fmla="*/ 146 w 112"/>
                <a:gd name="T9" fmla="*/ 147 h 112"/>
                <a:gd name="T10" fmla="*/ 146 w 112"/>
                <a:gd name="T11" fmla="*/ 1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chemeClr val="accent2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86" name="Freeform 36"/>
          <p:cNvSpPr>
            <a:spLocks/>
          </p:cNvSpPr>
          <p:nvPr/>
        </p:nvSpPr>
        <p:spPr bwMode="auto">
          <a:xfrm>
            <a:off x="1017588" y="1941513"/>
            <a:ext cx="3028950" cy="2138362"/>
          </a:xfrm>
          <a:custGeom>
            <a:avLst/>
            <a:gdLst>
              <a:gd name="T0" fmla="*/ 0 w 1908"/>
              <a:gd name="T1" fmla="*/ 1905000 h 1347"/>
              <a:gd name="T2" fmla="*/ 762000 w 1908"/>
              <a:gd name="T3" fmla="*/ 2108200 h 1347"/>
              <a:gd name="T4" fmla="*/ 1409700 w 1908"/>
              <a:gd name="T5" fmla="*/ 1727200 h 1347"/>
              <a:gd name="T6" fmla="*/ 2781300 w 1908"/>
              <a:gd name="T7" fmla="*/ 406400 h 1347"/>
              <a:gd name="T8" fmla="*/ 2895600 w 1908"/>
              <a:gd name="T9" fmla="*/ 0 h 13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8"/>
              <a:gd name="T16" fmla="*/ 0 h 1347"/>
              <a:gd name="T17" fmla="*/ 1908 w 1908"/>
              <a:gd name="T18" fmla="*/ 1347 h 13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8" h="1347">
                <a:moveTo>
                  <a:pt x="0" y="1200"/>
                </a:moveTo>
                <a:cubicBezTo>
                  <a:pt x="80" y="1221"/>
                  <a:pt x="332" y="1347"/>
                  <a:pt x="480" y="1328"/>
                </a:cubicBezTo>
                <a:cubicBezTo>
                  <a:pt x="628" y="1309"/>
                  <a:pt x="676" y="1267"/>
                  <a:pt x="888" y="1088"/>
                </a:cubicBezTo>
                <a:cubicBezTo>
                  <a:pt x="1100" y="909"/>
                  <a:pt x="1596" y="437"/>
                  <a:pt x="1752" y="256"/>
                </a:cubicBezTo>
                <a:cubicBezTo>
                  <a:pt x="1908" y="75"/>
                  <a:pt x="1809" y="53"/>
                  <a:pt x="1824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40AE0F-A94A-4DE6-869B-F2AB4D841A8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Message Transmission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257300"/>
            <a:ext cx="4470400" cy="49149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1800" dirty="0" smtClean="0"/>
              <a:t>Assume H1/TCP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Already knows H2’s IP address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It creates a packet for H2</a:t>
            </a:r>
          </a:p>
          <a:p>
            <a:pPr eaLnBrk="1" hangingPunct="1">
              <a:spcBef>
                <a:spcPct val="40000"/>
              </a:spcBef>
            </a:pPr>
            <a:r>
              <a:rPr lang="en-US" sz="1800" dirty="0" smtClean="0"/>
              <a:t>H1/IP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Notices H2 is on a different network, so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forwards packet to its </a:t>
            </a:r>
            <a:r>
              <a:rPr lang="en-US" sz="1700" u="sng" dirty="0" smtClean="0"/>
              <a:t>default router</a:t>
            </a:r>
            <a:r>
              <a:rPr lang="en-US" sz="1700" dirty="0" smtClean="0"/>
              <a:t> 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To do so, it looks up R’s WIFI address (via ARP) and sends packet to R</a:t>
            </a:r>
          </a:p>
          <a:p>
            <a:pPr eaLnBrk="1" hangingPunct="1">
              <a:spcBef>
                <a:spcPct val="40000"/>
              </a:spcBef>
            </a:pPr>
            <a:r>
              <a:rPr lang="en-US" sz="1800" dirty="0" smtClean="0"/>
              <a:t>R/IP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R notices H2 is on the same network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R/IP looks up H2’s Ethernet address (via </a:t>
            </a:r>
            <a:r>
              <a:rPr lang="en-US" sz="1700" b="1" dirty="0" smtClean="0"/>
              <a:t>ARP</a:t>
            </a:r>
            <a:r>
              <a:rPr lang="en-US" sz="1700" dirty="0" smtClean="0"/>
              <a:t>) and sends the packet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572000" y="1600200"/>
            <a:ext cx="4267200" cy="4114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876800" y="1981200"/>
            <a:ext cx="685800" cy="32766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H1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953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WIFI</a:t>
            </a:r>
            <a:endParaRPr lang="en-US" sz="1400" b="1" dirty="0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6019800" y="3200400"/>
            <a:ext cx="1447800" cy="2057400"/>
          </a:xfrm>
          <a:prstGeom prst="rect">
            <a:avLst/>
          </a:prstGeom>
          <a:solidFill>
            <a:srgbClr val="00CC99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R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6096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WIFI</a:t>
            </a:r>
            <a:endParaRPr lang="en-US" sz="1400" b="1" dirty="0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6858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Ether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7924800" y="1981200"/>
            <a:ext cx="685800" cy="32766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H2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8001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EtherI</a:t>
            </a: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4953000" y="35814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6477000" y="35814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8001000" y="35814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4953000" y="25146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TCP</a:t>
            </a: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8001000" y="25146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TCP</a:t>
            </a:r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5181600" y="4114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8305800" y="4114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 flipH="1">
            <a:off x="6324600" y="41148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>
            <a:off x="6858000" y="41148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51816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8305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600" name="AutoShape 23"/>
          <p:cNvCxnSpPr>
            <a:cxnSpLocks noChangeShapeType="1"/>
            <a:stCxn id="24583" idx="2"/>
            <a:endCxn id="24585" idx="2"/>
          </p:cNvCxnSpPr>
          <p:nvPr/>
        </p:nvCxnSpPr>
        <p:spPr bwMode="auto">
          <a:xfrm rot="16200000" flipH="1">
            <a:off x="5790406" y="4625182"/>
            <a:ext cx="1587" cy="11430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601" name="AutoShape 24"/>
          <p:cNvCxnSpPr>
            <a:cxnSpLocks noChangeShapeType="1"/>
            <a:stCxn id="24586" idx="2"/>
            <a:endCxn id="24588" idx="2"/>
          </p:cNvCxnSpPr>
          <p:nvPr/>
        </p:nvCxnSpPr>
        <p:spPr bwMode="auto">
          <a:xfrm rot="16200000" flipH="1">
            <a:off x="7695406" y="4625182"/>
            <a:ext cx="1587" cy="11430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602" name="AutoShape 25"/>
          <p:cNvCxnSpPr>
            <a:cxnSpLocks noChangeShapeType="1"/>
            <a:stCxn id="24589" idx="3"/>
            <a:endCxn id="24590" idx="1"/>
          </p:cNvCxnSpPr>
          <p:nvPr/>
        </p:nvCxnSpPr>
        <p:spPr bwMode="auto">
          <a:xfrm>
            <a:off x="5500688" y="38481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4603" name="AutoShape 26"/>
          <p:cNvCxnSpPr>
            <a:cxnSpLocks noChangeShapeType="1"/>
            <a:stCxn id="24590" idx="3"/>
            <a:endCxn id="24591" idx="1"/>
          </p:cNvCxnSpPr>
          <p:nvPr/>
        </p:nvCxnSpPr>
        <p:spPr bwMode="auto">
          <a:xfrm>
            <a:off x="7024688" y="38481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122975" y="1600200"/>
            <a:ext cx="4716225" cy="412408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210254" y="3210645"/>
            <a:ext cx="1447800" cy="2057400"/>
          </a:xfrm>
          <a:prstGeom prst="rect">
            <a:avLst/>
          </a:prstGeom>
          <a:solidFill>
            <a:srgbClr val="00CC99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 dirty="0" smtClean="0"/>
              <a:t>R1</a:t>
            </a:r>
            <a:endParaRPr lang="en-US" sz="1400" b="1" dirty="0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40AE0F-A94A-4DE6-869B-F2AB4D841A8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Message Transmission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257300"/>
            <a:ext cx="4470400" cy="49149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1800" dirty="0" smtClean="0"/>
              <a:t>Assume R1 receives an IP </a:t>
            </a:r>
            <a:r>
              <a:rPr lang="en-US" sz="1800" dirty="0" err="1" smtClean="0"/>
              <a:t>msg</a:t>
            </a:r>
            <a:r>
              <a:rPr lang="en-US" sz="1800" dirty="0" smtClean="0"/>
              <a:t> for H2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H2 is not in any network of R1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R1 looks at its routing table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Its next hop to H2’s network is </a:t>
            </a:r>
            <a:br>
              <a:rPr lang="en-US" sz="1700" dirty="0" smtClean="0"/>
            </a:br>
            <a:r>
              <a:rPr lang="en-US" sz="1700" dirty="0" smtClean="0"/>
              <a:t>R2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R1 looks up R2’s WIFI address</a:t>
            </a:r>
            <a:br>
              <a:rPr lang="en-US" sz="1700" dirty="0" smtClean="0"/>
            </a:br>
            <a:r>
              <a:rPr lang="en-US" sz="1700" dirty="0" smtClean="0"/>
              <a:t>using ARP via WIFI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R1 encapsulates the IP packet</a:t>
            </a:r>
            <a:br>
              <a:rPr lang="en-US" sz="1700" dirty="0" smtClean="0"/>
            </a:br>
            <a:r>
              <a:rPr lang="en-US" sz="1700" dirty="0" smtClean="0"/>
              <a:t>into a WIFI packet and sends it</a:t>
            </a:r>
            <a:br>
              <a:rPr lang="en-US" sz="1700" dirty="0" smtClean="0"/>
            </a:br>
            <a:r>
              <a:rPr lang="en-US" sz="1700" dirty="0" smtClean="0"/>
              <a:t>to R2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Etc… (R2 behaves then like in </a:t>
            </a:r>
            <a:br>
              <a:rPr lang="en-US" sz="1700" dirty="0" smtClean="0"/>
            </a:br>
            <a:r>
              <a:rPr lang="en-US" sz="1700" dirty="0" smtClean="0"/>
              <a:t>the previous slide)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6019800" y="3200400"/>
            <a:ext cx="1447800" cy="2057400"/>
          </a:xfrm>
          <a:prstGeom prst="rect">
            <a:avLst/>
          </a:prstGeom>
          <a:solidFill>
            <a:srgbClr val="00CC99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 dirty="0" smtClean="0"/>
              <a:t>R2</a:t>
            </a:r>
            <a:endParaRPr lang="en-US" sz="1400" b="1" dirty="0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6096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WIFI</a:t>
            </a:r>
            <a:endParaRPr lang="en-US" sz="1400" b="1" dirty="0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6858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Ether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7924800" y="1981200"/>
            <a:ext cx="685800" cy="32766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H2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8001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Ether</a:t>
            </a:r>
            <a:endParaRPr lang="en-US" sz="1400" b="1" dirty="0"/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6477000" y="35814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8001000" y="35814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8001000" y="25146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TCP</a:t>
            </a:r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8305800" y="4114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 flipH="1">
            <a:off x="6324600" y="41148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>
            <a:off x="6858000" y="41148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8305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600" name="AutoShape 23"/>
          <p:cNvCxnSpPr>
            <a:cxnSpLocks noChangeShapeType="1"/>
            <a:endCxn id="24585" idx="2"/>
          </p:cNvCxnSpPr>
          <p:nvPr/>
        </p:nvCxnSpPr>
        <p:spPr bwMode="auto">
          <a:xfrm rot="16200000" flipH="1">
            <a:off x="5790406" y="4625182"/>
            <a:ext cx="1587" cy="11430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601" name="AutoShape 24"/>
          <p:cNvCxnSpPr>
            <a:cxnSpLocks noChangeShapeType="1"/>
            <a:stCxn id="24586" idx="2"/>
            <a:endCxn id="24588" idx="2"/>
          </p:cNvCxnSpPr>
          <p:nvPr/>
        </p:nvCxnSpPr>
        <p:spPr bwMode="auto">
          <a:xfrm rot="16200000" flipH="1">
            <a:off x="7695406" y="4625182"/>
            <a:ext cx="1587" cy="11430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602" name="AutoShape 25"/>
          <p:cNvCxnSpPr>
            <a:cxnSpLocks noChangeShapeType="1"/>
            <a:stCxn id="31" idx="3"/>
            <a:endCxn id="24590" idx="1"/>
          </p:cNvCxnSpPr>
          <p:nvPr/>
        </p:nvCxnSpPr>
        <p:spPr bwMode="auto">
          <a:xfrm flipV="1">
            <a:off x="5200854" y="3848100"/>
            <a:ext cx="1276146" cy="1024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4603" name="AutoShape 26"/>
          <p:cNvCxnSpPr>
            <a:cxnSpLocks noChangeShapeType="1"/>
            <a:stCxn id="24590" idx="3"/>
            <a:endCxn id="24591" idx="1"/>
          </p:cNvCxnSpPr>
          <p:nvPr/>
        </p:nvCxnSpPr>
        <p:spPr bwMode="auto">
          <a:xfrm>
            <a:off x="7024688" y="38481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4286454" y="4658445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Ether</a:t>
            </a:r>
            <a:endParaRPr lang="en-US" sz="1400" b="1" dirty="0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5048454" y="4658445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WIFI</a:t>
            </a:r>
            <a:endParaRPr lang="en-US" sz="1400" b="1" dirty="0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4667454" y="3591645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H="1">
            <a:off x="4515054" y="412504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5048454" y="412504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C1A256-27D5-4C0D-B34E-ED731AEF4FE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5603" name="Freeform 3"/>
          <p:cNvSpPr>
            <a:spLocks/>
          </p:cNvSpPr>
          <p:nvPr/>
        </p:nvSpPr>
        <p:spPr bwMode="auto">
          <a:xfrm>
            <a:off x="946150" y="1954213"/>
            <a:ext cx="6824663" cy="2566987"/>
          </a:xfrm>
          <a:custGeom>
            <a:avLst/>
            <a:gdLst>
              <a:gd name="T0" fmla="*/ 6824663 w 3458"/>
              <a:gd name="T1" fmla="*/ 2562039 h 2075"/>
              <a:gd name="T2" fmla="*/ 6824663 w 3458"/>
              <a:gd name="T3" fmla="*/ 0 h 2075"/>
              <a:gd name="T4" fmla="*/ 0 w 3458"/>
              <a:gd name="T5" fmla="*/ 0 h 2075"/>
              <a:gd name="T6" fmla="*/ 0 w 3458"/>
              <a:gd name="T7" fmla="*/ 2566987 h 2075"/>
              <a:gd name="T8" fmla="*/ 0 60000 65536"/>
              <a:gd name="T9" fmla="*/ 0 60000 65536"/>
              <a:gd name="T10" fmla="*/ 0 60000 65536"/>
              <a:gd name="T11" fmla="*/ 0 60000 65536"/>
              <a:gd name="T12" fmla="*/ 0 w 3458"/>
              <a:gd name="T13" fmla="*/ 0 h 2075"/>
              <a:gd name="T14" fmla="*/ 3458 w 3458"/>
              <a:gd name="T15" fmla="*/ 2075 h 2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8" h="2075">
                <a:moveTo>
                  <a:pt x="3458" y="2071"/>
                </a:moveTo>
                <a:lnTo>
                  <a:pt x="3458" y="0"/>
                </a:lnTo>
                <a:lnTo>
                  <a:pt x="0" y="0"/>
                </a:lnTo>
                <a:lnTo>
                  <a:pt x="0" y="2075"/>
                </a:lnTo>
              </a:path>
            </a:pathLst>
          </a:custGeom>
          <a:solidFill>
            <a:schemeClr val="accent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Packet Format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062038" y="2052638"/>
            <a:ext cx="134937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V</a:t>
            </a:r>
            <a:endParaRPr lang="en-US" sz="16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212850" y="2052638"/>
            <a:ext cx="55245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ersion</a:t>
            </a:r>
            <a:endParaRPr lang="en-US" sz="16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43138" y="2052638"/>
            <a:ext cx="485775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HLen</a:t>
            </a:r>
            <a:endParaRPr lang="en-US" sz="16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406775" y="2047875"/>
            <a:ext cx="41751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TOS</a:t>
            </a:r>
            <a:endParaRPr lang="en-US" sz="160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759450" y="2047875"/>
            <a:ext cx="62071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Length</a:t>
            </a:r>
            <a:endParaRPr lang="en-US" sz="1600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378075" y="2466975"/>
            <a:ext cx="452438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Ident</a:t>
            </a:r>
            <a:endParaRPr lang="en-US" sz="1600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513263" y="2466975"/>
            <a:ext cx="49530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Flags</a:t>
            </a:r>
            <a:endParaRPr lang="en-US" sz="160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188075" y="2466975"/>
            <a:ext cx="54451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Offset</a:t>
            </a:r>
            <a:endParaRPr lang="en-US" sz="1600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789113" y="2868613"/>
            <a:ext cx="360362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TTL</a:t>
            </a:r>
            <a:endParaRPr lang="en-US" sz="160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259138" y="2868613"/>
            <a:ext cx="744537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Protocol</a:t>
            </a:r>
            <a:endParaRPr lang="en-US" sz="1600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5572125" y="2868613"/>
            <a:ext cx="95885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Checksum</a:t>
            </a:r>
            <a:endParaRPr lang="en-US" sz="160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3706813" y="3267075"/>
            <a:ext cx="1329979" cy="2462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IP </a:t>
            </a:r>
            <a:r>
              <a:rPr lang="en-US" sz="1600" dirty="0" err="1" smtClean="0">
                <a:solidFill>
                  <a:srgbClr val="000000"/>
                </a:solidFill>
              </a:rPr>
              <a:t>SourceAddr</a:t>
            </a:r>
            <a:endParaRPr lang="en-US" sz="1600" dirty="0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3467100" y="3676650"/>
            <a:ext cx="1705082" cy="2462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IP </a:t>
            </a:r>
            <a:r>
              <a:rPr lang="en-US" sz="1600" dirty="0" err="1" smtClean="0">
                <a:solidFill>
                  <a:srgbClr val="000000"/>
                </a:solidFill>
              </a:rPr>
              <a:t>DestinationAddr</a:t>
            </a:r>
            <a:endParaRPr lang="en-US" sz="1600" dirty="0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600325" y="4083050"/>
            <a:ext cx="1603375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Options (variable)</a:t>
            </a:r>
            <a:endParaRPr lang="en-US" sz="160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737350" y="4008438"/>
            <a:ext cx="36036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Pad</a:t>
            </a:r>
            <a:endParaRPr lang="en-US" sz="160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465888" y="4176713"/>
            <a:ext cx="846137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(variable)</a:t>
            </a:r>
            <a:endParaRPr lang="en-US" sz="1600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946150" y="2360613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946150" y="2770188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946150" y="3176588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969963" y="3995738"/>
            <a:ext cx="6824662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4379913" y="1962150"/>
            <a:ext cx="1587" cy="1233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3040063" y="1947863"/>
            <a:ext cx="1587" cy="4127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5238750" y="2360613"/>
            <a:ext cx="1588" cy="409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6116638" y="3998913"/>
            <a:ext cx="6350" cy="4079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3040063" y="2770188"/>
            <a:ext cx="1587" cy="406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1995488" y="1947863"/>
            <a:ext cx="1587" cy="4127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882650" y="171450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 sz="1600"/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1924050" y="171450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</a:t>
            </a:r>
            <a:endParaRPr lang="en-US" sz="1600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2967038" y="17145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8</a:t>
            </a:r>
            <a:endParaRPr lang="en-US" sz="1600"/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4210050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16</a:t>
            </a:r>
            <a:endParaRPr lang="en-US" sz="1600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195888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19</a:t>
            </a:r>
            <a:endParaRPr lang="en-US" sz="1600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7634288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31</a:t>
            </a:r>
            <a:endParaRPr lang="en-US" sz="1600"/>
          </a:p>
        </p:txBody>
      </p:sp>
      <p:sp>
        <p:nvSpPr>
          <p:cNvPr id="25637" name="Freeform 37"/>
          <p:cNvSpPr>
            <a:spLocks/>
          </p:cNvSpPr>
          <p:nvPr/>
        </p:nvSpPr>
        <p:spPr bwMode="auto">
          <a:xfrm>
            <a:off x="946150" y="4406900"/>
            <a:ext cx="6824663" cy="557213"/>
          </a:xfrm>
          <a:custGeom>
            <a:avLst/>
            <a:gdLst>
              <a:gd name="T0" fmla="*/ 0 w 3458"/>
              <a:gd name="T1" fmla="*/ 513403 h 407"/>
              <a:gd name="T2" fmla="*/ 0 w 3458"/>
              <a:gd name="T3" fmla="*/ 0 h 407"/>
              <a:gd name="T4" fmla="*/ 6824663 w 3458"/>
              <a:gd name="T5" fmla="*/ 0 h 407"/>
              <a:gd name="T6" fmla="*/ 6824663 w 3458"/>
              <a:gd name="T7" fmla="*/ 513403 h 407"/>
              <a:gd name="T8" fmla="*/ 6349029 w 3458"/>
              <a:gd name="T9" fmla="*/ 347745 h 407"/>
              <a:gd name="T10" fmla="*/ 5774715 w 3458"/>
              <a:gd name="T11" fmla="*/ 477807 h 407"/>
              <a:gd name="T12" fmla="*/ 5263556 w 3458"/>
              <a:gd name="T13" fmla="*/ 273815 h 407"/>
              <a:gd name="T14" fmla="*/ 4896469 w 3458"/>
              <a:gd name="T15" fmla="*/ 477807 h 407"/>
              <a:gd name="T16" fmla="*/ 4387284 w 3458"/>
              <a:gd name="T17" fmla="*/ 377864 h 407"/>
              <a:gd name="T18" fmla="*/ 3876124 w 3458"/>
              <a:gd name="T19" fmla="*/ 472330 h 407"/>
              <a:gd name="T20" fmla="*/ 3386675 w 3458"/>
              <a:gd name="T21" fmla="*/ 343637 h 407"/>
              <a:gd name="T22" fmla="*/ 2999852 w 3458"/>
              <a:gd name="T23" fmla="*/ 502450 h 407"/>
              <a:gd name="T24" fmla="*/ 2668290 w 3458"/>
              <a:gd name="T25" fmla="*/ 353221 h 407"/>
              <a:gd name="T26" fmla="*/ 2279493 w 3458"/>
              <a:gd name="T27" fmla="*/ 443580 h 407"/>
              <a:gd name="T28" fmla="*/ 1942009 w 3458"/>
              <a:gd name="T29" fmla="*/ 343637 h 407"/>
              <a:gd name="T30" fmla="*/ 1539398 w 3458"/>
              <a:gd name="T31" fmla="*/ 557213 h 407"/>
              <a:gd name="T32" fmla="*/ 1207835 w 3458"/>
              <a:gd name="T33" fmla="*/ 362805 h 407"/>
              <a:gd name="T34" fmla="*/ 763778 w 3458"/>
              <a:gd name="T35" fmla="*/ 472330 h 407"/>
              <a:gd name="T36" fmla="*/ 410506 w 3458"/>
              <a:gd name="T37" fmla="*/ 362805 h 407"/>
              <a:gd name="T38" fmla="*/ 0 w 3458"/>
              <a:gd name="T39" fmla="*/ 517510 h 407"/>
              <a:gd name="T40" fmla="*/ 0 w 3458"/>
              <a:gd name="T41" fmla="*/ 517510 h 407"/>
              <a:gd name="T42" fmla="*/ 0 w 3458"/>
              <a:gd name="T43" fmla="*/ 513403 h 4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458"/>
              <a:gd name="T67" fmla="*/ 0 h 407"/>
              <a:gd name="T68" fmla="*/ 3458 w 3458"/>
              <a:gd name="T69" fmla="*/ 407 h 40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458" h="407">
                <a:moveTo>
                  <a:pt x="0" y="375"/>
                </a:moveTo>
                <a:lnTo>
                  <a:pt x="0" y="0"/>
                </a:lnTo>
                <a:lnTo>
                  <a:pt x="3458" y="0"/>
                </a:lnTo>
                <a:lnTo>
                  <a:pt x="3458" y="375"/>
                </a:lnTo>
                <a:lnTo>
                  <a:pt x="3217" y="254"/>
                </a:lnTo>
                <a:lnTo>
                  <a:pt x="2926" y="349"/>
                </a:lnTo>
                <a:lnTo>
                  <a:pt x="2667" y="200"/>
                </a:lnTo>
                <a:lnTo>
                  <a:pt x="2481" y="349"/>
                </a:lnTo>
                <a:lnTo>
                  <a:pt x="2223" y="276"/>
                </a:lnTo>
                <a:lnTo>
                  <a:pt x="1964" y="345"/>
                </a:lnTo>
                <a:lnTo>
                  <a:pt x="1716" y="251"/>
                </a:lnTo>
                <a:lnTo>
                  <a:pt x="1520" y="367"/>
                </a:lnTo>
                <a:lnTo>
                  <a:pt x="1352" y="258"/>
                </a:lnTo>
                <a:lnTo>
                  <a:pt x="1155" y="324"/>
                </a:lnTo>
                <a:lnTo>
                  <a:pt x="984" y="251"/>
                </a:lnTo>
                <a:lnTo>
                  <a:pt x="780" y="407"/>
                </a:lnTo>
                <a:lnTo>
                  <a:pt x="612" y="265"/>
                </a:lnTo>
                <a:lnTo>
                  <a:pt x="387" y="345"/>
                </a:lnTo>
                <a:lnTo>
                  <a:pt x="208" y="265"/>
                </a:lnTo>
                <a:lnTo>
                  <a:pt x="0" y="378"/>
                </a:lnTo>
                <a:lnTo>
                  <a:pt x="0" y="375"/>
                </a:lnTo>
                <a:close/>
              </a:path>
            </a:pathLst>
          </a:custGeom>
          <a:solidFill>
            <a:srgbClr val="BFADD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Freeform 38"/>
          <p:cNvSpPr>
            <a:spLocks/>
          </p:cNvSpPr>
          <p:nvPr/>
        </p:nvSpPr>
        <p:spPr bwMode="auto">
          <a:xfrm>
            <a:off x="946150" y="4406900"/>
            <a:ext cx="6824663" cy="557213"/>
          </a:xfrm>
          <a:custGeom>
            <a:avLst/>
            <a:gdLst>
              <a:gd name="T0" fmla="*/ 0 w 3458"/>
              <a:gd name="T1" fmla="*/ 513403 h 407"/>
              <a:gd name="T2" fmla="*/ 0 w 3458"/>
              <a:gd name="T3" fmla="*/ 0 h 407"/>
              <a:gd name="T4" fmla="*/ 6824663 w 3458"/>
              <a:gd name="T5" fmla="*/ 0 h 407"/>
              <a:gd name="T6" fmla="*/ 6824663 w 3458"/>
              <a:gd name="T7" fmla="*/ 513403 h 407"/>
              <a:gd name="T8" fmla="*/ 6349029 w 3458"/>
              <a:gd name="T9" fmla="*/ 347745 h 407"/>
              <a:gd name="T10" fmla="*/ 5774715 w 3458"/>
              <a:gd name="T11" fmla="*/ 477807 h 407"/>
              <a:gd name="T12" fmla="*/ 5263556 w 3458"/>
              <a:gd name="T13" fmla="*/ 273815 h 407"/>
              <a:gd name="T14" fmla="*/ 4896469 w 3458"/>
              <a:gd name="T15" fmla="*/ 477807 h 407"/>
              <a:gd name="T16" fmla="*/ 4387284 w 3458"/>
              <a:gd name="T17" fmla="*/ 377864 h 407"/>
              <a:gd name="T18" fmla="*/ 3876124 w 3458"/>
              <a:gd name="T19" fmla="*/ 472330 h 407"/>
              <a:gd name="T20" fmla="*/ 3386675 w 3458"/>
              <a:gd name="T21" fmla="*/ 343637 h 407"/>
              <a:gd name="T22" fmla="*/ 2999852 w 3458"/>
              <a:gd name="T23" fmla="*/ 502450 h 407"/>
              <a:gd name="T24" fmla="*/ 2668290 w 3458"/>
              <a:gd name="T25" fmla="*/ 353221 h 407"/>
              <a:gd name="T26" fmla="*/ 2279493 w 3458"/>
              <a:gd name="T27" fmla="*/ 443580 h 407"/>
              <a:gd name="T28" fmla="*/ 1942009 w 3458"/>
              <a:gd name="T29" fmla="*/ 343637 h 407"/>
              <a:gd name="T30" fmla="*/ 1539398 w 3458"/>
              <a:gd name="T31" fmla="*/ 557213 h 407"/>
              <a:gd name="T32" fmla="*/ 1207835 w 3458"/>
              <a:gd name="T33" fmla="*/ 362805 h 407"/>
              <a:gd name="T34" fmla="*/ 763778 w 3458"/>
              <a:gd name="T35" fmla="*/ 472330 h 407"/>
              <a:gd name="T36" fmla="*/ 410506 w 3458"/>
              <a:gd name="T37" fmla="*/ 362805 h 407"/>
              <a:gd name="T38" fmla="*/ 0 w 3458"/>
              <a:gd name="T39" fmla="*/ 517510 h 407"/>
              <a:gd name="T40" fmla="*/ 0 w 3458"/>
              <a:gd name="T41" fmla="*/ 517510 h 40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58"/>
              <a:gd name="T64" fmla="*/ 0 h 407"/>
              <a:gd name="T65" fmla="*/ 3458 w 3458"/>
              <a:gd name="T66" fmla="*/ 407 h 40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58" h="407">
                <a:moveTo>
                  <a:pt x="0" y="375"/>
                </a:moveTo>
                <a:lnTo>
                  <a:pt x="0" y="0"/>
                </a:lnTo>
                <a:lnTo>
                  <a:pt x="3458" y="0"/>
                </a:lnTo>
                <a:lnTo>
                  <a:pt x="3458" y="375"/>
                </a:lnTo>
                <a:lnTo>
                  <a:pt x="3217" y="254"/>
                </a:lnTo>
                <a:lnTo>
                  <a:pt x="2926" y="349"/>
                </a:lnTo>
                <a:lnTo>
                  <a:pt x="2667" y="200"/>
                </a:lnTo>
                <a:lnTo>
                  <a:pt x="2481" y="349"/>
                </a:lnTo>
                <a:lnTo>
                  <a:pt x="2223" y="276"/>
                </a:lnTo>
                <a:lnTo>
                  <a:pt x="1964" y="345"/>
                </a:lnTo>
                <a:lnTo>
                  <a:pt x="1716" y="251"/>
                </a:lnTo>
                <a:lnTo>
                  <a:pt x="1520" y="367"/>
                </a:lnTo>
                <a:lnTo>
                  <a:pt x="1352" y="258"/>
                </a:lnTo>
                <a:lnTo>
                  <a:pt x="1155" y="324"/>
                </a:lnTo>
                <a:lnTo>
                  <a:pt x="984" y="251"/>
                </a:lnTo>
                <a:lnTo>
                  <a:pt x="780" y="407"/>
                </a:lnTo>
                <a:lnTo>
                  <a:pt x="612" y="265"/>
                </a:lnTo>
                <a:lnTo>
                  <a:pt x="387" y="345"/>
                </a:lnTo>
                <a:lnTo>
                  <a:pt x="208" y="265"/>
                </a:lnTo>
                <a:lnTo>
                  <a:pt x="0" y="37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4084638" y="4452938"/>
            <a:ext cx="428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Data</a:t>
            </a:r>
            <a:endParaRPr lang="en-US" sz="1600"/>
          </a:p>
        </p:txBody>
      </p:sp>
      <p:sp>
        <p:nvSpPr>
          <p:cNvPr id="25640" name="Freeform 40"/>
          <p:cNvSpPr>
            <a:spLocks/>
          </p:cNvSpPr>
          <p:nvPr/>
        </p:nvSpPr>
        <p:spPr bwMode="auto">
          <a:xfrm>
            <a:off x="954088" y="4829175"/>
            <a:ext cx="6823075" cy="682625"/>
          </a:xfrm>
          <a:custGeom>
            <a:avLst/>
            <a:gdLst>
              <a:gd name="T0" fmla="*/ 0 w 3457"/>
              <a:gd name="T1" fmla="*/ 239398 h 499"/>
              <a:gd name="T2" fmla="*/ 7895 w 3457"/>
              <a:gd name="T3" fmla="*/ 682625 h 499"/>
              <a:gd name="T4" fmla="*/ 6823075 w 3457"/>
              <a:gd name="T5" fmla="*/ 682625 h 499"/>
              <a:gd name="T6" fmla="*/ 6823075 w 3457"/>
              <a:gd name="T7" fmla="*/ 233926 h 499"/>
              <a:gd name="T8" fmla="*/ 6355309 w 3457"/>
              <a:gd name="T9" fmla="*/ 75239 h 499"/>
              <a:gd name="T10" fmla="*/ 5780963 w 3457"/>
              <a:gd name="T11" fmla="*/ 203830 h 499"/>
              <a:gd name="T12" fmla="*/ 5269775 w 3457"/>
              <a:gd name="T13" fmla="*/ 0 h 499"/>
              <a:gd name="T14" fmla="*/ 4904641 w 3457"/>
              <a:gd name="T15" fmla="*/ 203830 h 499"/>
              <a:gd name="T16" fmla="*/ 4393453 w 3457"/>
              <a:gd name="T17" fmla="*/ 99863 h 499"/>
              <a:gd name="T18" fmla="*/ 3876343 w 3457"/>
              <a:gd name="T19" fmla="*/ 199726 h 499"/>
              <a:gd name="T20" fmla="*/ 3386866 w 3457"/>
              <a:gd name="T21" fmla="*/ 69767 h 499"/>
              <a:gd name="T22" fmla="*/ 2998048 w 3457"/>
              <a:gd name="T23" fmla="*/ 224350 h 499"/>
              <a:gd name="T24" fmla="*/ 2668440 w 3457"/>
              <a:gd name="T25" fmla="*/ 79343 h 499"/>
              <a:gd name="T26" fmla="*/ 2279622 w 3457"/>
              <a:gd name="T27" fmla="*/ 169630 h 499"/>
              <a:gd name="T28" fmla="*/ 1942119 w 3457"/>
              <a:gd name="T29" fmla="*/ 69767 h 499"/>
              <a:gd name="T30" fmla="*/ 1539485 w 3457"/>
              <a:gd name="T31" fmla="*/ 284541 h 499"/>
              <a:gd name="T32" fmla="*/ 1207903 w 3457"/>
              <a:gd name="T33" fmla="*/ 90287 h 499"/>
              <a:gd name="T34" fmla="*/ 769742 w 3457"/>
              <a:gd name="T35" fmla="*/ 199726 h 499"/>
              <a:gd name="T36" fmla="*/ 416450 w 3457"/>
              <a:gd name="T37" fmla="*/ 90287 h 499"/>
              <a:gd name="T38" fmla="*/ 7895 w 3457"/>
              <a:gd name="T39" fmla="*/ 243502 h 499"/>
              <a:gd name="T40" fmla="*/ 7895 w 3457"/>
              <a:gd name="T41" fmla="*/ 243502 h 499"/>
              <a:gd name="T42" fmla="*/ 0 w 3457"/>
              <a:gd name="T43" fmla="*/ 239398 h 49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457"/>
              <a:gd name="T67" fmla="*/ 0 h 499"/>
              <a:gd name="T68" fmla="*/ 3457 w 3457"/>
              <a:gd name="T69" fmla="*/ 499 h 49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457" h="499">
                <a:moveTo>
                  <a:pt x="0" y="175"/>
                </a:moveTo>
                <a:lnTo>
                  <a:pt x="4" y="499"/>
                </a:lnTo>
                <a:lnTo>
                  <a:pt x="3457" y="499"/>
                </a:lnTo>
                <a:lnTo>
                  <a:pt x="3457" y="171"/>
                </a:lnTo>
                <a:lnTo>
                  <a:pt x="3220" y="55"/>
                </a:lnTo>
                <a:lnTo>
                  <a:pt x="2929" y="149"/>
                </a:lnTo>
                <a:lnTo>
                  <a:pt x="2670" y="0"/>
                </a:lnTo>
                <a:lnTo>
                  <a:pt x="2485" y="149"/>
                </a:lnTo>
                <a:lnTo>
                  <a:pt x="2226" y="73"/>
                </a:lnTo>
                <a:lnTo>
                  <a:pt x="1964" y="146"/>
                </a:lnTo>
                <a:lnTo>
                  <a:pt x="1716" y="51"/>
                </a:lnTo>
                <a:lnTo>
                  <a:pt x="1519" y="164"/>
                </a:lnTo>
                <a:lnTo>
                  <a:pt x="1352" y="58"/>
                </a:lnTo>
                <a:lnTo>
                  <a:pt x="1155" y="124"/>
                </a:lnTo>
                <a:lnTo>
                  <a:pt x="984" y="51"/>
                </a:lnTo>
                <a:lnTo>
                  <a:pt x="780" y="208"/>
                </a:lnTo>
                <a:lnTo>
                  <a:pt x="612" y="66"/>
                </a:lnTo>
                <a:lnTo>
                  <a:pt x="390" y="146"/>
                </a:lnTo>
                <a:lnTo>
                  <a:pt x="211" y="66"/>
                </a:lnTo>
                <a:lnTo>
                  <a:pt x="4" y="178"/>
                </a:lnTo>
                <a:lnTo>
                  <a:pt x="0" y="175"/>
                </a:lnTo>
                <a:close/>
              </a:path>
            </a:pathLst>
          </a:custGeom>
          <a:solidFill>
            <a:srgbClr val="BFADD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Freeform 41"/>
          <p:cNvSpPr>
            <a:spLocks/>
          </p:cNvSpPr>
          <p:nvPr/>
        </p:nvSpPr>
        <p:spPr bwMode="auto">
          <a:xfrm>
            <a:off x="954088" y="4829175"/>
            <a:ext cx="6823075" cy="682625"/>
          </a:xfrm>
          <a:custGeom>
            <a:avLst/>
            <a:gdLst>
              <a:gd name="T0" fmla="*/ 0 w 3457"/>
              <a:gd name="T1" fmla="*/ 239398 h 499"/>
              <a:gd name="T2" fmla="*/ 7895 w 3457"/>
              <a:gd name="T3" fmla="*/ 682625 h 499"/>
              <a:gd name="T4" fmla="*/ 6823075 w 3457"/>
              <a:gd name="T5" fmla="*/ 682625 h 499"/>
              <a:gd name="T6" fmla="*/ 6823075 w 3457"/>
              <a:gd name="T7" fmla="*/ 233926 h 499"/>
              <a:gd name="T8" fmla="*/ 6355309 w 3457"/>
              <a:gd name="T9" fmla="*/ 75239 h 499"/>
              <a:gd name="T10" fmla="*/ 5780963 w 3457"/>
              <a:gd name="T11" fmla="*/ 203830 h 499"/>
              <a:gd name="T12" fmla="*/ 5269775 w 3457"/>
              <a:gd name="T13" fmla="*/ 0 h 499"/>
              <a:gd name="T14" fmla="*/ 4904641 w 3457"/>
              <a:gd name="T15" fmla="*/ 203830 h 499"/>
              <a:gd name="T16" fmla="*/ 4393453 w 3457"/>
              <a:gd name="T17" fmla="*/ 99863 h 499"/>
              <a:gd name="T18" fmla="*/ 3876343 w 3457"/>
              <a:gd name="T19" fmla="*/ 199726 h 499"/>
              <a:gd name="T20" fmla="*/ 3386866 w 3457"/>
              <a:gd name="T21" fmla="*/ 69767 h 499"/>
              <a:gd name="T22" fmla="*/ 2998048 w 3457"/>
              <a:gd name="T23" fmla="*/ 224350 h 499"/>
              <a:gd name="T24" fmla="*/ 2668440 w 3457"/>
              <a:gd name="T25" fmla="*/ 79343 h 499"/>
              <a:gd name="T26" fmla="*/ 2279622 w 3457"/>
              <a:gd name="T27" fmla="*/ 169630 h 499"/>
              <a:gd name="T28" fmla="*/ 1942119 w 3457"/>
              <a:gd name="T29" fmla="*/ 69767 h 499"/>
              <a:gd name="T30" fmla="*/ 1539485 w 3457"/>
              <a:gd name="T31" fmla="*/ 284541 h 499"/>
              <a:gd name="T32" fmla="*/ 1207903 w 3457"/>
              <a:gd name="T33" fmla="*/ 90287 h 499"/>
              <a:gd name="T34" fmla="*/ 769742 w 3457"/>
              <a:gd name="T35" fmla="*/ 199726 h 499"/>
              <a:gd name="T36" fmla="*/ 416450 w 3457"/>
              <a:gd name="T37" fmla="*/ 90287 h 499"/>
              <a:gd name="T38" fmla="*/ 7895 w 3457"/>
              <a:gd name="T39" fmla="*/ 243502 h 499"/>
              <a:gd name="T40" fmla="*/ 7895 w 3457"/>
              <a:gd name="T41" fmla="*/ 243502 h 4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57"/>
              <a:gd name="T64" fmla="*/ 0 h 499"/>
              <a:gd name="T65" fmla="*/ 3457 w 3457"/>
              <a:gd name="T66" fmla="*/ 499 h 4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57" h="499">
                <a:moveTo>
                  <a:pt x="0" y="175"/>
                </a:moveTo>
                <a:lnTo>
                  <a:pt x="4" y="499"/>
                </a:lnTo>
                <a:lnTo>
                  <a:pt x="3457" y="499"/>
                </a:lnTo>
                <a:lnTo>
                  <a:pt x="3457" y="171"/>
                </a:lnTo>
                <a:lnTo>
                  <a:pt x="3220" y="55"/>
                </a:lnTo>
                <a:lnTo>
                  <a:pt x="2929" y="149"/>
                </a:lnTo>
                <a:lnTo>
                  <a:pt x="2670" y="0"/>
                </a:lnTo>
                <a:lnTo>
                  <a:pt x="2485" y="149"/>
                </a:lnTo>
                <a:lnTo>
                  <a:pt x="2226" y="73"/>
                </a:lnTo>
                <a:lnTo>
                  <a:pt x="1964" y="146"/>
                </a:lnTo>
                <a:lnTo>
                  <a:pt x="1716" y="51"/>
                </a:lnTo>
                <a:lnTo>
                  <a:pt x="1519" y="164"/>
                </a:lnTo>
                <a:lnTo>
                  <a:pt x="1352" y="58"/>
                </a:lnTo>
                <a:lnTo>
                  <a:pt x="1155" y="124"/>
                </a:lnTo>
                <a:lnTo>
                  <a:pt x="984" y="51"/>
                </a:lnTo>
                <a:lnTo>
                  <a:pt x="780" y="208"/>
                </a:lnTo>
                <a:lnTo>
                  <a:pt x="612" y="66"/>
                </a:lnTo>
                <a:lnTo>
                  <a:pt x="390" y="146"/>
                </a:lnTo>
                <a:lnTo>
                  <a:pt x="211" y="66"/>
                </a:lnTo>
                <a:lnTo>
                  <a:pt x="4" y="17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958850" y="3600450"/>
            <a:ext cx="6824663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319115-6388-471B-91E7-703681602DE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Packet Format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4-bit version</a:t>
            </a:r>
          </a:p>
          <a:p>
            <a:pPr lvl="1" eaLnBrk="1" hangingPunct="1"/>
            <a:r>
              <a:rPr lang="en-US" dirty="0" smtClean="0"/>
              <a:t>IPv4 = 4, IPv6 = 6</a:t>
            </a:r>
          </a:p>
          <a:p>
            <a:pPr eaLnBrk="1" hangingPunct="1"/>
            <a:r>
              <a:rPr lang="en-US" dirty="0" smtClean="0"/>
              <a:t>4-bit header length</a:t>
            </a:r>
          </a:p>
          <a:p>
            <a:pPr lvl="1" eaLnBrk="1" hangingPunct="1"/>
            <a:r>
              <a:rPr lang="en-US" dirty="0" smtClean="0"/>
              <a:t>Counted in words, minimum of 5</a:t>
            </a:r>
          </a:p>
          <a:p>
            <a:pPr eaLnBrk="1" hangingPunct="1"/>
            <a:r>
              <a:rPr lang="en-US" dirty="0" smtClean="0"/>
              <a:t>8-bit type of service field (TOS)</a:t>
            </a:r>
          </a:p>
          <a:p>
            <a:pPr lvl="1" eaLnBrk="1" hangingPunct="1"/>
            <a:r>
              <a:rPr lang="en-US" dirty="0" smtClean="0"/>
              <a:t>Originally defined for </a:t>
            </a:r>
            <a:r>
              <a:rPr lang="en-US" dirty="0" err="1" smtClean="0"/>
              <a:t>QoS</a:t>
            </a:r>
            <a:r>
              <a:rPr lang="en-US" dirty="0" smtClean="0"/>
              <a:t> using Differentiated Services</a:t>
            </a:r>
          </a:p>
          <a:p>
            <a:pPr lvl="1" eaLnBrk="1" hangingPunct="1"/>
            <a:r>
              <a:rPr lang="en-US" dirty="0" smtClean="0"/>
              <a:t>Now mostly used for prioritizing routing control messages over normal </a:t>
            </a:r>
            <a:r>
              <a:rPr lang="en-US" smtClean="0"/>
              <a:t>IP traffic</a:t>
            </a:r>
            <a:endParaRPr lang="en-US" dirty="0" smtClean="0"/>
          </a:p>
          <a:p>
            <a:pPr eaLnBrk="1" hangingPunct="1"/>
            <a:r>
              <a:rPr lang="en-US" dirty="0" smtClean="0"/>
              <a:t>16-bit total length</a:t>
            </a:r>
          </a:p>
          <a:p>
            <a:pPr lvl="1" eaLnBrk="1" hangingPunct="1"/>
            <a:r>
              <a:rPr lang="en-US" dirty="0" smtClean="0"/>
              <a:t>Counted in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7A7B36-EE5D-4EE5-8CC4-5C4A73E6982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Packet Format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Fragmentation support (later)</a:t>
            </a:r>
          </a:p>
          <a:p>
            <a:pPr lvl="1" eaLnBrk="1" hangingPunct="1"/>
            <a:r>
              <a:rPr lang="en-US" dirty="0" smtClean="0"/>
              <a:t>16-bit packet ID (IP increments it with each new packet it creates, a.k.a. datagram)</a:t>
            </a:r>
          </a:p>
          <a:p>
            <a:pPr lvl="2" eaLnBrk="1" hangingPunct="1"/>
            <a:r>
              <a:rPr lang="en-US" dirty="0" smtClean="0"/>
              <a:t>All fragments from the same datagram have the same ID</a:t>
            </a:r>
          </a:p>
          <a:p>
            <a:pPr lvl="1" eaLnBrk="1" hangingPunct="1"/>
            <a:r>
              <a:rPr lang="en-US" dirty="0" smtClean="0"/>
              <a:t>3 single-bit flags</a:t>
            </a:r>
          </a:p>
          <a:p>
            <a:pPr lvl="2" eaLnBrk="1" hangingPunct="1"/>
            <a:r>
              <a:rPr lang="en-US" dirty="0" smtClean="0"/>
              <a:t>One of them marks the last fragment</a:t>
            </a:r>
          </a:p>
          <a:p>
            <a:pPr lvl="1" eaLnBrk="1" hangingPunct="1"/>
            <a:r>
              <a:rPr lang="en-US" dirty="0" smtClean="0"/>
              <a:t>13-bit fragment offset into datagram</a:t>
            </a:r>
          </a:p>
          <a:p>
            <a:pPr lvl="2" eaLnBrk="1" hangingPunct="1"/>
            <a:r>
              <a:rPr lang="en-US" dirty="0" smtClean="0"/>
              <a:t>Counted in words</a:t>
            </a:r>
          </a:p>
          <a:p>
            <a:pPr eaLnBrk="1" hangingPunct="1"/>
            <a:r>
              <a:rPr lang="en-US" dirty="0" smtClean="0"/>
              <a:t>8-bit time-to-live field (TTL)</a:t>
            </a:r>
          </a:p>
          <a:p>
            <a:pPr lvl="1" eaLnBrk="1" hangingPunct="1"/>
            <a:r>
              <a:rPr lang="en-US" dirty="0" smtClean="0"/>
              <a:t>Hop count decremented at each router</a:t>
            </a:r>
          </a:p>
          <a:p>
            <a:pPr lvl="1" eaLnBrk="1" hangingPunct="1"/>
            <a:r>
              <a:rPr lang="en-US" dirty="0" smtClean="0"/>
              <a:t>Packet is discard if TTL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Internetwork properties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You can send a message from any host to any other host in the Internetwork (via intermediate routers)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Supports heterogeneity: Hardware, OS, network type, and topology independent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Scales to global connectivity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53CD68-8BD1-4D20-AFF9-D3B9D190399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C206B4-39A5-46E6-A6EE-2FE03B02F4E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Packet Format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8-bit protocol field</a:t>
            </a:r>
          </a:p>
          <a:p>
            <a:pPr lvl="1" eaLnBrk="1" hangingPunct="1"/>
            <a:r>
              <a:rPr lang="en-US" smtClean="0"/>
              <a:t>TCP = 6, UDP = 17</a:t>
            </a:r>
          </a:p>
          <a:p>
            <a:pPr eaLnBrk="1" hangingPunct="1"/>
            <a:r>
              <a:rPr lang="en-US" smtClean="0"/>
              <a:t>16-bit IP checksum on header (not the data)</a:t>
            </a:r>
          </a:p>
          <a:p>
            <a:pPr eaLnBrk="1" hangingPunct="1"/>
            <a:r>
              <a:rPr lang="en-US" smtClean="0"/>
              <a:t>32-bit source IP address</a:t>
            </a:r>
          </a:p>
          <a:p>
            <a:pPr eaLnBrk="1" hangingPunct="1"/>
            <a:r>
              <a:rPr lang="en-US" smtClean="0"/>
              <a:t>32-bit destination IP address</a:t>
            </a:r>
          </a:p>
          <a:p>
            <a:pPr eaLnBrk="1" hangingPunct="1"/>
            <a:r>
              <a:rPr lang="en-US" smtClean="0"/>
              <a:t>Options (variable sized)</a:t>
            </a:r>
          </a:p>
          <a:p>
            <a:pPr lvl="1" eaLnBrk="1" hangingPunct="1"/>
            <a:r>
              <a:rPr lang="en-US" smtClean="0"/>
              <a:t>Source-based routing</a:t>
            </a:r>
          </a:p>
          <a:p>
            <a:pPr lvl="1" eaLnBrk="1" hangingPunct="1"/>
            <a:r>
              <a:rPr lang="en-US" smtClean="0"/>
              <a:t>Record route</a:t>
            </a:r>
          </a:p>
          <a:p>
            <a:pPr eaLnBrk="1" hangingPunct="1"/>
            <a:r>
              <a:rPr lang="en-US" smtClean="0"/>
              <a:t>Padding</a:t>
            </a:r>
          </a:p>
          <a:p>
            <a:pPr lvl="1" eaLnBrk="1" hangingPunct="1"/>
            <a:r>
              <a:rPr lang="en-US" smtClean="0"/>
              <a:t>Fill to 32-bit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A9E53-F510-49F9-B783-984A799A544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63525"/>
            <a:ext cx="8305800" cy="1403350"/>
          </a:xfrm>
        </p:spPr>
        <p:txBody>
          <a:bodyPr/>
          <a:lstStyle/>
          <a:p>
            <a:pPr eaLnBrk="1" hangingPunct="1"/>
            <a:r>
              <a:rPr lang="en-US" smtClean="0"/>
              <a:t>IP Fragmentation and Reassembly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Different physical layers provide different limits on frame length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Maximum transmission unit (MTU)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Source host does not know minimum value of MTU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Especially along dynamic routes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necessary, split IP packet into acceptably sized packets prior to sending over physical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Questions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Where should reassembly occur?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What happens when a fragment is damaged/lost?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9A314B-4867-4A8F-8492-B78D43BA07F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-274638"/>
            <a:ext cx="8305800" cy="1403351"/>
          </a:xfrm>
        </p:spPr>
        <p:txBody>
          <a:bodyPr/>
          <a:lstStyle/>
          <a:p>
            <a:pPr eaLnBrk="1" hangingPunct="1"/>
            <a:r>
              <a:rPr lang="en-US" smtClean="0"/>
              <a:t>IP Fragmentation and Reassembly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Fragments are self-contained IP packets</a:t>
            </a:r>
          </a:p>
          <a:p>
            <a:pPr eaLnBrk="1" hangingPunct="1"/>
            <a:r>
              <a:rPr lang="en-US" dirty="0" smtClean="0"/>
              <a:t>Reassemble at destination to minimize </a:t>
            </a:r>
            <a:r>
              <a:rPr lang="en-US" dirty="0" err="1" smtClean="0"/>
              <a:t>refragmentation</a:t>
            </a:r>
            <a:endParaRPr lang="en-US" dirty="0" smtClean="0"/>
          </a:p>
          <a:p>
            <a:pPr eaLnBrk="1" hangingPunct="1"/>
            <a:r>
              <a:rPr lang="en-US" dirty="0" smtClean="0"/>
              <a:t>Drop all fragments in packet if one or more fragments are lost</a:t>
            </a:r>
          </a:p>
          <a:p>
            <a:pPr eaLnBrk="1" hangingPunct="1"/>
            <a:r>
              <a:rPr lang="en-US" dirty="0" smtClean="0"/>
              <a:t>Avoid fragmentation at source host</a:t>
            </a:r>
          </a:p>
          <a:p>
            <a:pPr lvl="1" eaLnBrk="1" hangingPunct="1"/>
            <a:r>
              <a:rPr lang="en-US" dirty="0" smtClean="0"/>
              <a:t>Transport layer (TCP/UDP) should send packets small enough to fit into one MTU of local physical network</a:t>
            </a:r>
          </a:p>
          <a:p>
            <a:pPr lvl="1" eaLnBrk="1" hangingPunct="1"/>
            <a:r>
              <a:rPr lang="en-US" dirty="0" smtClean="0"/>
              <a:t>Must consider IP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EEA685-A638-446F-87FB-2F16F5898E9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-276225"/>
            <a:ext cx="8305800" cy="1403350"/>
          </a:xfrm>
        </p:spPr>
        <p:txBody>
          <a:bodyPr/>
          <a:lstStyle/>
          <a:p>
            <a:pPr eaLnBrk="1" hangingPunct="1"/>
            <a:r>
              <a:rPr lang="en-US" smtClean="0"/>
              <a:t>IP Fragmentation and Reassembly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808038" y="33607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1265238" y="33607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1570038" y="33607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(1400)</a:t>
            </a: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1646238" y="37417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FDDI</a:t>
            </a: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2103438" y="37417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2408238" y="37417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(1400)</a:t>
            </a:r>
          </a:p>
        </p:txBody>
      </p: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2560638" y="46561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3017838" y="46561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756" name="Rectangle 16"/>
          <p:cNvSpPr>
            <a:spLocks noChangeArrowheads="1"/>
          </p:cNvSpPr>
          <p:nvPr/>
        </p:nvSpPr>
        <p:spPr bwMode="auto">
          <a:xfrm>
            <a:off x="3322638" y="46561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(376)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2560638" y="43513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sp>
        <p:nvSpPr>
          <p:cNvPr id="31758" name="Rectangle 19"/>
          <p:cNvSpPr>
            <a:spLocks noChangeArrowheads="1"/>
          </p:cNvSpPr>
          <p:nvPr/>
        </p:nvSpPr>
        <p:spPr bwMode="auto">
          <a:xfrm>
            <a:off x="3017838" y="43513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759" name="Rectangle 20"/>
          <p:cNvSpPr>
            <a:spLocks noChangeArrowheads="1"/>
          </p:cNvSpPr>
          <p:nvPr/>
        </p:nvSpPr>
        <p:spPr bwMode="auto">
          <a:xfrm>
            <a:off x="3322638" y="43513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(512)</a:t>
            </a:r>
          </a:p>
        </p:txBody>
      </p:sp>
      <p:sp>
        <p:nvSpPr>
          <p:cNvPr id="31760" name="Rectangle 22"/>
          <p:cNvSpPr>
            <a:spLocks noChangeArrowheads="1"/>
          </p:cNvSpPr>
          <p:nvPr/>
        </p:nvSpPr>
        <p:spPr bwMode="auto">
          <a:xfrm>
            <a:off x="2560638" y="40465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sp>
        <p:nvSpPr>
          <p:cNvPr id="31761" name="Rectangle 23"/>
          <p:cNvSpPr>
            <a:spLocks noChangeArrowheads="1"/>
          </p:cNvSpPr>
          <p:nvPr/>
        </p:nvSpPr>
        <p:spPr bwMode="auto">
          <a:xfrm>
            <a:off x="3017838" y="40465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762" name="Rectangle 24"/>
          <p:cNvSpPr>
            <a:spLocks noChangeArrowheads="1"/>
          </p:cNvSpPr>
          <p:nvPr/>
        </p:nvSpPr>
        <p:spPr bwMode="auto">
          <a:xfrm>
            <a:off x="3322638" y="40465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(512)</a:t>
            </a:r>
          </a:p>
        </p:txBody>
      </p:sp>
      <p:sp>
        <p:nvSpPr>
          <p:cNvPr id="31763" name="Rectangle 27"/>
          <p:cNvSpPr>
            <a:spLocks noChangeArrowheads="1"/>
          </p:cNvSpPr>
          <p:nvPr/>
        </p:nvSpPr>
        <p:spPr bwMode="auto">
          <a:xfrm>
            <a:off x="3398838" y="56467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31764" name="Rectangle 28"/>
          <p:cNvSpPr>
            <a:spLocks noChangeArrowheads="1"/>
          </p:cNvSpPr>
          <p:nvPr/>
        </p:nvSpPr>
        <p:spPr bwMode="auto">
          <a:xfrm>
            <a:off x="3856038" y="56467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765" name="Rectangle 29"/>
          <p:cNvSpPr>
            <a:spLocks noChangeArrowheads="1"/>
          </p:cNvSpPr>
          <p:nvPr/>
        </p:nvSpPr>
        <p:spPr bwMode="auto">
          <a:xfrm>
            <a:off x="4160838" y="56467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(376)</a:t>
            </a:r>
          </a:p>
        </p:txBody>
      </p:sp>
      <p:sp>
        <p:nvSpPr>
          <p:cNvPr id="31766" name="Rectangle 31"/>
          <p:cNvSpPr>
            <a:spLocks noChangeArrowheads="1"/>
          </p:cNvSpPr>
          <p:nvPr/>
        </p:nvSpPr>
        <p:spPr bwMode="auto">
          <a:xfrm>
            <a:off x="3398838" y="53419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31767" name="Rectangle 32"/>
          <p:cNvSpPr>
            <a:spLocks noChangeArrowheads="1"/>
          </p:cNvSpPr>
          <p:nvPr/>
        </p:nvSpPr>
        <p:spPr bwMode="auto">
          <a:xfrm>
            <a:off x="3856038" y="53419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768" name="Rectangle 33"/>
          <p:cNvSpPr>
            <a:spLocks noChangeArrowheads="1"/>
          </p:cNvSpPr>
          <p:nvPr/>
        </p:nvSpPr>
        <p:spPr bwMode="auto">
          <a:xfrm>
            <a:off x="4160838" y="53419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(512)</a:t>
            </a:r>
          </a:p>
        </p:txBody>
      </p:sp>
      <p:sp>
        <p:nvSpPr>
          <p:cNvPr id="31769" name="Rectangle 35"/>
          <p:cNvSpPr>
            <a:spLocks noChangeArrowheads="1"/>
          </p:cNvSpPr>
          <p:nvPr/>
        </p:nvSpPr>
        <p:spPr bwMode="auto">
          <a:xfrm>
            <a:off x="3398838" y="50371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31770" name="Rectangle 36"/>
          <p:cNvSpPr>
            <a:spLocks noChangeArrowheads="1"/>
          </p:cNvSpPr>
          <p:nvPr/>
        </p:nvSpPr>
        <p:spPr bwMode="auto">
          <a:xfrm>
            <a:off x="3856038" y="50371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771" name="Rectangle 37"/>
          <p:cNvSpPr>
            <a:spLocks noChangeArrowheads="1"/>
          </p:cNvSpPr>
          <p:nvPr/>
        </p:nvSpPr>
        <p:spPr bwMode="auto">
          <a:xfrm>
            <a:off x="4160838" y="50371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(512)</a:t>
            </a:r>
          </a:p>
        </p:txBody>
      </p:sp>
      <p:sp>
        <p:nvSpPr>
          <p:cNvPr id="31772" name="Rectangle 39"/>
          <p:cNvSpPr>
            <a:spLocks noChangeArrowheads="1"/>
          </p:cNvSpPr>
          <p:nvPr/>
        </p:nvSpPr>
        <p:spPr bwMode="auto">
          <a:xfrm>
            <a:off x="4999038" y="206533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Start of header</a:t>
            </a:r>
          </a:p>
        </p:txBody>
      </p:sp>
      <p:sp>
        <p:nvSpPr>
          <p:cNvPr id="31773" name="Rectangle 40"/>
          <p:cNvSpPr>
            <a:spLocks noChangeArrowheads="1"/>
          </p:cNvSpPr>
          <p:nvPr/>
        </p:nvSpPr>
        <p:spPr bwMode="auto">
          <a:xfrm>
            <a:off x="4999038" y="2259013"/>
            <a:ext cx="1600200" cy="193675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Ident = x</a:t>
            </a:r>
          </a:p>
        </p:txBody>
      </p:sp>
      <p:sp>
        <p:nvSpPr>
          <p:cNvPr id="31774" name="Rectangle 41"/>
          <p:cNvSpPr>
            <a:spLocks noChangeArrowheads="1"/>
          </p:cNvSpPr>
          <p:nvPr/>
        </p:nvSpPr>
        <p:spPr bwMode="auto">
          <a:xfrm>
            <a:off x="6599238" y="2259013"/>
            <a:ext cx="246062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775" name="Rectangle 42"/>
          <p:cNvSpPr>
            <a:spLocks noChangeArrowheads="1"/>
          </p:cNvSpPr>
          <p:nvPr/>
        </p:nvSpPr>
        <p:spPr bwMode="auto">
          <a:xfrm>
            <a:off x="6751638" y="2259013"/>
            <a:ext cx="24765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776" name="Rectangle 43"/>
          <p:cNvSpPr>
            <a:spLocks noChangeArrowheads="1"/>
          </p:cNvSpPr>
          <p:nvPr/>
        </p:nvSpPr>
        <p:spPr bwMode="auto">
          <a:xfrm>
            <a:off x="6904038" y="2259013"/>
            <a:ext cx="246062" cy="1936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0</a:t>
            </a:r>
          </a:p>
        </p:txBody>
      </p:sp>
      <p:sp>
        <p:nvSpPr>
          <p:cNvPr id="31777" name="Rectangle 44"/>
          <p:cNvSpPr>
            <a:spLocks noChangeArrowheads="1"/>
          </p:cNvSpPr>
          <p:nvPr/>
        </p:nvSpPr>
        <p:spPr bwMode="auto">
          <a:xfrm>
            <a:off x="7102475" y="2259013"/>
            <a:ext cx="1096963" cy="193675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Offset 0</a:t>
            </a:r>
          </a:p>
        </p:txBody>
      </p:sp>
      <p:sp>
        <p:nvSpPr>
          <p:cNvPr id="31778" name="Rectangle 45"/>
          <p:cNvSpPr>
            <a:spLocks noChangeArrowheads="1"/>
          </p:cNvSpPr>
          <p:nvPr/>
        </p:nvSpPr>
        <p:spPr bwMode="auto">
          <a:xfrm>
            <a:off x="4999038" y="245268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Rest of header</a:t>
            </a:r>
          </a:p>
        </p:txBody>
      </p:sp>
      <p:sp>
        <p:nvSpPr>
          <p:cNvPr id="31779" name="Rectangle 46"/>
          <p:cNvSpPr>
            <a:spLocks noChangeArrowheads="1"/>
          </p:cNvSpPr>
          <p:nvPr/>
        </p:nvSpPr>
        <p:spPr bwMode="auto">
          <a:xfrm>
            <a:off x="4999038" y="2646363"/>
            <a:ext cx="3200400" cy="257175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1400 data bytes</a:t>
            </a:r>
          </a:p>
        </p:txBody>
      </p:sp>
      <p:sp>
        <p:nvSpPr>
          <p:cNvPr id="31780" name="Rectangle 48"/>
          <p:cNvSpPr>
            <a:spLocks noChangeArrowheads="1"/>
          </p:cNvSpPr>
          <p:nvPr/>
        </p:nvSpPr>
        <p:spPr bwMode="auto">
          <a:xfrm>
            <a:off x="4999038" y="320833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Start of header</a:t>
            </a:r>
          </a:p>
        </p:txBody>
      </p:sp>
      <p:sp>
        <p:nvSpPr>
          <p:cNvPr id="31781" name="Rectangle 49"/>
          <p:cNvSpPr>
            <a:spLocks noChangeArrowheads="1"/>
          </p:cNvSpPr>
          <p:nvPr/>
        </p:nvSpPr>
        <p:spPr bwMode="auto">
          <a:xfrm>
            <a:off x="4999038" y="3402013"/>
            <a:ext cx="1600200" cy="193675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Ident = x</a:t>
            </a:r>
          </a:p>
        </p:txBody>
      </p:sp>
      <p:sp>
        <p:nvSpPr>
          <p:cNvPr id="31782" name="Rectangle 50"/>
          <p:cNvSpPr>
            <a:spLocks noChangeArrowheads="1"/>
          </p:cNvSpPr>
          <p:nvPr/>
        </p:nvSpPr>
        <p:spPr bwMode="auto">
          <a:xfrm>
            <a:off x="6599238" y="3402013"/>
            <a:ext cx="246062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783" name="Rectangle 51"/>
          <p:cNvSpPr>
            <a:spLocks noChangeArrowheads="1"/>
          </p:cNvSpPr>
          <p:nvPr/>
        </p:nvSpPr>
        <p:spPr bwMode="auto">
          <a:xfrm>
            <a:off x="6751638" y="3402013"/>
            <a:ext cx="24765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784" name="Rectangle 52"/>
          <p:cNvSpPr>
            <a:spLocks noChangeArrowheads="1"/>
          </p:cNvSpPr>
          <p:nvPr/>
        </p:nvSpPr>
        <p:spPr bwMode="auto">
          <a:xfrm>
            <a:off x="6904038" y="3402013"/>
            <a:ext cx="246062" cy="1936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1</a:t>
            </a:r>
          </a:p>
        </p:txBody>
      </p:sp>
      <p:sp>
        <p:nvSpPr>
          <p:cNvPr id="31785" name="Rectangle 53"/>
          <p:cNvSpPr>
            <a:spLocks noChangeArrowheads="1"/>
          </p:cNvSpPr>
          <p:nvPr/>
        </p:nvSpPr>
        <p:spPr bwMode="auto">
          <a:xfrm>
            <a:off x="7102475" y="3402013"/>
            <a:ext cx="1096963" cy="193675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Offset 0</a:t>
            </a:r>
          </a:p>
        </p:txBody>
      </p:sp>
      <p:sp>
        <p:nvSpPr>
          <p:cNvPr id="31786" name="Rectangle 54"/>
          <p:cNvSpPr>
            <a:spLocks noChangeArrowheads="1"/>
          </p:cNvSpPr>
          <p:nvPr/>
        </p:nvSpPr>
        <p:spPr bwMode="auto">
          <a:xfrm>
            <a:off x="4999038" y="359568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Rest of header</a:t>
            </a:r>
          </a:p>
        </p:txBody>
      </p:sp>
      <p:sp>
        <p:nvSpPr>
          <p:cNvPr id="31787" name="Rectangle 55"/>
          <p:cNvSpPr>
            <a:spLocks noChangeArrowheads="1"/>
          </p:cNvSpPr>
          <p:nvPr/>
        </p:nvSpPr>
        <p:spPr bwMode="auto">
          <a:xfrm>
            <a:off x="5016500" y="3789363"/>
            <a:ext cx="3200400" cy="257175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512 data bytes</a:t>
            </a:r>
          </a:p>
        </p:txBody>
      </p:sp>
      <p:sp>
        <p:nvSpPr>
          <p:cNvPr id="31788" name="Rectangle 56"/>
          <p:cNvSpPr>
            <a:spLocks noChangeArrowheads="1"/>
          </p:cNvSpPr>
          <p:nvPr/>
        </p:nvSpPr>
        <p:spPr bwMode="auto">
          <a:xfrm>
            <a:off x="4999038" y="412273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Start of header</a:t>
            </a:r>
          </a:p>
        </p:txBody>
      </p:sp>
      <p:sp>
        <p:nvSpPr>
          <p:cNvPr id="31789" name="Rectangle 57"/>
          <p:cNvSpPr>
            <a:spLocks noChangeArrowheads="1"/>
          </p:cNvSpPr>
          <p:nvPr/>
        </p:nvSpPr>
        <p:spPr bwMode="auto">
          <a:xfrm>
            <a:off x="4999038" y="4316413"/>
            <a:ext cx="1600200" cy="193675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Ident = x</a:t>
            </a:r>
          </a:p>
        </p:txBody>
      </p:sp>
      <p:sp>
        <p:nvSpPr>
          <p:cNvPr id="31790" name="Rectangle 58"/>
          <p:cNvSpPr>
            <a:spLocks noChangeArrowheads="1"/>
          </p:cNvSpPr>
          <p:nvPr/>
        </p:nvSpPr>
        <p:spPr bwMode="auto">
          <a:xfrm>
            <a:off x="6599238" y="4316413"/>
            <a:ext cx="246062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791" name="Rectangle 59"/>
          <p:cNvSpPr>
            <a:spLocks noChangeArrowheads="1"/>
          </p:cNvSpPr>
          <p:nvPr/>
        </p:nvSpPr>
        <p:spPr bwMode="auto">
          <a:xfrm>
            <a:off x="6751638" y="4316413"/>
            <a:ext cx="24765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792" name="Rectangle 60"/>
          <p:cNvSpPr>
            <a:spLocks noChangeArrowheads="1"/>
          </p:cNvSpPr>
          <p:nvPr/>
        </p:nvSpPr>
        <p:spPr bwMode="auto">
          <a:xfrm>
            <a:off x="6904038" y="4316413"/>
            <a:ext cx="246062" cy="1936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1</a:t>
            </a:r>
          </a:p>
        </p:txBody>
      </p:sp>
      <p:sp>
        <p:nvSpPr>
          <p:cNvPr id="31793" name="Rectangle 61"/>
          <p:cNvSpPr>
            <a:spLocks noChangeArrowheads="1"/>
          </p:cNvSpPr>
          <p:nvPr/>
        </p:nvSpPr>
        <p:spPr bwMode="auto">
          <a:xfrm>
            <a:off x="7102475" y="4316413"/>
            <a:ext cx="1096963" cy="193675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Offset 512/8</a:t>
            </a:r>
          </a:p>
        </p:txBody>
      </p:sp>
      <p:sp>
        <p:nvSpPr>
          <p:cNvPr id="31794" name="Rectangle 62"/>
          <p:cNvSpPr>
            <a:spLocks noChangeArrowheads="1"/>
          </p:cNvSpPr>
          <p:nvPr/>
        </p:nvSpPr>
        <p:spPr bwMode="auto">
          <a:xfrm>
            <a:off x="4999038" y="451008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Rest of header</a:t>
            </a:r>
          </a:p>
        </p:txBody>
      </p:sp>
      <p:sp>
        <p:nvSpPr>
          <p:cNvPr id="31795" name="Rectangle 63"/>
          <p:cNvSpPr>
            <a:spLocks noChangeArrowheads="1"/>
          </p:cNvSpPr>
          <p:nvPr/>
        </p:nvSpPr>
        <p:spPr bwMode="auto">
          <a:xfrm>
            <a:off x="4999038" y="4703763"/>
            <a:ext cx="3200400" cy="257175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512 data bytes</a:t>
            </a:r>
          </a:p>
        </p:txBody>
      </p:sp>
      <p:sp>
        <p:nvSpPr>
          <p:cNvPr id="31796" name="Rectangle 64"/>
          <p:cNvSpPr>
            <a:spLocks noChangeArrowheads="1"/>
          </p:cNvSpPr>
          <p:nvPr/>
        </p:nvSpPr>
        <p:spPr bwMode="auto">
          <a:xfrm>
            <a:off x="4999038" y="503713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Start of header</a:t>
            </a:r>
          </a:p>
        </p:txBody>
      </p:sp>
      <p:sp>
        <p:nvSpPr>
          <p:cNvPr id="31797" name="Rectangle 65"/>
          <p:cNvSpPr>
            <a:spLocks noChangeArrowheads="1"/>
          </p:cNvSpPr>
          <p:nvPr/>
        </p:nvSpPr>
        <p:spPr bwMode="auto">
          <a:xfrm>
            <a:off x="4999038" y="5230813"/>
            <a:ext cx="1600200" cy="193675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Ident = x</a:t>
            </a:r>
          </a:p>
        </p:txBody>
      </p:sp>
      <p:sp>
        <p:nvSpPr>
          <p:cNvPr id="31798" name="Rectangle 66"/>
          <p:cNvSpPr>
            <a:spLocks noChangeArrowheads="1"/>
          </p:cNvSpPr>
          <p:nvPr/>
        </p:nvSpPr>
        <p:spPr bwMode="auto">
          <a:xfrm>
            <a:off x="6599238" y="5230813"/>
            <a:ext cx="246062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799" name="Rectangle 67"/>
          <p:cNvSpPr>
            <a:spLocks noChangeArrowheads="1"/>
          </p:cNvSpPr>
          <p:nvPr/>
        </p:nvSpPr>
        <p:spPr bwMode="auto">
          <a:xfrm>
            <a:off x="6751638" y="5230813"/>
            <a:ext cx="24765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800" name="Rectangle 68"/>
          <p:cNvSpPr>
            <a:spLocks noChangeArrowheads="1"/>
          </p:cNvSpPr>
          <p:nvPr/>
        </p:nvSpPr>
        <p:spPr bwMode="auto">
          <a:xfrm>
            <a:off x="6904038" y="5230813"/>
            <a:ext cx="246062" cy="1936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0</a:t>
            </a:r>
          </a:p>
        </p:txBody>
      </p:sp>
      <p:sp>
        <p:nvSpPr>
          <p:cNvPr id="31801" name="Rectangle 69"/>
          <p:cNvSpPr>
            <a:spLocks noChangeArrowheads="1"/>
          </p:cNvSpPr>
          <p:nvPr/>
        </p:nvSpPr>
        <p:spPr bwMode="auto">
          <a:xfrm>
            <a:off x="7102475" y="5230813"/>
            <a:ext cx="1096963" cy="193675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Offset 1024/8</a:t>
            </a:r>
          </a:p>
        </p:txBody>
      </p:sp>
      <p:sp>
        <p:nvSpPr>
          <p:cNvPr id="31802" name="Rectangle 70"/>
          <p:cNvSpPr>
            <a:spLocks noChangeArrowheads="1"/>
          </p:cNvSpPr>
          <p:nvPr/>
        </p:nvSpPr>
        <p:spPr bwMode="auto">
          <a:xfrm>
            <a:off x="4999038" y="542448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Rest of header</a:t>
            </a:r>
          </a:p>
        </p:txBody>
      </p:sp>
      <p:sp>
        <p:nvSpPr>
          <p:cNvPr id="31803" name="Rectangle 71"/>
          <p:cNvSpPr>
            <a:spLocks noChangeArrowheads="1"/>
          </p:cNvSpPr>
          <p:nvPr/>
        </p:nvSpPr>
        <p:spPr bwMode="auto">
          <a:xfrm>
            <a:off x="4999038" y="5618163"/>
            <a:ext cx="3200400" cy="257175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/>
              <a:t>376 data bytes</a:t>
            </a:r>
          </a:p>
        </p:txBody>
      </p:sp>
      <p:sp>
        <p:nvSpPr>
          <p:cNvPr id="31804" name="Line 72"/>
          <p:cNvSpPr>
            <a:spLocks noChangeShapeType="1"/>
          </p:cNvSpPr>
          <p:nvPr/>
        </p:nvSpPr>
        <p:spPr bwMode="auto">
          <a:xfrm>
            <a:off x="6599238" y="29035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805" name="Freeform 75"/>
          <p:cNvSpPr>
            <a:spLocks/>
          </p:cNvSpPr>
          <p:nvPr/>
        </p:nvSpPr>
        <p:spPr bwMode="auto">
          <a:xfrm>
            <a:off x="898525" y="2079625"/>
            <a:ext cx="504825" cy="915988"/>
          </a:xfrm>
          <a:custGeom>
            <a:avLst/>
            <a:gdLst>
              <a:gd name="T0" fmla="*/ 504825 w 429"/>
              <a:gd name="T1" fmla="*/ 915988 h 577"/>
              <a:gd name="T2" fmla="*/ 504825 w 429"/>
              <a:gd name="T3" fmla="*/ 0 h 577"/>
              <a:gd name="T4" fmla="*/ 0 w 429"/>
              <a:gd name="T5" fmla="*/ 0 h 577"/>
              <a:gd name="T6" fmla="*/ 0 w 429"/>
              <a:gd name="T7" fmla="*/ 915988 h 577"/>
              <a:gd name="T8" fmla="*/ 504825 w 429"/>
              <a:gd name="T9" fmla="*/ 915988 h 577"/>
              <a:gd name="T10" fmla="*/ 504825 w 429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"/>
              <a:gd name="T19" fmla="*/ 0 h 577"/>
              <a:gd name="T20" fmla="*/ 429 w 429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close/>
              </a:path>
            </a:pathLst>
          </a:custGeom>
          <a:solidFill>
            <a:srgbClr val="99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Freeform 76"/>
          <p:cNvSpPr>
            <a:spLocks/>
          </p:cNvSpPr>
          <p:nvPr/>
        </p:nvSpPr>
        <p:spPr bwMode="auto">
          <a:xfrm>
            <a:off x="898525" y="2079625"/>
            <a:ext cx="504825" cy="915988"/>
          </a:xfrm>
          <a:custGeom>
            <a:avLst/>
            <a:gdLst>
              <a:gd name="T0" fmla="*/ 504825 w 429"/>
              <a:gd name="T1" fmla="*/ 915988 h 577"/>
              <a:gd name="T2" fmla="*/ 504825 w 429"/>
              <a:gd name="T3" fmla="*/ 0 h 577"/>
              <a:gd name="T4" fmla="*/ 0 w 429"/>
              <a:gd name="T5" fmla="*/ 0 h 577"/>
              <a:gd name="T6" fmla="*/ 0 w 429"/>
              <a:gd name="T7" fmla="*/ 915988 h 577"/>
              <a:gd name="T8" fmla="*/ 504825 w 429"/>
              <a:gd name="T9" fmla="*/ 915988 h 577"/>
              <a:gd name="T10" fmla="*/ 504825 w 429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"/>
              <a:gd name="T19" fmla="*/ 0 h 577"/>
              <a:gd name="T20" fmla="*/ 429 w 429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</a:path>
            </a:pathLst>
          </a:custGeom>
          <a:noFill/>
          <a:ln w="7938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77"/>
          <p:cNvSpPr>
            <a:spLocks noChangeArrowheads="1"/>
          </p:cNvSpPr>
          <p:nvPr/>
        </p:nvSpPr>
        <p:spPr bwMode="auto">
          <a:xfrm>
            <a:off x="1055688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H1</a:t>
            </a:r>
            <a:endParaRPr lang="en-US" sz="1400" b="1"/>
          </a:p>
        </p:txBody>
      </p:sp>
      <p:sp>
        <p:nvSpPr>
          <p:cNvPr id="31808" name="Freeform 78"/>
          <p:cNvSpPr>
            <a:spLocks/>
          </p:cNvSpPr>
          <p:nvPr/>
        </p:nvSpPr>
        <p:spPr bwMode="auto">
          <a:xfrm>
            <a:off x="1739900" y="2079625"/>
            <a:ext cx="504825" cy="915988"/>
          </a:xfrm>
          <a:custGeom>
            <a:avLst/>
            <a:gdLst>
              <a:gd name="T0" fmla="*/ 504825 w 429"/>
              <a:gd name="T1" fmla="*/ 915988 h 577"/>
              <a:gd name="T2" fmla="*/ 504825 w 429"/>
              <a:gd name="T3" fmla="*/ 0 h 577"/>
              <a:gd name="T4" fmla="*/ 0 w 429"/>
              <a:gd name="T5" fmla="*/ 0 h 577"/>
              <a:gd name="T6" fmla="*/ 0 w 429"/>
              <a:gd name="T7" fmla="*/ 915988 h 577"/>
              <a:gd name="T8" fmla="*/ 504825 w 429"/>
              <a:gd name="T9" fmla="*/ 915988 h 577"/>
              <a:gd name="T10" fmla="*/ 504825 w 429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"/>
              <a:gd name="T19" fmla="*/ 0 h 577"/>
              <a:gd name="T20" fmla="*/ 429 w 429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close/>
              </a:path>
            </a:pathLst>
          </a:cu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Freeform 79"/>
          <p:cNvSpPr>
            <a:spLocks/>
          </p:cNvSpPr>
          <p:nvPr/>
        </p:nvSpPr>
        <p:spPr bwMode="auto">
          <a:xfrm>
            <a:off x="1739900" y="2079625"/>
            <a:ext cx="504825" cy="915988"/>
          </a:xfrm>
          <a:custGeom>
            <a:avLst/>
            <a:gdLst>
              <a:gd name="T0" fmla="*/ 504825 w 429"/>
              <a:gd name="T1" fmla="*/ 915988 h 577"/>
              <a:gd name="T2" fmla="*/ 504825 w 429"/>
              <a:gd name="T3" fmla="*/ 0 h 577"/>
              <a:gd name="T4" fmla="*/ 0 w 429"/>
              <a:gd name="T5" fmla="*/ 0 h 577"/>
              <a:gd name="T6" fmla="*/ 0 w 429"/>
              <a:gd name="T7" fmla="*/ 915988 h 577"/>
              <a:gd name="T8" fmla="*/ 504825 w 429"/>
              <a:gd name="T9" fmla="*/ 915988 h 577"/>
              <a:gd name="T10" fmla="*/ 504825 w 429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"/>
              <a:gd name="T19" fmla="*/ 0 h 577"/>
              <a:gd name="T20" fmla="*/ 429 w 429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</a:path>
            </a:pathLst>
          </a:custGeom>
          <a:noFill/>
          <a:ln w="7938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80"/>
          <p:cNvSpPr>
            <a:spLocks noChangeArrowheads="1"/>
          </p:cNvSpPr>
          <p:nvPr/>
        </p:nvSpPr>
        <p:spPr bwMode="auto">
          <a:xfrm>
            <a:off x="1900238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R1</a:t>
            </a:r>
            <a:endParaRPr lang="en-US" sz="1400" b="1"/>
          </a:p>
        </p:txBody>
      </p:sp>
      <p:sp>
        <p:nvSpPr>
          <p:cNvPr id="31811" name="Freeform 81"/>
          <p:cNvSpPr>
            <a:spLocks/>
          </p:cNvSpPr>
          <p:nvPr/>
        </p:nvSpPr>
        <p:spPr bwMode="auto">
          <a:xfrm>
            <a:off x="2581275" y="2079625"/>
            <a:ext cx="506413" cy="915988"/>
          </a:xfrm>
          <a:custGeom>
            <a:avLst/>
            <a:gdLst>
              <a:gd name="T0" fmla="*/ 506413 w 429"/>
              <a:gd name="T1" fmla="*/ 915988 h 577"/>
              <a:gd name="T2" fmla="*/ 506413 w 429"/>
              <a:gd name="T3" fmla="*/ 0 h 577"/>
              <a:gd name="T4" fmla="*/ 0 w 429"/>
              <a:gd name="T5" fmla="*/ 0 h 577"/>
              <a:gd name="T6" fmla="*/ 0 w 429"/>
              <a:gd name="T7" fmla="*/ 915988 h 577"/>
              <a:gd name="T8" fmla="*/ 506413 w 429"/>
              <a:gd name="T9" fmla="*/ 915988 h 577"/>
              <a:gd name="T10" fmla="*/ 506413 w 429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"/>
              <a:gd name="T19" fmla="*/ 0 h 577"/>
              <a:gd name="T20" fmla="*/ 429 w 429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close/>
              </a:path>
            </a:pathLst>
          </a:cu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Freeform 82"/>
          <p:cNvSpPr>
            <a:spLocks/>
          </p:cNvSpPr>
          <p:nvPr/>
        </p:nvSpPr>
        <p:spPr bwMode="auto">
          <a:xfrm>
            <a:off x="2581275" y="2079625"/>
            <a:ext cx="506413" cy="915988"/>
          </a:xfrm>
          <a:custGeom>
            <a:avLst/>
            <a:gdLst>
              <a:gd name="T0" fmla="*/ 506413 w 429"/>
              <a:gd name="T1" fmla="*/ 915988 h 577"/>
              <a:gd name="T2" fmla="*/ 506413 w 429"/>
              <a:gd name="T3" fmla="*/ 0 h 577"/>
              <a:gd name="T4" fmla="*/ 0 w 429"/>
              <a:gd name="T5" fmla="*/ 0 h 577"/>
              <a:gd name="T6" fmla="*/ 0 w 429"/>
              <a:gd name="T7" fmla="*/ 915988 h 577"/>
              <a:gd name="T8" fmla="*/ 506413 w 429"/>
              <a:gd name="T9" fmla="*/ 915988 h 577"/>
              <a:gd name="T10" fmla="*/ 506413 w 429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"/>
              <a:gd name="T19" fmla="*/ 0 h 577"/>
              <a:gd name="T20" fmla="*/ 429 w 429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</a:path>
            </a:pathLst>
          </a:custGeom>
          <a:noFill/>
          <a:ln w="7938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83"/>
          <p:cNvSpPr>
            <a:spLocks noChangeArrowheads="1"/>
          </p:cNvSpPr>
          <p:nvPr/>
        </p:nvSpPr>
        <p:spPr bwMode="auto">
          <a:xfrm>
            <a:off x="2741613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R2</a:t>
            </a:r>
            <a:endParaRPr lang="en-US" sz="1400" b="1"/>
          </a:p>
        </p:txBody>
      </p:sp>
      <p:sp>
        <p:nvSpPr>
          <p:cNvPr id="31814" name="Freeform 84"/>
          <p:cNvSpPr>
            <a:spLocks/>
          </p:cNvSpPr>
          <p:nvPr/>
        </p:nvSpPr>
        <p:spPr bwMode="auto">
          <a:xfrm>
            <a:off x="3424238" y="2079625"/>
            <a:ext cx="504825" cy="915988"/>
          </a:xfrm>
          <a:custGeom>
            <a:avLst/>
            <a:gdLst>
              <a:gd name="T0" fmla="*/ 504825 w 429"/>
              <a:gd name="T1" fmla="*/ 915988 h 577"/>
              <a:gd name="T2" fmla="*/ 504825 w 429"/>
              <a:gd name="T3" fmla="*/ 0 h 577"/>
              <a:gd name="T4" fmla="*/ 0 w 429"/>
              <a:gd name="T5" fmla="*/ 0 h 577"/>
              <a:gd name="T6" fmla="*/ 0 w 429"/>
              <a:gd name="T7" fmla="*/ 915988 h 577"/>
              <a:gd name="T8" fmla="*/ 504825 w 429"/>
              <a:gd name="T9" fmla="*/ 915988 h 577"/>
              <a:gd name="T10" fmla="*/ 504825 w 429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"/>
              <a:gd name="T19" fmla="*/ 0 h 577"/>
              <a:gd name="T20" fmla="*/ 429 w 429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close/>
              </a:path>
            </a:pathLst>
          </a:cu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Freeform 85"/>
          <p:cNvSpPr>
            <a:spLocks/>
          </p:cNvSpPr>
          <p:nvPr/>
        </p:nvSpPr>
        <p:spPr bwMode="auto">
          <a:xfrm>
            <a:off x="3424238" y="2079625"/>
            <a:ext cx="504825" cy="915988"/>
          </a:xfrm>
          <a:custGeom>
            <a:avLst/>
            <a:gdLst>
              <a:gd name="T0" fmla="*/ 504825 w 429"/>
              <a:gd name="T1" fmla="*/ 915988 h 577"/>
              <a:gd name="T2" fmla="*/ 504825 w 429"/>
              <a:gd name="T3" fmla="*/ 0 h 577"/>
              <a:gd name="T4" fmla="*/ 0 w 429"/>
              <a:gd name="T5" fmla="*/ 0 h 577"/>
              <a:gd name="T6" fmla="*/ 0 w 429"/>
              <a:gd name="T7" fmla="*/ 915988 h 577"/>
              <a:gd name="T8" fmla="*/ 504825 w 429"/>
              <a:gd name="T9" fmla="*/ 915988 h 577"/>
              <a:gd name="T10" fmla="*/ 504825 w 429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"/>
              <a:gd name="T19" fmla="*/ 0 h 577"/>
              <a:gd name="T20" fmla="*/ 429 w 429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</a:path>
            </a:pathLst>
          </a:custGeom>
          <a:noFill/>
          <a:ln w="7938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86"/>
          <p:cNvSpPr>
            <a:spLocks noChangeArrowheads="1"/>
          </p:cNvSpPr>
          <p:nvPr/>
        </p:nvSpPr>
        <p:spPr bwMode="auto">
          <a:xfrm>
            <a:off x="3582988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R3</a:t>
            </a:r>
            <a:endParaRPr lang="en-US" sz="1400" b="1"/>
          </a:p>
        </p:txBody>
      </p:sp>
      <p:sp>
        <p:nvSpPr>
          <p:cNvPr id="31817" name="Freeform 87"/>
          <p:cNvSpPr>
            <a:spLocks/>
          </p:cNvSpPr>
          <p:nvPr/>
        </p:nvSpPr>
        <p:spPr bwMode="auto">
          <a:xfrm>
            <a:off x="4267200" y="2079625"/>
            <a:ext cx="503238" cy="915988"/>
          </a:xfrm>
          <a:custGeom>
            <a:avLst/>
            <a:gdLst>
              <a:gd name="T0" fmla="*/ 503238 w 427"/>
              <a:gd name="T1" fmla="*/ 915988 h 577"/>
              <a:gd name="T2" fmla="*/ 503238 w 427"/>
              <a:gd name="T3" fmla="*/ 0 h 577"/>
              <a:gd name="T4" fmla="*/ 0 w 427"/>
              <a:gd name="T5" fmla="*/ 0 h 577"/>
              <a:gd name="T6" fmla="*/ 0 w 427"/>
              <a:gd name="T7" fmla="*/ 915988 h 577"/>
              <a:gd name="T8" fmla="*/ 503238 w 427"/>
              <a:gd name="T9" fmla="*/ 915988 h 577"/>
              <a:gd name="T10" fmla="*/ 503238 w 427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7"/>
              <a:gd name="T19" fmla="*/ 0 h 577"/>
              <a:gd name="T20" fmla="*/ 427 w 427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7" h="577">
                <a:moveTo>
                  <a:pt x="427" y="577"/>
                </a:moveTo>
                <a:lnTo>
                  <a:pt x="427" y="0"/>
                </a:lnTo>
                <a:lnTo>
                  <a:pt x="0" y="0"/>
                </a:lnTo>
                <a:lnTo>
                  <a:pt x="0" y="577"/>
                </a:lnTo>
                <a:lnTo>
                  <a:pt x="427" y="577"/>
                </a:lnTo>
                <a:close/>
              </a:path>
            </a:pathLst>
          </a:custGeom>
          <a:solidFill>
            <a:srgbClr val="99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Freeform 88"/>
          <p:cNvSpPr>
            <a:spLocks/>
          </p:cNvSpPr>
          <p:nvPr/>
        </p:nvSpPr>
        <p:spPr bwMode="auto">
          <a:xfrm>
            <a:off x="4267200" y="2079625"/>
            <a:ext cx="503238" cy="915988"/>
          </a:xfrm>
          <a:custGeom>
            <a:avLst/>
            <a:gdLst>
              <a:gd name="T0" fmla="*/ 503238 w 427"/>
              <a:gd name="T1" fmla="*/ 915988 h 577"/>
              <a:gd name="T2" fmla="*/ 503238 w 427"/>
              <a:gd name="T3" fmla="*/ 0 h 577"/>
              <a:gd name="T4" fmla="*/ 0 w 427"/>
              <a:gd name="T5" fmla="*/ 0 h 577"/>
              <a:gd name="T6" fmla="*/ 0 w 427"/>
              <a:gd name="T7" fmla="*/ 915988 h 577"/>
              <a:gd name="T8" fmla="*/ 503238 w 427"/>
              <a:gd name="T9" fmla="*/ 915988 h 577"/>
              <a:gd name="T10" fmla="*/ 503238 w 427"/>
              <a:gd name="T11" fmla="*/ 915988 h 5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7"/>
              <a:gd name="T19" fmla="*/ 0 h 577"/>
              <a:gd name="T20" fmla="*/ 427 w 427"/>
              <a:gd name="T21" fmla="*/ 577 h 5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7" h="577">
                <a:moveTo>
                  <a:pt x="427" y="577"/>
                </a:moveTo>
                <a:lnTo>
                  <a:pt x="427" y="0"/>
                </a:lnTo>
                <a:lnTo>
                  <a:pt x="0" y="0"/>
                </a:lnTo>
                <a:lnTo>
                  <a:pt x="0" y="577"/>
                </a:lnTo>
                <a:lnTo>
                  <a:pt x="427" y="577"/>
                </a:lnTo>
              </a:path>
            </a:pathLst>
          </a:custGeom>
          <a:noFill/>
          <a:ln w="7938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89"/>
          <p:cNvSpPr>
            <a:spLocks noChangeArrowheads="1"/>
          </p:cNvSpPr>
          <p:nvPr/>
        </p:nvSpPr>
        <p:spPr bwMode="auto">
          <a:xfrm>
            <a:off x="4421188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H2</a:t>
            </a:r>
            <a:endParaRPr lang="en-US" sz="1400" b="1"/>
          </a:p>
        </p:txBody>
      </p:sp>
      <p:sp>
        <p:nvSpPr>
          <p:cNvPr id="31820" name="Freeform 90"/>
          <p:cNvSpPr>
            <a:spLocks/>
          </p:cNvSpPr>
          <p:nvPr/>
        </p:nvSpPr>
        <p:spPr bwMode="auto">
          <a:xfrm>
            <a:off x="1114425" y="2979738"/>
            <a:ext cx="790575" cy="152400"/>
          </a:xfrm>
          <a:custGeom>
            <a:avLst/>
            <a:gdLst>
              <a:gd name="T0" fmla="*/ 0 w 768"/>
              <a:gd name="T1" fmla="*/ 0 h 1944"/>
              <a:gd name="T2" fmla="*/ 0 w 768"/>
              <a:gd name="T3" fmla="*/ 152400 h 1944"/>
              <a:gd name="T4" fmla="*/ 790575 w 768"/>
              <a:gd name="T5" fmla="*/ 152400 h 1944"/>
              <a:gd name="T6" fmla="*/ 790575 w 768"/>
              <a:gd name="T7" fmla="*/ 78 h 194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944"/>
              <a:gd name="T14" fmla="*/ 768 w 768"/>
              <a:gd name="T15" fmla="*/ 1944 h 19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944">
                <a:moveTo>
                  <a:pt x="0" y="0"/>
                </a:moveTo>
                <a:lnTo>
                  <a:pt x="0" y="1944"/>
                </a:lnTo>
                <a:lnTo>
                  <a:pt x="768" y="1944"/>
                </a:lnTo>
                <a:lnTo>
                  <a:pt x="768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821" name="Freeform 91"/>
          <p:cNvSpPr>
            <a:spLocks/>
          </p:cNvSpPr>
          <p:nvPr/>
        </p:nvSpPr>
        <p:spPr bwMode="auto">
          <a:xfrm>
            <a:off x="2074863" y="2979738"/>
            <a:ext cx="677862" cy="152400"/>
          </a:xfrm>
          <a:custGeom>
            <a:avLst/>
            <a:gdLst>
              <a:gd name="T0" fmla="*/ 0 w 768"/>
              <a:gd name="T1" fmla="*/ 0 h 1944"/>
              <a:gd name="T2" fmla="*/ 0 w 768"/>
              <a:gd name="T3" fmla="*/ 152400 h 1944"/>
              <a:gd name="T4" fmla="*/ 677862 w 768"/>
              <a:gd name="T5" fmla="*/ 152400 h 1944"/>
              <a:gd name="T6" fmla="*/ 677862 w 768"/>
              <a:gd name="T7" fmla="*/ 78 h 194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944"/>
              <a:gd name="T14" fmla="*/ 768 w 768"/>
              <a:gd name="T15" fmla="*/ 1944 h 19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944">
                <a:moveTo>
                  <a:pt x="0" y="0"/>
                </a:moveTo>
                <a:lnTo>
                  <a:pt x="0" y="1944"/>
                </a:lnTo>
                <a:lnTo>
                  <a:pt x="768" y="1944"/>
                </a:lnTo>
                <a:lnTo>
                  <a:pt x="768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822" name="Freeform 92"/>
          <p:cNvSpPr>
            <a:spLocks/>
          </p:cNvSpPr>
          <p:nvPr/>
        </p:nvSpPr>
        <p:spPr bwMode="auto">
          <a:xfrm>
            <a:off x="2922588" y="2979738"/>
            <a:ext cx="677862" cy="152400"/>
          </a:xfrm>
          <a:custGeom>
            <a:avLst/>
            <a:gdLst>
              <a:gd name="T0" fmla="*/ 0 w 768"/>
              <a:gd name="T1" fmla="*/ 0 h 1944"/>
              <a:gd name="T2" fmla="*/ 0 w 768"/>
              <a:gd name="T3" fmla="*/ 152400 h 1944"/>
              <a:gd name="T4" fmla="*/ 677862 w 768"/>
              <a:gd name="T5" fmla="*/ 152400 h 1944"/>
              <a:gd name="T6" fmla="*/ 677862 w 768"/>
              <a:gd name="T7" fmla="*/ 78 h 194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944"/>
              <a:gd name="T14" fmla="*/ 768 w 768"/>
              <a:gd name="T15" fmla="*/ 1944 h 19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944">
                <a:moveTo>
                  <a:pt x="0" y="0"/>
                </a:moveTo>
                <a:lnTo>
                  <a:pt x="0" y="1944"/>
                </a:lnTo>
                <a:lnTo>
                  <a:pt x="768" y="1944"/>
                </a:lnTo>
                <a:lnTo>
                  <a:pt x="768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823" name="Freeform 93"/>
          <p:cNvSpPr>
            <a:spLocks/>
          </p:cNvSpPr>
          <p:nvPr/>
        </p:nvSpPr>
        <p:spPr bwMode="auto">
          <a:xfrm>
            <a:off x="3770313" y="2979738"/>
            <a:ext cx="790575" cy="152400"/>
          </a:xfrm>
          <a:custGeom>
            <a:avLst/>
            <a:gdLst>
              <a:gd name="T0" fmla="*/ 0 w 768"/>
              <a:gd name="T1" fmla="*/ 0 h 1944"/>
              <a:gd name="T2" fmla="*/ 0 w 768"/>
              <a:gd name="T3" fmla="*/ 152400 h 1944"/>
              <a:gd name="T4" fmla="*/ 790575 w 768"/>
              <a:gd name="T5" fmla="*/ 152400 h 1944"/>
              <a:gd name="T6" fmla="*/ 790575 w 768"/>
              <a:gd name="T7" fmla="*/ 78 h 194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944"/>
              <a:gd name="T14" fmla="*/ 768 w 768"/>
              <a:gd name="T15" fmla="*/ 1944 h 19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944">
                <a:moveTo>
                  <a:pt x="0" y="0"/>
                </a:moveTo>
                <a:lnTo>
                  <a:pt x="0" y="1944"/>
                </a:lnTo>
                <a:lnTo>
                  <a:pt x="768" y="1944"/>
                </a:lnTo>
                <a:lnTo>
                  <a:pt x="768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824" name="Text Box 94"/>
          <p:cNvSpPr txBox="1">
            <a:spLocks noChangeArrowheads="1"/>
          </p:cNvSpPr>
          <p:nvPr/>
        </p:nvSpPr>
        <p:spPr bwMode="auto">
          <a:xfrm>
            <a:off x="1112838" y="3086100"/>
            <a:ext cx="762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/>
              <a:t>ETH</a:t>
            </a:r>
          </a:p>
        </p:txBody>
      </p:sp>
      <p:sp>
        <p:nvSpPr>
          <p:cNvPr id="31825" name="Text Box 95"/>
          <p:cNvSpPr txBox="1">
            <a:spLocks noChangeArrowheads="1"/>
          </p:cNvSpPr>
          <p:nvPr/>
        </p:nvSpPr>
        <p:spPr bwMode="auto">
          <a:xfrm>
            <a:off x="2027238" y="3086100"/>
            <a:ext cx="762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/>
              <a:t>FDDI</a:t>
            </a:r>
          </a:p>
        </p:txBody>
      </p:sp>
      <p:sp>
        <p:nvSpPr>
          <p:cNvPr id="31826" name="Text Box 96"/>
          <p:cNvSpPr txBox="1">
            <a:spLocks noChangeArrowheads="1"/>
          </p:cNvSpPr>
          <p:nvPr/>
        </p:nvSpPr>
        <p:spPr bwMode="auto">
          <a:xfrm>
            <a:off x="2865438" y="3086100"/>
            <a:ext cx="762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/>
              <a:t>PPP</a:t>
            </a:r>
          </a:p>
        </p:txBody>
      </p:sp>
      <p:sp>
        <p:nvSpPr>
          <p:cNvPr id="31827" name="Text Box 97"/>
          <p:cNvSpPr txBox="1">
            <a:spLocks noChangeArrowheads="1"/>
          </p:cNvSpPr>
          <p:nvPr/>
        </p:nvSpPr>
        <p:spPr bwMode="auto">
          <a:xfrm>
            <a:off x="3779838" y="3086100"/>
            <a:ext cx="762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/>
              <a:t>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084AF3-E3F6-46D9-8E43-BA33F94C2E9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Host Configuration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What configuration information does a host need?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Its IP address (leased for certain duration)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Subnet mask (later)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Default router IP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DNS Server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would like to have management and sharing of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Servers manage a finite number of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Addresses are leased to clients for finite leases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Renew lease if you need IP address longer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Implementation by the DHCP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BDBD87-B85E-48E3-98CF-03F35E8F749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512763"/>
            <a:ext cx="8305800" cy="631825"/>
          </a:xfrm>
        </p:spPr>
        <p:txBody>
          <a:bodyPr/>
          <a:lstStyle/>
          <a:p>
            <a:pPr eaLnBrk="1" hangingPunct="1"/>
            <a:r>
              <a:rPr lang="en-US" sz="2900" smtClean="0"/>
              <a:t>Dynamic Host Configuration Protocol (DHCP)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701800"/>
            <a:ext cx="76962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A simple way to automate configuration information</a:t>
            </a:r>
          </a:p>
          <a:p>
            <a:pPr lvl="1" eaLnBrk="1" hangingPunct="1"/>
            <a:r>
              <a:rPr lang="en-US" dirty="0" smtClean="0"/>
              <a:t>Network administrator does not need to enter host IP address by hand</a:t>
            </a:r>
          </a:p>
          <a:p>
            <a:pPr lvl="1" eaLnBrk="1" hangingPunct="1"/>
            <a:r>
              <a:rPr lang="en-US" dirty="0" smtClean="0"/>
              <a:t>Good for large and/or dynamic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ADFA43-98D9-413A-A804-36C3EA3EC92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4819" name="Freeform 2"/>
          <p:cNvSpPr>
            <a:spLocks/>
          </p:cNvSpPr>
          <p:nvPr/>
        </p:nvSpPr>
        <p:spPr bwMode="auto">
          <a:xfrm>
            <a:off x="5273675" y="1685925"/>
            <a:ext cx="755650" cy="603250"/>
          </a:xfrm>
          <a:custGeom>
            <a:avLst/>
            <a:gdLst>
              <a:gd name="T0" fmla="*/ 749300 w 476"/>
              <a:gd name="T1" fmla="*/ 596900 h 380"/>
              <a:gd name="T2" fmla="*/ 0 w 476"/>
              <a:gd name="T3" fmla="*/ 603250 h 380"/>
              <a:gd name="T4" fmla="*/ 0 w 476"/>
              <a:gd name="T5" fmla="*/ 0 h 380"/>
              <a:gd name="T6" fmla="*/ 755650 w 476"/>
              <a:gd name="T7" fmla="*/ 0 h 380"/>
              <a:gd name="T8" fmla="*/ 755650 w 476"/>
              <a:gd name="T9" fmla="*/ 603250 h 380"/>
              <a:gd name="T10" fmla="*/ 755650 w 476"/>
              <a:gd name="T11" fmla="*/ 603250 h 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"/>
              <a:gd name="T19" fmla="*/ 0 h 380"/>
              <a:gd name="T20" fmla="*/ 476 w 476"/>
              <a:gd name="T21" fmla="*/ 380 h 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" h="380">
                <a:moveTo>
                  <a:pt x="472" y="376"/>
                </a:moveTo>
                <a:lnTo>
                  <a:pt x="0" y="380"/>
                </a:lnTo>
                <a:lnTo>
                  <a:pt x="0" y="0"/>
                </a:lnTo>
                <a:lnTo>
                  <a:pt x="476" y="0"/>
                </a:lnTo>
                <a:lnTo>
                  <a:pt x="476" y="380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Freeform 3"/>
          <p:cNvSpPr>
            <a:spLocks/>
          </p:cNvSpPr>
          <p:nvPr/>
        </p:nvSpPr>
        <p:spPr bwMode="auto">
          <a:xfrm>
            <a:off x="2181225" y="1685925"/>
            <a:ext cx="755650" cy="603250"/>
          </a:xfrm>
          <a:custGeom>
            <a:avLst/>
            <a:gdLst>
              <a:gd name="T0" fmla="*/ 755650 w 476"/>
              <a:gd name="T1" fmla="*/ 596900 h 380"/>
              <a:gd name="T2" fmla="*/ 0 w 476"/>
              <a:gd name="T3" fmla="*/ 603250 h 380"/>
              <a:gd name="T4" fmla="*/ 0 w 476"/>
              <a:gd name="T5" fmla="*/ 0 h 380"/>
              <a:gd name="T6" fmla="*/ 755650 w 476"/>
              <a:gd name="T7" fmla="*/ 0 h 380"/>
              <a:gd name="T8" fmla="*/ 755650 w 476"/>
              <a:gd name="T9" fmla="*/ 603250 h 380"/>
              <a:gd name="T10" fmla="*/ 755650 w 476"/>
              <a:gd name="T11" fmla="*/ 603250 h 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"/>
              <a:gd name="T19" fmla="*/ 0 h 380"/>
              <a:gd name="T20" fmla="*/ 476 w 476"/>
              <a:gd name="T21" fmla="*/ 380 h 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" h="380">
                <a:moveTo>
                  <a:pt x="476" y="376"/>
                </a:moveTo>
                <a:lnTo>
                  <a:pt x="0" y="380"/>
                </a:lnTo>
                <a:lnTo>
                  <a:pt x="0" y="0"/>
                </a:lnTo>
                <a:lnTo>
                  <a:pt x="476" y="0"/>
                </a:lnTo>
                <a:lnTo>
                  <a:pt x="476" y="380"/>
                </a:lnTo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DHCP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266950" y="1746250"/>
            <a:ext cx="57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DHCP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344738" y="1987550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relay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357813" y="1746250"/>
            <a:ext cx="573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DHCP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5389563" y="1987550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server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4959350" y="1981200"/>
            <a:ext cx="30797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2930525" y="1981200"/>
            <a:ext cx="32067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1862138" y="1981200"/>
            <a:ext cx="319087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Freeform 12"/>
          <p:cNvSpPr>
            <a:spLocks/>
          </p:cNvSpPr>
          <p:nvPr/>
        </p:nvSpPr>
        <p:spPr bwMode="auto">
          <a:xfrm>
            <a:off x="781050" y="3357563"/>
            <a:ext cx="760413" cy="604837"/>
          </a:xfrm>
          <a:custGeom>
            <a:avLst/>
            <a:gdLst>
              <a:gd name="T0" fmla="*/ 0 w 479"/>
              <a:gd name="T1" fmla="*/ 604837 h 381"/>
              <a:gd name="T2" fmla="*/ 760413 w 479"/>
              <a:gd name="T3" fmla="*/ 604837 h 381"/>
              <a:gd name="T4" fmla="*/ 760413 w 479"/>
              <a:gd name="T5" fmla="*/ 0 h 381"/>
              <a:gd name="T6" fmla="*/ 6350 w 479"/>
              <a:gd name="T7" fmla="*/ 0 h 381"/>
              <a:gd name="T8" fmla="*/ 6350 w 479"/>
              <a:gd name="T9" fmla="*/ 604837 h 381"/>
              <a:gd name="T10" fmla="*/ 6350 w 479"/>
              <a:gd name="T11" fmla="*/ 604837 h 3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9"/>
              <a:gd name="T19" fmla="*/ 0 h 381"/>
              <a:gd name="T20" fmla="*/ 479 w 479"/>
              <a:gd name="T21" fmla="*/ 381 h 3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9" h="381">
                <a:moveTo>
                  <a:pt x="0" y="381"/>
                </a:moveTo>
                <a:lnTo>
                  <a:pt x="479" y="381"/>
                </a:lnTo>
                <a:lnTo>
                  <a:pt x="479" y="0"/>
                </a:lnTo>
                <a:lnTo>
                  <a:pt x="4" y="0"/>
                </a:lnTo>
                <a:lnTo>
                  <a:pt x="4" y="381"/>
                </a:lnTo>
              </a:path>
            </a:pathLst>
          </a:custGeom>
          <a:solidFill>
            <a:srgbClr val="FF99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 flipH="1">
            <a:off x="1541463" y="3660775"/>
            <a:ext cx="314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>
            <a:off x="3371850" y="1287463"/>
            <a:ext cx="198438" cy="198437"/>
          </a:xfrm>
          <a:custGeom>
            <a:avLst/>
            <a:gdLst>
              <a:gd name="T0" fmla="*/ 198438 w 125"/>
              <a:gd name="T1" fmla="*/ 198437 h 125"/>
              <a:gd name="T2" fmla="*/ 0 w 125"/>
              <a:gd name="T3" fmla="*/ 198437 h 125"/>
              <a:gd name="T4" fmla="*/ 0 w 125"/>
              <a:gd name="T5" fmla="*/ 0 h 125"/>
              <a:gd name="T6" fmla="*/ 198438 w 125"/>
              <a:gd name="T7" fmla="*/ 0 h 125"/>
              <a:gd name="T8" fmla="*/ 198438 w 125"/>
              <a:gd name="T9" fmla="*/ 198437 h 125"/>
              <a:gd name="T10" fmla="*/ 198438 w 125"/>
              <a:gd name="T11" fmla="*/ 198437 h 1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"/>
              <a:gd name="T19" fmla="*/ 0 h 125"/>
              <a:gd name="T20" fmla="*/ 125 w 125"/>
              <a:gd name="T21" fmla="*/ 125 h 1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" h="125">
                <a:moveTo>
                  <a:pt x="125" y="125"/>
                </a:moveTo>
                <a:lnTo>
                  <a:pt x="0" y="125"/>
                </a:lnTo>
                <a:lnTo>
                  <a:pt x="0" y="0"/>
                </a:lnTo>
                <a:lnTo>
                  <a:pt x="125" y="0"/>
                </a:lnTo>
                <a:lnTo>
                  <a:pt x="125" y="125"/>
                </a:lnTo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Freeform 15"/>
          <p:cNvSpPr>
            <a:spLocks/>
          </p:cNvSpPr>
          <p:nvPr/>
        </p:nvSpPr>
        <p:spPr bwMode="auto">
          <a:xfrm>
            <a:off x="2767013" y="1287463"/>
            <a:ext cx="604837" cy="198437"/>
          </a:xfrm>
          <a:custGeom>
            <a:avLst/>
            <a:gdLst>
              <a:gd name="T0" fmla="*/ 604837 w 381"/>
              <a:gd name="T1" fmla="*/ 198437 h 125"/>
              <a:gd name="T2" fmla="*/ 0 w 381"/>
              <a:gd name="T3" fmla="*/ 198437 h 125"/>
              <a:gd name="T4" fmla="*/ 0 w 381"/>
              <a:gd name="T5" fmla="*/ 0 h 125"/>
              <a:gd name="T6" fmla="*/ 604837 w 381"/>
              <a:gd name="T7" fmla="*/ 0 h 125"/>
              <a:gd name="T8" fmla="*/ 604837 w 381"/>
              <a:gd name="T9" fmla="*/ 198437 h 125"/>
              <a:gd name="T10" fmla="*/ 604837 w 381"/>
              <a:gd name="T11" fmla="*/ 198437 h 1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125"/>
              <a:gd name="T20" fmla="*/ 381 w 381"/>
              <a:gd name="T21" fmla="*/ 125 h 1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125">
                <a:moveTo>
                  <a:pt x="381" y="125"/>
                </a:moveTo>
                <a:lnTo>
                  <a:pt x="0" y="125"/>
                </a:lnTo>
                <a:lnTo>
                  <a:pt x="0" y="0"/>
                </a:lnTo>
                <a:lnTo>
                  <a:pt x="381" y="0"/>
                </a:lnTo>
                <a:lnTo>
                  <a:pt x="381" y="125"/>
                </a:lnTo>
              </a:path>
            </a:pathLst>
          </a:custGeom>
          <a:solidFill>
            <a:srgbClr val="99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2767013" y="1147763"/>
            <a:ext cx="6159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Freeform 17"/>
          <p:cNvSpPr>
            <a:spLocks/>
          </p:cNvSpPr>
          <p:nvPr/>
        </p:nvSpPr>
        <p:spPr bwMode="auto">
          <a:xfrm>
            <a:off x="3359150" y="1112838"/>
            <a:ext cx="139700" cy="71437"/>
          </a:xfrm>
          <a:custGeom>
            <a:avLst/>
            <a:gdLst>
              <a:gd name="T0" fmla="*/ 0 w 88"/>
              <a:gd name="T1" fmla="*/ 71437 h 45"/>
              <a:gd name="T2" fmla="*/ 139700 w 88"/>
              <a:gd name="T3" fmla="*/ 34925 h 45"/>
              <a:gd name="T4" fmla="*/ 0 w 88"/>
              <a:gd name="T5" fmla="*/ 0 h 45"/>
              <a:gd name="T6" fmla="*/ 0 w 88"/>
              <a:gd name="T7" fmla="*/ 71437 h 45"/>
              <a:gd name="T8" fmla="*/ 0 w 88"/>
              <a:gd name="T9" fmla="*/ 7143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45"/>
              <a:gd name="T17" fmla="*/ 88 w 88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45">
                <a:moveTo>
                  <a:pt x="0" y="45"/>
                </a:moveTo>
                <a:lnTo>
                  <a:pt x="88" y="22"/>
                </a:ln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2767013" y="809625"/>
            <a:ext cx="1525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Unicast to server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1457325" y="2252663"/>
            <a:ext cx="204788" cy="206375"/>
          </a:xfrm>
          <a:custGeom>
            <a:avLst/>
            <a:gdLst>
              <a:gd name="T0" fmla="*/ 198438 w 129"/>
              <a:gd name="T1" fmla="*/ 0 h 130"/>
              <a:gd name="T2" fmla="*/ 204788 w 129"/>
              <a:gd name="T3" fmla="*/ 206375 h 130"/>
              <a:gd name="T4" fmla="*/ 0 w 129"/>
              <a:gd name="T5" fmla="*/ 206375 h 130"/>
              <a:gd name="T6" fmla="*/ 0 w 129"/>
              <a:gd name="T7" fmla="*/ 6350 h 130"/>
              <a:gd name="T8" fmla="*/ 204788 w 129"/>
              <a:gd name="T9" fmla="*/ 6350 h 130"/>
              <a:gd name="T10" fmla="*/ 204788 w 129"/>
              <a:gd name="T11" fmla="*/ 6350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130"/>
              <a:gd name="T20" fmla="*/ 129 w 129"/>
              <a:gd name="T21" fmla="*/ 130 h 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130">
                <a:moveTo>
                  <a:pt x="125" y="0"/>
                </a:moveTo>
                <a:lnTo>
                  <a:pt x="129" y="130"/>
                </a:lnTo>
                <a:lnTo>
                  <a:pt x="0" y="130"/>
                </a:lnTo>
                <a:lnTo>
                  <a:pt x="0" y="4"/>
                </a:lnTo>
                <a:lnTo>
                  <a:pt x="129" y="4"/>
                </a:lnTo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>
            <a:off x="1457325" y="2459038"/>
            <a:ext cx="204788" cy="603250"/>
          </a:xfrm>
          <a:custGeom>
            <a:avLst/>
            <a:gdLst>
              <a:gd name="T0" fmla="*/ 198438 w 129"/>
              <a:gd name="T1" fmla="*/ 0 h 380"/>
              <a:gd name="T2" fmla="*/ 204788 w 129"/>
              <a:gd name="T3" fmla="*/ 603250 h 380"/>
              <a:gd name="T4" fmla="*/ 0 w 129"/>
              <a:gd name="T5" fmla="*/ 603250 h 380"/>
              <a:gd name="T6" fmla="*/ 0 w 129"/>
              <a:gd name="T7" fmla="*/ 0 h 380"/>
              <a:gd name="T8" fmla="*/ 204788 w 129"/>
              <a:gd name="T9" fmla="*/ 0 h 380"/>
              <a:gd name="T10" fmla="*/ 204788 w 129"/>
              <a:gd name="T11" fmla="*/ 0 h 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380"/>
              <a:gd name="T20" fmla="*/ 129 w 129"/>
              <a:gd name="T21" fmla="*/ 380 h 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380">
                <a:moveTo>
                  <a:pt x="125" y="0"/>
                </a:moveTo>
                <a:lnTo>
                  <a:pt x="129" y="380"/>
                </a:lnTo>
                <a:lnTo>
                  <a:pt x="0" y="380"/>
                </a:lnTo>
                <a:lnTo>
                  <a:pt x="0" y="0"/>
                </a:lnTo>
                <a:lnTo>
                  <a:pt x="129" y="0"/>
                </a:lnTo>
              </a:path>
            </a:pathLst>
          </a:custGeom>
          <a:solidFill>
            <a:srgbClr val="99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 flipV="1">
            <a:off x="1317625" y="2439988"/>
            <a:ext cx="6350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9" name="Freeform 22"/>
          <p:cNvSpPr>
            <a:spLocks/>
          </p:cNvSpPr>
          <p:nvPr/>
        </p:nvSpPr>
        <p:spPr bwMode="auto">
          <a:xfrm>
            <a:off x="1281113" y="2332038"/>
            <a:ext cx="79375" cy="133350"/>
          </a:xfrm>
          <a:custGeom>
            <a:avLst/>
            <a:gdLst>
              <a:gd name="T0" fmla="*/ 73025 w 50"/>
              <a:gd name="T1" fmla="*/ 133350 h 84"/>
              <a:gd name="T2" fmla="*/ 42862 w 50"/>
              <a:gd name="T3" fmla="*/ 0 h 84"/>
              <a:gd name="T4" fmla="*/ 0 w 50"/>
              <a:gd name="T5" fmla="*/ 133350 h 84"/>
              <a:gd name="T6" fmla="*/ 79375 w 50"/>
              <a:gd name="T7" fmla="*/ 133350 h 84"/>
              <a:gd name="T8" fmla="*/ 79375 w 50"/>
              <a:gd name="T9" fmla="*/ 133350 h 84"/>
              <a:gd name="T10" fmla="*/ 73025 w 50"/>
              <a:gd name="T11" fmla="*/ 133350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84"/>
              <a:gd name="T20" fmla="*/ 50 w 50"/>
              <a:gd name="T21" fmla="*/ 84 h 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84">
                <a:moveTo>
                  <a:pt x="46" y="84"/>
                </a:moveTo>
                <a:lnTo>
                  <a:pt x="27" y="0"/>
                </a:lnTo>
                <a:lnTo>
                  <a:pt x="0" y="84"/>
                </a:lnTo>
                <a:lnTo>
                  <a:pt x="50" y="84"/>
                </a:lnTo>
                <a:lnTo>
                  <a:pt x="46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357188" y="2692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Broadcast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1831975" y="1612900"/>
            <a:ext cx="6350" cy="287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2" name="Rectangle 25"/>
          <p:cNvSpPr>
            <a:spLocks noChangeArrowheads="1"/>
          </p:cNvSpPr>
          <p:nvPr/>
        </p:nvSpPr>
        <p:spPr bwMode="auto">
          <a:xfrm>
            <a:off x="949325" y="3521075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Host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9514" name="Cloud"/>
          <p:cNvSpPr>
            <a:spLocks noChangeAspect="1" noEditPoints="1" noChangeArrowheads="1"/>
          </p:cNvSpPr>
          <p:nvPr/>
        </p:nvSpPr>
        <p:spPr bwMode="auto">
          <a:xfrm>
            <a:off x="3175000" y="1495425"/>
            <a:ext cx="1968500" cy="10731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dirty="0"/>
              <a:t>Other Networks</a:t>
            </a:r>
          </a:p>
        </p:txBody>
      </p:sp>
      <p:sp>
        <p:nvSpPr>
          <p:cNvPr id="34844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968929" y="2647950"/>
            <a:ext cx="7008017" cy="3517900"/>
          </a:xfrm>
          <a:noFill/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1800" dirty="0" smtClean="0"/>
              <a:t>DHCP is layered </a:t>
            </a:r>
            <a:r>
              <a:rPr lang="en-US" sz="1800" dirty="0"/>
              <a:t>on top of UDP (a simple transport protocol)</a:t>
            </a:r>
          </a:p>
          <a:p>
            <a:pPr eaLnBrk="1" hangingPunct="1"/>
            <a:r>
              <a:rPr lang="en-US" sz="1800" dirty="0" smtClean="0"/>
              <a:t>When </a:t>
            </a:r>
            <a:r>
              <a:rPr lang="en-US" sz="1800" dirty="0" smtClean="0"/>
              <a:t>a host </a:t>
            </a:r>
            <a:r>
              <a:rPr lang="en-US" sz="1800" dirty="0" smtClean="0"/>
              <a:t>powers on, </a:t>
            </a:r>
            <a:r>
              <a:rPr lang="en-US" sz="1800" dirty="0" smtClean="0"/>
              <a:t>it sends a </a:t>
            </a:r>
            <a:r>
              <a:rPr lang="en-US" sz="1800" dirty="0" smtClean="0"/>
              <a:t>DHCPDISCOVER message </a:t>
            </a:r>
            <a:r>
              <a:rPr lang="en-US" sz="1600" dirty="0" smtClean="0"/>
              <a:t>(IP </a:t>
            </a:r>
            <a:r>
              <a:rPr lang="en-US" sz="1600" dirty="0" err="1" smtClean="0"/>
              <a:t>dest</a:t>
            </a:r>
            <a:r>
              <a:rPr lang="en-US" sz="1600" dirty="0" smtClean="0"/>
              <a:t>. address 255.255.255.255, Ethernet </a:t>
            </a:r>
            <a:r>
              <a:rPr lang="en-US" sz="1600" dirty="0" err="1" smtClean="0"/>
              <a:t>dest</a:t>
            </a:r>
            <a:r>
              <a:rPr lang="en-US" sz="1600" dirty="0" smtClean="0"/>
              <a:t>. </a:t>
            </a:r>
            <a:r>
              <a:rPr lang="en-US" sz="1600" dirty="0" err="1"/>
              <a:t>a</a:t>
            </a:r>
            <a:r>
              <a:rPr lang="en-US" sz="1600" dirty="0" err="1" smtClean="0"/>
              <a:t>ddr</a:t>
            </a:r>
            <a:r>
              <a:rPr lang="en-US" sz="1600" dirty="0" smtClean="0"/>
              <a:t> all 1’s)</a:t>
            </a:r>
            <a:endParaRPr lang="en-US" sz="1600" dirty="0" smtClean="0"/>
          </a:p>
          <a:p>
            <a:pPr lvl="1" eaLnBrk="1" hangingPunct="1"/>
            <a:r>
              <a:rPr lang="en-US" sz="1800" dirty="0" smtClean="0"/>
              <a:t>DHCPDISCOVER contains the host’s physical </a:t>
            </a:r>
            <a:r>
              <a:rPr lang="en-US" sz="1800" dirty="0" smtClean="0"/>
              <a:t>address</a:t>
            </a:r>
          </a:p>
          <a:p>
            <a:pPr lvl="1" eaLnBrk="1" hangingPunct="1"/>
            <a:r>
              <a:rPr lang="en-US" sz="1800" dirty="0" smtClean="0"/>
              <a:t>Either the DHCP server (if located in the same network as the host) or a DHCP relay agent receives the message</a:t>
            </a:r>
          </a:p>
          <a:p>
            <a:pPr lvl="2" eaLnBrk="1" hangingPunct="1"/>
            <a:r>
              <a:rPr lang="en-US" sz="1600" dirty="0" smtClean="0"/>
              <a:t>If DHCP relay agent, it forwards the message to the DHCP server</a:t>
            </a:r>
          </a:p>
          <a:p>
            <a:pPr eaLnBrk="1" hangingPunct="1"/>
            <a:r>
              <a:rPr lang="en-US" sz="2000" dirty="0" smtClean="0"/>
              <a:t>Server replies with an IP number and configuration information</a:t>
            </a:r>
          </a:p>
          <a:p>
            <a:pPr eaLnBrk="1" hangingPunct="1"/>
            <a:r>
              <a:rPr lang="en-US" sz="1800" dirty="0" smtClean="0"/>
              <a:t>What happens if a host turns itself off without releasing the address?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1A9A1B-3FC8-494F-8DDB-4351B575E93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5843" name="Freeform 2"/>
          <p:cNvSpPr>
            <a:spLocks/>
          </p:cNvSpPr>
          <p:nvPr/>
        </p:nvSpPr>
        <p:spPr bwMode="auto">
          <a:xfrm>
            <a:off x="5273675" y="1685925"/>
            <a:ext cx="755650" cy="603250"/>
          </a:xfrm>
          <a:custGeom>
            <a:avLst/>
            <a:gdLst>
              <a:gd name="T0" fmla="*/ 749300 w 476"/>
              <a:gd name="T1" fmla="*/ 596900 h 380"/>
              <a:gd name="T2" fmla="*/ 0 w 476"/>
              <a:gd name="T3" fmla="*/ 603250 h 380"/>
              <a:gd name="T4" fmla="*/ 0 w 476"/>
              <a:gd name="T5" fmla="*/ 0 h 380"/>
              <a:gd name="T6" fmla="*/ 755650 w 476"/>
              <a:gd name="T7" fmla="*/ 0 h 380"/>
              <a:gd name="T8" fmla="*/ 755650 w 476"/>
              <a:gd name="T9" fmla="*/ 603250 h 380"/>
              <a:gd name="T10" fmla="*/ 755650 w 476"/>
              <a:gd name="T11" fmla="*/ 603250 h 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"/>
              <a:gd name="T19" fmla="*/ 0 h 380"/>
              <a:gd name="T20" fmla="*/ 476 w 476"/>
              <a:gd name="T21" fmla="*/ 380 h 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" h="380">
                <a:moveTo>
                  <a:pt x="472" y="376"/>
                </a:moveTo>
                <a:lnTo>
                  <a:pt x="0" y="380"/>
                </a:lnTo>
                <a:lnTo>
                  <a:pt x="0" y="0"/>
                </a:lnTo>
                <a:lnTo>
                  <a:pt x="476" y="0"/>
                </a:lnTo>
                <a:lnTo>
                  <a:pt x="476" y="380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Freeform 3"/>
          <p:cNvSpPr>
            <a:spLocks/>
          </p:cNvSpPr>
          <p:nvPr/>
        </p:nvSpPr>
        <p:spPr bwMode="auto">
          <a:xfrm>
            <a:off x="2181225" y="1685925"/>
            <a:ext cx="755650" cy="603250"/>
          </a:xfrm>
          <a:custGeom>
            <a:avLst/>
            <a:gdLst>
              <a:gd name="T0" fmla="*/ 755650 w 476"/>
              <a:gd name="T1" fmla="*/ 596900 h 380"/>
              <a:gd name="T2" fmla="*/ 0 w 476"/>
              <a:gd name="T3" fmla="*/ 603250 h 380"/>
              <a:gd name="T4" fmla="*/ 0 w 476"/>
              <a:gd name="T5" fmla="*/ 0 h 380"/>
              <a:gd name="T6" fmla="*/ 755650 w 476"/>
              <a:gd name="T7" fmla="*/ 0 h 380"/>
              <a:gd name="T8" fmla="*/ 755650 w 476"/>
              <a:gd name="T9" fmla="*/ 603250 h 380"/>
              <a:gd name="T10" fmla="*/ 755650 w 476"/>
              <a:gd name="T11" fmla="*/ 603250 h 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"/>
              <a:gd name="T19" fmla="*/ 0 h 380"/>
              <a:gd name="T20" fmla="*/ 476 w 476"/>
              <a:gd name="T21" fmla="*/ 380 h 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" h="380">
                <a:moveTo>
                  <a:pt x="476" y="376"/>
                </a:moveTo>
                <a:lnTo>
                  <a:pt x="0" y="380"/>
                </a:lnTo>
                <a:lnTo>
                  <a:pt x="0" y="0"/>
                </a:lnTo>
                <a:lnTo>
                  <a:pt x="476" y="0"/>
                </a:lnTo>
                <a:lnTo>
                  <a:pt x="476" y="380"/>
                </a:lnTo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DHCP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266950" y="1746250"/>
            <a:ext cx="57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DHCP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344738" y="1987550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relay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5357813" y="1746250"/>
            <a:ext cx="573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DHCP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389563" y="1987550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server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4959350" y="1981200"/>
            <a:ext cx="30797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930525" y="1981200"/>
            <a:ext cx="32067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1862138" y="1981200"/>
            <a:ext cx="319087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Freeform 12"/>
          <p:cNvSpPr>
            <a:spLocks/>
          </p:cNvSpPr>
          <p:nvPr/>
        </p:nvSpPr>
        <p:spPr bwMode="auto">
          <a:xfrm>
            <a:off x="781050" y="3357563"/>
            <a:ext cx="760413" cy="604837"/>
          </a:xfrm>
          <a:custGeom>
            <a:avLst/>
            <a:gdLst>
              <a:gd name="T0" fmla="*/ 0 w 479"/>
              <a:gd name="T1" fmla="*/ 604837 h 381"/>
              <a:gd name="T2" fmla="*/ 760413 w 479"/>
              <a:gd name="T3" fmla="*/ 604837 h 381"/>
              <a:gd name="T4" fmla="*/ 760413 w 479"/>
              <a:gd name="T5" fmla="*/ 0 h 381"/>
              <a:gd name="T6" fmla="*/ 6350 w 479"/>
              <a:gd name="T7" fmla="*/ 0 h 381"/>
              <a:gd name="T8" fmla="*/ 6350 w 479"/>
              <a:gd name="T9" fmla="*/ 604837 h 381"/>
              <a:gd name="T10" fmla="*/ 6350 w 479"/>
              <a:gd name="T11" fmla="*/ 604837 h 3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9"/>
              <a:gd name="T19" fmla="*/ 0 h 381"/>
              <a:gd name="T20" fmla="*/ 479 w 479"/>
              <a:gd name="T21" fmla="*/ 381 h 3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9" h="381">
                <a:moveTo>
                  <a:pt x="0" y="381"/>
                </a:moveTo>
                <a:lnTo>
                  <a:pt x="479" y="381"/>
                </a:lnTo>
                <a:lnTo>
                  <a:pt x="479" y="0"/>
                </a:lnTo>
                <a:lnTo>
                  <a:pt x="4" y="0"/>
                </a:lnTo>
                <a:lnTo>
                  <a:pt x="4" y="381"/>
                </a:lnTo>
              </a:path>
            </a:pathLst>
          </a:custGeom>
          <a:solidFill>
            <a:srgbClr val="FF99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1541463" y="3660775"/>
            <a:ext cx="314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>
            <a:off x="3371850" y="1287463"/>
            <a:ext cx="198438" cy="198437"/>
          </a:xfrm>
          <a:custGeom>
            <a:avLst/>
            <a:gdLst>
              <a:gd name="T0" fmla="*/ 198438 w 125"/>
              <a:gd name="T1" fmla="*/ 198437 h 125"/>
              <a:gd name="T2" fmla="*/ 0 w 125"/>
              <a:gd name="T3" fmla="*/ 198437 h 125"/>
              <a:gd name="T4" fmla="*/ 0 w 125"/>
              <a:gd name="T5" fmla="*/ 0 h 125"/>
              <a:gd name="T6" fmla="*/ 198438 w 125"/>
              <a:gd name="T7" fmla="*/ 0 h 125"/>
              <a:gd name="T8" fmla="*/ 198438 w 125"/>
              <a:gd name="T9" fmla="*/ 198437 h 125"/>
              <a:gd name="T10" fmla="*/ 198438 w 125"/>
              <a:gd name="T11" fmla="*/ 198437 h 1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"/>
              <a:gd name="T19" fmla="*/ 0 h 125"/>
              <a:gd name="T20" fmla="*/ 125 w 125"/>
              <a:gd name="T21" fmla="*/ 125 h 1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" h="125">
                <a:moveTo>
                  <a:pt x="125" y="125"/>
                </a:moveTo>
                <a:lnTo>
                  <a:pt x="0" y="125"/>
                </a:lnTo>
                <a:lnTo>
                  <a:pt x="0" y="0"/>
                </a:lnTo>
                <a:lnTo>
                  <a:pt x="125" y="0"/>
                </a:lnTo>
                <a:lnTo>
                  <a:pt x="125" y="125"/>
                </a:lnTo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Freeform 15"/>
          <p:cNvSpPr>
            <a:spLocks/>
          </p:cNvSpPr>
          <p:nvPr/>
        </p:nvSpPr>
        <p:spPr bwMode="auto">
          <a:xfrm>
            <a:off x="2767013" y="1287463"/>
            <a:ext cx="604837" cy="198437"/>
          </a:xfrm>
          <a:custGeom>
            <a:avLst/>
            <a:gdLst>
              <a:gd name="T0" fmla="*/ 604837 w 381"/>
              <a:gd name="T1" fmla="*/ 198437 h 125"/>
              <a:gd name="T2" fmla="*/ 0 w 381"/>
              <a:gd name="T3" fmla="*/ 198437 h 125"/>
              <a:gd name="T4" fmla="*/ 0 w 381"/>
              <a:gd name="T5" fmla="*/ 0 h 125"/>
              <a:gd name="T6" fmla="*/ 604837 w 381"/>
              <a:gd name="T7" fmla="*/ 0 h 125"/>
              <a:gd name="T8" fmla="*/ 604837 w 381"/>
              <a:gd name="T9" fmla="*/ 198437 h 125"/>
              <a:gd name="T10" fmla="*/ 604837 w 381"/>
              <a:gd name="T11" fmla="*/ 198437 h 1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125"/>
              <a:gd name="T20" fmla="*/ 381 w 381"/>
              <a:gd name="T21" fmla="*/ 125 h 1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125">
                <a:moveTo>
                  <a:pt x="381" y="125"/>
                </a:moveTo>
                <a:lnTo>
                  <a:pt x="0" y="125"/>
                </a:lnTo>
                <a:lnTo>
                  <a:pt x="0" y="0"/>
                </a:lnTo>
                <a:lnTo>
                  <a:pt x="381" y="0"/>
                </a:lnTo>
                <a:lnTo>
                  <a:pt x="381" y="125"/>
                </a:lnTo>
              </a:path>
            </a:pathLst>
          </a:custGeom>
          <a:solidFill>
            <a:srgbClr val="99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2767013" y="1147763"/>
            <a:ext cx="6159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Freeform 17"/>
          <p:cNvSpPr>
            <a:spLocks/>
          </p:cNvSpPr>
          <p:nvPr/>
        </p:nvSpPr>
        <p:spPr bwMode="auto">
          <a:xfrm>
            <a:off x="3359150" y="1112838"/>
            <a:ext cx="139700" cy="71437"/>
          </a:xfrm>
          <a:custGeom>
            <a:avLst/>
            <a:gdLst>
              <a:gd name="T0" fmla="*/ 0 w 88"/>
              <a:gd name="T1" fmla="*/ 71437 h 45"/>
              <a:gd name="T2" fmla="*/ 139700 w 88"/>
              <a:gd name="T3" fmla="*/ 34925 h 45"/>
              <a:gd name="T4" fmla="*/ 0 w 88"/>
              <a:gd name="T5" fmla="*/ 0 h 45"/>
              <a:gd name="T6" fmla="*/ 0 w 88"/>
              <a:gd name="T7" fmla="*/ 71437 h 45"/>
              <a:gd name="T8" fmla="*/ 0 w 88"/>
              <a:gd name="T9" fmla="*/ 7143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45"/>
              <a:gd name="T17" fmla="*/ 88 w 88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45">
                <a:moveTo>
                  <a:pt x="0" y="45"/>
                </a:moveTo>
                <a:lnTo>
                  <a:pt x="88" y="22"/>
                </a:ln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2767013" y="809625"/>
            <a:ext cx="676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Unicast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0" name="Freeform 19"/>
          <p:cNvSpPr>
            <a:spLocks/>
          </p:cNvSpPr>
          <p:nvPr/>
        </p:nvSpPr>
        <p:spPr bwMode="auto">
          <a:xfrm>
            <a:off x="1457325" y="2252663"/>
            <a:ext cx="204788" cy="206375"/>
          </a:xfrm>
          <a:custGeom>
            <a:avLst/>
            <a:gdLst>
              <a:gd name="T0" fmla="*/ 198438 w 129"/>
              <a:gd name="T1" fmla="*/ 0 h 130"/>
              <a:gd name="T2" fmla="*/ 204788 w 129"/>
              <a:gd name="T3" fmla="*/ 206375 h 130"/>
              <a:gd name="T4" fmla="*/ 0 w 129"/>
              <a:gd name="T5" fmla="*/ 206375 h 130"/>
              <a:gd name="T6" fmla="*/ 0 w 129"/>
              <a:gd name="T7" fmla="*/ 6350 h 130"/>
              <a:gd name="T8" fmla="*/ 204788 w 129"/>
              <a:gd name="T9" fmla="*/ 6350 h 130"/>
              <a:gd name="T10" fmla="*/ 204788 w 129"/>
              <a:gd name="T11" fmla="*/ 6350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130"/>
              <a:gd name="T20" fmla="*/ 129 w 129"/>
              <a:gd name="T21" fmla="*/ 130 h 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130">
                <a:moveTo>
                  <a:pt x="125" y="0"/>
                </a:moveTo>
                <a:lnTo>
                  <a:pt x="129" y="130"/>
                </a:lnTo>
                <a:lnTo>
                  <a:pt x="0" y="130"/>
                </a:lnTo>
                <a:lnTo>
                  <a:pt x="0" y="4"/>
                </a:lnTo>
                <a:lnTo>
                  <a:pt x="129" y="4"/>
                </a:lnTo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Freeform 20"/>
          <p:cNvSpPr>
            <a:spLocks/>
          </p:cNvSpPr>
          <p:nvPr/>
        </p:nvSpPr>
        <p:spPr bwMode="auto">
          <a:xfrm>
            <a:off x="1457325" y="2459038"/>
            <a:ext cx="204788" cy="603250"/>
          </a:xfrm>
          <a:custGeom>
            <a:avLst/>
            <a:gdLst>
              <a:gd name="T0" fmla="*/ 198438 w 129"/>
              <a:gd name="T1" fmla="*/ 0 h 380"/>
              <a:gd name="T2" fmla="*/ 204788 w 129"/>
              <a:gd name="T3" fmla="*/ 603250 h 380"/>
              <a:gd name="T4" fmla="*/ 0 w 129"/>
              <a:gd name="T5" fmla="*/ 603250 h 380"/>
              <a:gd name="T6" fmla="*/ 0 w 129"/>
              <a:gd name="T7" fmla="*/ 0 h 380"/>
              <a:gd name="T8" fmla="*/ 204788 w 129"/>
              <a:gd name="T9" fmla="*/ 0 h 380"/>
              <a:gd name="T10" fmla="*/ 204788 w 129"/>
              <a:gd name="T11" fmla="*/ 0 h 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380"/>
              <a:gd name="T20" fmla="*/ 129 w 129"/>
              <a:gd name="T21" fmla="*/ 380 h 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380">
                <a:moveTo>
                  <a:pt x="125" y="0"/>
                </a:moveTo>
                <a:lnTo>
                  <a:pt x="129" y="380"/>
                </a:lnTo>
                <a:lnTo>
                  <a:pt x="0" y="380"/>
                </a:lnTo>
                <a:lnTo>
                  <a:pt x="0" y="0"/>
                </a:lnTo>
                <a:lnTo>
                  <a:pt x="129" y="0"/>
                </a:lnTo>
              </a:path>
            </a:pathLst>
          </a:custGeom>
          <a:solidFill>
            <a:srgbClr val="99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 flipV="1">
            <a:off x="1317625" y="2439988"/>
            <a:ext cx="6350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Freeform 22"/>
          <p:cNvSpPr>
            <a:spLocks/>
          </p:cNvSpPr>
          <p:nvPr/>
        </p:nvSpPr>
        <p:spPr bwMode="auto">
          <a:xfrm>
            <a:off x="1281113" y="2332038"/>
            <a:ext cx="79375" cy="133350"/>
          </a:xfrm>
          <a:custGeom>
            <a:avLst/>
            <a:gdLst>
              <a:gd name="T0" fmla="*/ 73025 w 50"/>
              <a:gd name="T1" fmla="*/ 133350 h 84"/>
              <a:gd name="T2" fmla="*/ 42862 w 50"/>
              <a:gd name="T3" fmla="*/ 0 h 84"/>
              <a:gd name="T4" fmla="*/ 0 w 50"/>
              <a:gd name="T5" fmla="*/ 133350 h 84"/>
              <a:gd name="T6" fmla="*/ 79375 w 50"/>
              <a:gd name="T7" fmla="*/ 133350 h 84"/>
              <a:gd name="T8" fmla="*/ 79375 w 50"/>
              <a:gd name="T9" fmla="*/ 133350 h 84"/>
              <a:gd name="T10" fmla="*/ 73025 w 50"/>
              <a:gd name="T11" fmla="*/ 133350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84"/>
              <a:gd name="T20" fmla="*/ 50 w 50"/>
              <a:gd name="T21" fmla="*/ 84 h 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84">
                <a:moveTo>
                  <a:pt x="46" y="84"/>
                </a:moveTo>
                <a:lnTo>
                  <a:pt x="27" y="0"/>
                </a:lnTo>
                <a:lnTo>
                  <a:pt x="0" y="84"/>
                </a:lnTo>
                <a:lnTo>
                  <a:pt x="50" y="84"/>
                </a:lnTo>
                <a:lnTo>
                  <a:pt x="46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4" name="Rectangle 23"/>
          <p:cNvSpPr>
            <a:spLocks noChangeArrowheads="1"/>
          </p:cNvSpPr>
          <p:nvPr/>
        </p:nvSpPr>
        <p:spPr bwMode="auto">
          <a:xfrm>
            <a:off x="357188" y="2692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Broadcast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>
            <a:off x="1831975" y="1612900"/>
            <a:ext cx="6350" cy="287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6" name="Rectangle 25"/>
          <p:cNvSpPr>
            <a:spLocks noChangeArrowheads="1"/>
          </p:cNvSpPr>
          <p:nvPr/>
        </p:nvSpPr>
        <p:spPr bwMode="auto">
          <a:xfrm>
            <a:off x="949325" y="3521075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Host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706" name="Cloud"/>
          <p:cNvSpPr>
            <a:spLocks noChangeAspect="1" noEditPoints="1" noChangeArrowheads="1"/>
          </p:cNvSpPr>
          <p:nvPr/>
        </p:nvSpPr>
        <p:spPr bwMode="auto">
          <a:xfrm>
            <a:off x="3105150" y="1495425"/>
            <a:ext cx="1824038" cy="10731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dirty="0"/>
              <a:t>Other Networks</a:t>
            </a:r>
          </a:p>
        </p:txBody>
      </p:sp>
      <p:sp>
        <p:nvSpPr>
          <p:cNvPr id="35868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452688" y="2647950"/>
            <a:ext cx="6400800" cy="35179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DHCPDISCOVER (looks for server)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Host </a:t>
            </a:r>
            <a:r>
              <a:rPr lang="en-US" sz="1800" b="1" dirty="0" smtClean="0"/>
              <a:t>broadcasts</a:t>
            </a:r>
            <a:r>
              <a:rPr lang="en-US" sz="1800" dirty="0" smtClean="0"/>
              <a:t> a DHCPDISCOVER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Relay </a:t>
            </a:r>
            <a:r>
              <a:rPr lang="en-US" sz="1800" dirty="0" err="1" smtClean="0"/>
              <a:t>unicasts</a:t>
            </a:r>
            <a:r>
              <a:rPr lang="en-US" sz="1800" dirty="0" smtClean="0"/>
              <a:t> the DHCPDISCOVER to server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DHCPOFFER (server offers IP address)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Server </a:t>
            </a:r>
            <a:r>
              <a:rPr lang="en-US" sz="1800" dirty="0" err="1" smtClean="0"/>
              <a:t>unicasts</a:t>
            </a:r>
            <a:r>
              <a:rPr lang="en-US" sz="1800" dirty="0" smtClean="0"/>
              <a:t> DHCPOFFER to relay’s IP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Relay </a:t>
            </a:r>
            <a:r>
              <a:rPr lang="en-US" sz="1800" b="1" dirty="0" smtClean="0"/>
              <a:t>broadcasts</a:t>
            </a:r>
            <a:r>
              <a:rPr lang="en-US" sz="1800" dirty="0" smtClean="0"/>
              <a:t> DHCPOFFER to host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DHCPREQUEST (hosts requests offered IP address)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Host </a:t>
            </a:r>
            <a:r>
              <a:rPr lang="en-US" sz="1800" b="1" dirty="0" smtClean="0"/>
              <a:t>broadcasts</a:t>
            </a:r>
            <a:r>
              <a:rPr lang="en-US" sz="1800" dirty="0" smtClean="0"/>
              <a:t> DHCREQUEST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Relay </a:t>
            </a:r>
            <a:r>
              <a:rPr lang="en-US" sz="1800" dirty="0" err="1" smtClean="0"/>
              <a:t>unicasts</a:t>
            </a:r>
            <a:r>
              <a:rPr lang="en-US" sz="1800" dirty="0" smtClean="0"/>
              <a:t> DHCPREQUEST to server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DHCPACK (server </a:t>
            </a:r>
            <a:r>
              <a:rPr lang="en-US" sz="1800" dirty="0" err="1" smtClean="0"/>
              <a:t>acks</a:t>
            </a:r>
            <a:r>
              <a:rPr lang="en-US" sz="1800" dirty="0" smtClean="0"/>
              <a:t>, i.e. grants, IP address)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Server </a:t>
            </a:r>
            <a:r>
              <a:rPr lang="en-US" sz="1800" dirty="0" err="1" smtClean="0"/>
              <a:t>unicasts</a:t>
            </a:r>
            <a:r>
              <a:rPr lang="en-US" sz="1800" dirty="0" smtClean="0"/>
              <a:t> DHCPACK to relay’s IP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Relay </a:t>
            </a:r>
            <a:r>
              <a:rPr lang="en-US" sz="1800" b="1" dirty="0" smtClean="0"/>
              <a:t>broadcasts</a:t>
            </a:r>
            <a:r>
              <a:rPr lang="en-US" sz="1800" dirty="0" smtClean="0"/>
              <a:t> DHCPACK to host</a:t>
            </a:r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1308100" y="24257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4000" y="5613400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Why always broadcast?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Why four messages?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AB86D1-40FC-4784-955A-4A24AE1C0FE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Microsoft’s web site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50975"/>
            <a:ext cx="94329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403225" y="4354513"/>
            <a:ext cx="8542338" cy="646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Ethernet/IP broadcasts are used to let other servers (if any) know of the exchange</a:t>
            </a:r>
          </a:p>
          <a:p>
            <a:r>
              <a:rPr lang="en-US"/>
              <a:t>occurring between the host and the server.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450" y="5784334"/>
            <a:ext cx="828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if the IP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address were all zeroes? The Ethernet is broadcast anyway!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FB5839-C4B7-45C9-8764-1B9C2142366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522288"/>
            <a:ext cx="8305800" cy="595312"/>
          </a:xfrm>
        </p:spPr>
        <p:txBody>
          <a:bodyPr/>
          <a:lstStyle/>
          <a:p>
            <a:pPr eaLnBrk="1" hangingPunct="1"/>
            <a:r>
              <a:rPr lang="en-US" sz="2900" smtClean="0"/>
              <a:t>Internet Control Message Protocol (ICMP)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companion protocol</a:t>
            </a:r>
          </a:p>
          <a:p>
            <a:pPr lvl="1" eaLnBrk="1" hangingPunct="1"/>
            <a:r>
              <a:rPr lang="en-US" smtClean="0"/>
              <a:t>Handles error and control messages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1077913" y="3033713"/>
            <a:ext cx="6400800" cy="1884362"/>
            <a:chOff x="1104" y="2605"/>
            <a:chExt cx="4032" cy="1187"/>
          </a:xfrm>
        </p:grpSpPr>
        <p:grpSp>
          <p:nvGrpSpPr>
            <p:cNvPr id="37897" name="Group 6"/>
            <p:cNvGrpSpPr>
              <a:grpSpLocks/>
            </p:cNvGrpSpPr>
            <p:nvPr/>
          </p:nvGrpSpPr>
          <p:grpSpPr bwMode="auto">
            <a:xfrm>
              <a:off x="1149" y="3622"/>
              <a:ext cx="3942" cy="170"/>
              <a:chOff x="1149" y="3622"/>
              <a:chExt cx="3942" cy="170"/>
            </a:xfrm>
          </p:grpSpPr>
          <p:sp>
            <p:nvSpPr>
              <p:cNvPr id="37918" name="Rectangle 7"/>
              <p:cNvSpPr>
                <a:spLocks noChangeArrowheads="1"/>
              </p:cNvSpPr>
              <p:nvPr/>
            </p:nvSpPr>
            <p:spPr bwMode="auto">
              <a:xfrm>
                <a:off x="4464" y="3622"/>
                <a:ext cx="627" cy="17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Modem</a:t>
                </a:r>
              </a:p>
            </p:txBody>
          </p:sp>
          <p:sp>
            <p:nvSpPr>
              <p:cNvPr id="37919" name="Rectangle 8"/>
              <p:cNvSpPr>
                <a:spLocks noChangeArrowheads="1"/>
              </p:cNvSpPr>
              <p:nvPr/>
            </p:nvSpPr>
            <p:spPr bwMode="auto">
              <a:xfrm>
                <a:off x="3299" y="3622"/>
                <a:ext cx="627" cy="17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ATM</a:t>
                </a:r>
              </a:p>
            </p:txBody>
          </p:sp>
          <p:sp>
            <p:nvSpPr>
              <p:cNvPr id="37920" name="Rectangle 9"/>
              <p:cNvSpPr>
                <a:spLocks noChangeArrowheads="1"/>
              </p:cNvSpPr>
              <p:nvPr/>
            </p:nvSpPr>
            <p:spPr bwMode="auto">
              <a:xfrm>
                <a:off x="2224" y="3622"/>
                <a:ext cx="627" cy="17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FDDI</a:t>
                </a:r>
              </a:p>
            </p:txBody>
          </p:sp>
          <p:sp>
            <p:nvSpPr>
              <p:cNvPr id="37921" name="Rectangle 10"/>
              <p:cNvSpPr>
                <a:spLocks noChangeArrowheads="1"/>
              </p:cNvSpPr>
              <p:nvPr/>
            </p:nvSpPr>
            <p:spPr bwMode="auto">
              <a:xfrm>
                <a:off x="1149" y="3622"/>
                <a:ext cx="627" cy="17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Ethernet</a:t>
                </a:r>
              </a:p>
            </p:txBody>
          </p:sp>
        </p:grpSp>
        <p:grpSp>
          <p:nvGrpSpPr>
            <p:cNvPr id="37898" name="Group 11"/>
            <p:cNvGrpSpPr>
              <a:grpSpLocks/>
            </p:cNvGrpSpPr>
            <p:nvPr/>
          </p:nvGrpSpPr>
          <p:grpSpPr bwMode="auto">
            <a:xfrm>
              <a:off x="1104" y="2605"/>
              <a:ext cx="4032" cy="339"/>
              <a:chOff x="1104" y="2605"/>
              <a:chExt cx="4032" cy="339"/>
            </a:xfrm>
          </p:grpSpPr>
          <p:sp>
            <p:nvSpPr>
              <p:cNvPr id="37910" name="Rectangle 12"/>
              <p:cNvSpPr>
                <a:spLocks noChangeArrowheads="1"/>
              </p:cNvSpPr>
              <p:nvPr/>
            </p:nvSpPr>
            <p:spPr bwMode="auto">
              <a:xfrm>
                <a:off x="1104" y="2605"/>
                <a:ext cx="627" cy="170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FTP</a:t>
                </a:r>
              </a:p>
            </p:txBody>
          </p:sp>
          <p:sp>
            <p:nvSpPr>
              <p:cNvPr id="37911" name="Rectangle 13"/>
              <p:cNvSpPr>
                <a:spLocks noChangeArrowheads="1"/>
              </p:cNvSpPr>
              <p:nvPr/>
            </p:nvSpPr>
            <p:spPr bwMode="auto">
              <a:xfrm>
                <a:off x="4509" y="2605"/>
                <a:ext cx="627" cy="170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TFTP</a:t>
                </a:r>
              </a:p>
            </p:txBody>
          </p:sp>
          <p:sp>
            <p:nvSpPr>
              <p:cNvPr id="37912" name="Rectangle 14"/>
              <p:cNvSpPr>
                <a:spLocks noChangeArrowheads="1"/>
              </p:cNvSpPr>
              <p:nvPr/>
            </p:nvSpPr>
            <p:spPr bwMode="auto">
              <a:xfrm>
                <a:off x="3389" y="2605"/>
                <a:ext cx="627" cy="170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NV</a:t>
                </a:r>
              </a:p>
            </p:txBody>
          </p:sp>
          <p:sp>
            <p:nvSpPr>
              <p:cNvPr id="37913" name="Rectangle 15"/>
              <p:cNvSpPr>
                <a:spLocks noChangeArrowheads="1"/>
              </p:cNvSpPr>
              <p:nvPr/>
            </p:nvSpPr>
            <p:spPr bwMode="auto">
              <a:xfrm>
                <a:off x="2224" y="2605"/>
                <a:ext cx="627" cy="170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HTTP</a:t>
                </a:r>
              </a:p>
            </p:txBody>
          </p:sp>
          <p:sp>
            <p:nvSpPr>
              <p:cNvPr id="37914" name="Line 16"/>
              <p:cNvSpPr>
                <a:spLocks noChangeShapeType="1"/>
              </p:cNvSpPr>
              <p:nvPr/>
            </p:nvSpPr>
            <p:spPr bwMode="auto">
              <a:xfrm>
                <a:off x="1418" y="2775"/>
                <a:ext cx="537" cy="1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915" name="Line 17"/>
              <p:cNvSpPr>
                <a:spLocks noChangeShapeType="1"/>
              </p:cNvSpPr>
              <p:nvPr/>
            </p:nvSpPr>
            <p:spPr bwMode="auto">
              <a:xfrm flipH="1">
                <a:off x="1955" y="2775"/>
                <a:ext cx="583" cy="1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916" name="Line 18"/>
              <p:cNvSpPr>
                <a:spLocks noChangeShapeType="1"/>
              </p:cNvSpPr>
              <p:nvPr/>
            </p:nvSpPr>
            <p:spPr bwMode="auto">
              <a:xfrm>
                <a:off x="3702" y="2775"/>
                <a:ext cx="538" cy="1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917" name="Line 19"/>
              <p:cNvSpPr>
                <a:spLocks noChangeShapeType="1"/>
              </p:cNvSpPr>
              <p:nvPr/>
            </p:nvSpPr>
            <p:spPr bwMode="auto">
              <a:xfrm flipH="1">
                <a:off x="4240" y="2775"/>
                <a:ext cx="582" cy="1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7899" name="Group 20"/>
            <p:cNvGrpSpPr>
              <a:grpSpLocks/>
            </p:cNvGrpSpPr>
            <p:nvPr/>
          </p:nvGrpSpPr>
          <p:grpSpPr bwMode="auto">
            <a:xfrm>
              <a:off x="1642" y="2944"/>
              <a:ext cx="2912" cy="283"/>
              <a:chOff x="1642" y="2944"/>
              <a:chExt cx="2912" cy="283"/>
            </a:xfrm>
          </p:grpSpPr>
          <p:sp>
            <p:nvSpPr>
              <p:cNvPr id="37906" name="Rectangle 21"/>
              <p:cNvSpPr>
                <a:spLocks noChangeArrowheads="1"/>
              </p:cNvSpPr>
              <p:nvPr/>
            </p:nvSpPr>
            <p:spPr bwMode="auto">
              <a:xfrm>
                <a:off x="1642" y="2944"/>
                <a:ext cx="627" cy="170"/>
              </a:xfrm>
              <a:prstGeom prst="rect">
                <a:avLst/>
              </a:prstGeom>
              <a:solidFill>
                <a:srgbClr val="BFADD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TCP</a:t>
                </a:r>
              </a:p>
            </p:txBody>
          </p:sp>
          <p:sp>
            <p:nvSpPr>
              <p:cNvPr id="37907" name="Rectangle 22"/>
              <p:cNvSpPr>
                <a:spLocks noChangeArrowheads="1"/>
              </p:cNvSpPr>
              <p:nvPr/>
            </p:nvSpPr>
            <p:spPr bwMode="auto">
              <a:xfrm>
                <a:off x="3926" y="2944"/>
                <a:ext cx="628" cy="170"/>
              </a:xfrm>
              <a:prstGeom prst="rect">
                <a:avLst/>
              </a:prstGeom>
              <a:solidFill>
                <a:srgbClr val="BFADD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UDP</a:t>
                </a:r>
              </a:p>
            </p:txBody>
          </p:sp>
          <p:sp>
            <p:nvSpPr>
              <p:cNvPr id="37908" name="Line 23"/>
              <p:cNvSpPr>
                <a:spLocks noChangeShapeType="1"/>
              </p:cNvSpPr>
              <p:nvPr/>
            </p:nvSpPr>
            <p:spPr bwMode="auto">
              <a:xfrm>
                <a:off x="1955" y="3114"/>
                <a:ext cx="1075" cy="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909" name="Line 24"/>
              <p:cNvSpPr>
                <a:spLocks noChangeShapeType="1"/>
              </p:cNvSpPr>
              <p:nvPr/>
            </p:nvSpPr>
            <p:spPr bwMode="auto">
              <a:xfrm flipH="1">
                <a:off x="3075" y="3114"/>
                <a:ext cx="1165" cy="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7900" name="Group 25"/>
            <p:cNvGrpSpPr>
              <a:grpSpLocks/>
            </p:cNvGrpSpPr>
            <p:nvPr/>
          </p:nvGrpSpPr>
          <p:grpSpPr bwMode="auto">
            <a:xfrm>
              <a:off x="1418" y="3227"/>
              <a:ext cx="3315" cy="395"/>
              <a:chOff x="1418" y="3227"/>
              <a:chExt cx="3315" cy="395"/>
            </a:xfrm>
          </p:grpSpPr>
          <p:sp>
            <p:nvSpPr>
              <p:cNvPr id="37901" name="Rectangle 26"/>
              <p:cNvSpPr>
                <a:spLocks noChangeArrowheads="1"/>
              </p:cNvSpPr>
              <p:nvPr/>
            </p:nvSpPr>
            <p:spPr bwMode="auto">
              <a:xfrm>
                <a:off x="2762" y="3227"/>
                <a:ext cx="627" cy="16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IP</a:t>
                </a:r>
              </a:p>
            </p:txBody>
          </p:sp>
          <p:sp>
            <p:nvSpPr>
              <p:cNvPr id="37902" name="Line 27"/>
              <p:cNvSpPr>
                <a:spLocks noChangeShapeType="1"/>
              </p:cNvSpPr>
              <p:nvPr/>
            </p:nvSpPr>
            <p:spPr bwMode="auto">
              <a:xfrm flipH="1">
                <a:off x="1418" y="3396"/>
                <a:ext cx="1657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903" name="Line 28"/>
              <p:cNvSpPr>
                <a:spLocks noChangeShapeType="1"/>
              </p:cNvSpPr>
              <p:nvPr/>
            </p:nvSpPr>
            <p:spPr bwMode="auto">
              <a:xfrm flipH="1">
                <a:off x="2538" y="3396"/>
                <a:ext cx="537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904" name="Line 29"/>
              <p:cNvSpPr>
                <a:spLocks noChangeShapeType="1"/>
              </p:cNvSpPr>
              <p:nvPr/>
            </p:nvSpPr>
            <p:spPr bwMode="auto">
              <a:xfrm>
                <a:off x="3075" y="3396"/>
                <a:ext cx="538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905" name="Line 30"/>
              <p:cNvSpPr>
                <a:spLocks noChangeShapeType="1"/>
              </p:cNvSpPr>
              <p:nvPr/>
            </p:nvSpPr>
            <p:spPr bwMode="auto">
              <a:xfrm>
                <a:off x="3075" y="3396"/>
                <a:ext cx="1658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7894" name="Group 31"/>
          <p:cNvGrpSpPr>
            <a:grpSpLocks/>
          </p:cNvGrpSpPr>
          <p:nvPr/>
        </p:nvGrpSpPr>
        <p:grpSpPr bwMode="auto">
          <a:xfrm>
            <a:off x="4735513" y="4040188"/>
            <a:ext cx="1828800" cy="268287"/>
            <a:chOff x="3408" y="3239"/>
            <a:chExt cx="1152" cy="169"/>
          </a:xfrm>
        </p:grpSpPr>
        <p:sp>
          <p:nvSpPr>
            <p:cNvPr id="37895" name="Rectangle 32"/>
            <p:cNvSpPr>
              <a:spLocks noChangeArrowheads="1"/>
            </p:cNvSpPr>
            <p:nvPr/>
          </p:nvSpPr>
          <p:spPr bwMode="auto">
            <a:xfrm>
              <a:off x="3933" y="3239"/>
              <a:ext cx="627" cy="16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ICMP</a:t>
              </a:r>
            </a:p>
          </p:txBody>
        </p:sp>
        <p:sp>
          <p:nvSpPr>
            <p:cNvPr id="37896" name="Line 33"/>
            <p:cNvSpPr>
              <a:spLocks noChangeShapeType="1"/>
            </p:cNvSpPr>
            <p:nvPr/>
          </p:nvSpPr>
          <p:spPr bwMode="auto">
            <a:xfrm>
              <a:off x="3408" y="33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Individual Network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/>
              <a:t>Network (802.11, Ethernet, ATM, </a:t>
            </a:r>
            <a:r>
              <a:rPr lang="en-US" sz="2000" b="1" dirty="0" err="1"/>
              <a:t>etc</a:t>
            </a:r>
            <a:r>
              <a:rPr lang="en-US" sz="2000" b="1" dirty="0"/>
              <a:t>) properties</a:t>
            </a:r>
          </a:p>
          <a:p>
            <a:pPr marL="685800" lvl="1" indent="-228600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000" dirty="0"/>
              <a:t>Must be able to transfer messages between any two nodes in the network.</a:t>
            </a:r>
          </a:p>
          <a:p>
            <a:pPr marL="685800" lvl="1" indent="-228600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000" dirty="0"/>
              <a:t>Preferably must support broadcast</a:t>
            </a:r>
          </a:p>
          <a:p>
            <a:pPr lvl="0" eaLnBrk="1" hangingPunct="1">
              <a:lnSpc>
                <a:spcPct val="90000"/>
              </a:lnSpc>
              <a:defRPr/>
            </a:pPr>
            <a:endParaRPr lang="en-US" sz="2000" b="1" dirty="0"/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000" b="1" dirty="0"/>
              <a:t>The Internet is the specific global internetwork that grew out of </a:t>
            </a:r>
            <a:r>
              <a:rPr lang="en-US" sz="2000" b="1" dirty="0" smtClean="0"/>
              <a:t>ARPANET</a:t>
            </a:r>
            <a:endParaRPr lang="en-US" sz="2000" b="1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53CD68-8BD1-4D20-AFF9-D3B9D190399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C5F1C0-EE67-49CF-B5FA-528DF1F6511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ICMP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 Messages (sent back to the source)</a:t>
            </a:r>
          </a:p>
          <a:p>
            <a:pPr lvl="1" eaLnBrk="1" hangingPunct="1"/>
            <a:r>
              <a:rPr lang="en-US" dirty="0" smtClean="0"/>
              <a:t>Host unreachable</a:t>
            </a:r>
          </a:p>
          <a:p>
            <a:pPr lvl="1" eaLnBrk="1" hangingPunct="1"/>
            <a:r>
              <a:rPr lang="en-US" dirty="0" smtClean="0"/>
              <a:t>Reassembly failed</a:t>
            </a:r>
          </a:p>
          <a:p>
            <a:pPr lvl="1" eaLnBrk="1" hangingPunct="1"/>
            <a:r>
              <a:rPr lang="en-US" dirty="0" smtClean="0"/>
              <a:t>IP checksum failed</a:t>
            </a:r>
          </a:p>
          <a:p>
            <a:pPr lvl="1" eaLnBrk="1" hangingPunct="1"/>
            <a:r>
              <a:rPr lang="en-US" dirty="0" smtClean="0"/>
              <a:t>TTL exceeded (packet dropped)</a:t>
            </a:r>
          </a:p>
          <a:p>
            <a:pPr lvl="1" eaLnBrk="1" hangingPunct="1"/>
            <a:r>
              <a:rPr lang="en-US" dirty="0" smtClean="0"/>
              <a:t>Invalid header</a:t>
            </a:r>
          </a:p>
          <a:p>
            <a:pPr eaLnBrk="1" hangingPunct="1"/>
            <a:r>
              <a:rPr lang="en-US" dirty="0" smtClean="0"/>
              <a:t>Control Messages</a:t>
            </a:r>
          </a:p>
          <a:p>
            <a:pPr lvl="1" eaLnBrk="1" hangingPunct="1"/>
            <a:r>
              <a:rPr lang="en-US" dirty="0" smtClean="0"/>
              <a:t>Echo/ping request and reply</a:t>
            </a:r>
          </a:p>
          <a:p>
            <a:pPr lvl="1" eaLnBrk="1" hangingPunct="1"/>
            <a:r>
              <a:rPr lang="en-US" dirty="0" smtClean="0"/>
              <a:t>Route redirect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6FC92E-B175-4F89-B902-CE1BACB4DB3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Private Networks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VPN is a group of connected networks</a:t>
            </a:r>
          </a:p>
          <a:p>
            <a:pPr eaLnBrk="1" hangingPunct="1"/>
            <a:r>
              <a:rPr lang="en-US" dirty="0" smtClean="0"/>
              <a:t>Connections between these networks may be over other networks not belonging to the group (e.g. over the Internet)</a:t>
            </a:r>
          </a:p>
          <a:p>
            <a:pPr lvl="1" eaLnBrk="1" hangingPunct="1"/>
            <a:r>
              <a:rPr lang="en-US" dirty="0" smtClean="0"/>
              <a:t>E.g., joining the networks of several branches of a company into a “private internetwork”</a:t>
            </a:r>
          </a:p>
          <a:p>
            <a:pPr eaLnBrk="1" hangingPunct="1"/>
            <a:r>
              <a:rPr lang="en-US" dirty="0" smtClean="0"/>
              <a:t>Goal</a:t>
            </a:r>
          </a:p>
          <a:p>
            <a:pPr lvl="1" eaLnBrk="1" hangingPunct="1"/>
            <a:r>
              <a:rPr lang="en-US" dirty="0" smtClean="0"/>
              <a:t>Controlled connectivity</a:t>
            </a:r>
          </a:p>
          <a:p>
            <a:pPr lvl="1" eaLnBrk="1" hangingPunct="1"/>
            <a:r>
              <a:rPr lang="en-US" dirty="0" smtClean="0"/>
              <a:t>Unified management/services. 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0B6556-CD35-4F03-BF7B-DB829427598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Private Networks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452563" y="1720850"/>
            <a:ext cx="5029200" cy="1828800"/>
            <a:chOff x="1536" y="1392"/>
            <a:chExt cx="3168" cy="1152"/>
          </a:xfrm>
        </p:grpSpPr>
        <p:sp>
          <p:nvSpPr>
            <p:cNvPr id="40984" name="Rectangle 5"/>
            <p:cNvSpPr>
              <a:spLocks noChangeArrowheads="1"/>
            </p:cNvSpPr>
            <p:nvPr/>
          </p:nvSpPr>
          <p:spPr bwMode="auto">
            <a:xfrm>
              <a:off x="2928" y="1392"/>
              <a:ext cx="336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</a:t>
              </a:r>
            </a:p>
          </p:txBody>
        </p:sp>
        <p:sp>
          <p:nvSpPr>
            <p:cNvPr id="40985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336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A</a:t>
              </a:r>
            </a:p>
          </p:txBody>
        </p:sp>
        <p:sp>
          <p:nvSpPr>
            <p:cNvPr id="40986" name="Rectangle 7"/>
            <p:cNvSpPr>
              <a:spLocks noChangeArrowheads="1"/>
            </p:cNvSpPr>
            <p:nvPr/>
          </p:nvSpPr>
          <p:spPr bwMode="auto">
            <a:xfrm>
              <a:off x="4368" y="1632"/>
              <a:ext cx="336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B</a:t>
              </a:r>
            </a:p>
          </p:txBody>
        </p:sp>
        <p:sp>
          <p:nvSpPr>
            <p:cNvPr id="40987" name="Rectangle 8"/>
            <p:cNvSpPr>
              <a:spLocks noChangeArrowheads="1"/>
            </p:cNvSpPr>
            <p:nvPr/>
          </p:nvSpPr>
          <p:spPr bwMode="auto">
            <a:xfrm>
              <a:off x="2928" y="2256"/>
              <a:ext cx="336" cy="28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M</a:t>
              </a:r>
            </a:p>
          </p:txBody>
        </p:sp>
        <p:sp>
          <p:nvSpPr>
            <p:cNvPr id="40988" name="Rectangle 9"/>
            <p:cNvSpPr>
              <a:spLocks noChangeArrowheads="1"/>
            </p:cNvSpPr>
            <p:nvPr/>
          </p:nvSpPr>
          <p:spPr bwMode="auto">
            <a:xfrm>
              <a:off x="1536" y="2016"/>
              <a:ext cx="336" cy="28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K</a:t>
              </a:r>
            </a:p>
          </p:txBody>
        </p:sp>
        <p:sp>
          <p:nvSpPr>
            <p:cNvPr id="40989" name="Rectangle 10"/>
            <p:cNvSpPr>
              <a:spLocks noChangeArrowheads="1"/>
            </p:cNvSpPr>
            <p:nvPr/>
          </p:nvSpPr>
          <p:spPr bwMode="auto">
            <a:xfrm>
              <a:off x="4368" y="2016"/>
              <a:ext cx="336" cy="28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cxnSp>
          <p:nvCxnSpPr>
            <p:cNvPr id="40990" name="AutoShape 11"/>
            <p:cNvCxnSpPr>
              <a:cxnSpLocks noChangeShapeType="1"/>
              <a:stCxn id="40985" idx="3"/>
              <a:endCxn id="40984" idx="1"/>
            </p:cNvCxnSpPr>
            <p:nvPr/>
          </p:nvCxnSpPr>
          <p:spPr bwMode="auto">
            <a:xfrm flipV="1">
              <a:off x="1878" y="1536"/>
              <a:ext cx="1044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91" name="AutoShape 12"/>
            <p:cNvCxnSpPr>
              <a:cxnSpLocks noChangeShapeType="1"/>
              <a:stCxn id="40984" idx="3"/>
              <a:endCxn id="40986" idx="1"/>
            </p:cNvCxnSpPr>
            <p:nvPr/>
          </p:nvCxnSpPr>
          <p:spPr bwMode="auto">
            <a:xfrm>
              <a:off x="3270" y="1536"/>
              <a:ext cx="1092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92" name="AutoShape 13"/>
            <p:cNvCxnSpPr>
              <a:cxnSpLocks noChangeShapeType="1"/>
              <a:stCxn id="40985" idx="3"/>
              <a:endCxn id="40986" idx="1"/>
            </p:cNvCxnSpPr>
            <p:nvPr/>
          </p:nvCxnSpPr>
          <p:spPr bwMode="auto">
            <a:xfrm>
              <a:off x="1878" y="1776"/>
              <a:ext cx="248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93" name="AutoShape 14"/>
            <p:cNvCxnSpPr>
              <a:cxnSpLocks noChangeShapeType="1"/>
              <a:stCxn id="40988" idx="3"/>
              <a:endCxn id="40987" idx="1"/>
            </p:cNvCxnSpPr>
            <p:nvPr/>
          </p:nvCxnSpPr>
          <p:spPr bwMode="auto">
            <a:xfrm>
              <a:off x="1878" y="2160"/>
              <a:ext cx="1044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94" name="AutoShape 15"/>
            <p:cNvCxnSpPr>
              <a:cxnSpLocks noChangeShapeType="1"/>
              <a:stCxn id="40987" idx="3"/>
              <a:endCxn id="40989" idx="1"/>
            </p:cNvCxnSpPr>
            <p:nvPr/>
          </p:nvCxnSpPr>
          <p:spPr bwMode="auto">
            <a:xfrm flipV="1">
              <a:off x="3270" y="2160"/>
              <a:ext cx="1092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95" name="AutoShape 16"/>
            <p:cNvCxnSpPr>
              <a:cxnSpLocks noChangeShapeType="1"/>
              <a:stCxn id="40988" idx="3"/>
              <a:endCxn id="40989" idx="1"/>
            </p:cNvCxnSpPr>
            <p:nvPr/>
          </p:nvCxnSpPr>
          <p:spPr bwMode="auto">
            <a:xfrm>
              <a:off x="1878" y="2160"/>
              <a:ext cx="248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0965" name="Group 17"/>
          <p:cNvGrpSpPr>
            <a:grpSpLocks/>
          </p:cNvGrpSpPr>
          <p:nvPr/>
        </p:nvGrpSpPr>
        <p:grpSpPr bwMode="auto">
          <a:xfrm>
            <a:off x="1452563" y="3778250"/>
            <a:ext cx="5029200" cy="1752600"/>
            <a:chOff x="1536" y="2688"/>
            <a:chExt cx="3168" cy="1104"/>
          </a:xfrm>
        </p:grpSpPr>
        <p:sp>
          <p:nvSpPr>
            <p:cNvPr id="40967" name="Rectangle 18"/>
            <p:cNvSpPr>
              <a:spLocks noChangeArrowheads="1"/>
            </p:cNvSpPr>
            <p:nvPr/>
          </p:nvSpPr>
          <p:spPr bwMode="auto">
            <a:xfrm>
              <a:off x="2208" y="3120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Rectangle 19"/>
            <p:cNvSpPr>
              <a:spLocks noChangeArrowheads="1"/>
            </p:cNvSpPr>
            <p:nvPr/>
          </p:nvSpPr>
          <p:spPr bwMode="auto">
            <a:xfrm>
              <a:off x="2976" y="3120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Rectangle 20"/>
            <p:cNvSpPr>
              <a:spLocks noChangeArrowheads="1"/>
            </p:cNvSpPr>
            <p:nvPr/>
          </p:nvSpPr>
          <p:spPr bwMode="auto">
            <a:xfrm>
              <a:off x="3744" y="3120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70" name="AutoShape 21"/>
            <p:cNvCxnSpPr>
              <a:cxnSpLocks noChangeShapeType="1"/>
              <a:stCxn id="40967" idx="3"/>
              <a:endCxn id="40968" idx="1"/>
            </p:cNvCxnSpPr>
            <p:nvPr/>
          </p:nvCxnSpPr>
          <p:spPr bwMode="auto">
            <a:xfrm>
              <a:off x="2454" y="3240"/>
              <a:ext cx="51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1" name="AutoShape 22"/>
            <p:cNvCxnSpPr>
              <a:cxnSpLocks noChangeShapeType="1"/>
              <a:stCxn id="40968" idx="3"/>
              <a:endCxn id="40969" idx="1"/>
            </p:cNvCxnSpPr>
            <p:nvPr/>
          </p:nvCxnSpPr>
          <p:spPr bwMode="auto">
            <a:xfrm>
              <a:off x="3222" y="3240"/>
              <a:ext cx="51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72" name="Rectangle 23"/>
            <p:cNvSpPr>
              <a:spLocks noChangeArrowheads="1"/>
            </p:cNvSpPr>
            <p:nvPr/>
          </p:nvSpPr>
          <p:spPr bwMode="auto">
            <a:xfrm>
              <a:off x="2928" y="2688"/>
              <a:ext cx="336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</a:t>
              </a:r>
            </a:p>
          </p:txBody>
        </p:sp>
        <p:sp>
          <p:nvSpPr>
            <p:cNvPr id="40973" name="Rectangle 24"/>
            <p:cNvSpPr>
              <a:spLocks noChangeArrowheads="1"/>
            </p:cNvSpPr>
            <p:nvPr/>
          </p:nvSpPr>
          <p:spPr bwMode="auto">
            <a:xfrm>
              <a:off x="1536" y="3360"/>
              <a:ext cx="336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A</a:t>
              </a:r>
            </a:p>
          </p:txBody>
        </p:sp>
        <p:sp>
          <p:nvSpPr>
            <p:cNvPr id="40974" name="Rectangle 25"/>
            <p:cNvSpPr>
              <a:spLocks noChangeArrowheads="1"/>
            </p:cNvSpPr>
            <p:nvPr/>
          </p:nvSpPr>
          <p:spPr bwMode="auto">
            <a:xfrm>
              <a:off x="4368" y="3360"/>
              <a:ext cx="336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B</a:t>
              </a:r>
            </a:p>
          </p:txBody>
        </p:sp>
        <p:cxnSp>
          <p:nvCxnSpPr>
            <p:cNvPr id="40975" name="AutoShape 26"/>
            <p:cNvCxnSpPr>
              <a:cxnSpLocks noChangeShapeType="1"/>
              <a:stCxn id="40973" idx="3"/>
              <a:endCxn id="40967" idx="1"/>
            </p:cNvCxnSpPr>
            <p:nvPr/>
          </p:nvCxnSpPr>
          <p:spPr bwMode="auto">
            <a:xfrm flipV="1">
              <a:off x="1878" y="3240"/>
              <a:ext cx="324" cy="2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6" name="AutoShape 27"/>
            <p:cNvCxnSpPr>
              <a:cxnSpLocks noChangeShapeType="1"/>
              <a:stCxn id="40969" idx="3"/>
              <a:endCxn id="40974" idx="1"/>
            </p:cNvCxnSpPr>
            <p:nvPr/>
          </p:nvCxnSpPr>
          <p:spPr bwMode="auto">
            <a:xfrm>
              <a:off x="3990" y="3240"/>
              <a:ext cx="372" cy="2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7" name="AutoShape 28"/>
            <p:cNvCxnSpPr>
              <a:cxnSpLocks noChangeShapeType="1"/>
              <a:stCxn id="40968" idx="2"/>
              <a:endCxn id="40978" idx="0"/>
            </p:cNvCxnSpPr>
            <p:nvPr/>
          </p:nvCxnSpPr>
          <p:spPr bwMode="auto">
            <a:xfrm>
              <a:off x="3096" y="3366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78" name="Rectangle 29"/>
            <p:cNvSpPr>
              <a:spLocks noChangeArrowheads="1"/>
            </p:cNvSpPr>
            <p:nvPr/>
          </p:nvSpPr>
          <p:spPr bwMode="auto">
            <a:xfrm>
              <a:off x="2928" y="3504"/>
              <a:ext cx="336" cy="28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M</a:t>
              </a:r>
            </a:p>
          </p:txBody>
        </p:sp>
        <p:sp>
          <p:nvSpPr>
            <p:cNvPr id="40979" name="Rectangle 30"/>
            <p:cNvSpPr>
              <a:spLocks noChangeArrowheads="1"/>
            </p:cNvSpPr>
            <p:nvPr/>
          </p:nvSpPr>
          <p:spPr bwMode="auto">
            <a:xfrm>
              <a:off x="1536" y="2832"/>
              <a:ext cx="336" cy="28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K</a:t>
              </a:r>
            </a:p>
          </p:txBody>
        </p:sp>
        <p:sp>
          <p:nvSpPr>
            <p:cNvPr id="40980" name="Rectangle 31"/>
            <p:cNvSpPr>
              <a:spLocks noChangeArrowheads="1"/>
            </p:cNvSpPr>
            <p:nvPr/>
          </p:nvSpPr>
          <p:spPr bwMode="auto">
            <a:xfrm>
              <a:off x="4368" y="2832"/>
              <a:ext cx="336" cy="28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cxnSp>
          <p:nvCxnSpPr>
            <p:cNvPr id="40981" name="AutoShape 32"/>
            <p:cNvCxnSpPr>
              <a:cxnSpLocks noChangeShapeType="1"/>
              <a:stCxn id="40979" idx="3"/>
              <a:endCxn id="40967" idx="1"/>
            </p:cNvCxnSpPr>
            <p:nvPr/>
          </p:nvCxnSpPr>
          <p:spPr bwMode="auto">
            <a:xfrm>
              <a:off x="1878" y="2976"/>
              <a:ext cx="324" cy="2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2" name="AutoShape 33"/>
            <p:cNvCxnSpPr>
              <a:cxnSpLocks noChangeShapeType="1"/>
              <a:stCxn id="40969" idx="3"/>
              <a:endCxn id="40980" idx="1"/>
            </p:cNvCxnSpPr>
            <p:nvPr/>
          </p:nvCxnSpPr>
          <p:spPr bwMode="auto">
            <a:xfrm flipV="1">
              <a:off x="3990" y="2976"/>
              <a:ext cx="372" cy="2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3" name="AutoShape 34"/>
            <p:cNvCxnSpPr>
              <a:cxnSpLocks noChangeShapeType="1"/>
              <a:stCxn id="40972" idx="2"/>
              <a:endCxn id="40968" idx="0"/>
            </p:cNvCxnSpPr>
            <p:nvPr/>
          </p:nvCxnSpPr>
          <p:spPr bwMode="auto">
            <a:xfrm>
              <a:off x="3096" y="2982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0966" name="Freeform 35"/>
          <p:cNvSpPr>
            <a:spLocks/>
          </p:cNvSpPr>
          <p:nvPr/>
        </p:nvSpPr>
        <p:spPr bwMode="auto">
          <a:xfrm>
            <a:off x="1985963" y="4149725"/>
            <a:ext cx="3962400" cy="914400"/>
          </a:xfrm>
          <a:custGeom>
            <a:avLst/>
            <a:gdLst>
              <a:gd name="T0" fmla="*/ 0 w 2496"/>
              <a:gd name="T1" fmla="*/ 161925 h 576"/>
              <a:gd name="T2" fmla="*/ 533400 w 2496"/>
              <a:gd name="T3" fmla="*/ 600075 h 576"/>
              <a:gd name="T4" fmla="*/ 1876425 w 2496"/>
              <a:gd name="T5" fmla="*/ 600075 h 576"/>
              <a:gd name="T6" fmla="*/ 1876425 w 2496"/>
              <a:gd name="T7" fmla="*/ 914400 h 576"/>
              <a:gd name="T8" fmla="*/ 2019300 w 2496"/>
              <a:gd name="T9" fmla="*/ 914400 h 576"/>
              <a:gd name="T10" fmla="*/ 2019300 w 2496"/>
              <a:gd name="T11" fmla="*/ 600075 h 576"/>
              <a:gd name="T12" fmla="*/ 3352800 w 2496"/>
              <a:gd name="T13" fmla="*/ 600075 h 576"/>
              <a:gd name="T14" fmla="*/ 3962400 w 2496"/>
              <a:gd name="T15" fmla="*/ 161925 h 576"/>
              <a:gd name="T16" fmla="*/ 3962400 w 2496"/>
              <a:gd name="T17" fmla="*/ 0 h 576"/>
              <a:gd name="T18" fmla="*/ 3343275 w 2496"/>
              <a:gd name="T19" fmla="*/ 438150 h 576"/>
              <a:gd name="T20" fmla="*/ 533400 w 2496"/>
              <a:gd name="T21" fmla="*/ 438150 h 576"/>
              <a:gd name="T22" fmla="*/ 1588 w 2496"/>
              <a:gd name="T23" fmla="*/ 9525 h 576"/>
              <a:gd name="T24" fmla="*/ 0 w 2496"/>
              <a:gd name="T25" fmla="*/ 161925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96"/>
              <a:gd name="T40" fmla="*/ 0 h 576"/>
              <a:gd name="T41" fmla="*/ 2496 w 2496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96" h="576">
                <a:moveTo>
                  <a:pt x="0" y="102"/>
                </a:moveTo>
                <a:lnTo>
                  <a:pt x="336" y="378"/>
                </a:lnTo>
                <a:lnTo>
                  <a:pt x="1182" y="378"/>
                </a:lnTo>
                <a:lnTo>
                  <a:pt x="1182" y="576"/>
                </a:lnTo>
                <a:lnTo>
                  <a:pt x="1272" y="576"/>
                </a:lnTo>
                <a:lnTo>
                  <a:pt x="1272" y="378"/>
                </a:lnTo>
                <a:lnTo>
                  <a:pt x="2112" y="378"/>
                </a:lnTo>
                <a:lnTo>
                  <a:pt x="2496" y="102"/>
                </a:lnTo>
                <a:lnTo>
                  <a:pt x="2496" y="0"/>
                </a:lnTo>
                <a:lnTo>
                  <a:pt x="2106" y="276"/>
                </a:lnTo>
                <a:lnTo>
                  <a:pt x="336" y="276"/>
                </a:lnTo>
                <a:lnTo>
                  <a:pt x="1" y="6"/>
                </a:lnTo>
                <a:lnTo>
                  <a:pt x="0" y="102"/>
                </a:lnTo>
                <a:close/>
              </a:path>
            </a:pathLst>
          </a:custGeom>
          <a:solidFill>
            <a:srgbClr val="FF9999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459BD2-B854-48B9-837E-C7036B55146F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Tunneling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1392238"/>
          </a:xfrm>
        </p:spPr>
        <p:txBody>
          <a:bodyPr/>
          <a:lstStyle/>
          <a:p>
            <a:pPr eaLnBrk="1" hangingPunct="1"/>
            <a:r>
              <a:rPr lang="en-US" smtClean="0"/>
              <a:t>IP Tunnel</a:t>
            </a:r>
          </a:p>
          <a:p>
            <a:pPr lvl="1" eaLnBrk="1" hangingPunct="1"/>
            <a:r>
              <a:rPr lang="en-US" smtClean="0"/>
              <a:t>Virtual point-to-point link between an arbitrarily connected pair of nodes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677863" y="3065463"/>
            <a:ext cx="7391400" cy="1546225"/>
            <a:chOff x="768" y="2160"/>
            <a:chExt cx="4656" cy="974"/>
          </a:xfrm>
        </p:grpSpPr>
        <p:sp>
          <p:nvSpPr>
            <p:cNvPr id="324614" name="Cloud"/>
            <p:cNvSpPr>
              <a:spLocks noChangeAspect="1" noEditPoints="1" noChangeArrowheads="1"/>
            </p:cNvSpPr>
            <p:nvPr/>
          </p:nvSpPr>
          <p:spPr bwMode="auto">
            <a:xfrm>
              <a:off x="768" y="2375"/>
              <a:ext cx="864" cy="51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 sz="1400" b="1"/>
                <a:t>Network 1</a:t>
              </a:r>
            </a:p>
          </p:txBody>
        </p:sp>
        <p:sp>
          <p:nvSpPr>
            <p:cNvPr id="324615" name="Cloud"/>
            <p:cNvSpPr>
              <a:spLocks noChangeAspect="1" noEditPoints="1" noChangeArrowheads="1"/>
            </p:cNvSpPr>
            <p:nvPr/>
          </p:nvSpPr>
          <p:spPr bwMode="auto">
            <a:xfrm>
              <a:off x="4560" y="2375"/>
              <a:ext cx="864" cy="51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 sz="1400" b="1"/>
                <a:t>Network 2</a:t>
              </a:r>
            </a:p>
          </p:txBody>
        </p:sp>
        <p:sp>
          <p:nvSpPr>
            <p:cNvPr id="42004" name="Line 8"/>
            <p:cNvSpPr>
              <a:spLocks noChangeShapeType="1"/>
            </p:cNvSpPr>
            <p:nvPr/>
          </p:nvSpPr>
          <p:spPr bwMode="auto">
            <a:xfrm>
              <a:off x="1632" y="2567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4617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160"/>
              <a:ext cx="1632" cy="97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/>
                <a:t>Internetwork</a:t>
              </a:r>
            </a:p>
          </p:txBody>
        </p:sp>
        <p:sp>
          <p:nvSpPr>
            <p:cNvPr id="42006" name="Rectangle 10"/>
            <p:cNvSpPr>
              <a:spLocks noChangeArrowheads="1"/>
            </p:cNvSpPr>
            <p:nvPr/>
          </p:nvSpPr>
          <p:spPr bwMode="auto">
            <a:xfrm>
              <a:off x="1776" y="2375"/>
              <a:ext cx="288" cy="7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R1</a:t>
              </a:r>
            </a:p>
          </p:txBody>
        </p:sp>
        <p:sp>
          <p:nvSpPr>
            <p:cNvPr id="42007" name="Rectangle 11"/>
            <p:cNvSpPr>
              <a:spLocks noChangeArrowheads="1"/>
            </p:cNvSpPr>
            <p:nvPr/>
          </p:nvSpPr>
          <p:spPr bwMode="auto">
            <a:xfrm>
              <a:off x="4080" y="2327"/>
              <a:ext cx="288" cy="76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R2</a:t>
              </a:r>
            </a:p>
          </p:txBody>
        </p:sp>
      </p:grpSp>
      <p:sp>
        <p:nvSpPr>
          <p:cNvPr id="41990" name="AutoShape 12"/>
          <p:cNvSpPr>
            <a:spLocks noChangeArrowheads="1"/>
          </p:cNvSpPr>
          <p:nvPr/>
        </p:nvSpPr>
        <p:spPr bwMode="auto">
          <a:xfrm rot="16200000" flipH="1">
            <a:off x="4183063" y="2339975"/>
            <a:ext cx="304800" cy="3810000"/>
          </a:xfrm>
          <a:prstGeom prst="can">
            <a:avLst>
              <a:gd name="adj" fmla="val 79109"/>
            </a:avLst>
          </a:prstGeom>
          <a:solidFill>
            <a:srgbClr val="00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600"/>
              <a:t>IP Tunnel</a:t>
            </a:r>
          </a:p>
        </p:txBody>
      </p:sp>
      <p:grpSp>
        <p:nvGrpSpPr>
          <p:cNvPr id="41991" name="Group 13"/>
          <p:cNvGrpSpPr>
            <a:grpSpLocks/>
          </p:cNvGrpSpPr>
          <p:nvPr/>
        </p:nvGrpSpPr>
        <p:grpSpPr bwMode="auto">
          <a:xfrm>
            <a:off x="3497263" y="4894263"/>
            <a:ext cx="1905000" cy="685800"/>
            <a:chOff x="2544" y="3312"/>
            <a:chExt cx="1200" cy="432"/>
          </a:xfrm>
        </p:grpSpPr>
        <p:sp>
          <p:nvSpPr>
            <p:cNvPr id="41999" name="Rectangle 14"/>
            <p:cNvSpPr>
              <a:spLocks noChangeArrowheads="1"/>
            </p:cNvSpPr>
            <p:nvPr/>
          </p:nvSpPr>
          <p:spPr bwMode="auto">
            <a:xfrm>
              <a:off x="2544" y="3456"/>
              <a:ext cx="1200" cy="144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IP Dest = 2.x</a:t>
              </a:r>
            </a:p>
          </p:txBody>
        </p:sp>
        <p:sp>
          <p:nvSpPr>
            <p:cNvPr id="42000" name="Rectangle 15"/>
            <p:cNvSpPr>
              <a:spLocks noChangeArrowheads="1"/>
            </p:cNvSpPr>
            <p:nvPr/>
          </p:nvSpPr>
          <p:spPr bwMode="auto">
            <a:xfrm>
              <a:off x="2544" y="3600"/>
              <a:ext cx="1200" cy="144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IP Payload</a:t>
              </a:r>
            </a:p>
          </p:txBody>
        </p:sp>
        <p:sp>
          <p:nvSpPr>
            <p:cNvPr id="42001" name="Rectangle 16"/>
            <p:cNvSpPr>
              <a:spLocks noChangeArrowheads="1"/>
            </p:cNvSpPr>
            <p:nvPr/>
          </p:nvSpPr>
          <p:spPr bwMode="auto">
            <a:xfrm>
              <a:off x="2544" y="3312"/>
              <a:ext cx="1200" cy="1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IP Dest = 10.0.0.1</a:t>
              </a:r>
            </a:p>
          </p:txBody>
        </p:sp>
      </p:grpSp>
      <p:sp>
        <p:nvSpPr>
          <p:cNvPr id="41992" name="Text Box 17"/>
          <p:cNvSpPr txBox="1">
            <a:spLocks noChangeArrowheads="1"/>
          </p:cNvSpPr>
          <p:nvPr/>
        </p:nvSpPr>
        <p:spPr bwMode="auto">
          <a:xfrm>
            <a:off x="5554663" y="4513263"/>
            <a:ext cx="12192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/>
              <a:t>10.0.0.1</a:t>
            </a:r>
          </a:p>
        </p:txBody>
      </p:sp>
      <p:grpSp>
        <p:nvGrpSpPr>
          <p:cNvPr id="41993" name="Group 18"/>
          <p:cNvGrpSpPr>
            <a:grpSpLocks/>
          </p:cNvGrpSpPr>
          <p:nvPr/>
        </p:nvGrpSpPr>
        <p:grpSpPr bwMode="auto">
          <a:xfrm>
            <a:off x="754063" y="4894263"/>
            <a:ext cx="1905000" cy="457200"/>
            <a:chOff x="816" y="3312"/>
            <a:chExt cx="1200" cy="288"/>
          </a:xfrm>
        </p:grpSpPr>
        <p:sp>
          <p:nvSpPr>
            <p:cNvPr id="41997" name="Rectangle 19"/>
            <p:cNvSpPr>
              <a:spLocks noChangeArrowheads="1"/>
            </p:cNvSpPr>
            <p:nvPr/>
          </p:nvSpPr>
          <p:spPr bwMode="auto">
            <a:xfrm>
              <a:off x="816" y="3312"/>
              <a:ext cx="1200" cy="1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IP Dest = 2.x</a:t>
              </a:r>
            </a:p>
          </p:txBody>
        </p:sp>
        <p:sp>
          <p:nvSpPr>
            <p:cNvPr id="41998" name="Rectangle 20"/>
            <p:cNvSpPr>
              <a:spLocks noChangeArrowheads="1"/>
            </p:cNvSpPr>
            <p:nvPr/>
          </p:nvSpPr>
          <p:spPr bwMode="auto">
            <a:xfrm>
              <a:off x="816" y="3456"/>
              <a:ext cx="1200" cy="144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IP Payload</a:t>
              </a:r>
            </a:p>
          </p:txBody>
        </p:sp>
      </p:grpSp>
      <p:grpSp>
        <p:nvGrpSpPr>
          <p:cNvPr id="41994" name="Group 21"/>
          <p:cNvGrpSpPr>
            <a:grpSpLocks/>
          </p:cNvGrpSpPr>
          <p:nvPr/>
        </p:nvGrpSpPr>
        <p:grpSpPr bwMode="auto">
          <a:xfrm>
            <a:off x="6088063" y="4894263"/>
            <a:ext cx="1905000" cy="457200"/>
            <a:chOff x="4176" y="3312"/>
            <a:chExt cx="1200" cy="288"/>
          </a:xfrm>
        </p:grpSpPr>
        <p:sp>
          <p:nvSpPr>
            <p:cNvPr id="41995" name="Rectangle 22"/>
            <p:cNvSpPr>
              <a:spLocks noChangeArrowheads="1"/>
            </p:cNvSpPr>
            <p:nvPr/>
          </p:nvSpPr>
          <p:spPr bwMode="auto">
            <a:xfrm>
              <a:off x="4176" y="3312"/>
              <a:ext cx="1200" cy="1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IP Dest = 2.x</a:t>
              </a:r>
            </a:p>
          </p:txBody>
        </p:sp>
        <p:sp>
          <p:nvSpPr>
            <p:cNvPr id="41996" name="Rectangle 23"/>
            <p:cNvSpPr>
              <a:spLocks noChangeArrowheads="1"/>
            </p:cNvSpPr>
            <p:nvPr/>
          </p:nvSpPr>
          <p:spPr bwMode="auto">
            <a:xfrm>
              <a:off x="4176" y="3456"/>
              <a:ext cx="1200" cy="144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IP Payload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A539B9-C219-439B-9594-60314527271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Tunneling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282700"/>
            <a:ext cx="8534400" cy="44196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000" dirty="0" smtClean="0"/>
              <a:t>Advantages of tunneling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Transparent transmission of packets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sz="1800" dirty="0" smtClean="0"/>
              <a:t>The data carried may not even be IP messages!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Only need to change relevant routers (end points)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sz="1800" dirty="0" smtClean="0"/>
              <a:t>All other nodes think all the branches are in the same location!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Coupled with encryption, gives you a secure private internetwork.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End-points of tunnels my have features not available in other Internet routers.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sz="1800" dirty="0" smtClean="0"/>
              <a:t>Multicast, unified routing protocol across </a:t>
            </a:r>
            <a:r>
              <a:rPr lang="en-US" sz="1800" smtClean="0"/>
              <a:t>all branches.</a:t>
            </a:r>
            <a:endParaRPr lang="en-US" sz="1800" dirty="0" smtClean="0"/>
          </a:p>
          <a:p>
            <a:pPr lvl="2" eaLnBrk="1" hangingPunct="1">
              <a:spcBef>
                <a:spcPct val="10000"/>
              </a:spcBef>
            </a:pPr>
            <a:r>
              <a:rPr lang="en-US" sz="1800" dirty="0" smtClean="0"/>
              <a:t>Local (private) Addresses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Useful for mobile routing (mobile IP)</a:t>
            </a:r>
          </a:p>
          <a:p>
            <a:pPr eaLnBrk="1" hangingPunct="1">
              <a:spcBef>
                <a:spcPct val="10000"/>
              </a:spcBef>
            </a:pPr>
            <a:r>
              <a:rPr lang="en-US" sz="2000" dirty="0" smtClean="0"/>
              <a:t>Disadvantages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Increases packet size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Processing time needed to encapsulate/</a:t>
            </a:r>
            <a:r>
              <a:rPr lang="en-US" sz="2000" dirty="0" err="1" smtClean="0"/>
              <a:t>decapsulate</a:t>
            </a:r>
            <a:r>
              <a:rPr lang="en-US" sz="2000" dirty="0" smtClean="0"/>
              <a:t> packets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Management at tunnel-aware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87A817-F041-4BB7-BD56-C6EDD4732A0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Protocol (IP)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2046288"/>
          </a:xfrm>
        </p:spPr>
        <p:txBody>
          <a:bodyPr/>
          <a:lstStyle/>
          <a:p>
            <a:pPr eaLnBrk="1" hangingPunct="1"/>
            <a:r>
              <a:rPr lang="en-US" dirty="0" smtClean="0"/>
              <a:t>Network-level protocol for the Internet</a:t>
            </a:r>
          </a:p>
          <a:p>
            <a:pPr eaLnBrk="1" hangingPunct="1"/>
            <a:r>
              <a:rPr lang="en-US" dirty="0" smtClean="0"/>
              <a:t>Operates on all hosts and routers</a:t>
            </a:r>
          </a:p>
          <a:p>
            <a:pPr eaLnBrk="1" hangingPunct="1"/>
            <a:r>
              <a:rPr lang="en-US" dirty="0" smtClean="0"/>
              <a:t>Protocol stack at a node has an “hourglass” shape</a:t>
            </a:r>
          </a:p>
        </p:txBody>
      </p:sp>
      <p:sp>
        <p:nvSpPr>
          <p:cNvPr id="6170" name="Rectangle 6"/>
          <p:cNvSpPr>
            <a:spLocks noChangeArrowheads="1"/>
          </p:cNvSpPr>
          <p:nvPr/>
        </p:nvSpPr>
        <p:spPr bwMode="auto">
          <a:xfrm>
            <a:off x="6553201" y="5130800"/>
            <a:ext cx="995363" cy="26987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Modem</a:t>
            </a:r>
          </a:p>
        </p:txBody>
      </p:sp>
      <p:sp>
        <p:nvSpPr>
          <p:cNvPr id="6171" name="Rectangle 7"/>
          <p:cNvSpPr>
            <a:spLocks noChangeArrowheads="1"/>
          </p:cNvSpPr>
          <p:nvPr/>
        </p:nvSpPr>
        <p:spPr bwMode="auto">
          <a:xfrm>
            <a:off x="4703763" y="5130800"/>
            <a:ext cx="995363" cy="26987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ATM</a:t>
            </a:r>
          </a:p>
        </p:txBody>
      </p:sp>
      <p:sp>
        <p:nvSpPr>
          <p:cNvPr id="6172" name="Rectangle 8"/>
          <p:cNvSpPr>
            <a:spLocks noChangeArrowheads="1"/>
          </p:cNvSpPr>
          <p:nvPr/>
        </p:nvSpPr>
        <p:spPr bwMode="auto">
          <a:xfrm>
            <a:off x="2997201" y="5130800"/>
            <a:ext cx="995363" cy="26987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 smtClean="0"/>
              <a:t>WIFI</a:t>
            </a:r>
            <a:endParaRPr lang="en-US" sz="1600" dirty="0"/>
          </a:p>
        </p:txBody>
      </p:sp>
      <p:sp>
        <p:nvSpPr>
          <p:cNvPr id="6173" name="Rectangle 9"/>
          <p:cNvSpPr>
            <a:spLocks noChangeArrowheads="1"/>
          </p:cNvSpPr>
          <p:nvPr/>
        </p:nvSpPr>
        <p:spPr bwMode="auto">
          <a:xfrm>
            <a:off x="1290638" y="5130800"/>
            <a:ext cx="995363" cy="26987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Ethernet</a:t>
            </a:r>
          </a:p>
        </p:txBody>
      </p:sp>
      <p:sp>
        <p:nvSpPr>
          <p:cNvPr id="6162" name="Rectangle 11"/>
          <p:cNvSpPr>
            <a:spLocks noChangeArrowheads="1"/>
          </p:cNvSpPr>
          <p:nvPr/>
        </p:nvSpPr>
        <p:spPr bwMode="auto">
          <a:xfrm>
            <a:off x="1219200" y="3516313"/>
            <a:ext cx="995363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FTP</a:t>
            </a:r>
          </a:p>
        </p:txBody>
      </p:sp>
      <p:sp>
        <p:nvSpPr>
          <p:cNvPr id="6163" name="Rectangle 12"/>
          <p:cNvSpPr>
            <a:spLocks noChangeArrowheads="1"/>
          </p:cNvSpPr>
          <p:nvPr/>
        </p:nvSpPr>
        <p:spPr bwMode="auto">
          <a:xfrm>
            <a:off x="6624638" y="3516313"/>
            <a:ext cx="995363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/>
              <a:t>TFTP</a:t>
            </a:r>
          </a:p>
        </p:txBody>
      </p:sp>
      <p:sp>
        <p:nvSpPr>
          <p:cNvPr id="6164" name="Rectangle 13"/>
          <p:cNvSpPr>
            <a:spLocks noChangeArrowheads="1"/>
          </p:cNvSpPr>
          <p:nvPr/>
        </p:nvSpPr>
        <p:spPr bwMode="auto">
          <a:xfrm>
            <a:off x="4846638" y="3516313"/>
            <a:ext cx="995363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NV</a:t>
            </a:r>
          </a:p>
        </p:txBody>
      </p:sp>
      <p:sp>
        <p:nvSpPr>
          <p:cNvPr id="6165" name="Rectangle 14"/>
          <p:cNvSpPr>
            <a:spLocks noChangeArrowheads="1"/>
          </p:cNvSpPr>
          <p:nvPr/>
        </p:nvSpPr>
        <p:spPr bwMode="auto">
          <a:xfrm>
            <a:off x="2997200" y="3516313"/>
            <a:ext cx="995363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HTTP</a:t>
            </a:r>
          </a:p>
        </p:txBody>
      </p:sp>
      <p:sp>
        <p:nvSpPr>
          <p:cNvPr id="6166" name="Line 15"/>
          <p:cNvSpPr>
            <a:spLocks noChangeShapeType="1"/>
          </p:cNvSpPr>
          <p:nvPr/>
        </p:nvSpPr>
        <p:spPr bwMode="auto">
          <a:xfrm>
            <a:off x="1717675" y="3786188"/>
            <a:ext cx="8524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67" name="Line 16"/>
          <p:cNvSpPr>
            <a:spLocks noChangeShapeType="1"/>
          </p:cNvSpPr>
          <p:nvPr/>
        </p:nvSpPr>
        <p:spPr bwMode="auto">
          <a:xfrm flipH="1">
            <a:off x="2570163" y="3786188"/>
            <a:ext cx="925513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68" name="Line 17"/>
          <p:cNvSpPr>
            <a:spLocks noChangeShapeType="1"/>
          </p:cNvSpPr>
          <p:nvPr/>
        </p:nvSpPr>
        <p:spPr bwMode="auto">
          <a:xfrm>
            <a:off x="5343525" y="3786188"/>
            <a:ext cx="854075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69" name="Line 18"/>
          <p:cNvSpPr>
            <a:spLocks noChangeShapeType="1"/>
          </p:cNvSpPr>
          <p:nvPr/>
        </p:nvSpPr>
        <p:spPr bwMode="auto">
          <a:xfrm flipH="1">
            <a:off x="6197600" y="3786188"/>
            <a:ext cx="923925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2073275" y="4054475"/>
            <a:ext cx="995363" cy="269875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TCP</a:t>
            </a:r>
          </a:p>
        </p:txBody>
      </p:sp>
      <p:sp>
        <p:nvSpPr>
          <p:cNvPr id="6159" name="Rectangle 21"/>
          <p:cNvSpPr>
            <a:spLocks noChangeArrowheads="1"/>
          </p:cNvSpPr>
          <p:nvPr/>
        </p:nvSpPr>
        <p:spPr bwMode="auto">
          <a:xfrm>
            <a:off x="5699125" y="4054475"/>
            <a:ext cx="996950" cy="269875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UDP</a:t>
            </a:r>
          </a:p>
        </p:txBody>
      </p:sp>
      <p:sp>
        <p:nvSpPr>
          <p:cNvPr id="6160" name="Line 22"/>
          <p:cNvSpPr>
            <a:spLocks noChangeShapeType="1"/>
          </p:cNvSpPr>
          <p:nvPr/>
        </p:nvSpPr>
        <p:spPr bwMode="auto">
          <a:xfrm>
            <a:off x="2570163" y="4324350"/>
            <a:ext cx="1706563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61" name="Line 23"/>
          <p:cNvSpPr>
            <a:spLocks noChangeShapeType="1"/>
          </p:cNvSpPr>
          <p:nvPr/>
        </p:nvSpPr>
        <p:spPr bwMode="auto">
          <a:xfrm flipH="1">
            <a:off x="4348163" y="4324350"/>
            <a:ext cx="1849438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53" name="Rectangle 25"/>
          <p:cNvSpPr>
            <a:spLocks noChangeArrowheads="1"/>
          </p:cNvSpPr>
          <p:nvPr/>
        </p:nvSpPr>
        <p:spPr bwMode="auto">
          <a:xfrm>
            <a:off x="3851275" y="4503738"/>
            <a:ext cx="995363" cy="268287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IP</a:t>
            </a:r>
          </a:p>
        </p:txBody>
      </p:sp>
      <p:sp>
        <p:nvSpPr>
          <p:cNvPr id="6154" name="Line 26"/>
          <p:cNvSpPr>
            <a:spLocks noChangeShapeType="1"/>
          </p:cNvSpPr>
          <p:nvPr/>
        </p:nvSpPr>
        <p:spPr bwMode="auto">
          <a:xfrm flipH="1">
            <a:off x="1717675" y="4772025"/>
            <a:ext cx="2630488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55" name="Line 27"/>
          <p:cNvSpPr>
            <a:spLocks noChangeShapeType="1"/>
          </p:cNvSpPr>
          <p:nvPr/>
        </p:nvSpPr>
        <p:spPr bwMode="auto">
          <a:xfrm flipH="1">
            <a:off x="3495675" y="4772025"/>
            <a:ext cx="852488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56" name="Line 28"/>
          <p:cNvSpPr>
            <a:spLocks noChangeShapeType="1"/>
          </p:cNvSpPr>
          <p:nvPr/>
        </p:nvSpPr>
        <p:spPr bwMode="auto">
          <a:xfrm>
            <a:off x="4348163" y="4772025"/>
            <a:ext cx="854075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157" name="Line 29"/>
          <p:cNvSpPr>
            <a:spLocks noChangeShapeType="1"/>
          </p:cNvSpPr>
          <p:nvPr/>
        </p:nvSpPr>
        <p:spPr bwMode="auto">
          <a:xfrm>
            <a:off x="4348163" y="4772025"/>
            <a:ext cx="2632075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AD279F-B96C-4D07-9A2E-37E1963438A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838200" y="1524000"/>
            <a:ext cx="685800" cy="3962400"/>
          </a:xfrm>
          <a:prstGeom prst="rect">
            <a:avLst/>
          </a:prstGeom>
          <a:solidFill>
            <a:srgbClr val="99CCFF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H1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905000" y="3429000"/>
            <a:ext cx="1447800" cy="2057400"/>
          </a:xfrm>
          <a:prstGeom prst="rect">
            <a:avLst/>
          </a:prstGeom>
          <a:solidFill>
            <a:srgbClr val="BFADD3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R1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733800" y="3429000"/>
            <a:ext cx="1447800" cy="2057400"/>
          </a:xfrm>
          <a:prstGeom prst="rect">
            <a:avLst/>
          </a:prstGeom>
          <a:solidFill>
            <a:srgbClr val="BFADD3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R2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562600" y="3429000"/>
            <a:ext cx="1447800" cy="2057400"/>
          </a:xfrm>
          <a:prstGeom prst="rect">
            <a:avLst/>
          </a:prstGeom>
          <a:solidFill>
            <a:srgbClr val="BFADD3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R3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7391400" y="1524000"/>
            <a:ext cx="685800" cy="3962400"/>
          </a:xfrm>
          <a:prstGeom prst="rect">
            <a:avLst/>
          </a:prstGeom>
          <a:solidFill>
            <a:srgbClr val="99CCFF"/>
          </a:solidFill>
          <a:ln w="19050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 b="1"/>
              <a:t>H2</a:t>
            </a:r>
          </a:p>
        </p:txBody>
      </p:sp>
      <p:sp>
        <p:nvSpPr>
          <p:cNvPr id="717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Internetworking with IP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23622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9144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41910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60198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74676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1143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7772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H="1">
            <a:off x="58674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64008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H="1">
            <a:off x="40386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45720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H="1">
            <a:off x="22098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27432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7190" name="Group 21"/>
          <p:cNvGrpSpPr>
            <a:grpSpLocks/>
          </p:cNvGrpSpPr>
          <p:nvPr/>
        </p:nvGrpSpPr>
        <p:grpSpPr bwMode="auto">
          <a:xfrm>
            <a:off x="914400" y="2743200"/>
            <a:ext cx="7086600" cy="533400"/>
            <a:chOff x="864" y="1872"/>
            <a:chExt cx="4464" cy="336"/>
          </a:xfrm>
        </p:grpSpPr>
        <p:sp>
          <p:nvSpPr>
            <p:cNvPr id="7220" name="Rectangle 22"/>
            <p:cNvSpPr>
              <a:spLocks noChangeArrowheads="1"/>
            </p:cNvSpPr>
            <p:nvPr/>
          </p:nvSpPr>
          <p:spPr bwMode="auto">
            <a:xfrm>
              <a:off x="864" y="187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TCP</a:t>
              </a:r>
            </a:p>
          </p:txBody>
        </p:sp>
        <p:sp>
          <p:nvSpPr>
            <p:cNvPr id="7221" name="Rectangle 23"/>
            <p:cNvSpPr>
              <a:spLocks noChangeArrowheads="1"/>
            </p:cNvSpPr>
            <p:nvPr/>
          </p:nvSpPr>
          <p:spPr bwMode="auto">
            <a:xfrm>
              <a:off x="4992" y="187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TCP</a:t>
              </a:r>
            </a:p>
          </p:txBody>
        </p:sp>
      </p:grpSp>
      <p:sp>
        <p:nvSpPr>
          <p:cNvPr id="7191" name="Line 24"/>
          <p:cNvSpPr>
            <a:spLocks noChangeShapeType="1"/>
          </p:cNvSpPr>
          <p:nvPr/>
        </p:nvSpPr>
        <p:spPr bwMode="auto">
          <a:xfrm>
            <a:off x="1143000" y="3276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>
            <a:off x="7772400" y="3276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19812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cxnSp>
        <p:nvCxnSpPr>
          <p:cNvPr id="7194" name="AutoShape 27"/>
          <p:cNvCxnSpPr>
            <a:cxnSpLocks noChangeShapeType="1"/>
            <a:stCxn id="7201" idx="2"/>
            <a:endCxn id="7193" idx="2"/>
          </p:cNvCxnSpPr>
          <p:nvPr/>
        </p:nvCxnSpPr>
        <p:spPr bwMode="auto">
          <a:xfrm rot="16200000" flipH="1">
            <a:off x="1713706" y="4891882"/>
            <a:ext cx="1587" cy="10668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95" name="Rectangle 28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WIFI</a:t>
            </a:r>
            <a:endParaRPr lang="en-US" sz="1400" b="1" dirty="0"/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>
            <a:off x="38100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WIFI</a:t>
            </a:r>
            <a:endParaRPr lang="en-US" sz="1400" b="1" dirty="0"/>
          </a:p>
        </p:txBody>
      </p:sp>
      <p:cxnSp>
        <p:nvCxnSpPr>
          <p:cNvPr id="7197" name="AutoShape 30"/>
          <p:cNvCxnSpPr>
            <a:cxnSpLocks noChangeShapeType="1"/>
            <a:stCxn id="7195" idx="2"/>
            <a:endCxn id="7196" idx="2"/>
          </p:cNvCxnSpPr>
          <p:nvPr/>
        </p:nvCxnSpPr>
        <p:spPr bwMode="auto">
          <a:xfrm rot="16200000" flipH="1">
            <a:off x="3542506" y="4891882"/>
            <a:ext cx="1587" cy="10668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98" name="Rectangle 31"/>
          <p:cNvSpPr>
            <a:spLocks noChangeArrowheads="1"/>
          </p:cNvSpPr>
          <p:nvPr/>
        </p:nvSpPr>
        <p:spPr bwMode="auto">
          <a:xfrm>
            <a:off x="45720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sp>
        <p:nvSpPr>
          <p:cNvPr id="7199" name="Rectangle 32"/>
          <p:cNvSpPr>
            <a:spLocks noChangeArrowheads="1"/>
          </p:cNvSpPr>
          <p:nvPr/>
        </p:nvSpPr>
        <p:spPr bwMode="auto">
          <a:xfrm>
            <a:off x="56388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cxnSp>
        <p:nvCxnSpPr>
          <p:cNvPr id="7200" name="AutoShape 33"/>
          <p:cNvCxnSpPr>
            <a:cxnSpLocks noChangeShapeType="1"/>
            <a:stCxn id="7198" idx="2"/>
            <a:endCxn id="7199" idx="2"/>
          </p:cNvCxnSpPr>
          <p:nvPr/>
        </p:nvCxnSpPr>
        <p:spPr bwMode="auto">
          <a:xfrm rot="16200000" flipH="1">
            <a:off x="5371306" y="4891882"/>
            <a:ext cx="1587" cy="10668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201" name="Rectangle 34"/>
          <p:cNvSpPr>
            <a:spLocks noChangeArrowheads="1"/>
          </p:cNvSpPr>
          <p:nvPr/>
        </p:nvSpPr>
        <p:spPr bwMode="auto">
          <a:xfrm>
            <a:off x="9144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7202" name="Rectangle 35"/>
          <p:cNvSpPr>
            <a:spLocks noChangeArrowheads="1"/>
          </p:cNvSpPr>
          <p:nvPr/>
        </p:nvSpPr>
        <p:spPr bwMode="auto">
          <a:xfrm>
            <a:off x="74676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7203" name="Rectangle 36"/>
          <p:cNvSpPr>
            <a:spLocks noChangeArrowheads="1"/>
          </p:cNvSpPr>
          <p:nvPr/>
        </p:nvSpPr>
        <p:spPr bwMode="auto">
          <a:xfrm>
            <a:off x="64008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cxnSp>
        <p:nvCxnSpPr>
          <p:cNvPr id="7204" name="AutoShape 37"/>
          <p:cNvCxnSpPr>
            <a:cxnSpLocks noChangeShapeType="1"/>
            <a:stCxn id="7203" idx="2"/>
            <a:endCxn id="7202" idx="2"/>
          </p:cNvCxnSpPr>
          <p:nvPr/>
        </p:nvCxnSpPr>
        <p:spPr bwMode="auto">
          <a:xfrm rot="16200000" flipH="1">
            <a:off x="7200106" y="4891882"/>
            <a:ext cx="1587" cy="10668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7205" name="Group 38"/>
          <p:cNvGrpSpPr>
            <a:grpSpLocks/>
          </p:cNvGrpSpPr>
          <p:nvPr/>
        </p:nvGrpSpPr>
        <p:grpSpPr bwMode="auto">
          <a:xfrm>
            <a:off x="914400" y="1905000"/>
            <a:ext cx="7086600" cy="533400"/>
            <a:chOff x="864" y="1872"/>
            <a:chExt cx="4464" cy="336"/>
          </a:xfrm>
        </p:grpSpPr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864" y="187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APPL</a:t>
              </a:r>
            </a:p>
          </p:txBody>
        </p:sp>
        <p:sp>
          <p:nvSpPr>
            <p:cNvPr id="7219" name="Rectangle 40"/>
            <p:cNvSpPr>
              <a:spLocks noChangeArrowheads="1"/>
            </p:cNvSpPr>
            <p:nvPr/>
          </p:nvSpPr>
          <p:spPr bwMode="auto">
            <a:xfrm>
              <a:off x="4992" y="187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APPL</a:t>
              </a:r>
            </a:p>
          </p:txBody>
        </p:sp>
      </p:grpSp>
      <p:sp>
        <p:nvSpPr>
          <p:cNvPr id="7206" name="Line 41"/>
          <p:cNvSpPr>
            <a:spLocks noChangeShapeType="1"/>
          </p:cNvSpPr>
          <p:nvPr/>
        </p:nvSpPr>
        <p:spPr bwMode="auto">
          <a:xfrm>
            <a:off x="11430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207" name="Line 42"/>
          <p:cNvSpPr>
            <a:spLocks noChangeShapeType="1"/>
          </p:cNvSpPr>
          <p:nvPr/>
        </p:nvSpPr>
        <p:spPr bwMode="auto">
          <a:xfrm>
            <a:off x="77724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208" name="Text Box 43"/>
          <p:cNvSpPr txBox="1">
            <a:spLocks noChangeArrowheads="1"/>
          </p:cNvSpPr>
          <p:nvPr/>
        </p:nvSpPr>
        <p:spPr bwMode="auto">
          <a:xfrm>
            <a:off x="381000" y="2438400"/>
            <a:ext cx="3730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7209" name="Text Box 44"/>
          <p:cNvSpPr txBox="1">
            <a:spLocks noChangeArrowheads="1"/>
          </p:cNvSpPr>
          <p:nvPr/>
        </p:nvSpPr>
        <p:spPr bwMode="auto">
          <a:xfrm>
            <a:off x="228600" y="3352800"/>
            <a:ext cx="600075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th,m</a:t>
            </a:r>
          </a:p>
        </p:txBody>
      </p:sp>
      <p:sp>
        <p:nvSpPr>
          <p:cNvPr id="7210" name="Text Box 45"/>
          <p:cNvSpPr txBox="1">
            <a:spLocks noChangeArrowheads="1"/>
          </p:cNvSpPr>
          <p:nvPr/>
        </p:nvSpPr>
        <p:spPr bwMode="auto">
          <a:xfrm>
            <a:off x="152400" y="4419600"/>
            <a:ext cx="81438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ih,th,m</a:t>
            </a:r>
          </a:p>
        </p:txBody>
      </p:sp>
      <p:sp>
        <p:nvSpPr>
          <p:cNvPr id="7211" name="Text Box 46"/>
          <p:cNvSpPr txBox="1">
            <a:spLocks noChangeArrowheads="1"/>
          </p:cNvSpPr>
          <p:nvPr/>
        </p:nvSpPr>
        <p:spPr bwMode="auto">
          <a:xfrm>
            <a:off x="1143000" y="5715000"/>
            <a:ext cx="10969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eh,ih,th,m</a:t>
            </a:r>
          </a:p>
        </p:txBody>
      </p:sp>
      <p:sp>
        <p:nvSpPr>
          <p:cNvPr id="7212" name="Text Box 47"/>
          <p:cNvSpPr txBox="1">
            <a:spLocks noChangeArrowheads="1"/>
          </p:cNvSpPr>
          <p:nvPr/>
        </p:nvSpPr>
        <p:spPr bwMode="auto">
          <a:xfrm>
            <a:off x="8305800" y="2438400"/>
            <a:ext cx="3730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7213" name="Text Box 48"/>
          <p:cNvSpPr txBox="1">
            <a:spLocks noChangeArrowheads="1"/>
          </p:cNvSpPr>
          <p:nvPr/>
        </p:nvSpPr>
        <p:spPr bwMode="auto">
          <a:xfrm>
            <a:off x="8153400" y="3352800"/>
            <a:ext cx="600075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th,m</a:t>
            </a:r>
          </a:p>
        </p:txBody>
      </p:sp>
      <p:sp>
        <p:nvSpPr>
          <p:cNvPr id="7214" name="Text Box 49"/>
          <p:cNvSpPr txBox="1">
            <a:spLocks noChangeArrowheads="1"/>
          </p:cNvSpPr>
          <p:nvPr/>
        </p:nvSpPr>
        <p:spPr bwMode="auto">
          <a:xfrm>
            <a:off x="8077200" y="4419600"/>
            <a:ext cx="81438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ih,th,m</a:t>
            </a:r>
          </a:p>
        </p:txBody>
      </p:sp>
      <p:sp>
        <p:nvSpPr>
          <p:cNvPr id="7215" name="Text Box 50"/>
          <p:cNvSpPr txBox="1">
            <a:spLocks noChangeArrowheads="1"/>
          </p:cNvSpPr>
          <p:nvPr/>
        </p:nvSpPr>
        <p:spPr bwMode="auto">
          <a:xfrm>
            <a:off x="6781800" y="5715000"/>
            <a:ext cx="10969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eh,ih,th,m</a:t>
            </a:r>
          </a:p>
        </p:txBody>
      </p:sp>
      <p:sp>
        <p:nvSpPr>
          <p:cNvPr id="7216" name="Text Box 51"/>
          <p:cNvSpPr txBox="1">
            <a:spLocks noChangeArrowheads="1"/>
          </p:cNvSpPr>
          <p:nvPr/>
        </p:nvSpPr>
        <p:spPr bwMode="auto">
          <a:xfrm>
            <a:off x="3027363" y="5770563"/>
            <a:ext cx="1290437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 smtClean="0"/>
              <a:t>WIFI,</a:t>
            </a:r>
            <a:r>
              <a:rPr lang="en-US" sz="1600" dirty="0" err="1"/>
              <a:t>ih,th,m</a:t>
            </a:r>
            <a:endParaRPr lang="en-US" sz="1600" dirty="0"/>
          </a:p>
        </p:txBody>
      </p:sp>
      <p:sp>
        <p:nvSpPr>
          <p:cNvPr id="7217" name="Text Box 52"/>
          <p:cNvSpPr txBox="1">
            <a:spLocks noChangeArrowheads="1"/>
          </p:cNvSpPr>
          <p:nvPr/>
        </p:nvSpPr>
        <p:spPr bwMode="auto">
          <a:xfrm>
            <a:off x="4929188" y="5762625"/>
            <a:ext cx="1322387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ppph,ih,th,m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Protocol (IP)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Service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Provides datagram service to the transport layer (TCP, UDP)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Provides global name (and address)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Host-to-host connectivity (connectionless)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Best-effort packet delivery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99"/>
                </a:solidFill>
              </a:rPr>
              <a:t>Not</a:t>
            </a:r>
            <a:r>
              <a:rPr lang="en-US" dirty="0" smtClean="0"/>
              <a:t> in IP service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Delivery guarantees on bandwidth, delay or loss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Delivery failure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Packet delayed for a very long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Packet loss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Packet delivered more than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Packets delivered out of order</a:t>
            </a: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DBB57F-9730-46EB-AE5D-C175FFDCBF3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3E2673-F457-4CA3-B231-38DAEA4F1FE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-342900"/>
            <a:ext cx="8305800" cy="1403350"/>
          </a:xfrm>
        </p:spPr>
        <p:txBody>
          <a:bodyPr/>
          <a:lstStyle/>
          <a:p>
            <a:pPr eaLnBrk="1" hangingPunct="1"/>
            <a:r>
              <a:rPr lang="en-US" smtClean="0"/>
              <a:t>Simple Internetworking with IPv4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Topics: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Host addressing</a:t>
            </a:r>
          </a:p>
          <a:p>
            <a:pPr eaLnBrk="1" hangingPunct="1"/>
            <a:r>
              <a:rPr lang="en-US" sz="2000" dirty="0" smtClean="0"/>
              <a:t>Forwarding</a:t>
            </a:r>
          </a:p>
          <a:p>
            <a:pPr eaLnBrk="1" hangingPunct="1"/>
            <a:r>
              <a:rPr lang="en-US" sz="2000" dirty="0" smtClean="0"/>
              <a:t>Fragmentation and reassembly</a:t>
            </a:r>
          </a:p>
          <a:p>
            <a:pPr eaLnBrk="1" hangingPunct="1"/>
            <a:r>
              <a:rPr lang="en-US" sz="2000" dirty="0" smtClean="0"/>
              <a:t>Error reporting/control messages</a:t>
            </a:r>
          </a:p>
          <a:p>
            <a:pPr eaLnBrk="1" hangingPunct="1"/>
            <a:r>
              <a:rPr lang="en-US" sz="2000" smtClean="0"/>
              <a:t>Host configuration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600D5A-714D-4D5F-B62F-B899BE8019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Address Model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</a:t>
            </a:r>
          </a:p>
          <a:p>
            <a:pPr lvl="1" eaLnBrk="1" hangingPunct="1"/>
            <a:r>
              <a:rPr lang="en-US" b="1" dirty="0" smtClean="0"/>
              <a:t>32-bit address</a:t>
            </a:r>
          </a:p>
          <a:p>
            <a:pPr lvl="1" eaLnBrk="1" hangingPunct="1"/>
            <a:r>
              <a:rPr lang="en-US" b="1" dirty="0" smtClean="0"/>
              <a:t>Hierarchical</a:t>
            </a:r>
          </a:p>
          <a:p>
            <a:pPr lvl="2" eaLnBrk="1" hangingPunct="1"/>
            <a:r>
              <a:rPr lang="en-US" dirty="0" smtClean="0"/>
              <a:t>(network, host) hierarchy</a:t>
            </a:r>
          </a:p>
          <a:p>
            <a:pPr lvl="2" eaLnBrk="1" hangingPunct="1"/>
            <a:r>
              <a:rPr lang="en-US" dirty="0" smtClean="0"/>
              <a:t>Each network has a unique id in the world</a:t>
            </a:r>
          </a:p>
          <a:p>
            <a:pPr lvl="2" eaLnBrk="1" hangingPunct="1"/>
            <a:r>
              <a:rPr lang="en-US" dirty="0" smtClean="0"/>
              <a:t>Each host within each network has a unique id within the network.</a:t>
            </a:r>
          </a:p>
          <a:p>
            <a:pPr lvl="1" eaLnBrk="1" hangingPunct="1"/>
            <a:r>
              <a:rPr lang="en-US" dirty="0" smtClean="0"/>
              <a:t>An address points to a unique network adaptor</a:t>
            </a:r>
          </a:p>
          <a:p>
            <a:pPr lvl="2" eaLnBrk="1" hangingPunct="1"/>
            <a:r>
              <a:rPr lang="en-US" dirty="0" smtClean="0"/>
              <a:t>Hosts have (typically) one IP address</a:t>
            </a:r>
          </a:p>
          <a:p>
            <a:pPr lvl="2" eaLnBrk="1" hangingPunct="1"/>
            <a:r>
              <a:rPr lang="en-US" dirty="0" smtClean="0"/>
              <a:t>Routers have multiple IP addresses, one per attached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3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006600"/>
      </a:hlink>
      <a:folHlink>
        <a:srgbClr val="336666"/>
      </a:folHlink>
    </a:clrScheme>
    <a:fontScheme name="Studi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006600"/>
        </a:hlink>
        <a:folHlink>
          <a:srgbClr val="0D50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12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0066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13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0066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9139</TotalTime>
  <Words>2598</Words>
  <Application>Microsoft Office PowerPoint</Application>
  <PresentationFormat>On-screen Show (4:3)</PresentationFormat>
  <Paragraphs>699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Comic Sans MS</vt:lpstr>
      <vt:lpstr>Times New Roman</vt:lpstr>
      <vt:lpstr>Wingdings</vt:lpstr>
      <vt:lpstr>Studio</vt:lpstr>
      <vt:lpstr>Internetworking </vt:lpstr>
      <vt:lpstr>Internetworking</vt:lpstr>
      <vt:lpstr>Internetwork properties</vt:lpstr>
      <vt:lpstr>Individual Network Properties</vt:lpstr>
      <vt:lpstr>Internet Protocol (IP)</vt:lpstr>
      <vt:lpstr>Internetworking with IP</vt:lpstr>
      <vt:lpstr>Internet Protocol (IP)</vt:lpstr>
      <vt:lpstr>Simple Internetworking with IPv4</vt:lpstr>
      <vt:lpstr>IPv4 Address Model</vt:lpstr>
      <vt:lpstr>Internetworking</vt:lpstr>
      <vt:lpstr>IP address vs “physical address”</vt:lpstr>
      <vt:lpstr>Three Class Model</vt:lpstr>
      <vt:lpstr>IPv4 Address Model</vt:lpstr>
      <vt:lpstr>IP Packet Format</vt:lpstr>
      <vt:lpstr>IPv4 Addresses in different “forms”</vt:lpstr>
      <vt:lpstr>IPv4 Translation support</vt:lpstr>
      <vt:lpstr>Example</vt:lpstr>
      <vt:lpstr>IP to Physical Address Translation</vt:lpstr>
      <vt:lpstr>ARP in the Protocol “Stack”</vt:lpstr>
      <vt:lpstr>ARP Request</vt:lpstr>
      <vt:lpstr>ARP Reply</vt:lpstr>
      <vt:lpstr>ARP caching</vt:lpstr>
      <vt:lpstr>Datagram Forwarding (routing) within IP</vt:lpstr>
      <vt:lpstr>IP Message Transmission</vt:lpstr>
      <vt:lpstr>IP Message Transmission</vt:lpstr>
      <vt:lpstr>IP Message Transmission</vt:lpstr>
      <vt:lpstr>IP Packet Format</vt:lpstr>
      <vt:lpstr>IP Packet Format</vt:lpstr>
      <vt:lpstr>IP Packet Format</vt:lpstr>
      <vt:lpstr>IP Packet Format</vt:lpstr>
      <vt:lpstr>IP Fragmentation and Reassembly</vt:lpstr>
      <vt:lpstr>IP Fragmentation and Reassembly</vt:lpstr>
      <vt:lpstr>IP Fragmentation and Reassembly</vt:lpstr>
      <vt:lpstr>Host Configuration</vt:lpstr>
      <vt:lpstr>Dynamic Host Configuration Protocol (DHCP)</vt:lpstr>
      <vt:lpstr>DHCP</vt:lpstr>
      <vt:lpstr>DHCP</vt:lpstr>
      <vt:lpstr>From Microsoft’s web site</vt:lpstr>
      <vt:lpstr>Internet Control Message Protocol (ICMP)</vt:lpstr>
      <vt:lpstr>ICMP</vt:lpstr>
      <vt:lpstr>Virtual Private Networks</vt:lpstr>
      <vt:lpstr>Virtual Private Networks</vt:lpstr>
      <vt:lpstr>Tunneling</vt:lpstr>
      <vt:lpstr>Tunneling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Overview</dc:title>
  <dc:creator>robink</dc:creator>
  <cp:lastModifiedBy>Cobb, Jorge</cp:lastModifiedBy>
  <cp:revision>209</cp:revision>
  <cp:lastPrinted>2018-03-21T17:09:26Z</cp:lastPrinted>
  <dcterms:created xsi:type="dcterms:W3CDTF">2000-07-31T21:40:56Z</dcterms:created>
  <dcterms:modified xsi:type="dcterms:W3CDTF">2018-03-21T17:09:28Z</dcterms:modified>
</cp:coreProperties>
</file>