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20B0604020202020204" charset="0"/>
      <p:regular r:id="rId11"/>
      <p:bold r:id="rId12"/>
      <p:italic r:id="rId13"/>
      <p:boldItalic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Patrick - start and </a:t>
            </a:r>
            <a:endParaRPr dirty="0"/>
          </a:p>
          <a:p>
            <a:pPr marL="0" lvl="0" indent="0">
              <a:spcBef>
                <a:spcPts val="0"/>
              </a:spcBef>
              <a:spcAft>
                <a:spcPts val="0"/>
              </a:spcAft>
              <a:buNone/>
            </a:pPr>
            <a:r>
              <a:rPr lang="en" dirty="0"/>
              <a:t>Each group member introduces themselves, in order of the names presented, then goes over the title and what will be presented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Patrick</a:t>
            </a:r>
            <a:endParaRPr dirty="0"/>
          </a:p>
          <a:p>
            <a:pPr marL="457200" lvl="0" indent="-298450" rtl="0">
              <a:spcBef>
                <a:spcPts val="0"/>
              </a:spcBef>
              <a:spcAft>
                <a:spcPts val="0"/>
              </a:spcAft>
              <a:buSzPts val="1100"/>
              <a:buChar char="●"/>
            </a:pPr>
            <a:r>
              <a:rPr lang="en" dirty="0"/>
              <a:t>The London Stock Exchange commissioned a project to automate and transfer stocks.</a:t>
            </a:r>
            <a:endParaRPr dirty="0"/>
          </a:p>
          <a:p>
            <a:pPr marL="457200" lvl="0" indent="-298450" rtl="0">
              <a:spcBef>
                <a:spcPts val="0"/>
              </a:spcBef>
              <a:spcAft>
                <a:spcPts val="0"/>
              </a:spcAft>
              <a:buSzPts val="1100"/>
              <a:buChar char="●"/>
            </a:pPr>
            <a:r>
              <a:rPr lang="en" dirty="0"/>
              <a:t>Taurus stands for Transfer and Automated Registration of Uncertified Stock, goal to make the LSE more cost efficient and decreasing the time commitment by not needing to have face to face meeting.</a:t>
            </a:r>
            <a:endParaRPr dirty="0"/>
          </a:p>
          <a:p>
            <a:pPr marL="457200" lvl="0" indent="-298450" rtl="0">
              <a:spcBef>
                <a:spcPts val="0"/>
              </a:spcBef>
              <a:spcAft>
                <a:spcPts val="0"/>
              </a:spcAft>
              <a:buSzPts val="1100"/>
              <a:buChar char="●"/>
            </a:pPr>
            <a:r>
              <a:rPr lang="en" dirty="0"/>
              <a:t>The contributing factor to Taurus being developed was what's known as the “big bang” in 1986 which was when the London Stock Exchange was turned into a self-regulating organization only answering to the Bank of England. </a:t>
            </a:r>
            <a:endParaRPr dirty="0"/>
          </a:p>
          <a:p>
            <a:pPr marL="457200" lvl="0" indent="-298450" rtl="0">
              <a:spcBef>
                <a:spcPts val="0"/>
              </a:spcBef>
              <a:spcAft>
                <a:spcPts val="0"/>
              </a:spcAft>
              <a:buSzPts val="1100"/>
              <a:buChar char="●"/>
            </a:pPr>
            <a:r>
              <a:rPr lang="en" dirty="0"/>
              <a:t>The London Stock Exchange wanted to emulate the New York Stock Exchange.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Alex</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Alex</a:t>
            </a:r>
            <a:endParaRPr dirty="0"/>
          </a:p>
          <a:p>
            <a:pPr marL="457200" lvl="0" indent="-298450" rtl="0">
              <a:spcBef>
                <a:spcPts val="0"/>
              </a:spcBef>
              <a:spcAft>
                <a:spcPts val="0"/>
              </a:spcAft>
              <a:buSzPts val="1100"/>
              <a:buChar char="●"/>
            </a:pPr>
            <a:r>
              <a:rPr lang="en" dirty="0"/>
              <a:t>Factors (Transition time was ~ 3 weeks)</a:t>
            </a:r>
            <a:endParaRPr dirty="0"/>
          </a:p>
          <a:p>
            <a:pPr marL="457200" lvl="0" indent="-298450" rtl="0">
              <a:spcBef>
                <a:spcPts val="0"/>
              </a:spcBef>
              <a:spcAft>
                <a:spcPts val="0"/>
              </a:spcAft>
              <a:buSzPts val="1100"/>
              <a:buChar char="●"/>
            </a:pPr>
            <a:r>
              <a:rPr lang="en" dirty="0"/>
              <a:t>Thoughts (The decision to remove the paper system was based on the myth that the inefficiencies embedded in the system reduced profits)</a:t>
            </a:r>
            <a:endParaRPr dirty="0"/>
          </a:p>
          <a:p>
            <a:pPr marL="457200" lvl="0" indent="-298450">
              <a:spcBef>
                <a:spcPts val="0"/>
              </a:spcBef>
              <a:spcAft>
                <a:spcPts val="0"/>
              </a:spcAft>
              <a:buSzPts val="1100"/>
              <a:buChar char="●"/>
            </a:pPr>
            <a:r>
              <a:rPr lang="en" dirty="0"/>
              <a:t>Result (Sheer Blind Panic  lead to the decision to cut the paper system[1].)</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dirty="0"/>
              <a:t>Alex</a:t>
            </a:r>
            <a:endParaRPr dirty="0"/>
          </a:p>
          <a:p>
            <a:pPr marL="457200" lvl="0" indent="-298450" rtl="0">
              <a:spcBef>
                <a:spcPts val="0"/>
              </a:spcBef>
              <a:spcAft>
                <a:spcPts val="0"/>
              </a:spcAft>
              <a:buSzPts val="1100"/>
              <a:buChar char="●"/>
            </a:pPr>
            <a:r>
              <a:rPr lang="en" dirty="0"/>
              <a:t>Factors (Bill Widdis was the project leader and the deciding factor upon purchasing Vista, he based his </a:t>
            </a:r>
            <a:endParaRPr dirty="0"/>
          </a:p>
          <a:p>
            <a:pPr marL="457200" lvl="0" indent="-298450" rtl="0">
              <a:spcBef>
                <a:spcPts val="0"/>
              </a:spcBef>
              <a:spcAft>
                <a:spcPts val="0"/>
              </a:spcAft>
              <a:buSzPts val="1100"/>
              <a:buChar char="●"/>
            </a:pPr>
            <a:r>
              <a:rPr lang="en" dirty="0"/>
              <a:t>Thoughts (LSE weighted the risk involved with off the shelf and decided to proceed regardless, creating work from scratch was beyond their capability) (Bill actually had the rationale of the lack of resource behind his decision)</a:t>
            </a:r>
            <a:endParaRPr dirty="0"/>
          </a:p>
          <a:p>
            <a:pPr marL="457200" lvl="0" indent="-298450">
              <a:spcBef>
                <a:spcPts val="0"/>
              </a:spcBef>
              <a:spcAft>
                <a:spcPts val="0"/>
              </a:spcAft>
              <a:buSzPts val="1100"/>
              <a:buChar char="●"/>
            </a:pPr>
            <a:r>
              <a:rPr lang="en" dirty="0"/>
              <a:t>Result (this all stemmed from Escalation based in Logic, which is strange because Escalation usually starts with foolheartedly[1])(decision to acquire personnel would have been cheaper that the rework)</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lnSpc>
                <a:spcPct val="115000"/>
              </a:lnSpc>
              <a:spcBef>
                <a:spcPts val="0"/>
              </a:spcBef>
              <a:spcAft>
                <a:spcPts val="0"/>
              </a:spcAft>
              <a:buClr>
                <a:srgbClr val="000000"/>
              </a:buClr>
              <a:buSzPts val="1100"/>
              <a:buFont typeface="Roboto"/>
              <a:buChar char="●"/>
            </a:pPr>
            <a:r>
              <a:rPr lang="en" dirty="0">
                <a:latin typeface="+mj-lt"/>
                <a:ea typeface="Roboto"/>
                <a:cs typeface="Roboto"/>
                <a:sym typeface="Roboto"/>
              </a:rPr>
              <a:t>Factors (Management wanted to stay committed to Taurus despite the predicted failure rate) (Also Construction started before requirements to maintain project momentum[1])</a:t>
            </a:r>
            <a:endParaRPr dirty="0">
              <a:latin typeface="+mj-lt"/>
              <a:ea typeface="Roboto"/>
              <a:cs typeface="Roboto"/>
              <a:sym typeface="Roboto"/>
            </a:endParaRPr>
          </a:p>
          <a:p>
            <a:pPr marL="457200" lvl="0" indent="-298450" rtl="0">
              <a:lnSpc>
                <a:spcPct val="115000"/>
              </a:lnSpc>
              <a:spcBef>
                <a:spcPts val="0"/>
              </a:spcBef>
              <a:spcAft>
                <a:spcPts val="0"/>
              </a:spcAft>
              <a:buClr>
                <a:schemeClr val="dk2"/>
              </a:buClr>
              <a:buSzPts val="1100"/>
              <a:buFont typeface="Roboto"/>
              <a:buChar char="●"/>
            </a:pPr>
            <a:r>
              <a:rPr lang="en" dirty="0">
                <a:latin typeface="+mj-lt"/>
                <a:ea typeface="Roboto"/>
                <a:cs typeface="Roboto"/>
                <a:sym typeface="Roboto"/>
              </a:rPr>
              <a:t>Thoughts (Security industry became involved and other boards)</a:t>
            </a:r>
            <a:endParaRPr dirty="0">
              <a:latin typeface="+mj-lt"/>
              <a:ea typeface="Roboto"/>
              <a:cs typeface="Roboto"/>
              <a:sym typeface="Roboto"/>
            </a:endParaRPr>
          </a:p>
          <a:p>
            <a:pPr marL="457200" lvl="0" indent="-298450" rtl="0">
              <a:lnSpc>
                <a:spcPct val="115000"/>
              </a:lnSpc>
              <a:spcBef>
                <a:spcPts val="0"/>
              </a:spcBef>
              <a:spcAft>
                <a:spcPts val="0"/>
              </a:spcAft>
              <a:buClr>
                <a:schemeClr val="dk2"/>
              </a:buClr>
              <a:buSzPts val="1100"/>
              <a:buFont typeface="Roboto"/>
              <a:buChar char="●"/>
            </a:pPr>
            <a:r>
              <a:rPr lang="en" dirty="0">
                <a:latin typeface="+mj-lt"/>
                <a:ea typeface="Roboto"/>
                <a:cs typeface="Roboto"/>
                <a:sym typeface="Roboto"/>
              </a:rPr>
              <a:t>Result (re-code, re-do, the continuous changes made it impossible to define a project scope, due to the iron triangle of Software development, this affected the budget)(all the changes lead to too much communication between users and manufacturues)</a:t>
            </a:r>
            <a:endParaRPr dirty="0">
              <a:latin typeface="+mj-lt"/>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Just a run down of the main points that caused the issues for the london stock exchange project</a:t>
            </a:r>
            <a:endParaRPr dirty="0"/>
          </a:p>
          <a:p>
            <a:pPr marL="457200" lvl="0" indent="-298450" rtl="0">
              <a:spcBef>
                <a:spcPts val="0"/>
              </a:spcBef>
              <a:spcAft>
                <a:spcPts val="0"/>
              </a:spcAft>
              <a:buSzPts val="1100"/>
              <a:buAutoNum type="arabicPeriod"/>
            </a:pPr>
            <a:r>
              <a:rPr lang="en" dirty="0"/>
              <a:t>London’s stock exchange lacked the comprehension needed for the scope of the project, had long transactions, and were under new management</a:t>
            </a:r>
            <a:endParaRPr dirty="0"/>
          </a:p>
          <a:p>
            <a:pPr marL="457200" lvl="0" indent="-298450" rtl="0">
              <a:spcBef>
                <a:spcPts val="0"/>
              </a:spcBef>
              <a:spcAft>
                <a:spcPts val="0"/>
              </a:spcAft>
              <a:buSzPts val="1100"/>
              <a:buAutoNum type="arabicPeriod"/>
            </a:pPr>
            <a:r>
              <a:rPr lang="en" dirty="0"/>
              <a:t>The stock exchange opted to utilize Vista, which displeased members and required numerous fixes to Vista to make it comply, was still buggy after.</a:t>
            </a:r>
            <a:endParaRPr dirty="0"/>
          </a:p>
          <a:p>
            <a:pPr marL="457200" lvl="0" indent="-298450" rtl="0">
              <a:spcBef>
                <a:spcPts val="0"/>
              </a:spcBef>
              <a:spcAft>
                <a:spcPts val="0"/>
              </a:spcAft>
              <a:buSzPts val="1100"/>
              <a:buAutoNum type="arabicPeriod"/>
            </a:pPr>
            <a:r>
              <a:rPr lang="en" dirty="0"/>
              <a:t>The stock exchange proceeded to build the project before the requirements were finalized and led to more work having to change the project as the requirements changed.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London Stock Exchange</a:t>
            </a:r>
            <a:endParaRPr dirty="0">
              <a:latin typeface="+mj-lt"/>
            </a:endParaRPr>
          </a:p>
        </p:txBody>
      </p:sp>
      <p:sp>
        <p:nvSpPr>
          <p:cNvPr id="65" name="Shape 65"/>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n-lt"/>
              </a:rPr>
              <a:t>Presented by: Patrick Hale, Adam Goodman, Akib Hossain, Alexander Lundin</a:t>
            </a:r>
            <a:endParaRPr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History</a:t>
            </a:r>
            <a:endParaRPr dirty="0">
              <a:latin typeface="+mj-lt"/>
            </a:endParaRPr>
          </a:p>
        </p:txBody>
      </p:sp>
      <p:sp>
        <p:nvSpPr>
          <p:cNvPr id="71" name="Shape 71"/>
          <p:cNvSpPr txBox="1"/>
          <p:nvPr/>
        </p:nvSpPr>
        <p:spPr>
          <a:xfrm>
            <a:off x="245275" y="1403800"/>
            <a:ext cx="8748300" cy="3523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p>
          <a:p>
            <a:pPr marL="457200" lvl="0" indent="-342900" rtl="0">
              <a:spcBef>
                <a:spcPts val="0"/>
              </a:spcBef>
              <a:spcAft>
                <a:spcPts val="0"/>
              </a:spcAft>
              <a:buSzPts val="1800"/>
              <a:buChar char="●"/>
            </a:pPr>
            <a:r>
              <a:rPr lang="en" sz="1800" dirty="0"/>
              <a:t>The LSE commissioned a project to automate and transfer stocks.</a:t>
            </a:r>
            <a:endParaRPr sz="1800" dirty="0"/>
          </a:p>
          <a:p>
            <a:pPr marL="457200" lvl="0" indent="-342900" rtl="0">
              <a:spcBef>
                <a:spcPts val="0"/>
              </a:spcBef>
              <a:spcAft>
                <a:spcPts val="0"/>
              </a:spcAft>
              <a:buSzPts val="1800"/>
              <a:buChar char="●"/>
            </a:pPr>
            <a:r>
              <a:rPr lang="en" sz="1800" dirty="0"/>
              <a:t>Taurus - Transfer and Automated Registration of Uncertified Stock. </a:t>
            </a:r>
            <a:endParaRPr sz="1800" dirty="0"/>
          </a:p>
          <a:p>
            <a:pPr marL="457200" lvl="0" indent="-342900" rtl="0">
              <a:spcBef>
                <a:spcPts val="0"/>
              </a:spcBef>
              <a:spcAft>
                <a:spcPts val="0"/>
              </a:spcAft>
              <a:buSzPts val="1800"/>
              <a:buChar char="●"/>
            </a:pPr>
            <a:r>
              <a:rPr lang="en" sz="1800" dirty="0"/>
              <a:t>Goals</a:t>
            </a:r>
            <a:endParaRPr sz="1800" dirty="0"/>
          </a:p>
          <a:p>
            <a:pPr marL="914400" lvl="1" indent="-342900" rtl="0">
              <a:spcBef>
                <a:spcPts val="0"/>
              </a:spcBef>
              <a:spcAft>
                <a:spcPts val="0"/>
              </a:spcAft>
              <a:buSzPts val="1800"/>
              <a:buChar char="○"/>
            </a:pPr>
            <a:r>
              <a:rPr lang="en" sz="1800" dirty="0"/>
              <a:t>increase LSE cost efficiency</a:t>
            </a:r>
            <a:endParaRPr sz="1800" dirty="0"/>
          </a:p>
          <a:p>
            <a:pPr marL="914400" lvl="1" indent="-342900" rtl="0">
              <a:spcBef>
                <a:spcPts val="0"/>
              </a:spcBef>
              <a:spcAft>
                <a:spcPts val="0"/>
              </a:spcAft>
              <a:buSzPts val="1800"/>
              <a:buChar char="○"/>
            </a:pPr>
            <a:r>
              <a:rPr lang="en" sz="1800" dirty="0"/>
              <a:t>by decreasing face to face meeting</a:t>
            </a:r>
            <a:endParaRPr sz="1800" dirty="0"/>
          </a:p>
          <a:p>
            <a:pPr marL="457200" lvl="0" indent="-342900" rtl="0">
              <a:spcBef>
                <a:spcPts val="0"/>
              </a:spcBef>
              <a:spcAft>
                <a:spcPts val="0"/>
              </a:spcAft>
              <a:buSzPts val="1800"/>
              <a:buChar char="●"/>
            </a:pPr>
            <a:r>
              <a:rPr lang="en" sz="1800" dirty="0"/>
              <a:t>“big bang” in 1986</a:t>
            </a:r>
            <a:endParaRPr sz="1800" dirty="0"/>
          </a:p>
          <a:p>
            <a:pPr marL="914400" lvl="1" indent="-342900" rtl="0">
              <a:spcBef>
                <a:spcPts val="0"/>
              </a:spcBef>
              <a:spcAft>
                <a:spcPts val="0"/>
              </a:spcAft>
              <a:buSzPts val="1800"/>
              <a:buChar char="○"/>
            </a:pPr>
            <a:r>
              <a:rPr lang="en" sz="1800" dirty="0"/>
              <a:t>LSE became self-regulating </a:t>
            </a:r>
            <a:endParaRPr sz="1800" dirty="0"/>
          </a:p>
          <a:p>
            <a:pPr marL="914400" lvl="1" indent="-342900" rtl="0">
              <a:spcBef>
                <a:spcPts val="0"/>
              </a:spcBef>
              <a:spcAft>
                <a:spcPts val="0"/>
              </a:spcAft>
              <a:buSzPts val="1800"/>
              <a:buChar char="○"/>
            </a:pPr>
            <a:r>
              <a:rPr lang="en" sz="1800" dirty="0"/>
              <a:t>only answering to the Bank of England. </a:t>
            </a:r>
            <a:endParaRPr sz="1800" dirty="0"/>
          </a:p>
          <a:p>
            <a:pPr marL="457200" lvl="0" indent="-342900">
              <a:spcBef>
                <a:spcPts val="0"/>
              </a:spcBef>
              <a:spcAft>
                <a:spcPts val="0"/>
              </a:spcAft>
              <a:buSzPts val="1800"/>
              <a:buChar char="●"/>
            </a:pPr>
            <a:r>
              <a:rPr lang="en" sz="1800" dirty="0"/>
              <a:t>LSE wanted to emulate the New York Stock Exchange.</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The Problems</a:t>
            </a:r>
            <a:endParaRPr dirty="0">
              <a:latin typeface="+mj-lt"/>
            </a:endParaRPr>
          </a:p>
        </p:txBody>
      </p:sp>
      <p:sp>
        <p:nvSpPr>
          <p:cNvPr id="77" name="Shape 77"/>
          <p:cNvSpPr txBox="1"/>
          <p:nvPr/>
        </p:nvSpPr>
        <p:spPr>
          <a:xfrm>
            <a:off x="253225" y="1517425"/>
            <a:ext cx="8520600" cy="33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t>1. Lack of comprehension.</a:t>
            </a:r>
            <a:endParaRPr sz="1800" dirty="0"/>
          </a:p>
          <a:p>
            <a:pPr marL="0" lvl="0" indent="0" rtl="0">
              <a:spcBef>
                <a:spcPts val="0"/>
              </a:spcBef>
              <a:spcAft>
                <a:spcPts val="0"/>
              </a:spcAft>
              <a:buNone/>
            </a:pPr>
            <a:endParaRPr sz="1800" dirty="0"/>
          </a:p>
          <a:p>
            <a:pPr marL="0" lvl="0" indent="0" rtl="0">
              <a:spcBef>
                <a:spcPts val="0"/>
              </a:spcBef>
              <a:spcAft>
                <a:spcPts val="0"/>
              </a:spcAft>
              <a:buNone/>
            </a:pPr>
            <a:r>
              <a:rPr lang="en" sz="1800" dirty="0"/>
              <a:t>2. Utilizing Vista</a:t>
            </a:r>
            <a:endParaRPr sz="1800" dirty="0"/>
          </a:p>
          <a:p>
            <a:pPr marL="0" lvl="0" indent="0" rtl="0">
              <a:spcBef>
                <a:spcPts val="0"/>
              </a:spcBef>
              <a:spcAft>
                <a:spcPts val="0"/>
              </a:spcAft>
              <a:buNone/>
            </a:pPr>
            <a:endParaRPr sz="1800" dirty="0"/>
          </a:p>
          <a:p>
            <a:pPr marL="0" lvl="0" indent="0" rtl="0">
              <a:spcBef>
                <a:spcPts val="0"/>
              </a:spcBef>
              <a:spcAft>
                <a:spcPts val="0"/>
              </a:spcAft>
              <a:buNone/>
            </a:pPr>
            <a:r>
              <a:rPr lang="en" sz="1800" dirty="0"/>
              <a:t>3. Unable to stabilize requirements</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123250"/>
            <a:ext cx="8520600" cy="96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600" dirty="0">
                <a:latin typeface="+mj-lt"/>
              </a:rPr>
              <a:t>Problem One, Lack of Comprehension:</a:t>
            </a:r>
            <a:endParaRPr sz="2600" dirty="0">
              <a:latin typeface="+mj-lt"/>
            </a:endParaRPr>
          </a:p>
          <a:p>
            <a:pPr marL="0" lvl="0" indent="0">
              <a:spcBef>
                <a:spcPts val="0"/>
              </a:spcBef>
              <a:spcAft>
                <a:spcPts val="0"/>
              </a:spcAft>
              <a:buNone/>
            </a:pPr>
            <a:r>
              <a:rPr lang="en" sz="2600" dirty="0">
                <a:latin typeface="+mj-lt"/>
              </a:rPr>
              <a:t>Management Incompetence</a:t>
            </a:r>
            <a:endParaRPr sz="2600" dirty="0">
              <a:latin typeface="+mj-lt"/>
            </a:endParaRPr>
          </a:p>
        </p:txBody>
      </p:sp>
      <p:sp>
        <p:nvSpPr>
          <p:cNvPr id="83" name="Shape 83"/>
          <p:cNvSpPr txBox="1"/>
          <p:nvPr/>
        </p:nvSpPr>
        <p:spPr>
          <a:xfrm>
            <a:off x="207650" y="1395125"/>
            <a:ext cx="3837000" cy="91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u="sng" dirty="0"/>
              <a:t>Contributing Factors:</a:t>
            </a:r>
            <a:endParaRPr b="1" u="sng" dirty="0"/>
          </a:p>
          <a:p>
            <a:pPr marL="457200" lvl="0" indent="-317500">
              <a:spcBef>
                <a:spcPts val="0"/>
              </a:spcBef>
              <a:spcAft>
                <a:spcPts val="0"/>
              </a:spcAft>
              <a:buSzPts val="1400"/>
              <a:buChar char="●"/>
            </a:pPr>
            <a:r>
              <a:rPr lang="en" dirty="0"/>
              <a:t>New management in big businesses</a:t>
            </a:r>
            <a:endParaRPr dirty="0"/>
          </a:p>
          <a:p>
            <a:pPr marL="457200" lvl="0" indent="-317500" rtl="0">
              <a:spcBef>
                <a:spcPts val="0"/>
              </a:spcBef>
              <a:spcAft>
                <a:spcPts val="0"/>
              </a:spcAft>
              <a:buSzPts val="1400"/>
              <a:buChar char="●"/>
            </a:pPr>
            <a:r>
              <a:rPr lang="en" dirty="0"/>
              <a:t>Long transaction time</a:t>
            </a:r>
            <a:endParaRPr dirty="0"/>
          </a:p>
        </p:txBody>
      </p:sp>
      <p:sp>
        <p:nvSpPr>
          <p:cNvPr id="84" name="Shape 84"/>
          <p:cNvSpPr txBox="1"/>
          <p:nvPr/>
        </p:nvSpPr>
        <p:spPr>
          <a:xfrm>
            <a:off x="2696700" y="2934500"/>
            <a:ext cx="3000000" cy="1996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b="1" u="sng" dirty="0"/>
              <a:t>Resulting Mindset, Decisions and Outcome</a:t>
            </a:r>
            <a:endParaRPr b="1" u="sng" dirty="0"/>
          </a:p>
          <a:p>
            <a:pPr marL="457200" lvl="0" indent="-317500">
              <a:spcBef>
                <a:spcPts val="0"/>
              </a:spcBef>
              <a:spcAft>
                <a:spcPts val="0"/>
              </a:spcAft>
              <a:buSzPts val="1400"/>
              <a:buChar char="●"/>
            </a:pPr>
            <a:r>
              <a:rPr lang="en" dirty="0"/>
              <a:t>Sheer Blind Panic</a:t>
            </a:r>
            <a:endParaRPr dirty="0"/>
          </a:p>
          <a:p>
            <a:pPr marL="457200" lvl="0" indent="-317500" rtl="0">
              <a:spcBef>
                <a:spcPts val="0"/>
              </a:spcBef>
              <a:spcAft>
                <a:spcPts val="0"/>
              </a:spcAft>
              <a:buSzPts val="1400"/>
              <a:buChar char="●"/>
            </a:pPr>
            <a:r>
              <a:rPr lang="en" dirty="0"/>
              <a:t>Cut paper system</a:t>
            </a:r>
            <a:endParaRPr dirty="0"/>
          </a:p>
          <a:p>
            <a:pPr marL="457200" lvl="0" indent="-317500" rtl="0">
              <a:spcBef>
                <a:spcPts val="0"/>
              </a:spcBef>
              <a:spcAft>
                <a:spcPts val="0"/>
              </a:spcAft>
              <a:buSzPts val="1400"/>
              <a:buChar char="●"/>
            </a:pPr>
            <a:r>
              <a:rPr lang="en" dirty="0"/>
              <a:t>Organizational dysfunction was the cause [1]</a:t>
            </a:r>
            <a:endParaRPr dirty="0"/>
          </a:p>
          <a:p>
            <a:pPr marL="0" lvl="0" indent="0" rtl="0">
              <a:spcBef>
                <a:spcPts val="0"/>
              </a:spcBef>
              <a:spcAft>
                <a:spcPts val="0"/>
              </a:spcAft>
              <a:buNone/>
            </a:pPr>
            <a:endParaRPr dirty="0"/>
          </a:p>
        </p:txBody>
      </p:sp>
      <p:cxnSp>
        <p:nvCxnSpPr>
          <p:cNvPr id="85" name="Shape 85"/>
          <p:cNvCxnSpPr>
            <a:stCxn id="86" idx="1"/>
          </p:cNvCxnSpPr>
          <p:nvPr/>
        </p:nvCxnSpPr>
        <p:spPr>
          <a:xfrm flipH="1">
            <a:off x="3894300" y="2261675"/>
            <a:ext cx="1802400" cy="875700"/>
          </a:xfrm>
          <a:prstGeom prst="straightConnector1">
            <a:avLst/>
          </a:prstGeom>
          <a:noFill/>
          <a:ln w="9525" cap="flat" cmpd="sng">
            <a:solidFill>
              <a:schemeClr val="dk2"/>
            </a:solidFill>
            <a:prstDash val="solid"/>
            <a:round/>
            <a:headEnd type="none" w="med" len="med"/>
            <a:tailEnd type="triangle" w="med" len="med"/>
          </a:ln>
        </p:spPr>
      </p:cxnSp>
      <p:cxnSp>
        <p:nvCxnSpPr>
          <p:cNvPr id="87" name="Shape 87"/>
          <p:cNvCxnSpPr/>
          <p:nvPr/>
        </p:nvCxnSpPr>
        <p:spPr>
          <a:xfrm>
            <a:off x="3735725" y="1737400"/>
            <a:ext cx="1863600" cy="195000"/>
          </a:xfrm>
          <a:prstGeom prst="straightConnector1">
            <a:avLst/>
          </a:prstGeom>
          <a:noFill/>
          <a:ln w="9525" cap="flat" cmpd="sng">
            <a:solidFill>
              <a:schemeClr val="dk2"/>
            </a:solidFill>
            <a:prstDash val="solid"/>
            <a:round/>
            <a:headEnd type="none" w="med" len="med"/>
            <a:tailEnd type="triangle" w="med" len="med"/>
          </a:ln>
        </p:spPr>
      </p:cxnSp>
      <p:sp>
        <p:nvSpPr>
          <p:cNvPr id="86" name="Shape 86"/>
          <p:cNvSpPr txBox="1"/>
          <p:nvPr/>
        </p:nvSpPr>
        <p:spPr>
          <a:xfrm>
            <a:off x="5696700" y="1395125"/>
            <a:ext cx="3306600" cy="1733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b="1" u="sng" dirty="0"/>
              <a:t>Intermediate Thoughts</a:t>
            </a:r>
            <a:endParaRPr b="1" u="sng" dirty="0"/>
          </a:p>
          <a:p>
            <a:pPr marL="457200" lvl="0" indent="-317500" rtl="0">
              <a:spcBef>
                <a:spcPts val="0"/>
              </a:spcBef>
              <a:spcAft>
                <a:spcPts val="0"/>
              </a:spcAft>
              <a:buSzPts val="1400"/>
              <a:buChar char="●"/>
            </a:pPr>
            <a:r>
              <a:rPr lang="en" dirty="0"/>
              <a:t>Antiquated system is cause [1]</a:t>
            </a:r>
            <a:endParaRPr dirty="0"/>
          </a:p>
          <a:p>
            <a:pPr marL="457200" lvl="0" indent="-317500" rtl="0">
              <a:spcBef>
                <a:spcPts val="0"/>
              </a:spcBef>
              <a:spcAft>
                <a:spcPts val="0"/>
              </a:spcAft>
              <a:buSzPts val="1400"/>
              <a:buChar char="●"/>
            </a:pPr>
            <a:r>
              <a:rPr lang="en" dirty="0"/>
              <a:t>Electronic system will decrease time [1]</a:t>
            </a:r>
            <a:endParaRPr dirty="0"/>
          </a:p>
          <a:p>
            <a:pPr marL="457200" lvl="0" indent="-317500" rtl="0">
              <a:spcBef>
                <a:spcPts val="0"/>
              </a:spcBef>
              <a:spcAft>
                <a:spcPts val="0"/>
              </a:spcAft>
              <a:buSzPts val="1400"/>
              <a:buChar char="●"/>
            </a:pPr>
            <a:r>
              <a:rPr lang="en" dirty="0"/>
              <a:t>This will increase profits</a:t>
            </a:r>
            <a:endParaRPr b="1" u="sng" dirty="0"/>
          </a:p>
          <a:p>
            <a:pPr marL="0" lvl="0" indent="0" rtl="0">
              <a:spcBef>
                <a:spcPts val="0"/>
              </a:spcBef>
              <a:spcAft>
                <a:spcPts val="0"/>
              </a:spcAft>
              <a:buNone/>
            </a:pPr>
            <a:endParaRPr dirty="0"/>
          </a:p>
        </p:txBody>
      </p:sp>
      <p:pic>
        <p:nvPicPr>
          <p:cNvPr id="88" name="Shape 88"/>
          <p:cNvPicPr preferRelativeResize="0"/>
          <p:nvPr/>
        </p:nvPicPr>
        <p:blipFill>
          <a:blip r:embed="rId3">
            <a:alphaModFix/>
          </a:blip>
          <a:stretch>
            <a:fillRect/>
          </a:stretch>
        </p:blipFill>
        <p:spPr>
          <a:xfrm>
            <a:off x="6265800" y="3003425"/>
            <a:ext cx="2391900" cy="1990136"/>
          </a:xfrm>
          <a:prstGeom prst="rect">
            <a:avLst/>
          </a:prstGeom>
          <a:noFill/>
          <a:ln>
            <a:noFill/>
          </a:ln>
        </p:spPr>
      </p:pic>
      <p:sp>
        <p:nvSpPr>
          <p:cNvPr id="89" name="Shape 89"/>
          <p:cNvSpPr txBox="1"/>
          <p:nvPr/>
        </p:nvSpPr>
        <p:spPr>
          <a:xfrm>
            <a:off x="7884250" y="4327900"/>
            <a:ext cx="507000" cy="509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t>[2]</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212500"/>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600" dirty="0">
                <a:latin typeface="+mj-lt"/>
              </a:rPr>
              <a:t>Problem Two, Utilizing Vista:</a:t>
            </a:r>
            <a:endParaRPr sz="2600" dirty="0">
              <a:latin typeface="+mj-lt"/>
            </a:endParaRPr>
          </a:p>
          <a:p>
            <a:pPr marL="0" lvl="0" indent="0">
              <a:spcBef>
                <a:spcPts val="0"/>
              </a:spcBef>
              <a:spcAft>
                <a:spcPts val="0"/>
              </a:spcAft>
              <a:buNone/>
            </a:pPr>
            <a:r>
              <a:rPr lang="en" sz="2600" dirty="0">
                <a:latin typeface="+mj-lt"/>
              </a:rPr>
              <a:t> Escalation from Logic</a:t>
            </a:r>
            <a:endParaRPr sz="2600" dirty="0">
              <a:latin typeface="+mj-lt"/>
            </a:endParaRPr>
          </a:p>
        </p:txBody>
      </p:sp>
      <p:sp>
        <p:nvSpPr>
          <p:cNvPr id="95" name="Shape 95"/>
          <p:cNvSpPr txBox="1">
            <a:spLocks noGrp="1"/>
          </p:cNvSpPr>
          <p:nvPr>
            <p:ph type="body" idx="1"/>
          </p:nvPr>
        </p:nvSpPr>
        <p:spPr>
          <a:xfrm>
            <a:off x="5144100" y="1306925"/>
            <a:ext cx="3999900" cy="3650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b="1" u="sng" dirty="0">
                <a:solidFill>
                  <a:srgbClr val="000000"/>
                </a:solidFill>
                <a:latin typeface="+mn-lt"/>
                <a:ea typeface="Arial"/>
                <a:cs typeface="Arial"/>
                <a:sym typeface="Arial"/>
              </a:rPr>
              <a:t>Contributing Factors:</a:t>
            </a:r>
            <a:endParaRPr sz="1400" b="1" u="sng" dirty="0">
              <a:solidFill>
                <a:srgbClr val="000000"/>
              </a:solidFill>
              <a:latin typeface="+mn-lt"/>
              <a:ea typeface="Arial"/>
              <a:cs typeface="Arial"/>
              <a:sym typeface="Arial"/>
            </a:endParaRPr>
          </a:p>
          <a:p>
            <a:pPr marL="457200" lvl="0" indent="-317500" rtl="0">
              <a:spcBef>
                <a:spcPts val="0"/>
              </a:spcBef>
              <a:spcAft>
                <a:spcPts val="0"/>
              </a:spcAft>
              <a:buClr>
                <a:srgbClr val="000000"/>
              </a:buClr>
              <a:buSzPts val="1400"/>
              <a:buChar char="●"/>
            </a:pPr>
            <a:r>
              <a:rPr lang="en" sz="1400" dirty="0">
                <a:solidFill>
                  <a:srgbClr val="000000"/>
                </a:solidFill>
                <a:latin typeface="+mn-lt"/>
              </a:rPr>
              <a:t>Wanted American software packages</a:t>
            </a:r>
            <a:endParaRPr sz="1400" dirty="0">
              <a:solidFill>
                <a:srgbClr val="000000"/>
              </a:solidFill>
              <a:latin typeface="+mn-lt"/>
            </a:endParaRPr>
          </a:p>
          <a:p>
            <a:pPr marL="457200" lvl="0" indent="-317500" rtl="0">
              <a:spcBef>
                <a:spcPts val="0"/>
              </a:spcBef>
              <a:spcAft>
                <a:spcPts val="0"/>
              </a:spcAft>
              <a:buClr>
                <a:srgbClr val="000000"/>
              </a:buClr>
              <a:buSzPts val="1400"/>
              <a:buChar char="●"/>
            </a:pPr>
            <a:r>
              <a:rPr lang="en" sz="1400" dirty="0">
                <a:solidFill>
                  <a:srgbClr val="000000"/>
                </a:solidFill>
                <a:latin typeface="+mn-lt"/>
              </a:rPr>
              <a:t>Different economic laws and practices in comparison to US.</a:t>
            </a:r>
            <a:endParaRPr sz="1400" dirty="0">
              <a:solidFill>
                <a:srgbClr val="000000"/>
              </a:solidFill>
              <a:latin typeface="+mn-lt"/>
            </a:endParaRPr>
          </a:p>
          <a:p>
            <a:pPr marL="457200" lvl="0" indent="-317500" rtl="0">
              <a:spcBef>
                <a:spcPts val="0"/>
              </a:spcBef>
              <a:spcAft>
                <a:spcPts val="0"/>
              </a:spcAft>
              <a:buClr>
                <a:srgbClr val="000000"/>
              </a:buClr>
              <a:buSzPts val="1400"/>
              <a:buChar char="●"/>
            </a:pPr>
            <a:r>
              <a:rPr lang="en" sz="1400" dirty="0">
                <a:solidFill>
                  <a:srgbClr val="000000"/>
                </a:solidFill>
                <a:latin typeface="+mn-lt"/>
              </a:rPr>
              <a:t>Lead to decision of Vista use [1]</a:t>
            </a:r>
            <a:endParaRPr sz="1400" dirty="0">
              <a:solidFill>
                <a:srgbClr val="000000"/>
              </a:solidFill>
              <a:latin typeface="+mn-lt"/>
            </a:endParaRPr>
          </a:p>
          <a:p>
            <a:pPr marL="0" lvl="0" indent="0" rtl="0">
              <a:spcBef>
                <a:spcPts val="1600"/>
              </a:spcBef>
              <a:spcAft>
                <a:spcPts val="0"/>
              </a:spcAft>
              <a:buNone/>
            </a:pPr>
            <a:endParaRPr sz="1400" dirty="0">
              <a:latin typeface="+mn-lt"/>
            </a:endParaRPr>
          </a:p>
          <a:p>
            <a:pPr marL="0" lvl="0" indent="0" rtl="0">
              <a:lnSpc>
                <a:spcPct val="100000"/>
              </a:lnSpc>
              <a:spcBef>
                <a:spcPts val="1600"/>
              </a:spcBef>
              <a:spcAft>
                <a:spcPts val="0"/>
              </a:spcAft>
              <a:buNone/>
            </a:pPr>
            <a:r>
              <a:rPr lang="en" sz="1400" b="1" u="sng" dirty="0">
                <a:solidFill>
                  <a:srgbClr val="000000"/>
                </a:solidFill>
                <a:latin typeface="+mn-lt"/>
                <a:ea typeface="Arial"/>
                <a:cs typeface="Arial"/>
                <a:sym typeface="Arial"/>
              </a:rPr>
              <a:t>Intermediate Thoughts</a:t>
            </a:r>
            <a:endParaRPr sz="1400" b="1" u="sng" dirty="0">
              <a:solidFill>
                <a:srgbClr val="000000"/>
              </a:solidFill>
              <a:latin typeface="+mn-lt"/>
              <a:ea typeface="Arial"/>
              <a:cs typeface="Arial"/>
              <a:sym typeface="Arial"/>
            </a:endParaRPr>
          </a:p>
          <a:p>
            <a:pPr marL="457200" lvl="0" indent="-317500" rtl="0">
              <a:spcBef>
                <a:spcPts val="0"/>
              </a:spcBef>
              <a:spcAft>
                <a:spcPts val="0"/>
              </a:spcAft>
              <a:buClr>
                <a:srgbClr val="000000"/>
              </a:buClr>
              <a:buSzPts val="1400"/>
              <a:buChar char="●"/>
            </a:pPr>
            <a:r>
              <a:rPr lang="en" sz="1400" dirty="0">
                <a:solidFill>
                  <a:srgbClr val="000000"/>
                </a:solidFill>
                <a:latin typeface="+mn-lt"/>
              </a:rPr>
              <a:t>off the shelf would speed up delivery.</a:t>
            </a:r>
            <a:endParaRPr sz="1400" dirty="0">
              <a:solidFill>
                <a:srgbClr val="000000"/>
              </a:solidFill>
              <a:latin typeface="+mn-lt"/>
            </a:endParaRPr>
          </a:p>
          <a:p>
            <a:pPr marL="457200" lvl="0" indent="-317500" rtl="0">
              <a:spcBef>
                <a:spcPts val="0"/>
              </a:spcBef>
              <a:spcAft>
                <a:spcPts val="0"/>
              </a:spcAft>
              <a:buClr>
                <a:srgbClr val="000000"/>
              </a:buClr>
              <a:buSzPts val="1400"/>
              <a:buChar char="●"/>
            </a:pPr>
            <a:r>
              <a:rPr lang="en" sz="1400" dirty="0">
                <a:solidFill>
                  <a:srgbClr val="000000"/>
                </a:solidFill>
                <a:latin typeface="+mn-lt"/>
              </a:rPr>
              <a:t>proven track record of off the shelf [1]</a:t>
            </a:r>
            <a:endParaRPr sz="1400" dirty="0">
              <a:solidFill>
                <a:srgbClr val="000000"/>
              </a:solidFill>
              <a:latin typeface="+mn-lt"/>
            </a:endParaRPr>
          </a:p>
          <a:p>
            <a:pPr marL="457200" lvl="0" indent="-317500" rtl="0">
              <a:spcBef>
                <a:spcPts val="0"/>
              </a:spcBef>
              <a:spcAft>
                <a:spcPts val="0"/>
              </a:spcAft>
              <a:buClr>
                <a:srgbClr val="000000"/>
              </a:buClr>
              <a:buSzPts val="1400"/>
              <a:buChar char="●"/>
            </a:pPr>
            <a:r>
              <a:rPr lang="en" sz="1400" dirty="0">
                <a:solidFill>
                  <a:srgbClr val="000000"/>
                </a:solidFill>
                <a:latin typeface="+mn-lt"/>
              </a:rPr>
              <a:t>LSE didn’t have the means to take care of the issue itself [1]</a:t>
            </a:r>
            <a:endParaRPr sz="1400" dirty="0">
              <a:solidFill>
                <a:srgbClr val="000000"/>
              </a:solidFill>
              <a:latin typeface="+mn-lt"/>
            </a:endParaRPr>
          </a:p>
        </p:txBody>
      </p:sp>
      <p:sp>
        <p:nvSpPr>
          <p:cNvPr id="96" name="Shape 96"/>
          <p:cNvSpPr txBox="1">
            <a:spLocks noGrp="1"/>
          </p:cNvSpPr>
          <p:nvPr>
            <p:ph type="body" idx="2"/>
          </p:nvPr>
        </p:nvSpPr>
        <p:spPr>
          <a:xfrm>
            <a:off x="65450" y="3306400"/>
            <a:ext cx="3999900" cy="1793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b="1" u="sng" dirty="0">
                <a:solidFill>
                  <a:srgbClr val="000000"/>
                </a:solidFill>
                <a:latin typeface="+mn-lt"/>
                <a:ea typeface="Arial"/>
                <a:cs typeface="Arial"/>
                <a:sym typeface="Arial"/>
              </a:rPr>
              <a:t>Resulting Mindset, Decisions and Outcome</a:t>
            </a:r>
            <a:endParaRPr sz="1400" b="1" u="sng" dirty="0">
              <a:solidFill>
                <a:srgbClr val="000000"/>
              </a:solidFill>
              <a:latin typeface="+mn-lt"/>
              <a:ea typeface="Arial"/>
              <a:cs typeface="Arial"/>
              <a:sym typeface="Arial"/>
            </a:endParaRPr>
          </a:p>
          <a:p>
            <a:pPr marL="457200" lvl="0" indent="-311150" rtl="0">
              <a:spcBef>
                <a:spcPts val="0"/>
              </a:spcBef>
              <a:spcAft>
                <a:spcPts val="0"/>
              </a:spcAft>
              <a:buClr>
                <a:srgbClr val="000000"/>
              </a:buClr>
              <a:buSzPts val="1300"/>
              <a:buChar char="●"/>
            </a:pPr>
            <a:r>
              <a:rPr lang="en" dirty="0">
                <a:solidFill>
                  <a:srgbClr val="000000"/>
                </a:solidFill>
                <a:latin typeface="+mn-lt"/>
              </a:rPr>
              <a:t>Escalation from Logic[1]</a:t>
            </a:r>
            <a:endParaRPr dirty="0">
              <a:solidFill>
                <a:srgbClr val="000000"/>
              </a:solidFill>
              <a:latin typeface="+mn-lt"/>
            </a:endParaRPr>
          </a:p>
          <a:p>
            <a:pPr marL="457200" lvl="0" indent="-311150" rtl="0">
              <a:spcBef>
                <a:spcPts val="0"/>
              </a:spcBef>
              <a:spcAft>
                <a:spcPts val="0"/>
              </a:spcAft>
              <a:buClr>
                <a:srgbClr val="000000"/>
              </a:buClr>
              <a:buSzPts val="1300"/>
              <a:buChar char="●"/>
            </a:pPr>
            <a:r>
              <a:rPr lang="en" dirty="0">
                <a:solidFill>
                  <a:srgbClr val="000000"/>
                </a:solidFill>
                <a:latin typeface="+mn-lt"/>
              </a:rPr>
              <a:t>disgruntled project members[1]</a:t>
            </a:r>
            <a:endParaRPr dirty="0">
              <a:solidFill>
                <a:srgbClr val="000000"/>
              </a:solidFill>
              <a:latin typeface="+mn-lt"/>
            </a:endParaRPr>
          </a:p>
          <a:p>
            <a:pPr marL="457200" lvl="0" indent="-311150" rtl="0">
              <a:spcBef>
                <a:spcPts val="0"/>
              </a:spcBef>
              <a:spcAft>
                <a:spcPts val="0"/>
              </a:spcAft>
              <a:buClr>
                <a:srgbClr val="000000"/>
              </a:buClr>
              <a:buSzPts val="1300"/>
              <a:buChar char="●"/>
            </a:pPr>
            <a:r>
              <a:rPr lang="en" dirty="0">
                <a:solidFill>
                  <a:srgbClr val="000000"/>
                </a:solidFill>
                <a:latin typeface="+mn-lt"/>
              </a:rPr>
              <a:t>60% rewrite of vista in order to comply[4]</a:t>
            </a:r>
            <a:endParaRPr dirty="0">
              <a:solidFill>
                <a:srgbClr val="000000"/>
              </a:solidFill>
              <a:latin typeface="+mn-lt"/>
            </a:endParaRPr>
          </a:p>
          <a:p>
            <a:pPr marL="457200" lvl="0" indent="-311150" rtl="0">
              <a:spcBef>
                <a:spcPts val="0"/>
              </a:spcBef>
              <a:spcAft>
                <a:spcPts val="0"/>
              </a:spcAft>
              <a:buClr>
                <a:srgbClr val="000000"/>
              </a:buClr>
              <a:buSzPts val="1300"/>
              <a:buChar char="●"/>
            </a:pPr>
            <a:r>
              <a:rPr lang="en" dirty="0">
                <a:solidFill>
                  <a:srgbClr val="000000"/>
                </a:solidFill>
                <a:latin typeface="+mn-lt"/>
              </a:rPr>
              <a:t>Result, multiple bugs &amp; increased delivery time[1]</a:t>
            </a:r>
            <a:endParaRPr dirty="0">
              <a:solidFill>
                <a:srgbClr val="000000"/>
              </a:solidFill>
              <a:latin typeface="+mn-lt"/>
            </a:endParaRPr>
          </a:p>
          <a:p>
            <a:pPr marL="457200" lvl="0" indent="-311150">
              <a:spcBef>
                <a:spcPts val="0"/>
              </a:spcBef>
              <a:spcAft>
                <a:spcPts val="0"/>
              </a:spcAft>
              <a:buClr>
                <a:srgbClr val="000000"/>
              </a:buClr>
              <a:buSzPts val="1300"/>
              <a:buChar char="●"/>
            </a:pPr>
            <a:r>
              <a:rPr lang="en" dirty="0">
                <a:solidFill>
                  <a:srgbClr val="000000"/>
                </a:solidFill>
                <a:latin typeface="+mn-lt"/>
              </a:rPr>
              <a:t>conversion vastly exceeded budget [1]</a:t>
            </a:r>
            <a:endParaRPr dirty="0">
              <a:solidFill>
                <a:srgbClr val="000000"/>
              </a:solidFill>
              <a:latin typeface="+mn-lt"/>
            </a:endParaRPr>
          </a:p>
        </p:txBody>
      </p:sp>
      <p:cxnSp>
        <p:nvCxnSpPr>
          <p:cNvPr id="97" name="Shape 97"/>
          <p:cNvCxnSpPr/>
          <p:nvPr/>
        </p:nvCxnSpPr>
        <p:spPr>
          <a:xfrm>
            <a:off x="6274925" y="2720575"/>
            <a:ext cx="0" cy="482700"/>
          </a:xfrm>
          <a:prstGeom prst="straightConnector1">
            <a:avLst/>
          </a:prstGeom>
          <a:noFill/>
          <a:ln w="9525" cap="flat" cmpd="sng">
            <a:solidFill>
              <a:schemeClr val="dk2"/>
            </a:solidFill>
            <a:prstDash val="solid"/>
            <a:round/>
            <a:headEnd type="none" w="med" len="med"/>
            <a:tailEnd type="triangle" w="med" len="med"/>
          </a:ln>
        </p:spPr>
      </p:cxnSp>
      <p:cxnSp>
        <p:nvCxnSpPr>
          <p:cNvPr id="98" name="Shape 98"/>
          <p:cNvCxnSpPr/>
          <p:nvPr/>
        </p:nvCxnSpPr>
        <p:spPr>
          <a:xfrm flipH="1">
            <a:off x="3923725" y="3387350"/>
            <a:ext cx="1161000" cy="147000"/>
          </a:xfrm>
          <a:prstGeom prst="straightConnector1">
            <a:avLst/>
          </a:prstGeom>
          <a:noFill/>
          <a:ln w="9525" cap="flat" cmpd="sng">
            <a:solidFill>
              <a:schemeClr val="dk2"/>
            </a:solidFill>
            <a:prstDash val="solid"/>
            <a:round/>
            <a:headEnd type="none" w="med" len="med"/>
            <a:tailEnd type="triangle" w="med" len="med"/>
          </a:ln>
        </p:spPr>
      </p:cxnSp>
      <p:pic>
        <p:nvPicPr>
          <p:cNvPr id="99" name="Shape 99"/>
          <p:cNvPicPr preferRelativeResize="0"/>
          <p:nvPr/>
        </p:nvPicPr>
        <p:blipFill>
          <a:blip r:embed="rId3">
            <a:alphaModFix/>
          </a:blip>
          <a:stretch>
            <a:fillRect/>
          </a:stretch>
        </p:blipFill>
        <p:spPr>
          <a:xfrm>
            <a:off x="139598" y="1397750"/>
            <a:ext cx="1720450" cy="1704800"/>
          </a:xfrm>
          <a:prstGeom prst="rect">
            <a:avLst/>
          </a:prstGeom>
          <a:noFill/>
          <a:ln>
            <a:noFill/>
          </a:ln>
        </p:spPr>
      </p:pic>
      <p:sp>
        <p:nvSpPr>
          <p:cNvPr id="100" name="Shape 100"/>
          <p:cNvSpPr txBox="1"/>
          <p:nvPr/>
        </p:nvSpPr>
        <p:spPr>
          <a:xfrm>
            <a:off x="1601850" y="2917375"/>
            <a:ext cx="418800" cy="285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t>[3]</a:t>
            </a:r>
            <a:endParaRPr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18950" y="262300"/>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Problem Three, Unable to stabilize requirements </a:t>
            </a:r>
            <a:endParaRPr dirty="0">
              <a:latin typeface="+mj-lt"/>
            </a:endParaRPr>
          </a:p>
        </p:txBody>
      </p:sp>
      <p:sp>
        <p:nvSpPr>
          <p:cNvPr id="106" name="Shape 106"/>
          <p:cNvSpPr txBox="1"/>
          <p:nvPr/>
        </p:nvSpPr>
        <p:spPr>
          <a:xfrm>
            <a:off x="95350" y="1174475"/>
            <a:ext cx="5693700" cy="1852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u="sng"/>
              <a:t>Contributing Factors:</a:t>
            </a:r>
            <a:endParaRPr b="1" u="sng"/>
          </a:p>
          <a:p>
            <a:pPr marL="457200" lvl="0" indent="-317500"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Management's goal to maintain commitment to Taurus[1]</a:t>
            </a:r>
            <a:endParaRPr>
              <a:latin typeface="Roboto"/>
              <a:ea typeface="Roboto"/>
              <a:cs typeface="Roboto"/>
              <a:sym typeface="Roboto"/>
            </a:endParaRPr>
          </a:p>
          <a:p>
            <a:pPr marL="457200" lvl="0" indent="-317500"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construction began before requirements[1]</a:t>
            </a:r>
            <a:endParaRPr/>
          </a:p>
        </p:txBody>
      </p:sp>
      <p:sp>
        <p:nvSpPr>
          <p:cNvPr id="107" name="Shape 107"/>
          <p:cNvSpPr txBox="1"/>
          <p:nvPr/>
        </p:nvSpPr>
        <p:spPr>
          <a:xfrm>
            <a:off x="218950" y="3286900"/>
            <a:ext cx="3725100" cy="177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u="sng"/>
              <a:t>Resulting Mindset, Decisions and Outcome</a:t>
            </a:r>
            <a:endParaRPr b="1" u="sng"/>
          </a:p>
          <a:p>
            <a:pPr marL="457200" lvl="0" indent="-311150" rtl="0">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Re-code and Re-do</a:t>
            </a:r>
            <a:endParaRPr sz="1300">
              <a:latin typeface="Roboto"/>
              <a:ea typeface="Roboto"/>
              <a:cs typeface="Roboto"/>
              <a:sym typeface="Roboto"/>
            </a:endParaRPr>
          </a:p>
          <a:p>
            <a:pPr marL="457200" lvl="0" indent="-311150" rtl="0">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No defined scope for the project</a:t>
            </a:r>
            <a:endParaRPr sz="1300">
              <a:latin typeface="Roboto"/>
              <a:ea typeface="Roboto"/>
              <a:cs typeface="Roboto"/>
              <a:sym typeface="Roboto"/>
            </a:endParaRPr>
          </a:p>
          <a:p>
            <a:pPr marL="457200" lvl="0" indent="-311150" rtl="0">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Lead to uncontrolled budget</a:t>
            </a:r>
            <a:endParaRPr sz="1300">
              <a:latin typeface="Roboto"/>
              <a:ea typeface="Roboto"/>
              <a:cs typeface="Roboto"/>
              <a:sym typeface="Roboto"/>
            </a:endParaRPr>
          </a:p>
          <a:p>
            <a:pPr marL="457200" lvl="0" indent="-311150" rtl="0">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Communication burden</a:t>
            </a:r>
            <a:endParaRPr/>
          </a:p>
        </p:txBody>
      </p:sp>
      <p:cxnSp>
        <p:nvCxnSpPr>
          <p:cNvPr id="108" name="Shape 108"/>
          <p:cNvCxnSpPr/>
          <p:nvPr/>
        </p:nvCxnSpPr>
        <p:spPr>
          <a:xfrm>
            <a:off x="5301450" y="1888475"/>
            <a:ext cx="1922700" cy="988800"/>
          </a:xfrm>
          <a:prstGeom prst="straightConnector1">
            <a:avLst/>
          </a:prstGeom>
          <a:noFill/>
          <a:ln w="9525" cap="flat" cmpd="sng">
            <a:solidFill>
              <a:schemeClr val="dk2"/>
            </a:solidFill>
            <a:prstDash val="solid"/>
            <a:round/>
            <a:headEnd type="none" w="med" len="med"/>
            <a:tailEnd type="triangle" w="med" len="med"/>
          </a:ln>
        </p:spPr>
      </p:cxnSp>
      <p:cxnSp>
        <p:nvCxnSpPr>
          <p:cNvPr id="109" name="Shape 109"/>
          <p:cNvCxnSpPr/>
          <p:nvPr/>
        </p:nvCxnSpPr>
        <p:spPr>
          <a:xfrm flipH="1">
            <a:off x="3303150" y="4312575"/>
            <a:ext cx="2877300" cy="309000"/>
          </a:xfrm>
          <a:prstGeom prst="straightConnector1">
            <a:avLst/>
          </a:prstGeom>
          <a:noFill/>
          <a:ln w="9525" cap="flat" cmpd="sng">
            <a:solidFill>
              <a:schemeClr val="dk2"/>
            </a:solidFill>
            <a:prstDash val="solid"/>
            <a:round/>
            <a:headEnd type="none" w="med" len="med"/>
            <a:tailEnd type="triangle" w="med" len="med"/>
          </a:ln>
        </p:spPr>
      </p:cxnSp>
      <p:sp>
        <p:nvSpPr>
          <p:cNvPr id="110" name="Shape 110"/>
          <p:cNvSpPr txBox="1"/>
          <p:nvPr/>
        </p:nvSpPr>
        <p:spPr>
          <a:xfrm>
            <a:off x="6180450" y="2431175"/>
            <a:ext cx="3033000" cy="20523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Clr>
                <a:srgbClr val="000000"/>
              </a:buClr>
              <a:buSzPts val="1100"/>
              <a:buFont typeface="Arial"/>
              <a:buNone/>
            </a:pPr>
            <a:r>
              <a:rPr lang="en" b="1" u="sng"/>
              <a:t>Intermediate Thoughts</a:t>
            </a:r>
            <a:endParaRPr b="1" u="sng"/>
          </a:p>
          <a:p>
            <a:pPr marL="457200" lvl="0" indent="-317500" rtl="0">
              <a:lnSpc>
                <a:spcPct val="115000"/>
              </a:lnSpc>
              <a:spcBef>
                <a:spcPts val="1600"/>
              </a:spcBef>
              <a:spcAft>
                <a:spcPts val="0"/>
              </a:spcAft>
              <a:buClr>
                <a:srgbClr val="000000"/>
              </a:buClr>
              <a:buSzPts val="1400"/>
              <a:buFont typeface="Roboto"/>
              <a:buChar char="●"/>
            </a:pPr>
            <a:r>
              <a:rPr lang="en">
                <a:latin typeface="Roboto"/>
                <a:ea typeface="Roboto"/>
                <a:cs typeface="Roboto"/>
                <a:sym typeface="Roboto"/>
              </a:rPr>
              <a:t>Too many parties involved</a:t>
            </a:r>
            <a:endParaRPr>
              <a:latin typeface="Roboto"/>
              <a:ea typeface="Roboto"/>
              <a:cs typeface="Roboto"/>
              <a:sym typeface="Roboto"/>
            </a:endParaRPr>
          </a:p>
          <a:p>
            <a:pPr marL="457200" lvl="0" indent="-317500" rtl="0">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Constant requirement change</a:t>
            </a:r>
            <a:endParaRPr>
              <a:latin typeface="Roboto"/>
              <a:ea typeface="Roboto"/>
              <a:cs typeface="Roboto"/>
              <a:sym typeface="Roboto"/>
            </a:endParaRPr>
          </a:p>
        </p:txBody>
      </p:sp>
      <p:pic>
        <p:nvPicPr>
          <p:cNvPr id="111" name="Shape 111"/>
          <p:cNvPicPr preferRelativeResize="0"/>
          <p:nvPr/>
        </p:nvPicPr>
        <p:blipFill>
          <a:blip r:embed="rId3">
            <a:alphaModFix/>
          </a:blip>
          <a:stretch>
            <a:fillRect/>
          </a:stretch>
        </p:blipFill>
        <p:spPr>
          <a:xfrm>
            <a:off x="3394901" y="2461525"/>
            <a:ext cx="2500099" cy="1597100"/>
          </a:xfrm>
          <a:prstGeom prst="rect">
            <a:avLst/>
          </a:prstGeom>
          <a:noFill/>
          <a:ln>
            <a:noFill/>
          </a:ln>
        </p:spPr>
      </p:pic>
      <p:sp>
        <p:nvSpPr>
          <p:cNvPr id="112" name="Shape 112"/>
          <p:cNvSpPr txBox="1"/>
          <p:nvPr/>
        </p:nvSpPr>
        <p:spPr>
          <a:xfrm>
            <a:off x="4362600" y="4026675"/>
            <a:ext cx="418800" cy="285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t>[5]</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Summary of the Issues</a:t>
            </a:r>
            <a:endParaRPr dirty="0">
              <a:latin typeface="+mj-lt"/>
            </a:endParaRPr>
          </a:p>
        </p:txBody>
      </p:sp>
      <p:sp>
        <p:nvSpPr>
          <p:cNvPr id="118" name="Shape 118"/>
          <p:cNvSpPr txBox="1"/>
          <p:nvPr/>
        </p:nvSpPr>
        <p:spPr>
          <a:xfrm>
            <a:off x="253225" y="1517425"/>
            <a:ext cx="8520600" cy="330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t>1. Management lacked comprehension, LSE had long transaction times, and new management</a:t>
            </a:r>
            <a:endParaRPr sz="1800" dirty="0"/>
          </a:p>
          <a:p>
            <a:pPr marL="0" lvl="0" indent="0" rtl="0">
              <a:spcBef>
                <a:spcPts val="0"/>
              </a:spcBef>
              <a:spcAft>
                <a:spcPts val="0"/>
              </a:spcAft>
              <a:buNone/>
            </a:pPr>
            <a:endParaRPr sz="1800" dirty="0"/>
          </a:p>
          <a:p>
            <a:pPr marL="0" lvl="0" indent="0" rtl="0">
              <a:spcBef>
                <a:spcPts val="0"/>
              </a:spcBef>
              <a:spcAft>
                <a:spcPts val="0"/>
              </a:spcAft>
              <a:buNone/>
            </a:pPr>
            <a:r>
              <a:rPr lang="en" sz="1800" dirty="0"/>
              <a:t>2. Vista, disgruntled employees, project still buggy after rework</a:t>
            </a:r>
            <a:endParaRPr sz="1800" dirty="0"/>
          </a:p>
          <a:p>
            <a:pPr marL="0" lvl="0" indent="0" rtl="0">
              <a:spcBef>
                <a:spcPts val="0"/>
              </a:spcBef>
              <a:spcAft>
                <a:spcPts val="0"/>
              </a:spcAft>
              <a:buNone/>
            </a:pPr>
            <a:r>
              <a:rPr lang="en" sz="1800" dirty="0"/>
              <a:t> </a:t>
            </a:r>
            <a:endParaRPr sz="1800" dirty="0"/>
          </a:p>
          <a:p>
            <a:pPr marL="0" lvl="0" indent="0" rtl="0">
              <a:spcBef>
                <a:spcPts val="0"/>
              </a:spcBef>
              <a:spcAft>
                <a:spcPts val="0"/>
              </a:spcAft>
              <a:buNone/>
            </a:pPr>
            <a:r>
              <a:rPr lang="en" sz="1800" dirty="0"/>
              <a:t>3. Requirements and scope never reached a static state</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mj-lt"/>
              </a:rPr>
              <a:t>References</a:t>
            </a:r>
            <a:endParaRPr dirty="0">
              <a:latin typeface="+mj-lt"/>
            </a:endParaRPr>
          </a:p>
        </p:txBody>
      </p:sp>
      <p:sp>
        <p:nvSpPr>
          <p:cNvPr id="124" name="Shape 124"/>
          <p:cNvSpPr txBox="1"/>
          <p:nvPr/>
        </p:nvSpPr>
        <p:spPr>
          <a:xfrm>
            <a:off x="178375" y="1418675"/>
            <a:ext cx="8654100" cy="360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t>[1] H. Drummond, “The politics of risk: trials and tribulations of the Taurus project,” Journal of Information Technology, vol. 11, no. 4, pp. 347–357, 1996.</a:t>
            </a:r>
            <a:endParaRPr sz="1000" dirty="0"/>
          </a:p>
          <a:p>
            <a:pPr marL="0" lvl="0" indent="0">
              <a:spcBef>
                <a:spcPts val="0"/>
              </a:spcBef>
              <a:spcAft>
                <a:spcPts val="0"/>
              </a:spcAft>
              <a:buNone/>
            </a:pPr>
            <a:endParaRPr sz="1000" dirty="0"/>
          </a:p>
          <a:p>
            <a:pPr marL="0" lvl="0" indent="0">
              <a:spcBef>
                <a:spcPts val="0"/>
              </a:spcBef>
              <a:spcAft>
                <a:spcPts val="0"/>
              </a:spcAft>
              <a:buNone/>
            </a:pPr>
            <a:r>
              <a:rPr lang="en" sz="1000" dirty="0"/>
              <a:t>[2] Google Search. [Online]. Available: https://www.google.com/imgres?imgurl=https://thumbs.dreamstime.com/b/artificial-intelligence-concept-abstract-illustration-electronic-circuit-board-brain-profile-ai-49732960.jpg&amp;imgrefurl=https://www.dreamstime.com/stock-illustration-artificial-intelligence-concept-abstract-illustration-electronic-circuit-board-brain-profile-ai-image49732960&amp;docid=4uSiCCa96XWOJM&amp;tbnid=4xGcNjSwPaZ3MM:&amp;vet=10ahUKEwiJt-THysDbAhUJR6wKHbX_DXcQMwhcKBowGg..i&amp;w=800&amp;h=829&amp;bih=925&amp;biw=1920&amp;q=ai brain concept art&amp;ved=0ahUKEwiJt-THysDbAhUJR6wKHbX_DXcQMwhcKBowGg&amp;iact=mrc&amp;uact=8. [Accessed: 07-Jun-2018]. </a:t>
            </a:r>
            <a:endParaRPr sz="1000" dirty="0"/>
          </a:p>
          <a:p>
            <a:pPr marL="0" lvl="0" indent="0">
              <a:spcBef>
                <a:spcPts val="0"/>
              </a:spcBef>
              <a:spcAft>
                <a:spcPts val="0"/>
              </a:spcAft>
              <a:buNone/>
            </a:pPr>
            <a:endParaRPr sz="1000" dirty="0"/>
          </a:p>
          <a:p>
            <a:pPr marL="0" lvl="0" indent="0">
              <a:spcBef>
                <a:spcPts val="0"/>
              </a:spcBef>
              <a:spcAft>
                <a:spcPts val="0"/>
              </a:spcAft>
              <a:buNone/>
            </a:pPr>
            <a:r>
              <a:rPr lang="en" sz="1000" dirty="0"/>
              <a:t>[3] “Windows Vista - Manual update,” CCM. [Online]. Available: https://ccm.net/faq/2013-windows-vista-manual-update. [Accessed: 07-Jun-2018].</a:t>
            </a:r>
            <a:endParaRPr sz="1000" dirty="0"/>
          </a:p>
          <a:p>
            <a:pPr marL="0" lvl="0" indent="0">
              <a:spcBef>
                <a:spcPts val="0"/>
              </a:spcBef>
              <a:spcAft>
                <a:spcPts val="0"/>
              </a:spcAft>
              <a:buNone/>
            </a:pPr>
            <a:endParaRPr sz="1000" dirty="0"/>
          </a:p>
          <a:p>
            <a:pPr marL="0" lvl="0" indent="0">
              <a:spcBef>
                <a:spcPts val="0"/>
              </a:spcBef>
              <a:spcAft>
                <a:spcPts val="0"/>
              </a:spcAft>
              <a:buNone/>
            </a:pPr>
            <a:r>
              <a:rPr lang="en" sz="1000" dirty="0"/>
              <a:t>[4] Flowers, Stephen. Software Failure: Management Failure: Amazing Stories and Cautionary Tales. Wiley, 1996. </a:t>
            </a:r>
            <a:endParaRPr sz="1000" dirty="0"/>
          </a:p>
          <a:p>
            <a:pPr marL="0" lvl="0" indent="0">
              <a:spcBef>
                <a:spcPts val="0"/>
              </a:spcBef>
              <a:spcAft>
                <a:spcPts val="0"/>
              </a:spcAft>
              <a:buNone/>
            </a:pPr>
            <a:endParaRPr sz="1000" dirty="0"/>
          </a:p>
          <a:p>
            <a:pPr marL="0" lvl="0" indent="0" rtl="0">
              <a:spcBef>
                <a:spcPts val="0"/>
              </a:spcBef>
              <a:spcAft>
                <a:spcPts val="0"/>
              </a:spcAft>
              <a:buNone/>
            </a:pPr>
            <a:r>
              <a:rPr lang="en" sz="1000" dirty="0"/>
              <a:t>[5] Y. Essack, “The Iron Triangle Of Management,” ToughNickel, 12-May-2016. [Online]. Ava</a:t>
            </a:r>
            <a:endParaRPr sz="1000" dirty="0"/>
          </a:p>
          <a:p>
            <a:pPr marL="0" lvl="0" indent="0" rtl="0">
              <a:spcBef>
                <a:spcPts val="0"/>
              </a:spcBef>
              <a:spcAft>
                <a:spcPts val="0"/>
              </a:spcAft>
              <a:buNone/>
            </a:pPr>
            <a:r>
              <a:rPr lang="en" sz="1000" dirty="0"/>
              <a:t>ilable: https://toughnickel.com/business/The-Iron-Triangle-Of-Management. [Accessed: 07-Jun-2018].</a:t>
            </a:r>
            <a:endParaRPr sz="1000" dirty="0"/>
          </a:p>
          <a:p>
            <a:pPr marL="0" lvl="0" indent="0" rtl="0">
              <a:spcBef>
                <a:spcPts val="0"/>
              </a:spcBef>
              <a:spcAft>
                <a:spcPts val="0"/>
              </a:spcAft>
              <a:buNone/>
            </a:pPr>
            <a:endParaRPr sz="1000"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1079</Words>
  <Application>Microsoft Office PowerPoint</Application>
  <PresentationFormat>On-screen Show (16:9)</PresentationFormat>
  <Paragraphs>104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Arial</vt:lpstr>
      <vt:lpstr>Merriweather</vt:lpstr>
      <vt:lpstr>Paradigm</vt:lpstr>
      <vt:lpstr>London Stock Exchange</vt:lpstr>
      <vt:lpstr>History</vt:lpstr>
      <vt:lpstr>The Problems</vt:lpstr>
      <vt:lpstr>Problem One, Lack of Comprehension: Management Incompetence</vt:lpstr>
      <vt:lpstr>Problem Two, Utilizing Vista:  Escalation from Logic</vt:lpstr>
      <vt:lpstr>Problem Three, Unable to stabilize requirements </vt:lpstr>
      <vt:lpstr>Summary of the Issues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Stock Exchange</dc:title>
  <cp:lastModifiedBy>Alex Lundin</cp:lastModifiedBy>
  <cp:revision>3</cp:revision>
  <cp:lastPrinted>2018-06-07T04:31:58Z</cp:lastPrinted>
  <dcterms:modified xsi:type="dcterms:W3CDTF">2018-06-07T04:33:35Z</dcterms:modified>
</cp:coreProperties>
</file>