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59" r:id="rId10"/>
    <p:sldId id="258" r:id="rId11"/>
    <p:sldId id="270" r:id="rId12"/>
    <p:sldId id="269" r:id="rId13"/>
    <p:sldId id="271" r:id="rId14"/>
    <p:sldId id="268" r:id="rId15"/>
    <p:sldId id="279" r:id="rId16"/>
    <p:sldId id="264" r:id="rId17"/>
    <p:sldId id="280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CE1D1-39A6-48E6-A19B-DA54A408D5AE}" v="2138" dt="2018-07-05T14:01:30.898"/>
    <p1510:client id="{16805C25-171A-4A55-BA21-F65A8DDF7F71}" v="158" dt="2018-07-05T07:34:48.641"/>
    <p1510:client id="{3213FBCC-5543-4458-B90A-2F6B9EA42C70}" v="23" dt="2018-07-05T14:42:03.975"/>
    <p1510:client id="{0ACC9324-87CD-453B-8D08-0B82CCC12719}" v="1051" dt="2018-07-05T13:52:08.748"/>
    <p1510:client id="{057CDA3E-9747-4C31-8BB2-34CCB87EF8D2}" v="293" dt="2018-07-05T04:05:31.793"/>
    <p1510:client id="{28C96967-1A90-41C5-B3F1-7F7412A6FF7A}" v="609" dt="2018-07-05T14:03:08.257"/>
    <p1510:client id="{0E34108D-F42C-4583-A6C7-33A105562D8A}" v="1101" dt="2018-07-05T05:03:5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2BAA3-824D-421D-A3E4-8DEAD047228B}" type="datetimeFigureOut">
              <a:rPr lang="en-US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A1DC6-2371-4EE1-96B5-64053E70A1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har char="•"/>
            </a:pPr>
            <a:r>
              <a:rPr lang="en-US"/>
              <a:t>Doesn’t focus on making critical chain look like a better option than the traditional method, but it clearly states several benefits as well as disadvantages of CCPM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har char="•"/>
            </a:pPr>
            <a:r>
              <a:rPr lang="en-US"/>
              <a:t>If there was a project where the schedule and budget were of the top priority, then CCPM would be a suitable option, however it lacks in project planning in development for the 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A1DC6-2371-4EE1-96B5-64053E70A1C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2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har char="•"/>
            </a:pPr>
            <a:r>
              <a:rPr lang="en-US"/>
              <a:t>The premise behind critical chain project management is to eliminate as much uncertainty delays, task overestimation and wasted internal buffer delays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har char="•"/>
            </a:pPr>
            <a:r>
              <a:rPr lang="en-US"/>
              <a:t>When looking at both traditional critical path and critical chain project management one of the essential factors we are hoping to gain a footing in from these methods is that the projects are almost always late in some manner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A1DC6-2371-4EE1-96B5-64053E70A1C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 1 - Identify the bottleneck</a:t>
            </a:r>
          </a:p>
          <a:p>
            <a:r>
              <a:rPr lang="en-US">
                <a:cs typeface="Calibri"/>
              </a:rPr>
              <a:t>Step 2 – Decide how to exploit the bottleneck</a:t>
            </a:r>
          </a:p>
          <a:p>
            <a:r>
              <a:rPr lang="en-US">
                <a:cs typeface="Calibri"/>
              </a:rPr>
              <a:t>Step 3 – Subordinate everything else to reach the above decision.</a:t>
            </a:r>
          </a:p>
          <a:p>
            <a:r>
              <a:rPr lang="en-US">
                <a:cs typeface="Calibri"/>
              </a:rPr>
              <a:t>Step 4 – Elevate the systems bottlenecks.</a:t>
            </a:r>
          </a:p>
          <a:p>
            <a:r>
              <a:rPr lang="en-US">
                <a:cs typeface="Calibri"/>
              </a:rPr>
              <a:t>Step 5 – If in a previous step a bottleneck has been broken go back to step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A1DC6-2371-4EE1-96B5-64053E70A1C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2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First-</a:t>
            </a:r>
            <a:r>
              <a:rPr lang="en-US"/>
              <a:t>to make the team seem better than it is, due to either being able to deliver on the new time generated by padding or by delivering early. </a:t>
            </a:r>
          </a:p>
          <a:p>
            <a:r>
              <a:rPr lang="en-US">
                <a:cs typeface="Calibri"/>
              </a:rPr>
              <a:t>Second -</a:t>
            </a:r>
            <a:r>
              <a:rPr lang="en-US"/>
              <a:t> this causes longer durations due to time needed to complete a task is wasted due to the procrastination.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Thirdly - </a:t>
            </a:r>
            <a:r>
              <a:rPr lang="en-US"/>
              <a:t>Often when multitasking it leads to “working on a single task before it is finished so as to start another.”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Finally - </a:t>
            </a:r>
            <a:r>
              <a:rPr lang="en-US"/>
              <a:t>will have “the amount of work rise to fill the time available to complete it.”.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A1DC6-2371-4EE1-96B5-64053E70A1C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analyze the data, it was input into Microsoft Project software this allowed CPM to be compared vs both versions of CCPM. </a:t>
            </a:r>
          </a:p>
          <a:p>
            <a:endParaRPr lang="en-US"/>
          </a:p>
          <a:p>
            <a:r>
              <a:rPr lang="en-US"/>
              <a:t>As the data shows the change in duration and the cost are decidedly lower with change in duration averaging around 12.72% savings and cost savings being averaged to around 40.38% in order to reach these figures the author used a standard deviation of 20.99 and 11.05 for duration and cost respectively.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A1DC6-2371-4EE1-96B5-64053E70A1C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9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04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7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Compare and Contrast Critical Chain vs Traditional Project Management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/>
              </a:rPr>
              <a:t>Presented by: Patrick Hale, Adam Goodman, </a:t>
            </a:r>
            <a:r>
              <a:rPr lang="en-US" err="1">
                <a:cs typeface="Calibri"/>
              </a:rPr>
              <a:t>Akib</a:t>
            </a:r>
            <a:r>
              <a:rPr lang="en-US">
                <a:cs typeface="Calibri"/>
              </a:rPr>
              <a:t> Hossain, Alexander Lundin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54C4-BF71-48EA-9F69-A4FB10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064341"/>
          </a:xfrm>
        </p:spPr>
        <p:txBody>
          <a:bodyPr/>
          <a:lstStyle/>
          <a:p>
            <a:r>
              <a:rPr lang="en-US"/>
              <a:t>Comparison of Both CCPM Methods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5F9FB6-8CA4-40DE-8578-00C414A0D6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92119" y="5696945"/>
            <a:ext cx="7402279" cy="874313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CA083EB-C168-4FB4-BD5D-DB7D36665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12357" y="911591"/>
            <a:ext cx="3774356" cy="230719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A7AEF4C-C596-43D5-9F90-63BE5FE51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799" y="3216251"/>
            <a:ext cx="3901255" cy="2388008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7AA00B4-448C-42FE-A1D2-2E43B0881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058" y="874721"/>
            <a:ext cx="3854858" cy="2341612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90D7B2-6F67-42AB-A81D-F81E9B07D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0618" y="3211435"/>
            <a:ext cx="3775586" cy="2380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EE8A6-24B7-45D5-B63B-A977834A9CB8}"/>
              </a:ext>
            </a:extLst>
          </p:cNvPr>
          <p:cNvSpPr txBox="1"/>
          <p:nvPr/>
        </p:nvSpPr>
        <p:spPr>
          <a:xfrm>
            <a:off x="9892143" y="6199910"/>
            <a:ext cx="8174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314325"/>
            <a:r>
              <a:rPr lang="en-US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274987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3552-8331-462F-B7A2-4B1867EC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24" y="268857"/>
            <a:ext cx="7042600" cy="2169542"/>
          </a:xfrm>
        </p:spPr>
        <p:txBody>
          <a:bodyPr>
            <a:normAutofit/>
          </a:bodyPr>
          <a:lstStyle/>
          <a:p>
            <a:r>
              <a:rPr lang="en-US"/>
              <a:t>How does estimating differ?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18DE-DC66-4077-BACE-2676D0C2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129" y="2181044"/>
            <a:ext cx="3951467" cy="338299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Traditional</a:t>
            </a:r>
          </a:p>
          <a:p>
            <a:pPr lvl="1"/>
            <a:r>
              <a:rPr lang="en-US"/>
              <a:t>Safety on each task</a:t>
            </a:r>
          </a:p>
          <a:p>
            <a:pPr lvl="1"/>
            <a:r>
              <a:rPr lang="en-US"/>
              <a:t>Safety added by managers</a:t>
            </a:r>
          </a:p>
          <a:p>
            <a:pPr lvl="1"/>
            <a:r>
              <a:rPr lang="en-US"/>
              <a:t>Safety cut by executives</a:t>
            </a:r>
          </a:p>
          <a:p>
            <a:r>
              <a:rPr lang="en-US"/>
              <a:t>Critical Chain</a:t>
            </a:r>
          </a:p>
          <a:p>
            <a:pPr lvl="1"/>
            <a:r>
              <a:rPr lang="en-US"/>
              <a:t>Large buffer at the end</a:t>
            </a:r>
          </a:p>
          <a:p>
            <a:pPr lvl="1"/>
            <a:r>
              <a:rPr lang="en-US"/>
              <a:t>No safety per task</a:t>
            </a:r>
          </a:p>
          <a:p>
            <a:pPr lvl="1"/>
            <a:r>
              <a:rPr lang="en-US"/>
              <a:t>Feeding buffers for the critical steps</a:t>
            </a:r>
          </a:p>
          <a:p>
            <a:pPr lvl="1"/>
            <a:r>
              <a:rPr lang="en-US"/>
              <a:t>Reduce the final estimate by 33%</a:t>
            </a:r>
          </a:p>
        </p:txBody>
      </p:sp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7B310A9-1485-41F0-814E-1C7B2BBA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33" y="2269119"/>
            <a:ext cx="6538823" cy="3395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4664A-377E-4C55-BF5F-BAB1B73EC34A}"/>
              </a:ext>
            </a:extLst>
          </p:cNvPr>
          <p:cNvSpPr txBox="1"/>
          <p:nvPr/>
        </p:nvSpPr>
        <p:spPr>
          <a:xfrm>
            <a:off x="5514109" y="5749637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8988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F4B0-E149-48CC-AB3E-87EE7774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/>
            <a:r>
              <a:rPr lang="en-US"/>
              <a:t>How does planning differ?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7E84-45C9-40D6-92EB-21DFE9DF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Critical chain project management</a:t>
            </a:r>
          </a:p>
          <a:p>
            <a:r>
              <a:rPr lang="en-US"/>
              <a:t>Creating a project buffer at the end instead of between tasks</a:t>
            </a:r>
          </a:p>
          <a:p>
            <a:r>
              <a:rPr lang="en-US"/>
              <a:t>Can use Statistical Process Control to manage buffers and plan the schedule [3]</a:t>
            </a:r>
          </a:p>
          <a:p>
            <a:r>
              <a:rPr lang="en-US"/>
              <a:t>Rely on the theory of constraints for project planning [2]</a:t>
            </a:r>
          </a:p>
          <a:p>
            <a:pPr marL="0" indent="0">
              <a:buNone/>
            </a:pPr>
            <a:r>
              <a:rPr lang="en-US"/>
              <a:t>Traditional</a:t>
            </a:r>
          </a:p>
          <a:p>
            <a:r>
              <a:rPr lang="en-US"/>
              <a:t>Pad for delays, if schedule shortens then shrink padding, taking too long on a task will consume other task padding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3DAB-5BFD-45E9-95D4-07DFA3AA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36" y="427008"/>
            <a:ext cx="5748639" cy="1565694"/>
          </a:xfrm>
        </p:spPr>
        <p:txBody>
          <a:bodyPr>
            <a:normAutofit/>
          </a:bodyPr>
          <a:lstStyle/>
          <a:p>
            <a:pPr indent="457200"/>
            <a:r>
              <a:rPr lang="en-US"/>
              <a:t>How does risk management differ? </a:t>
            </a:r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AA8F1-4CC5-4A0B-93B5-472555893126}"/>
              </a:ext>
            </a:extLst>
          </p:cNvPr>
          <p:cNvSpPr txBox="1">
            <a:spLocks/>
          </p:cNvSpPr>
          <p:nvPr/>
        </p:nvSpPr>
        <p:spPr>
          <a:xfrm>
            <a:off x="7124802" y="832623"/>
            <a:ext cx="5179133" cy="4963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Traditional</a:t>
            </a:r>
          </a:p>
          <a:p>
            <a:pPr lvl="1"/>
            <a:r>
              <a:rPr lang="en-US"/>
              <a:t>Assign priorities to tasks</a:t>
            </a:r>
          </a:p>
          <a:p>
            <a:pPr lvl="1"/>
            <a:r>
              <a:rPr lang="en-US"/>
              <a:t>High, medium, low</a:t>
            </a:r>
          </a:p>
          <a:p>
            <a:pPr lvl="1"/>
            <a:r>
              <a:rPr lang="en-US"/>
              <a:t>Red, yellow, green</a:t>
            </a:r>
          </a:p>
          <a:p>
            <a:pPr lvl="1"/>
            <a:r>
              <a:rPr lang="en-US"/>
              <a:t>Results in a lot of tasks as red</a:t>
            </a:r>
          </a:p>
          <a:p>
            <a:pPr lvl="1"/>
            <a:endParaRPr lang="en-US"/>
          </a:p>
          <a:p>
            <a:r>
              <a:rPr lang="en-US"/>
              <a:t>Critical Chain</a:t>
            </a:r>
          </a:p>
          <a:p>
            <a:pPr lvl="1"/>
            <a:r>
              <a:rPr lang="en-US"/>
              <a:t>Your fastest resources become your risks</a:t>
            </a:r>
          </a:p>
          <a:p>
            <a:pPr lvl="1"/>
            <a:r>
              <a:rPr lang="en-US"/>
              <a:t>Constraints</a:t>
            </a:r>
          </a:p>
          <a:p>
            <a:pPr lvl="1"/>
            <a:r>
              <a:rPr lang="en-US"/>
              <a:t>Tie throughput to the bottleneck</a:t>
            </a:r>
          </a:p>
          <a:p>
            <a:pPr lvl="1"/>
            <a:r>
              <a:rPr lang="en-US"/>
              <a:t>This means only tie your first step to the bottleneck</a:t>
            </a:r>
          </a:p>
          <a:p>
            <a:pPr lvl="1"/>
            <a:r>
              <a:rPr lang="en-US"/>
              <a:t>The chain follows the first</a:t>
            </a:r>
          </a:p>
          <a:p>
            <a:pPr lvl="1"/>
            <a:endParaRPr lang="en-US"/>
          </a:p>
        </p:txBody>
      </p:sp>
      <p:pic>
        <p:nvPicPr>
          <p:cNvPr id="8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7B3F0CF-58FC-40AF-8518-B16276AC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00" y="3192449"/>
            <a:ext cx="5550060" cy="1534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8F3FD-98B0-4AF1-9C0D-52D9C4F3F3CF}"/>
              </a:ext>
            </a:extLst>
          </p:cNvPr>
          <p:cNvSpPr txBox="1"/>
          <p:nvPr/>
        </p:nvSpPr>
        <p:spPr>
          <a:xfrm>
            <a:off x="1025238" y="4946073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65666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7A7F-B5CF-45FD-BB74-69E7FE86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9499"/>
            <a:ext cx="10018713" cy="2068900"/>
          </a:xfrm>
        </p:spPr>
        <p:txBody>
          <a:bodyPr>
            <a:normAutofit/>
          </a:bodyPr>
          <a:lstStyle/>
          <a:p>
            <a:r>
              <a:rPr lang="en-US"/>
              <a:t>How does monitoring progress differ?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7D56-C230-48FA-ACE4-8163A2DD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981" y="4075252"/>
            <a:ext cx="5986865" cy="3124201"/>
          </a:xfrm>
        </p:spPr>
        <p:txBody>
          <a:bodyPr/>
          <a:lstStyle/>
          <a:p>
            <a:r>
              <a:rPr lang="en-US"/>
              <a:t>Traditional</a:t>
            </a:r>
          </a:p>
          <a:p>
            <a:pPr lvl="1"/>
            <a:r>
              <a:rPr lang="en-US"/>
              <a:t>alternate between throughput and cost</a:t>
            </a:r>
          </a:p>
          <a:p>
            <a:pPr lvl="1"/>
            <a:r>
              <a:rPr lang="en-US"/>
              <a:t>During conflicting wants:</a:t>
            </a:r>
          </a:p>
          <a:p>
            <a:pPr lvl="2"/>
            <a:r>
              <a:rPr lang="en-US"/>
              <a:t>Looks for a compromise</a:t>
            </a:r>
          </a:p>
          <a:p>
            <a:pPr lvl="2"/>
            <a:r>
              <a:rPr lang="en-US"/>
              <a:t>Won't do a good job meeting either criteria</a:t>
            </a:r>
          </a:p>
          <a:p>
            <a:pPr lvl="2"/>
            <a:r>
              <a:rPr lang="en-US"/>
              <a:t>Because there is no compromise</a:t>
            </a:r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33D6FA-7A37-4AAA-9B14-B41B7F9FEFEB}"/>
              </a:ext>
            </a:extLst>
          </p:cNvPr>
          <p:cNvSpPr txBox="1">
            <a:spLocks/>
          </p:cNvSpPr>
          <p:nvPr/>
        </p:nvSpPr>
        <p:spPr>
          <a:xfrm>
            <a:off x="6662051" y="2018817"/>
            <a:ext cx="5986865" cy="281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Critical Chain</a:t>
            </a:r>
          </a:p>
          <a:p>
            <a:pPr lvl="1"/>
            <a:r>
              <a:rPr lang="en-US"/>
              <a:t>make assumptions based on the project</a:t>
            </a:r>
          </a:p>
          <a:p>
            <a:pPr lvl="1"/>
            <a:r>
              <a:rPr lang="en-US"/>
              <a:t>Measure, based on the assumptions</a:t>
            </a:r>
          </a:p>
          <a:p>
            <a:pPr lvl="1"/>
            <a:r>
              <a:rPr lang="en-US"/>
              <a:t>If conflicts arise, then evaporate the cloud</a:t>
            </a:r>
          </a:p>
          <a:p>
            <a:pPr lvl="1"/>
            <a:r>
              <a:rPr lang="en-US"/>
              <a:t>Redefine how you measure progress after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E92E211-EE32-483F-9C35-64D291F2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21" y="1570834"/>
            <a:ext cx="4498692" cy="4661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DBE07-BA28-4479-82D4-FC4543D623A8}"/>
              </a:ext>
            </a:extLst>
          </p:cNvPr>
          <p:cNvSpPr txBox="1"/>
          <p:nvPr/>
        </p:nvSpPr>
        <p:spPr>
          <a:xfrm>
            <a:off x="568038" y="634538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69306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22E8776-0A11-4C99-B040-D8B717CDF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7" r="8767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1E7A7F-B5CF-45FD-BB74-69E7FE86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08" y="656863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How does monitoring progress differ?</a:t>
            </a:r>
          </a:p>
          <a:p>
            <a:pPr algn="l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33D6FA-7A37-4AAA-9B14-B41B7F9FEFEB}"/>
              </a:ext>
            </a:extLst>
          </p:cNvPr>
          <p:cNvSpPr txBox="1">
            <a:spLocks/>
          </p:cNvSpPr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Critical Chain</a:t>
            </a:r>
          </a:p>
          <a:p>
            <a:pPr lvl="1"/>
            <a:r>
              <a:rPr lang="en-US"/>
              <a:t>People behave differently depending how you measure them</a:t>
            </a:r>
          </a:p>
          <a:p>
            <a:pPr lvl="1"/>
            <a:r>
              <a:rPr lang="en-US"/>
              <a:t>Don, a new CEO of a steel mill [1]</a:t>
            </a:r>
          </a:p>
          <a:p>
            <a:pPr lvl="1"/>
            <a:r>
              <a:rPr lang="en-US"/>
              <a:t>Turned his company around in 1 month</a:t>
            </a:r>
          </a:p>
          <a:p>
            <a:pPr lvl="1"/>
            <a:r>
              <a:rPr lang="en-US"/>
              <a:t>By simply changing how they measured progress</a:t>
            </a:r>
          </a:p>
          <a:p>
            <a:pPr marL="457200" lvl="1" indent="0"/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BCD2E-8606-4BBC-99D5-98CBC390B741}"/>
              </a:ext>
            </a:extLst>
          </p:cNvPr>
          <p:cNvSpPr txBox="1"/>
          <p:nvPr/>
        </p:nvSpPr>
        <p:spPr>
          <a:xfrm>
            <a:off x="872838" y="6483929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63866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64FD-17F0-4D87-BC60-3338CC9F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150374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68E8-423E-4CD9-A26C-852FB7CD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3000"/>
            <a:ext cx="10018713" cy="4648200"/>
          </a:xfrm>
        </p:spPr>
        <p:txBody>
          <a:bodyPr>
            <a:normAutofit/>
          </a:bodyPr>
          <a:lstStyle/>
          <a:p>
            <a:r>
              <a:rPr lang="en-US"/>
              <a:t>Critical chain project management uses a large buffer at the end rather than pad each individual task</a:t>
            </a:r>
          </a:p>
          <a:p>
            <a:r>
              <a:rPr lang="en-US"/>
              <a:t>Theory of constraints [2]</a:t>
            </a:r>
          </a:p>
          <a:p>
            <a:pPr lvl="1"/>
            <a:r>
              <a:rPr lang="en-US"/>
              <a:t>1. "identify" the system constraint </a:t>
            </a:r>
          </a:p>
          <a:p>
            <a:pPr lvl="1"/>
            <a:r>
              <a:rPr lang="en-US"/>
              <a:t>2. "exploit" the system constraint</a:t>
            </a:r>
          </a:p>
          <a:p>
            <a:pPr lvl="1"/>
            <a:r>
              <a:rPr lang="en-US"/>
              <a:t>3. "subordinate" everything else to the system constraint </a:t>
            </a:r>
          </a:p>
          <a:p>
            <a:pPr lvl="1"/>
            <a:r>
              <a:rPr lang="en-US"/>
              <a:t>4. "elevate" the system constraint </a:t>
            </a:r>
          </a:p>
          <a:p>
            <a:pPr lvl="1"/>
            <a:r>
              <a:rPr lang="en-US"/>
              <a:t>5. if, in the previous step, a new constraint has been uncovered, repeat the process. "do not let inertia become" the system constraint.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DA2D-183F-4EAA-8EF8-A72CC468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076632"/>
          </a:xfrm>
        </p:spPr>
        <p:txBody>
          <a:bodyPr/>
          <a:lstStyle/>
          <a:p>
            <a:r>
              <a:rPr lang="en-US"/>
              <a:t>Key Questions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715A-A9F9-4EEE-92E0-C7B3DABD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9258"/>
            <a:ext cx="10018713" cy="4721942"/>
          </a:xfrm>
        </p:spPr>
        <p:txBody>
          <a:bodyPr/>
          <a:lstStyle/>
          <a:p>
            <a:r>
              <a:rPr lang="en-US"/>
              <a:t>What is the relation between throughput and bottlenecks?</a:t>
            </a:r>
          </a:p>
          <a:p>
            <a:pPr lvl="1"/>
            <a:r>
              <a:rPr lang="en-US"/>
              <a:t>A bottleneck will restrict throughput of the entire system</a:t>
            </a:r>
          </a:p>
          <a:p>
            <a:r>
              <a:rPr lang="en-US"/>
              <a:t>How to solve student syndrome?</a:t>
            </a:r>
          </a:p>
          <a:p>
            <a:pPr lvl="1"/>
            <a:r>
              <a:rPr lang="en-US"/>
              <a:t>Place the safety net at the end of the project</a:t>
            </a:r>
          </a:p>
          <a:p>
            <a:pPr lvl="1"/>
            <a:r>
              <a:rPr lang="en-US"/>
              <a:t>Reduce the visibility of safety in each task</a:t>
            </a:r>
          </a:p>
          <a:p>
            <a:r>
              <a:rPr lang="en-US"/>
              <a:t>How to solve multitasking?</a:t>
            </a:r>
          </a:p>
          <a:p>
            <a:pPr lvl="1"/>
            <a:r>
              <a:rPr lang="en-US"/>
              <a:t>Identify the critical path</a:t>
            </a:r>
          </a:p>
          <a:p>
            <a:pPr lvl="1"/>
            <a:r>
              <a:rPr lang="en-US"/>
              <a:t>Whoever is working on that, is only allowed to work on that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DA2D-183F-4EAA-8EF8-A72CC468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076632"/>
          </a:xfrm>
        </p:spPr>
        <p:txBody>
          <a:bodyPr/>
          <a:lstStyle/>
          <a:p>
            <a:r>
              <a:rPr lang="en-US"/>
              <a:t>What we've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715A-A9F9-4EEE-92E0-C7B3DABD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9258"/>
            <a:ext cx="10018713" cy="4721942"/>
          </a:xfrm>
        </p:spPr>
        <p:txBody>
          <a:bodyPr/>
          <a:lstStyle/>
          <a:p>
            <a:pPr marL="342900" indent="-342900"/>
            <a:r>
              <a:rPr lang="en-US"/>
              <a:t>Critical chain project management simplifies the estimating process and leads to more truthful estimates for how long task will take</a:t>
            </a:r>
          </a:p>
          <a:p>
            <a:r>
              <a:rPr lang="en-US"/>
              <a:t>Our group definitely suffered from the student syndrome when it came to this project, more rigorously following a project plan and finishing key tasks earlier on would have been beneficial</a:t>
            </a:r>
          </a:p>
        </p:txBody>
      </p:sp>
    </p:spTree>
    <p:extLst>
      <p:ext uri="{BB962C8B-B14F-4D97-AF65-F5344CB8AC3E}">
        <p14:creationId xmlns:p14="http://schemas.microsoft.com/office/powerpoint/2010/main" val="178956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3595-5845-4D78-99AD-932A607E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01518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E229-CA14-445C-9F6D-BE67255B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07806"/>
            <a:ext cx="10018713" cy="4783394"/>
          </a:xfrm>
        </p:spPr>
        <p:txBody>
          <a:bodyPr/>
          <a:lstStyle/>
          <a:p>
            <a:endParaRPr lang="en-US" sz="1200"/>
          </a:p>
          <a:p>
            <a:pPr marL="0" indent="0">
              <a:lnSpc>
                <a:spcPct val="200000"/>
              </a:lnSpc>
              <a:buNone/>
            </a:pPr>
            <a:r>
              <a:rPr lang="en-US" sz="1400"/>
              <a:t>[1] Eliyahu M. Goldratt, CRITICAL CHAIN: a business novel. </a:t>
            </a:r>
            <a:r>
              <a:rPr lang="en-US" sz="1400" err="1"/>
              <a:t>S.l.</a:t>
            </a:r>
            <a:r>
              <a:rPr lang="en-US" sz="1400"/>
              <a:t>: ROUTLEDGE, 2017.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/>
              <a:t>[2] T. </a:t>
            </a:r>
            <a:r>
              <a:rPr lang="en-US" sz="1400" err="1"/>
              <a:t>Korany</a:t>
            </a:r>
            <a:r>
              <a:rPr lang="en-US" sz="1400"/>
              <a:t> and S. Taher, "Critical Chain Project Management- A Critique", </a:t>
            </a:r>
            <a:r>
              <a:rPr lang="en-US" sz="1400" i="1" err="1"/>
              <a:t>researchgate</a:t>
            </a:r>
            <a:r>
              <a:rPr lang="en-US" sz="1400"/>
              <a:t>, 2016.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/>
              <a:t>[3] R. Muller, “BUFFERS &amp; RISK: CRITICAL CHAIN PROJECT MANAGEMENT,” in </a:t>
            </a:r>
            <a:r>
              <a:rPr lang="en-US" sz="1400" i="1"/>
              <a:t>International Conference on Software Management &amp; Applications of Software Measurement</a:t>
            </a:r>
            <a:r>
              <a:rPr lang="en-US" sz="1400"/>
              <a:t>, 16-Feb-2001.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/>
              <a:t>[4] R. Barnes, T. Raz, and D. Dvir, “A Critical Look at Critical Chain Project Management,” </a:t>
            </a:r>
            <a:r>
              <a:rPr lang="en-US" sz="1400" i="1" err="1"/>
              <a:t>researchgate</a:t>
            </a:r>
            <a:r>
              <a:rPr lang="en-US" sz="1400"/>
              <a:t>, 2004.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/>
              <a:t>[5] </a:t>
            </a:r>
            <a:r>
              <a:rPr lang="en-US" sz="1400" err="1"/>
              <a:t>Shurrab</a:t>
            </a:r>
            <a:r>
              <a:rPr lang="en-US" sz="1400"/>
              <a:t> M (2015) Traditional Critical Path Method versus Critical Chain Project Management: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/>
              <a:t>A Comparative View. </a:t>
            </a:r>
            <a:r>
              <a:rPr lang="en-US" sz="1400" err="1"/>
              <a:t>Int</a:t>
            </a:r>
            <a:r>
              <a:rPr lang="en-US" sz="1400"/>
              <a:t> J Econ </a:t>
            </a:r>
            <a:r>
              <a:rPr lang="en-US" sz="1400" err="1"/>
              <a:t>Manag</a:t>
            </a:r>
            <a:r>
              <a:rPr lang="en-US" sz="1400"/>
              <a:t> Sci4:292. doi:10.4172/21626359.1000292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/>
              <a:t>[6] E. M. Goldratt and J. Cox, </a:t>
            </a:r>
            <a:r>
              <a:rPr lang="en-US" sz="1400" i="1"/>
              <a:t>The goal: a process of ongoing improvement</a:t>
            </a:r>
            <a:r>
              <a:rPr lang="en-US" sz="1400"/>
              <a:t>. Great Barrington, MA: North River Press, 2004.</a:t>
            </a:r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4715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916E-7EF3-41FF-BB40-E4ABE1E3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58"/>
            <a:ext cx="10018713" cy="1187245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0E81-10C2-4851-B3D6-3547A92E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3387"/>
            <a:ext cx="10018713" cy="4377813"/>
          </a:xfrm>
        </p:spPr>
        <p:txBody>
          <a:bodyPr/>
          <a:lstStyle/>
          <a:p>
            <a:r>
              <a:rPr lang="en-US"/>
              <a:t>Critical Chain solves some very clear issues that Traditional Project Management presents. </a:t>
            </a:r>
          </a:p>
          <a:p>
            <a:r>
              <a:rPr lang="en-US"/>
              <a:t>The first major issue Traditional Projects run into is student syndrome [1]. </a:t>
            </a:r>
          </a:p>
          <a:p>
            <a:r>
              <a:rPr lang="en-US"/>
              <a:t>Second is multitasking and the third is delays [1]. </a:t>
            </a:r>
          </a:p>
          <a:p>
            <a:r>
              <a:rPr lang="en-US"/>
              <a:t>Looking at the pitfalls of Traditional Project Management gives clear insight into why Critical Chain chooses to implement certain concepts.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0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417-DDA0-401B-BFC6-0FBC9C20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4" y="905933"/>
            <a:ext cx="6481989" cy="965200"/>
          </a:xfrm>
        </p:spPr>
        <p:txBody>
          <a:bodyPr>
            <a:normAutofit/>
          </a:bodyPr>
          <a:lstStyle/>
          <a:p>
            <a:r>
              <a:rPr lang="en-US"/>
              <a:t>Critical Chain [1]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16BB878-8B19-433A-817F-41F3062EB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" r="3" b="3"/>
          <a:stretch/>
        </p:blipFill>
        <p:spPr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4ED9C10-ECFC-41CB-9680-1058B710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035" y="1998133"/>
            <a:ext cx="6481987" cy="3793067"/>
          </a:xfrm>
        </p:spPr>
        <p:txBody>
          <a:bodyPr>
            <a:normAutofit/>
          </a:bodyPr>
          <a:lstStyle/>
          <a:p>
            <a:r>
              <a:rPr lang="en-US"/>
              <a:t>Uses stories to show the critical chain project management method</a:t>
            </a:r>
          </a:p>
          <a:p>
            <a:r>
              <a:rPr lang="en-US"/>
              <a:t>Initially follows a University professor at a failing business school as he tries to get tenure</a:t>
            </a:r>
          </a:p>
          <a:p>
            <a:r>
              <a:rPr lang="en-US"/>
              <a:t>Discusses the theory of constraints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06DCFA-D3F4-48CF-B6A5-98049D6E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 fontScale="90000"/>
          </a:bodyPr>
          <a:lstStyle/>
          <a:p>
            <a:r>
              <a:rPr lang="en-US"/>
              <a:t>Critical Chain Project Management- A Critique [2]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E632A4-D393-438E-93F7-30997055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r>
              <a:rPr lang="en-US"/>
              <a:t>Compares critical chain project management and critical path management </a:t>
            </a:r>
          </a:p>
          <a:p>
            <a:r>
              <a:rPr lang="en-US"/>
              <a:t>Uses a real world construction example: the Suez Canal to show effectiveness</a:t>
            </a:r>
          </a:p>
          <a:p>
            <a:r>
              <a:rPr lang="en-US"/>
              <a:t>CCPM was superior to the other options for the Egyptian government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891E0CF-3FC3-438A-B973-3C0AFE79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593" y="1189685"/>
            <a:ext cx="3226968" cy="41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5A2C-616E-43BA-9127-8288392F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4" y="905933"/>
            <a:ext cx="6481989" cy="96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BUFFERS &amp; RISK: CRITICAL CHAIN PROJECT MANAGEMENT [3]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1693A87-9E7A-4B73-BA0A-DB426A846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19" b="4"/>
          <a:stretch/>
        </p:blipFill>
        <p:spPr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077880-5981-4B4C-A411-49BF2BBC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035" y="1998133"/>
            <a:ext cx="6481987" cy="3793067"/>
          </a:xfrm>
        </p:spPr>
        <p:txBody>
          <a:bodyPr>
            <a:normAutofit/>
          </a:bodyPr>
          <a:lstStyle/>
          <a:p>
            <a:r>
              <a:rPr lang="en-US"/>
              <a:t>Discusses use of Statistical Process Control for buffer management </a:t>
            </a:r>
          </a:p>
          <a:p>
            <a:r>
              <a:rPr lang="en-US"/>
              <a:t>SPC is highly effective in identifying the causes during planning the buffers and creating a critical chain</a:t>
            </a:r>
          </a:p>
          <a:p>
            <a:r>
              <a:rPr lang="en-US"/>
              <a:t>SPC is helpful in distinguishing causes which leads to buffering techniques for managing and controlling project budget and time</a:t>
            </a:r>
          </a:p>
        </p:txBody>
      </p:sp>
    </p:spTree>
    <p:extLst>
      <p:ext uri="{BB962C8B-B14F-4D97-AF65-F5344CB8AC3E}">
        <p14:creationId xmlns:p14="http://schemas.microsoft.com/office/powerpoint/2010/main" val="31848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2D6E-64CA-416F-9C73-5DFFB90B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595" y="750869"/>
            <a:ext cx="5576361" cy="1504335"/>
          </a:xfrm>
        </p:spPr>
        <p:txBody>
          <a:bodyPr>
            <a:normAutofit/>
          </a:bodyPr>
          <a:lstStyle/>
          <a:p>
            <a:r>
              <a:rPr lang="en-US" sz="3200"/>
              <a:t>A Critical Look at Critical Chain Project Management [4]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2406F4-CFA9-4193-BE61-C94CEA50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849533" cy="3124201"/>
          </a:xfrm>
        </p:spPr>
        <p:txBody>
          <a:bodyPr anchor="t">
            <a:normAutofit/>
          </a:bodyPr>
          <a:lstStyle/>
          <a:p>
            <a:r>
              <a:rPr lang="en-US"/>
              <a:t>Doesn’t focus on making critical chain look like a better option</a:t>
            </a:r>
          </a:p>
          <a:p>
            <a:r>
              <a:rPr lang="en-US"/>
              <a:t> Clearly states several benefits as well as disadvantages of CCPM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6E35BF-7C88-41E9-9D7B-3C016FE7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781" y="757686"/>
            <a:ext cx="3726623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813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770D-375C-4891-9F41-CBAC9796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 fontScale="90000"/>
          </a:bodyPr>
          <a:lstStyle/>
          <a:p>
            <a:pPr indent="457200">
              <a:lnSpc>
                <a:spcPct val="90000"/>
              </a:lnSpc>
            </a:pPr>
            <a:r>
              <a:rPr lang="en-US" sz="3700"/>
              <a:t>Traditional Critical Path Method versus Critical Chain Project Management: A Comparative View [5]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6FAAB3-1DA9-4D02-A332-F5C835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670" y="1940623"/>
            <a:ext cx="6855356" cy="3793067"/>
          </a:xfrm>
        </p:spPr>
        <p:txBody>
          <a:bodyPr>
            <a:normAutofit/>
          </a:bodyPr>
          <a:lstStyle/>
          <a:p>
            <a:r>
              <a:rPr lang="en-US"/>
              <a:t>Critical chain project management tries to keep efficient by removing complications </a:t>
            </a:r>
          </a:p>
          <a:p>
            <a:r>
              <a:rPr lang="en-US"/>
              <a:t>Similarities: projects are almost always late in some manner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1F833A5-8A50-494A-882A-8B26B59C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78" y="1940622"/>
            <a:ext cx="2673019" cy="37915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383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F4F0-5309-464D-9659-65B20814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/>
              <a:t>The Goal [6]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F1AD0A-27FC-4297-B6CA-316C9DB0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en-US"/>
              <a:t>Follows a narrative of a failing manufacturing plant and its employees attempt to turn around production.</a:t>
            </a:r>
          </a:p>
          <a:p>
            <a:r>
              <a:rPr lang="en-US"/>
              <a:t>Uses this method of narrative to show how to improve throughput and address bottlenecks</a:t>
            </a:r>
          </a:p>
          <a:p>
            <a:r>
              <a:rPr lang="en-US"/>
              <a:t>Makes sure that everything marches to the tune of the constraints.</a:t>
            </a:r>
          </a:p>
          <a:p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3E9EFED-E220-42F8-84C6-F541FE108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743" y="1998131"/>
            <a:ext cx="2483443" cy="37915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294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BDF-22EE-408C-A901-F3D809A2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/>
              <a:t>The Usual Causes of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40D8-3ACC-4529-BBC2-DCD81A29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en-US"/>
              <a:t>First, the issue is deliberate padding and the fact that often a developer would potentially state that the project should take a certain time which will be padded by the manager. </a:t>
            </a:r>
          </a:p>
          <a:p>
            <a:r>
              <a:rPr lang="en-US"/>
              <a:t>Secondly, the student syndrome which is essentially procrastination.</a:t>
            </a:r>
          </a:p>
          <a:p>
            <a:r>
              <a:rPr lang="en-US"/>
              <a:t>Thirdly, the inability to effectively multitask.</a:t>
            </a:r>
          </a:p>
          <a:p>
            <a:r>
              <a:rPr lang="en-US"/>
              <a:t> Finally, there is Parkinson’s law 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CD581E-22B9-4D55-AB96-F8856766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907" y="3068566"/>
            <a:ext cx="2717116" cy="16506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7979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Macintosh PowerPoint</Application>
  <PresentationFormat>Widescreen</PresentationFormat>
  <Paragraphs>140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Parallax</vt:lpstr>
      <vt:lpstr>Compare and Contrast Critical Chain vs Traditional Project Management</vt:lpstr>
      <vt:lpstr>Introduction</vt:lpstr>
      <vt:lpstr>Critical Chain [1]</vt:lpstr>
      <vt:lpstr>Critical Chain Project Management- A Critique [2]</vt:lpstr>
      <vt:lpstr>BUFFERS &amp; RISK: CRITICAL CHAIN PROJECT MANAGEMENT [3]</vt:lpstr>
      <vt:lpstr>A Critical Look at Critical Chain Project Management [4]</vt:lpstr>
      <vt:lpstr>Traditional Critical Path Method versus Critical Chain Project Management: A Comparative View [5]</vt:lpstr>
      <vt:lpstr>The Goal [6]</vt:lpstr>
      <vt:lpstr>The Usual Causes of Delays</vt:lpstr>
      <vt:lpstr>Comparison of Both CCPM Methods</vt:lpstr>
      <vt:lpstr>How does estimating differ? </vt:lpstr>
      <vt:lpstr>How does planning differ? </vt:lpstr>
      <vt:lpstr>How does risk management differ?  </vt:lpstr>
      <vt:lpstr>How does monitoring progress differ? </vt:lpstr>
      <vt:lpstr>How does monitoring progress differ? </vt:lpstr>
      <vt:lpstr>Conclusion</vt:lpstr>
      <vt:lpstr>Key Questions Answered</vt:lpstr>
      <vt:lpstr>What we've learned</vt:lpstr>
      <vt:lpstr>References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Hale, Patrick</cp:lastModifiedBy>
  <cp:revision>2</cp:revision>
  <dcterms:modified xsi:type="dcterms:W3CDTF">2018-07-12T03:44:30Z</dcterms:modified>
</cp:coreProperties>
</file>