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5" r:id="rId12"/>
    <p:sldId id="284" r:id="rId13"/>
    <p:sldId id="271" r:id="rId14"/>
    <p:sldId id="283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7" r:id="rId28"/>
    <p:sldId id="288" r:id="rId29"/>
    <p:sldId id="297" r:id="rId30"/>
    <p:sldId id="289" r:id="rId31"/>
    <p:sldId id="290" r:id="rId32"/>
    <p:sldId id="291" r:id="rId33"/>
    <p:sldId id="292" r:id="rId34"/>
    <p:sldId id="293" r:id="rId35"/>
    <p:sldId id="294" r:id="rId36"/>
    <p:sldId id="298" r:id="rId37"/>
    <p:sldId id="295" r:id="rId38"/>
    <p:sldId id="296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12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21C8-BE25-5C41-8AFC-5FB0231A4D01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92C4-9417-5A4E-BD68-791E3564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56892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601768" cy="49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6/5/18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061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3AC41-F983-4AE5-A030-3B274AFE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23" y="5689288"/>
            <a:ext cx="7312677" cy="1143000"/>
          </a:xfrm>
        </p:spPr>
        <p:txBody>
          <a:bodyPr/>
          <a:lstStyle/>
          <a:p>
            <a:r>
              <a:rPr lang="en-US" dirty="0"/>
              <a:t>metrics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47004-04DF-4315-AD50-4699106C37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ROC curve and AUC (area under curve)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B3DF37-07E0-41A7-80B4-BDD7142C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347787"/>
            <a:ext cx="8467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6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ED596-D8B3-4CE7-A9E9-87878F80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5377F0-853F-468A-88B5-59803E5ACD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55743"/>
            <a:ext cx="6400800" cy="3961593"/>
          </a:xfrm>
        </p:spPr>
        <p:txBody>
          <a:bodyPr>
            <a:normAutofit/>
          </a:bodyPr>
          <a:lstStyle/>
          <a:p>
            <a:r>
              <a:rPr lang="en-US" dirty="0"/>
              <a:t>for the Pima Indian Diabetes model you created earlier, use R to calculate:</a:t>
            </a:r>
          </a:p>
          <a:p>
            <a:r>
              <a:rPr lang="en-US" dirty="0"/>
              <a:t>TP, TN, FP, FN</a:t>
            </a:r>
          </a:p>
          <a:p>
            <a:r>
              <a:rPr lang="en-US" dirty="0"/>
              <a:t>accuracy using TP, TN, FP, FN</a:t>
            </a:r>
          </a:p>
          <a:p>
            <a:r>
              <a:rPr lang="en-US" dirty="0"/>
              <a:t>error rate using accuracy</a:t>
            </a:r>
          </a:p>
          <a:p>
            <a:r>
              <a:rPr lang="en-US" dirty="0"/>
              <a:t>sensitivity</a:t>
            </a:r>
          </a:p>
          <a:p>
            <a:r>
              <a:rPr lang="en-US" dirty="0"/>
              <a:t>specificity</a:t>
            </a:r>
          </a:p>
          <a:p>
            <a:r>
              <a:rPr lang="en-US" dirty="0"/>
              <a:t>then use </a:t>
            </a:r>
            <a:r>
              <a:rPr lang="en-US" dirty="0" err="1"/>
              <a:t>confusionMatirx</a:t>
            </a:r>
            <a:r>
              <a:rPr lang="en-US" dirty="0"/>
              <a:t>() in package caret to verify your results</a:t>
            </a:r>
          </a:p>
        </p:txBody>
      </p:sp>
    </p:spTree>
    <p:extLst>
      <p:ext uri="{BB962C8B-B14F-4D97-AF65-F5344CB8AC3E}">
        <p14:creationId xmlns:p14="http://schemas.microsoft.com/office/powerpoint/2010/main" val="385278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4C0700-8B9C-408B-9B1E-91001AA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</a:t>
            </a:r>
            <a:br>
              <a:rPr lang="en-US" dirty="0"/>
            </a:br>
            <a:r>
              <a:rPr lang="en-US" dirty="0"/>
              <a:t>probability</a:t>
            </a:r>
            <a:br>
              <a:rPr lang="en-US" dirty="0"/>
            </a:br>
            <a:r>
              <a:rPr lang="en-US" dirty="0"/>
              <a:t>log odds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EDCE35-924D-4142-A6C3-42FAB63DA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710D1-23C1-466A-9A81-DAFB3FF7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71" y="5689288"/>
            <a:ext cx="7960629" cy="1143000"/>
          </a:xfrm>
        </p:spPr>
        <p:txBody>
          <a:bodyPr/>
          <a:lstStyle/>
          <a:p>
            <a:r>
              <a:rPr lang="en-US" dirty="0"/>
              <a:t>probability, odds, log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0C42F-8550-4576-AEF8-3A6720A297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Let’s say you played 10 games and won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E8BA2-4B97-4049-8636-2B5091F4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94" y="1296977"/>
            <a:ext cx="3962400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B0C9E6-5489-4689-8E96-AE2E06ABC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2637150"/>
            <a:ext cx="5019675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5746B3-F09C-4D1B-BCC7-56DBCD187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991" y="4206240"/>
            <a:ext cx="29051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4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F5173E6-3A9F-4889-850D-8B5C33C291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y = B</a:t>
            </a:r>
            <a:r>
              <a:rPr lang="en-US" baseline="-25000" dirty="0"/>
              <a:t>1</a:t>
            </a:r>
            <a:r>
              <a:rPr lang="en-US" dirty="0"/>
              <a:t>*x + B</a:t>
            </a:r>
            <a:r>
              <a:rPr lang="en-US" baseline="-25000" dirty="0"/>
              <a:t>0</a:t>
            </a:r>
          </a:p>
          <a:p>
            <a:r>
              <a:rPr lang="en-US" dirty="0"/>
              <a:t>in a linear regression model, the coefficient B</a:t>
            </a:r>
            <a:r>
              <a:rPr lang="en-US" baseline="-25000" dirty="0"/>
              <a:t>1</a:t>
            </a:r>
            <a:r>
              <a:rPr lang="en-US" dirty="0"/>
              <a:t> represents the change in y for a one-unit change in x</a:t>
            </a:r>
          </a:p>
          <a:p>
            <a:r>
              <a:rPr lang="en-US" dirty="0"/>
              <a:t>in </a:t>
            </a:r>
            <a:r>
              <a:rPr lang="en-US" b="1" dirty="0"/>
              <a:t>logistic regression</a:t>
            </a:r>
            <a:r>
              <a:rPr lang="en-US" dirty="0"/>
              <a:t>, the coefficient represents the change in the log odds of y for a one-unit change in x</a:t>
            </a:r>
          </a:p>
        </p:txBody>
      </p:sp>
    </p:spTree>
    <p:extLst>
      <p:ext uri="{BB962C8B-B14F-4D97-AF65-F5344CB8AC3E}">
        <p14:creationId xmlns:p14="http://schemas.microsoft.com/office/powerpoint/2010/main" val="19307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8EF22-98BD-456D-8AFE-2774D7C0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617C6B-3864-4235-A72D-49B3610DC3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just as it sounds, </a:t>
            </a:r>
            <a:r>
              <a:rPr lang="en-US" dirty="0" smtClean="0"/>
              <a:t>log odds is log</a:t>
            </a:r>
            <a:r>
              <a:rPr lang="en-US" dirty="0"/>
              <a:t>(odds)</a:t>
            </a:r>
          </a:p>
          <a:p>
            <a:r>
              <a:rPr lang="en-US" dirty="0"/>
              <a:t>the coefficients of logistic regression represent a change in the log odds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AA64DB-140C-4E3B-B8B6-E9A9F36D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07" y="2276916"/>
            <a:ext cx="4077230" cy="28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863E3-DDA2-4FD7-8A81-65587AE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324A52-AD3A-48E3-9D58-40AF79EAB7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x = fibrinogen</a:t>
            </a:r>
          </a:p>
          <a:p>
            <a:r>
              <a:rPr lang="en-US" dirty="0"/>
              <a:t>graphs on previous slide illustrate that the log odds are linear in the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64D46B-8019-4F86-8113-FBEEADBE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52637"/>
            <a:ext cx="42386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0F70D-5BB1-43BB-87A1-EE1CDC1F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938044-2285-4B4B-A3DA-23B56ECD80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coefficient for fibrinogen is 2.34</a:t>
            </a:r>
          </a:p>
          <a:p>
            <a:r>
              <a:rPr lang="en-US" dirty="0"/>
              <a:t>For every one-unit change in fibrinogen, the log odds changes by:</a:t>
            </a:r>
          </a:p>
          <a:p>
            <a:r>
              <a:rPr lang="en-US" dirty="0"/>
              <a:t>exp(2.34) / [1 + exp(2.34)]</a:t>
            </a:r>
          </a:p>
          <a:p>
            <a:r>
              <a:rPr lang="en-US" dirty="0"/>
              <a:t>the log odds are linear in the parameters</a:t>
            </a:r>
          </a:p>
          <a:p>
            <a:r>
              <a:rPr lang="en-US" dirty="0"/>
              <a:t>probability is not</a:t>
            </a:r>
          </a:p>
        </p:txBody>
      </p:sp>
    </p:spTree>
    <p:extLst>
      <p:ext uri="{BB962C8B-B14F-4D97-AF65-F5344CB8AC3E}">
        <p14:creationId xmlns:p14="http://schemas.microsoft.com/office/powerpoint/2010/main" val="176451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C604C9-82E0-4CE1-9DB0-F4D1C9D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EA3282-F8A7-4D73-BF7A-ACCB1BEA4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E5F77-7725-446E-A3FB-0B898A44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err="1"/>
              <a:t>runction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CEC518-FFCF-44DD-BECA-9C9526193F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output of linear regression prediction is a quantitative value that ranges over all real numbers</a:t>
            </a:r>
          </a:p>
          <a:p>
            <a:r>
              <a:rPr lang="en-US" dirty="0"/>
              <a:t>what we need for logistic regression is a function that will output probabilities in the range [0, 1]</a:t>
            </a:r>
          </a:p>
          <a:p>
            <a:r>
              <a:rPr lang="en-US" dirty="0"/>
              <a:t>the sigmoid, or logistic function, can map real values to the range [0, 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420331-06D1-421F-95C6-3E81D456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06" y="4089032"/>
            <a:ext cx="1866900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0C780E-601C-437D-B150-0BB4FE07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04" y="3717353"/>
            <a:ext cx="2836368" cy="18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B0D9B1-C5BE-4062-BBFE-B2D707535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F5173E6-3A9F-4889-850D-8B5C33C29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6447" y="1400326"/>
            <a:ext cx="3346704" cy="3855959"/>
          </a:xfrm>
        </p:spPr>
        <p:txBody>
          <a:bodyPr>
            <a:normAutofit/>
          </a:bodyPr>
          <a:lstStyle/>
          <a:p>
            <a:r>
              <a:rPr lang="en-US" dirty="0"/>
              <a:t>target is a quantitative variable</a:t>
            </a:r>
          </a:p>
          <a:p>
            <a:r>
              <a:rPr lang="en-US" dirty="0"/>
              <a:t>model creates a regression line that can be used to predict y values from new predictors</a:t>
            </a:r>
          </a:p>
          <a:p>
            <a:r>
              <a:rPr lang="en-US" dirty="0"/>
              <a:t>metrics on test set: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(prediction, actual)</a:t>
            </a:r>
          </a:p>
          <a:p>
            <a:pPr lvl="1"/>
            <a:r>
              <a:rPr lang="en-US" dirty="0" err="1"/>
              <a:t>mse</a:t>
            </a:r>
            <a:r>
              <a:rPr lang="en-US" dirty="0"/>
              <a:t> (mean squared error)</a:t>
            </a:r>
          </a:p>
          <a:p>
            <a:pPr lvl="1"/>
            <a:r>
              <a:rPr lang="en-US" dirty="0" err="1"/>
              <a:t>rmse</a:t>
            </a:r>
            <a:r>
              <a:rPr lang="en-US" dirty="0"/>
              <a:t> (root </a:t>
            </a:r>
            <a:r>
              <a:rPr lang="en-US" dirty="0" err="1"/>
              <a:t>mse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3018DC5-6D40-48DD-A5D2-7755E521D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B292014-BF1D-4DC1-AF23-9B97E11F4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399031"/>
            <a:ext cx="3346704" cy="3784587"/>
          </a:xfrm>
        </p:spPr>
        <p:txBody>
          <a:bodyPr>
            <a:normAutofit/>
          </a:bodyPr>
          <a:lstStyle/>
          <a:p>
            <a:r>
              <a:rPr lang="en-US" dirty="0"/>
              <a:t>target is a qualitative variable (factor), usually binary</a:t>
            </a:r>
          </a:p>
          <a:p>
            <a:r>
              <a:rPr lang="en-US" dirty="0"/>
              <a:t>model creates a decision boundary for classifying as positive or negative class</a:t>
            </a:r>
          </a:p>
          <a:p>
            <a:r>
              <a:rPr lang="en-US" dirty="0"/>
              <a:t>metrics on test set:</a:t>
            </a:r>
          </a:p>
          <a:p>
            <a:pPr lvl="1"/>
            <a:r>
              <a:rPr lang="en-US" dirty="0"/>
              <a:t>accuracy – percentage of correctly classified 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93" y="5689288"/>
            <a:ext cx="8045408" cy="1143000"/>
          </a:xfrm>
        </p:spPr>
        <p:txBody>
          <a:bodyPr/>
          <a:lstStyle/>
          <a:p>
            <a:r>
              <a:rPr lang="en-US" dirty="0"/>
              <a:t>Regression v.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8477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F8B829-0456-452D-8AA2-B5D6DF49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E4B294-06CC-44AF-A3A1-2D5F123CF9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logistic regression algorithm computes the log odds from the estimated parameters</a:t>
            </a:r>
          </a:p>
          <a:p>
            <a:r>
              <a:rPr lang="en-US" dirty="0"/>
              <a:t>the odds are the probability of the positive class p(x) over the negative class: 1 – p(x)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5F6BD3-DBEC-448D-AD27-5B1023CE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468880"/>
            <a:ext cx="294322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427849-FA2D-4E4F-B8C4-BAD4C48E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4" y="3716477"/>
            <a:ext cx="443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0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92BC-8E77-46F2-99A2-02235A5A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2BA260-20E6-4CD1-BEF1-9CD2A04325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threshold is typically 0.5</a:t>
            </a:r>
          </a:p>
          <a:p>
            <a:r>
              <a:rPr lang="en-US" dirty="0"/>
              <a:t>probabilities &gt; 0.5 are positive, else negative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5E4754-4C51-4379-840E-B0500266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49" y="1925378"/>
            <a:ext cx="6337216" cy="30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0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B0336-FA38-4B8F-B35C-1AB85BAF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B9086E-A997-4817-A39C-4EC295A31F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827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the coefficients and data from the diabetes model created earlier: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Compute the probabilities in R using coefficients and glucose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Compare these to the output of predict()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Create a plot with test glucose on the x axis and your probabilities on the y axis. What do you observe?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Create a vector of “test” values for glucose: 60, 100, 140, 180, 220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Compute the probabilities for these using your formulas. Are they consistent with your graph?</a:t>
            </a:r>
          </a:p>
        </p:txBody>
      </p:sp>
    </p:spTree>
    <p:extLst>
      <p:ext uri="{BB962C8B-B14F-4D97-AF65-F5344CB8AC3E}">
        <p14:creationId xmlns:p14="http://schemas.microsoft.com/office/powerpoint/2010/main" val="94274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6234F6-4EE9-4146-B31A-F736889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foundations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C51528-DA5A-449A-B3E6-B7DA62C61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0D22B-A23C-4CCE-BE4A-01F1CC43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307873-29F5-4E07-A99D-687C4182DA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loss function for linear regression: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won’t work for logistic regression because it won’t be a convex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E9E0A2-3EDB-403F-BB93-F89F06E3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02" y="1174508"/>
            <a:ext cx="27241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9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FC34F-F1AD-428D-8F17-BDCBA03C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29B0B7-9833-4659-843D-087679ABD7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2999" y="731520"/>
            <a:ext cx="7782997" cy="3474720"/>
          </a:xfrm>
        </p:spPr>
        <p:txBody>
          <a:bodyPr/>
          <a:lstStyle/>
          <a:p>
            <a:r>
              <a:rPr lang="en-US" dirty="0"/>
              <a:t>start with the likelihood: (one term always=1)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the log to get log-likelihood: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log-likelihood for each instance: (one term always=0)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F3585E-5004-4DB2-B608-F197FAA9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45" y="1146879"/>
            <a:ext cx="4036487" cy="841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EA5A4F-4F66-49F1-81CB-DB6FFA27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38400"/>
            <a:ext cx="4254981" cy="841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43FE1E-4D4A-44FB-945E-5684E0F55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963064"/>
            <a:ext cx="4581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E739B-6F3D-4175-BDC7-218D5DEC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3FC97-6F24-4828-BCD9-FB3F01E061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high penalty for wrong classification</a:t>
            </a:r>
          </a:p>
          <a:p>
            <a:r>
              <a:rPr lang="en-US" dirty="0"/>
              <a:t>put them together, it is a convex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317450-99EC-418E-9108-337616BF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84" y="1992779"/>
            <a:ext cx="6088614" cy="3633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F5802F-F91B-4BF7-BBD9-A50637F5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995072"/>
            <a:ext cx="4203500" cy="8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2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A38B90-CD81-485B-B495-45A1D76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predictors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438B17-FB28-457A-86EF-D49863CD7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9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E35B5-EC07-4638-9D11-A34BB996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</a:t>
            </a:r>
            <a:r>
              <a:rPr lang="en-US" dirty="0" smtClean="0"/>
              <a:t> 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4ECA3-F3EF-461F-AC0E-9BB6A7F8AB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609188"/>
          </a:xfrm>
        </p:spPr>
        <p:txBody>
          <a:bodyPr>
            <a:normAutofit/>
          </a:bodyPr>
          <a:lstStyle/>
          <a:p>
            <a:r>
              <a:rPr lang="en-US" dirty="0" smtClean="0"/>
              <a:t>NAs can cause problems for some algorithms so we need to know how to first detect them and then remove them</a:t>
            </a:r>
          </a:p>
          <a:p>
            <a:r>
              <a:rPr lang="en-US" dirty="0" smtClean="0"/>
              <a:t>We can use </a:t>
            </a:r>
            <a:r>
              <a:rPr lang="en-US" dirty="0" err="1" smtClean="0"/>
              <a:t>sapply</a:t>
            </a:r>
            <a:r>
              <a:rPr lang="en-US" dirty="0" smtClean="0"/>
              <a:t>() as shown on the next slide to find the NA values</a:t>
            </a:r>
          </a:p>
          <a:p>
            <a:r>
              <a:rPr lang="en-US" dirty="0" smtClean="0"/>
              <a:t>We can either replace NA values with the mean or median, or remove rows with NA values with </a:t>
            </a:r>
            <a:r>
              <a:rPr lang="en-US" dirty="0" err="1" smtClean="0"/>
              <a:t>complete.cases</a:t>
            </a:r>
            <a:r>
              <a:rPr lang="en-US" dirty="0" smtClean="0"/>
              <a:t>():</a:t>
            </a:r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&lt;- 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complete.cases</a:t>
            </a:r>
            <a:r>
              <a:rPr lang="en-US" dirty="0" smtClean="0"/>
              <a:t>(),]</a:t>
            </a:r>
          </a:p>
        </p:txBody>
      </p:sp>
    </p:spTree>
    <p:extLst>
      <p:ext uri="{BB962C8B-B14F-4D97-AF65-F5344CB8AC3E}">
        <p14:creationId xmlns:p14="http://schemas.microsoft.com/office/powerpoint/2010/main" val="300216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E35B5-EC07-4638-9D11-A34BB996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4ECA3-F3EF-461F-AC0E-9BB6A7F8AB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 using Titanic data: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3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7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B561B-6687-4974-B053-228B1A4C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CB3D3D-6EAA-42AD-BA09-069E35114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397598"/>
          </a:xfrm>
        </p:spPr>
        <p:txBody>
          <a:bodyPr/>
          <a:lstStyle/>
          <a:p>
            <a:r>
              <a:rPr lang="en-US" dirty="0"/>
              <a:t>First we look at the plasma data set in package HSAUR. The data measures the erythrocyte sedimentation rate and measurements for 2 plasma proteins. Higher ESR can indicate some health problems. </a:t>
            </a:r>
          </a:p>
          <a:p>
            <a:r>
              <a:rPr lang="en-US" dirty="0"/>
              <a:t>the data has 32 rows and 3 variables:</a:t>
            </a:r>
          </a:p>
          <a:p>
            <a:pPr lvl="1"/>
            <a:r>
              <a:rPr lang="en-US" dirty="0"/>
              <a:t>fibrinogen – levels in blood sample</a:t>
            </a:r>
          </a:p>
          <a:p>
            <a:pPr lvl="1"/>
            <a:r>
              <a:rPr lang="en-US" dirty="0"/>
              <a:t>globulin – levels in blood sample</a:t>
            </a:r>
          </a:p>
          <a:p>
            <a:pPr lvl="1"/>
            <a:r>
              <a:rPr lang="en-US" dirty="0"/>
              <a:t>ESR – factor with 2 levels</a:t>
            </a:r>
          </a:p>
          <a:p>
            <a:pPr lvl="2"/>
            <a:r>
              <a:rPr lang="en-US" dirty="0"/>
              <a:t>1 = ESR &lt; 20</a:t>
            </a:r>
          </a:p>
          <a:p>
            <a:pPr lvl="2"/>
            <a:r>
              <a:rPr lang="en-US" dirty="0"/>
              <a:t>2 = ESR &gt; 20</a:t>
            </a:r>
          </a:p>
        </p:txBody>
      </p:sp>
    </p:spTree>
    <p:extLst>
      <p:ext uri="{BB962C8B-B14F-4D97-AF65-F5344CB8AC3E}">
        <p14:creationId xmlns:p14="http://schemas.microsoft.com/office/powerpoint/2010/main" val="4112367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16CF3-02EA-4914-9B5C-4D927B12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8F0F55-B572-4445-BC46-AD473A8A29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select 4 columns: class, survived, </a:t>
            </a:r>
            <a:r>
              <a:rPr lang="en-US" dirty="0" err="1" smtClean="0"/>
              <a:t>pclass</a:t>
            </a:r>
            <a:r>
              <a:rPr lang="en-US" dirty="0" smtClean="0"/>
              <a:t>, sex, age</a:t>
            </a:r>
          </a:p>
          <a:p>
            <a:r>
              <a:rPr lang="en-US" dirty="0" smtClean="0"/>
              <a:t>deal with NAs</a:t>
            </a:r>
            <a:endParaRPr lang="en-US" dirty="0" smtClean="0"/>
          </a:p>
          <a:p>
            <a:r>
              <a:rPr lang="en-US" dirty="0" smtClean="0"/>
              <a:t>divide into 75/25 train/test</a:t>
            </a:r>
          </a:p>
          <a:p>
            <a:r>
              <a:rPr lang="en-US" dirty="0" smtClean="0"/>
              <a:t>create logistic regression model of survived ~ the 3 predictors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51463-C00A-42F8-ACA5-6103BBC0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34462" r="-34462"/>
          <a:stretch>
            <a:fillRect/>
          </a:stretch>
        </p:blipFill>
        <p:spPr>
          <a:xfrm>
            <a:off x="-842207" y="179222"/>
            <a:ext cx="9403398" cy="5104702"/>
          </a:xfrm>
        </p:spPr>
      </p:pic>
      <p:sp>
        <p:nvSpPr>
          <p:cNvPr id="5" name="TextBox 4"/>
          <p:cNvSpPr txBox="1"/>
          <p:nvPr/>
        </p:nvSpPr>
        <p:spPr>
          <a:xfrm>
            <a:off x="506211" y="5594743"/>
            <a:ext cx="2812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dummy variables,</a:t>
            </a:r>
          </a:p>
          <a:p>
            <a:r>
              <a:rPr lang="en-US" dirty="0" smtClean="0"/>
              <a:t>null vs. residual deviance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64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F822E-2584-419F-B2A6-01B28E45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on test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65259" r="-65259"/>
          <a:stretch>
            <a:fillRect/>
          </a:stretch>
        </p:blipFill>
        <p:spPr>
          <a:xfrm>
            <a:off x="-842935" y="230894"/>
            <a:ext cx="10054937" cy="5458394"/>
          </a:xfrm>
        </p:spPr>
      </p:pic>
    </p:spTree>
    <p:extLst>
      <p:ext uri="{BB962C8B-B14F-4D97-AF65-F5344CB8AC3E}">
        <p14:creationId xmlns:p14="http://schemas.microsoft.com/office/powerpoint/2010/main" val="2638413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37BF2-E842-4380-8DB0-77DB6400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5873" cy="6487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175" y="1273914"/>
            <a:ext cx="56642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910" y="3694944"/>
            <a:ext cx="388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7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B6168-FFF7-4CE5-BACD-0F7E01D8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7EC25F-3F93-4945-B2FE-E99C13365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0472" y="731519"/>
            <a:ext cx="7824076" cy="48010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the Pima Indian diabetes data: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Build a logistic regression model with all predictors, using the same train/test data as before; compare accuracy of the 2 models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R functions to count how many NAs are in each column.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Replace </a:t>
            </a:r>
            <a:r>
              <a:rPr lang="en-US" dirty="0"/>
              <a:t>NAs in the triceps and insulin columns with the mean of each column in both </a:t>
            </a:r>
            <a:r>
              <a:rPr lang="en-US" dirty="0" smtClean="0"/>
              <a:t>train </a:t>
            </a:r>
            <a:r>
              <a:rPr lang="en-US" dirty="0"/>
              <a:t>and test. Now replace train and test with rows that have complete data using </a:t>
            </a:r>
            <a:r>
              <a:rPr lang="en-US" dirty="0" err="1" smtClean="0"/>
              <a:t>complete.cases</a:t>
            </a:r>
            <a:r>
              <a:rPr lang="en-US" dirty="0"/>
              <a:t>(). </a:t>
            </a:r>
            <a:r>
              <a:rPr lang="en-US" dirty="0" smtClean="0"/>
              <a:t>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a second model with all predictors on the train and test that have been cleaned up.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you run </a:t>
            </a:r>
            <a:r>
              <a:rPr lang="en-US" dirty="0" err="1"/>
              <a:t>anova</a:t>
            </a:r>
            <a:r>
              <a:rPr lang="en-US" dirty="0"/>
              <a:t>() on these two models? Why or why not?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Compare </a:t>
            </a:r>
            <a:r>
              <a:rPr lang="en-US" dirty="0"/>
              <a:t>the accuracies of the two models.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Compare </a:t>
            </a:r>
            <a:r>
              <a:rPr lang="en-US" dirty="0"/>
              <a:t>the residual deviance and degrees of freedom for each model. Which model do </a:t>
            </a:r>
            <a:r>
              <a:rPr lang="en-US" dirty="0" smtClean="0"/>
              <a:t>you </a:t>
            </a:r>
            <a:r>
              <a:rPr lang="en-US" dirty="0"/>
              <a:t>think is best, and why? 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812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topic:</a:t>
            </a:r>
            <a:br>
              <a:rPr lang="en-US" dirty="0" smtClean="0"/>
            </a:b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4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log-loss function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114" b="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9327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942BD-765C-4C2E-80A7-96912B92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and Hessian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9193DD-7048-440C-9811-E86F1F1EBC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gradient using first derivative is the X matrix times how wrong f(x) is in predicting 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Hessian (second partial derivatives) is needed for optimization methods as it gives local curvature of a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01" y="1567432"/>
            <a:ext cx="4445000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3723640"/>
            <a:ext cx="7035800" cy="96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4966386"/>
            <a:ext cx="3403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72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181F4-4D06-4E57-885E-740E2558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75CC5B-C0F8-41D6-922C-A78C00F002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many methods:</a:t>
            </a:r>
          </a:p>
          <a:p>
            <a:pPr lvl="1"/>
            <a:r>
              <a:rPr lang="en-US" dirty="0" smtClean="0"/>
              <a:t>gradient descent, at each step the parameters theta get closer to optimal values,</a:t>
            </a:r>
            <a:r>
              <a:rPr lang="en-US" dirty="0"/>
              <a:t> </a:t>
            </a:r>
            <a:r>
              <a:rPr lang="en-US" dirty="0" smtClean="0"/>
              <a:t>eta is step size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stochastic gradient descent </a:t>
            </a:r>
            <a:r>
              <a:rPr lang="mr-IN" dirty="0" smtClean="0"/>
              <a:t>–</a:t>
            </a:r>
            <a:r>
              <a:rPr lang="en-US" dirty="0" smtClean="0"/>
              <a:t> process data in small batches; this improves computation time</a:t>
            </a:r>
          </a:p>
          <a:p>
            <a:pPr lvl="1"/>
            <a:r>
              <a:rPr lang="en-US" dirty="0" smtClean="0"/>
              <a:t>Newton’s method </a:t>
            </a:r>
            <a:r>
              <a:rPr lang="mr-IN" dirty="0" smtClean="0"/>
              <a:t>–</a:t>
            </a:r>
            <a:r>
              <a:rPr lang="en-US" dirty="0" smtClean="0"/>
              <a:t> uses Hessian and often converges faster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08" y="1888562"/>
            <a:ext cx="208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9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593" y="5689288"/>
            <a:ext cx="7977207" cy="1143000"/>
          </a:xfrm>
        </p:spPr>
        <p:txBody>
          <a:bodyPr/>
          <a:lstStyle/>
          <a:p>
            <a:r>
              <a:rPr lang="en-US" dirty="0" smtClean="0"/>
              <a:t>optimization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using plasma data</a:t>
            </a:r>
          </a:p>
          <a:p>
            <a:r>
              <a:rPr lang="en-US" dirty="0" smtClean="0"/>
              <a:t>first create a sigmoid function</a:t>
            </a:r>
          </a:p>
          <a:p>
            <a:r>
              <a:rPr lang="en-US" dirty="0" smtClean="0"/>
              <a:t>set up initial weights</a:t>
            </a:r>
          </a:p>
          <a:p>
            <a:r>
              <a:rPr lang="en-US" dirty="0" smtClean="0"/>
              <a:t>set up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4274"/>
            <a:ext cx="9144000" cy="27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3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A602D-9908-4807-8CAF-CEC80C45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570FBF-CB63-4890-A4EF-B95A80787B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divide data into train/test</a:t>
            </a:r>
          </a:p>
          <a:p>
            <a:r>
              <a:rPr lang="en-US" dirty="0"/>
              <a:t>create a logistic regression model</a:t>
            </a:r>
          </a:p>
          <a:p>
            <a:r>
              <a:rPr lang="en-US" dirty="0"/>
              <a:t>look at the summary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05217C-26D4-458B-B1B1-B8C62676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4" y="2761368"/>
            <a:ext cx="8876452" cy="27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37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5164" y="731520"/>
            <a:ext cx="7628696" cy="3104875"/>
          </a:xfrm>
        </p:spPr>
        <p:txBody>
          <a:bodyPr/>
          <a:lstStyle/>
          <a:p>
            <a:r>
              <a:rPr lang="en-US" dirty="0" smtClean="0"/>
              <a:t>iterate 500,000 times, each iteration:</a:t>
            </a:r>
          </a:p>
          <a:p>
            <a:pPr lvl="1"/>
            <a:r>
              <a:rPr lang="en-US" dirty="0" smtClean="0"/>
              <a:t>multiplies weights by log likelihood, runs these values through sigmoid function to get a vector of probabilities</a:t>
            </a:r>
          </a:p>
          <a:p>
            <a:pPr lvl="1"/>
            <a:r>
              <a:rPr lang="en-US" dirty="0" smtClean="0"/>
              <a:t>computes the error</a:t>
            </a:r>
          </a:p>
          <a:p>
            <a:pPr lvl="1"/>
            <a:r>
              <a:rPr lang="en-US" dirty="0" smtClean="0"/>
              <a:t>updates the weights by: weights + learning rate * gradient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0051"/>
            <a:ext cx="9144000" cy="27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4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table shows the change in weights at various numbers of iterations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64" y="1873486"/>
            <a:ext cx="4013200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686" y="4919821"/>
            <a:ext cx="770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500,000 iterations we have the same coefficients as </a:t>
            </a:r>
            <a:r>
              <a:rPr lang="en-US" dirty="0" err="1" smtClean="0"/>
              <a:t>glm</a:t>
            </a:r>
            <a:r>
              <a:rPr lang="en-US" dirty="0" smtClean="0"/>
              <a:t>() gave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0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2928" r="2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2908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one-versus-all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in book and online, idea:</a:t>
            </a:r>
          </a:p>
          <a:p>
            <a:r>
              <a:rPr lang="en-US" dirty="0" smtClean="0"/>
              <a:t>make 3 data sets where each set has Species=1 for that species and Species=0 for the two other</a:t>
            </a:r>
          </a:p>
          <a:p>
            <a:r>
              <a:rPr lang="en-US" dirty="0" smtClean="0"/>
              <a:t>then run 3 logistic regression models</a:t>
            </a:r>
          </a:p>
          <a:p>
            <a:r>
              <a:rPr lang="en-US" dirty="0" smtClean="0"/>
              <a:t>this gave accuracies of 0.98, 1, and 0.62</a:t>
            </a:r>
          </a:p>
          <a:p>
            <a:r>
              <a:rPr lang="en-US" dirty="0" smtClean="0"/>
              <a:t>average of 87%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49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 in </a:t>
            </a:r>
            <a:r>
              <a:rPr lang="en-US" dirty="0" err="1" smtClean="0"/>
              <a:t>glm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algorithm will work even with these warnings which can occur if the data is too easily separated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5300"/>
            <a:ext cx="914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7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1" y="5689288"/>
            <a:ext cx="7915040" cy="1143000"/>
          </a:xfrm>
        </p:spPr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312629"/>
          </a:xfrm>
        </p:spPr>
        <p:txBody>
          <a:bodyPr/>
          <a:lstStyle/>
          <a:p>
            <a:r>
              <a:rPr lang="en-US" dirty="0" smtClean="0"/>
              <a:t>for logistic regression:</a:t>
            </a:r>
          </a:p>
          <a:p>
            <a:endParaRPr lang="en-US" dirty="0"/>
          </a:p>
          <a:p>
            <a:r>
              <a:rPr lang="en-US" dirty="0" smtClean="0"/>
              <a:t>the link function is </a:t>
            </a:r>
            <a:r>
              <a:rPr lang="en-US" dirty="0" err="1" smtClean="0"/>
              <a:t>logit</a:t>
            </a:r>
            <a:endParaRPr lang="en-US" dirty="0" smtClean="0"/>
          </a:p>
          <a:p>
            <a:r>
              <a:rPr lang="en-US" dirty="0" smtClean="0"/>
              <a:t>other families include Gaussian, Gamma, </a:t>
            </a:r>
            <a:r>
              <a:rPr lang="en-US" dirty="0"/>
              <a:t>P</a:t>
            </a:r>
            <a:r>
              <a:rPr lang="en-US" dirty="0" smtClean="0"/>
              <a:t>oisson and more, each with its own link function</a:t>
            </a:r>
          </a:p>
          <a:p>
            <a:r>
              <a:rPr lang="en-US" dirty="0" smtClean="0"/>
              <a:t>the link function links the mean of the target to the linear term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logit</a:t>
            </a:r>
            <a:r>
              <a:rPr lang="en-US" dirty="0" smtClean="0"/>
              <a:t> link functions links the mean of the target to the linear combination of the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error rate</a:t>
            </a:r>
          </a:p>
          <a:p>
            <a:r>
              <a:rPr lang="en-US" dirty="0" smtClean="0"/>
              <a:t>sensitivity</a:t>
            </a:r>
          </a:p>
          <a:p>
            <a:r>
              <a:rPr lang="en-US" dirty="0" smtClean="0"/>
              <a:t>specificity</a:t>
            </a:r>
          </a:p>
          <a:p>
            <a:r>
              <a:rPr lang="en-US" dirty="0" smtClean="0"/>
              <a:t>Kappa</a:t>
            </a:r>
          </a:p>
          <a:p>
            <a:r>
              <a:rPr lang="en-US" dirty="0" smtClean="0"/>
              <a:t>ROC</a:t>
            </a:r>
          </a:p>
          <a:p>
            <a:r>
              <a:rPr lang="en-US" dirty="0" smtClean="0"/>
              <a:t>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12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0834" y="701741"/>
            <a:ext cx="6400800" cy="3474720"/>
          </a:xfrm>
        </p:spPr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separates classes well if they are linearly separable</a:t>
            </a:r>
          </a:p>
          <a:p>
            <a:pPr lvl="1"/>
            <a:r>
              <a:rPr lang="en-US" dirty="0" smtClean="0"/>
              <a:t>computationally inexpensive</a:t>
            </a:r>
          </a:p>
          <a:p>
            <a:pPr lvl="1"/>
            <a:r>
              <a:rPr lang="en-US" dirty="0" smtClean="0"/>
              <a:t>nice probabilistic output</a:t>
            </a:r>
          </a:p>
          <a:p>
            <a:r>
              <a:rPr lang="en-US" dirty="0" smtClean="0"/>
              <a:t>weaknesses:</a:t>
            </a:r>
          </a:p>
          <a:p>
            <a:pPr lvl="1"/>
            <a:r>
              <a:rPr lang="en-US" dirty="0" smtClean="0"/>
              <a:t>prone to </a:t>
            </a:r>
            <a:r>
              <a:rPr lang="en-US" dirty="0" err="1" smtClean="0"/>
              <a:t>underfitting</a:t>
            </a:r>
            <a:r>
              <a:rPr lang="en-US" dirty="0" smtClean="0"/>
              <a:t>; not flexible enough to capture complex non-linear decision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9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5C44AD-B7A4-4661-A98F-A712F670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2AC49A-D626-4005-AFBA-BC179FBDC2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7E7B661-2D40-47A4-8EA2-1640FF60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8724"/>
            <a:ext cx="7300566" cy="54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05389-6284-4F68-916D-712862FD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on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1DF2C-BA1B-43D5-982D-92BF2F303C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extract probabilities</a:t>
            </a:r>
          </a:p>
          <a:p>
            <a:r>
              <a:rPr lang="en-US" dirty="0"/>
              <a:t>convert these to binary predictions</a:t>
            </a:r>
          </a:p>
          <a:p>
            <a:r>
              <a:rPr lang="en-US" dirty="0"/>
              <a:t>compute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7BAAB6-0C1A-44AD-84D6-AD11A0906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81225"/>
            <a:ext cx="8534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C7C2A-AB90-4707-893D-7CD8BB8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F4B7E0-5E94-4117-BCED-F57197367C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Load the PimaIndiansDiabetes2 data set from package </a:t>
            </a:r>
            <a:r>
              <a:rPr lang="en-US" dirty="0" err="1"/>
              <a:t>mlbench</a:t>
            </a:r>
            <a:r>
              <a:rPr lang="en-US" dirty="0"/>
              <a:t>.</a:t>
            </a:r>
          </a:p>
          <a:p>
            <a:r>
              <a:rPr lang="en-US" dirty="0"/>
              <a:t>Examine the data and convert </a:t>
            </a:r>
            <a:r>
              <a:rPr lang="en-US" dirty="0">
                <a:sym typeface="Wingdings" panose="05000000000000000000" pitchFamily="2" charset="2"/>
              </a:rPr>
              <a:t>to factor or numeric as needed.</a:t>
            </a:r>
            <a:endParaRPr lang="en-US" dirty="0"/>
          </a:p>
          <a:p>
            <a:r>
              <a:rPr lang="en-US" dirty="0"/>
              <a:t>Divide the data into 80/20 train/test.</a:t>
            </a:r>
          </a:p>
          <a:p>
            <a:r>
              <a:rPr lang="en-US" dirty="0"/>
              <a:t>Build a logistic regression model predicting diabetes from glucose.</a:t>
            </a:r>
          </a:p>
          <a:p>
            <a:r>
              <a:rPr lang="en-US" dirty="0"/>
              <a:t>If your accuracy is NA, add </a:t>
            </a:r>
            <a:r>
              <a:rPr lang="en-US" dirty="0" err="1" smtClean="0"/>
              <a:t>na.rm</a:t>
            </a:r>
            <a:r>
              <a:rPr lang="en-US" dirty="0"/>
              <a:t>=TRUE to the mean(). </a:t>
            </a:r>
          </a:p>
        </p:txBody>
      </p:sp>
    </p:spTree>
    <p:extLst>
      <p:ext uri="{BB962C8B-B14F-4D97-AF65-F5344CB8AC3E}">
        <p14:creationId xmlns:p14="http://schemas.microsoft.com/office/powerpoint/2010/main" val="65624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3AC41-F983-4AE5-A030-3B274AFE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23" y="5689288"/>
            <a:ext cx="7312677" cy="1143000"/>
          </a:xfrm>
        </p:spPr>
        <p:txBody>
          <a:bodyPr/>
          <a:lstStyle/>
          <a:p>
            <a:r>
              <a:rPr lang="en-US" dirty="0"/>
              <a:t>metrics for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B84E340-C346-4060-AED1-167BA8F486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8096" y="731837"/>
            <a:ext cx="6084549" cy="414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3AC41-F983-4AE5-A030-3B274AFE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23" y="5689288"/>
            <a:ext cx="7312677" cy="1143000"/>
          </a:xfrm>
        </p:spPr>
        <p:txBody>
          <a:bodyPr/>
          <a:lstStyle/>
          <a:p>
            <a:r>
              <a:rPr lang="en-US" dirty="0"/>
              <a:t>metrics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47004-04DF-4315-AD50-4699106C37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kappa – adjusts for correct predictions by chance</a:t>
            </a:r>
          </a:p>
          <a:p>
            <a:endParaRPr lang="en-US" dirty="0"/>
          </a:p>
          <a:p>
            <a:r>
              <a:rPr lang="en-US" dirty="0"/>
              <a:t> &lt;2.0 poor agreement</a:t>
            </a:r>
          </a:p>
          <a:p>
            <a:r>
              <a:rPr lang="en-US" dirty="0"/>
              <a:t> 0.2 to 0.4 fair agreement</a:t>
            </a:r>
          </a:p>
          <a:p>
            <a:r>
              <a:rPr lang="en-US" dirty="0"/>
              <a:t> 0.4 to 0.6 moderate agreement</a:t>
            </a:r>
          </a:p>
          <a:p>
            <a:r>
              <a:rPr lang="en-US" dirty="0"/>
              <a:t> 0.6 to 0.8 good agreement</a:t>
            </a:r>
          </a:p>
          <a:p>
            <a:r>
              <a:rPr lang="en-US" dirty="0"/>
              <a:t> 0.8 to 1.0 very good agreement</a:t>
            </a:r>
          </a:p>
        </p:txBody>
      </p:sp>
    </p:spTree>
    <p:extLst>
      <p:ext uri="{BB962C8B-B14F-4D97-AF65-F5344CB8AC3E}">
        <p14:creationId xmlns:p14="http://schemas.microsoft.com/office/powerpoint/2010/main" val="40792279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1763</TotalTime>
  <Words>1449</Words>
  <Application>Microsoft Macintosh PowerPoint</Application>
  <PresentationFormat>On-screen Show (4:3)</PresentationFormat>
  <Paragraphs>198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Slipstream</vt:lpstr>
      <vt:lpstr>Logistic Regression</vt:lpstr>
      <vt:lpstr>Regression v. Classification</vt:lpstr>
      <vt:lpstr>Example</vt:lpstr>
      <vt:lpstr>logistic regression</vt:lpstr>
      <vt:lpstr>summary output</vt:lpstr>
      <vt:lpstr>evaluate on test set</vt:lpstr>
      <vt:lpstr>Practice</vt:lpstr>
      <vt:lpstr>metrics for classification</vt:lpstr>
      <vt:lpstr>metrics for classification</vt:lpstr>
      <vt:lpstr>metrics for classification</vt:lpstr>
      <vt:lpstr>practice</vt:lpstr>
      <vt:lpstr>odds probability log odds</vt:lpstr>
      <vt:lpstr>probability, odds, log odds</vt:lpstr>
      <vt:lpstr>Logistic Regression</vt:lpstr>
      <vt:lpstr>log odds</vt:lpstr>
      <vt:lpstr>plasma model</vt:lpstr>
      <vt:lpstr>plasma model</vt:lpstr>
      <vt:lpstr>the algorithm</vt:lpstr>
      <vt:lpstr>logistic runction</vt:lpstr>
      <vt:lpstr>logistic function</vt:lpstr>
      <vt:lpstr>predictions</vt:lpstr>
      <vt:lpstr>practice</vt:lpstr>
      <vt:lpstr>mathematical foundations</vt:lpstr>
      <vt:lpstr>loss functions</vt:lpstr>
      <vt:lpstr>loss functions</vt:lpstr>
      <vt:lpstr>loss function</vt:lpstr>
      <vt:lpstr>using multiple predictors</vt:lpstr>
      <vt:lpstr>Handling NAs</vt:lpstr>
      <vt:lpstr>Find NAs</vt:lpstr>
      <vt:lpstr>Titanic Demo</vt:lpstr>
      <vt:lpstr>summary()</vt:lpstr>
      <vt:lpstr>evaluate on test data</vt:lpstr>
      <vt:lpstr>ROC</vt:lpstr>
      <vt:lpstr>Practice</vt:lpstr>
      <vt:lpstr>advanced topic: optimization</vt:lpstr>
      <vt:lpstr>log-loss function</vt:lpstr>
      <vt:lpstr>gradient and Hessian</vt:lpstr>
      <vt:lpstr>optimization</vt:lpstr>
      <vt:lpstr>optimization from scratch</vt:lpstr>
      <vt:lpstr>iterate</vt:lpstr>
      <vt:lpstr>weights</vt:lpstr>
      <vt:lpstr>multiclass classification</vt:lpstr>
      <vt:lpstr>iris data</vt:lpstr>
      <vt:lpstr>one-versus-all</vt:lpstr>
      <vt:lpstr>warnings in glm()</vt:lpstr>
      <vt:lpstr>generalized linear models</vt:lpstr>
      <vt:lpstr>classification metrics</vt:lpstr>
      <vt:lpstr>summary</vt:lpstr>
    </vt:vector>
  </TitlesOfParts>
  <Company>UNT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Karen Mazidi</dc:creator>
  <cp:lastModifiedBy>Karen Mazidi</cp:lastModifiedBy>
  <cp:revision>77</cp:revision>
  <dcterms:created xsi:type="dcterms:W3CDTF">2017-04-04T15:04:44Z</dcterms:created>
  <dcterms:modified xsi:type="dcterms:W3CDTF">2018-06-05T17:30:04Z</dcterms:modified>
</cp:coreProperties>
</file>