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0"/>
  </p:notesMasterIdLst>
  <p:sldIdLst>
    <p:sldId id="256" r:id="rId2"/>
    <p:sldId id="262" r:id="rId3"/>
    <p:sldId id="263" r:id="rId4"/>
    <p:sldId id="264" r:id="rId5"/>
    <p:sldId id="269" r:id="rId6"/>
    <p:sldId id="265" r:id="rId7"/>
    <p:sldId id="266" r:id="rId8"/>
    <p:sldId id="267"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68" r:id="rId22"/>
    <p:sldId id="282" r:id="rId23"/>
    <p:sldId id="283" r:id="rId24"/>
    <p:sldId id="284" r:id="rId25"/>
    <p:sldId id="285" r:id="rId26"/>
    <p:sldId id="286" r:id="rId27"/>
    <p:sldId id="28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3" d="100"/>
          <a:sy n="143" d="100"/>
        </p:scale>
        <p:origin x="-112" y="-3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9"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A21C8-BE25-5C41-8AFC-5FB0231A4D01}" type="datetimeFigureOut">
              <a:rPr lang="en-US" smtClean="0"/>
              <a:t>6/6/18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2892C4-9417-5A4E-BD68-791E35641322}" type="slidenum">
              <a:rPr lang="en-US" smtClean="0"/>
              <a:t>‹#›</a:t>
            </a:fld>
            <a:endParaRPr lang="en-US"/>
          </a:p>
        </p:txBody>
      </p:sp>
    </p:spTree>
    <p:extLst>
      <p:ext uri="{BB962C8B-B14F-4D97-AF65-F5344CB8AC3E}">
        <p14:creationId xmlns:p14="http://schemas.microsoft.com/office/powerpoint/2010/main" val="4550268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6/6/18</a:t>
            </a:fld>
            <a:endParaRPr lang="en-US"/>
          </a:p>
        </p:txBody>
      </p:sp>
      <p:sp>
        <p:nvSpPr>
          <p:cNvPr id="5" name="Footer Placeholder 4"/>
          <p:cNvSpPr>
            <a:spLocks noGrp="1"/>
          </p:cNvSpPr>
          <p:nvPr>
            <p:ph type="ftr" sz="quarter" idx="11"/>
          </p:nvPr>
        </p:nvSpPr>
        <p:spPr>
          <a:xfrm>
            <a:off x="457199" y="6172200"/>
            <a:ext cx="335280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E80666-FB37-4B36-9149-507F3B0178E3}" type="datetimeFigureOut">
              <a:rPr lang="en-US" smtClean="0"/>
              <a:pPr/>
              <a:t>6/6/18</a:t>
            </a:fld>
            <a:endParaRPr lang="en-US"/>
          </a:p>
        </p:txBody>
      </p:sp>
      <p:sp>
        <p:nvSpPr>
          <p:cNvPr id="5" name="Footer Placeholder 4"/>
          <p:cNvSpPr>
            <a:spLocks noGrp="1"/>
          </p:cNvSpPr>
          <p:nvPr>
            <p:ph type="ftr" sz="quarter" idx="11"/>
          </p:nvPr>
        </p:nvSpPr>
        <p:spPr>
          <a:xfrm>
            <a:off x="457199" y="6172200"/>
            <a:ext cx="335280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6/6/18</a:t>
            </a:fld>
            <a:endParaRPr lang="en-US"/>
          </a:p>
        </p:txBody>
      </p:sp>
      <p:sp>
        <p:nvSpPr>
          <p:cNvPr id="5" name="Footer Placeholder 4"/>
          <p:cNvSpPr>
            <a:spLocks noGrp="1"/>
          </p:cNvSpPr>
          <p:nvPr>
            <p:ph type="ftr" sz="quarter" idx="11"/>
          </p:nvPr>
        </p:nvSpPr>
        <p:spPr>
          <a:xfrm>
            <a:off x="457199" y="6172200"/>
            <a:ext cx="335280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6/6/18</a:t>
            </a:fld>
            <a:endParaRPr lang="en-US"/>
          </a:p>
        </p:txBody>
      </p:sp>
      <p:sp>
        <p:nvSpPr>
          <p:cNvPr id="5" name="Footer Placeholder 4"/>
          <p:cNvSpPr>
            <a:spLocks noGrp="1"/>
          </p:cNvSpPr>
          <p:nvPr>
            <p:ph type="ftr" sz="quarter" idx="11"/>
          </p:nvPr>
        </p:nvSpPr>
        <p:spPr>
          <a:xfrm>
            <a:off x="457199" y="6172200"/>
            <a:ext cx="335280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6/6/18</a:t>
            </a:fld>
            <a:endParaRPr lang="en-US"/>
          </a:p>
        </p:txBody>
      </p:sp>
      <p:sp>
        <p:nvSpPr>
          <p:cNvPr id="5" name="Footer Placeholder 4"/>
          <p:cNvSpPr>
            <a:spLocks noGrp="1"/>
          </p:cNvSpPr>
          <p:nvPr>
            <p:ph type="ftr" sz="quarter" idx="11"/>
          </p:nvPr>
        </p:nvSpPr>
        <p:spPr>
          <a:xfrm>
            <a:off x="457199" y="6172200"/>
            <a:ext cx="335280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6/6/18</a:t>
            </a:fld>
            <a:endParaRPr lang="en-US"/>
          </a:p>
        </p:txBody>
      </p:sp>
      <p:sp>
        <p:nvSpPr>
          <p:cNvPr id="6" name="Footer Placeholder 5"/>
          <p:cNvSpPr>
            <a:spLocks noGrp="1"/>
          </p:cNvSpPr>
          <p:nvPr>
            <p:ph type="ftr" sz="quarter" idx="11"/>
          </p:nvPr>
        </p:nvSpPr>
        <p:spPr>
          <a:xfrm>
            <a:off x="457199" y="6172200"/>
            <a:ext cx="3352801"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6/6/18</a:t>
            </a:fld>
            <a:endParaRPr lang="en-US"/>
          </a:p>
        </p:txBody>
      </p:sp>
      <p:sp>
        <p:nvSpPr>
          <p:cNvPr id="8" name="Footer Placeholder 7"/>
          <p:cNvSpPr>
            <a:spLocks noGrp="1"/>
          </p:cNvSpPr>
          <p:nvPr>
            <p:ph type="ftr" sz="quarter" idx="11"/>
          </p:nvPr>
        </p:nvSpPr>
        <p:spPr>
          <a:xfrm>
            <a:off x="457199" y="6172200"/>
            <a:ext cx="3352801"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6/6/18</a:t>
            </a:fld>
            <a:endParaRPr lang="en-US"/>
          </a:p>
        </p:txBody>
      </p:sp>
      <p:sp>
        <p:nvSpPr>
          <p:cNvPr id="4" name="Footer Placeholder 3"/>
          <p:cNvSpPr>
            <a:spLocks noGrp="1"/>
          </p:cNvSpPr>
          <p:nvPr>
            <p:ph type="ftr" sz="quarter" idx="11"/>
          </p:nvPr>
        </p:nvSpPr>
        <p:spPr>
          <a:xfrm>
            <a:off x="457199" y="6172200"/>
            <a:ext cx="3352801"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6/6/18</a:t>
            </a:fld>
            <a:endParaRPr lang="en-US"/>
          </a:p>
        </p:txBody>
      </p:sp>
      <p:sp>
        <p:nvSpPr>
          <p:cNvPr id="3" name="Footer Placeholder 2"/>
          <p:cNvSpPr>
            <a:spLocks noGrp="1"/>
          </p:cNvSpPr>
          <p:nvPr>
            <p:ph type="ftr" sz="quarter" idx="11"/>
          </p:nvPr>
        </p:nvSpPr>
        <p:spPr>
          <a:xfrm>
            <a:off x="457199" y="6172200"/>
            <a:ext cx="3352801"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6/6/18</a:t>
            </a:fld>
            <a:endParaRPr lang="en-US"/>
          </a:p>
        </p:txBody>
      </p:sp>
      <p:sp>
        <p:nvSpPr>
          <p:cNvPr id="6" name="Footer Placeholder 5"/>
          <p:cNvSpPr>
            <a:spLocks noGrp="1"/>
          </p:cNvSpPr>
          <p:nvPr>
            <p:ph type="ftr" sz="quarter" idx="11"/>
          </p:nvPr>
        </p:nvSpPr>
        <p:spPr>
          <a:xfrm>
            <a:off x="457199" y="6172200"/>
            <a:ext cx="3352801"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6/6/18</a:t>
            </a:fld>
            <a:endParaRPr lang="en-US"/>
          </a:p>
        </p:txBody>
      </p:sp>
      <p:sp>
        <p:nvSpPr>
          <p:cNvPr id="6" name="Footer Placeholder 5"/>
          <p:cNvSpPr>
            <a:spLocks noGrp="1"/>
          </p:cNvSpPr>
          <p:nvPr>
            <p:ph type="ftr" sz="quarter" idx="11"/>
          </p:nvPr>
        </p:nvSpPr>
        <p:spPr>
          <a:xfrm>
            <a:off x="457199" y="6172200"/>
            <a:ext cx="3352801"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3810000" y="6172200"/>
            <a:ext cx="1828800" cy="365125"/>
          </a:xfrm>
          <a:prstGeom prst="rect">
            <a:avLst/>
          </a:prstGeom>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5689288"/>
            <a:ext cx="6512511" cy="1143000"/>
          </a:xfrm>
          <a:prstGeom prst="rect">
            <a:avLst/>
          </a:prstGeom>
          <a:effectLst/>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1143000" y="732260"/>
            <a:ext cx="6601768" cy="49570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6/6/18</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Machine Learning</a:t>
            </a:r>
          </a:p>
        </p:txBody>
      </p:sp>
      <p:sp>
        <p:nvSpPr>
          <p:cNvPr id="3" name="Title 2"/>
          <p:cNvSpPr>
            <a:spLocks noGrp="1"/>
          </p:cNvSpPr>
          <p:nvPr>
            <p:ph type="ctrTitle"/>
          </p:nvPr>
        </p:nvSpPr>
        <p:spPr>
          <a:xfrm>
            <a:off x="817581" y="3132290"/>
            <a:ext cx="7805776" cy="1793167"/>
          </a:xfrm>
        </p:spPr>
        <p:txBody>
          <a:bodyPr/>
          <a:lstStyle/>
          <a:p>
            <a:r>
              <a:rPr lang="en-US" dirty="0" err="1" smtClean="0"/>
              <a:t>kNN</a:t>
            </a:r>
            <a:r>
              <a:rPr lang="en-US" dirty="0" smtClean="0"/>
              <a:t/>
            </a:r>
            <a:br>
              <a:rPr lang="en-US" dirty="0" smtClean="0"/>
            </a:br>
            <a:r>
              <a:rPr lang="en-US" dirty="0" smtClean="0"/>
              <a:t>k Nearest Neighbors</a:t>
            </a:r>
            <a:endParaRPr lang="en-US" dirty="0"/>
          </a:p>
        </p:txBody>
      </p:sp>
    </p:spTree>
    <p:extLst>
      <p:ext uri="{BB962C8B-B14F-4D97-AF65-F5344CB8AC3E}">
        <p14:creationId xmlns:p14="http://schemas.microsoft.com/office/powerpoint/2010/main" val="2206181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37" y="5689288"/>
            <a:ext cx="8137063" cy="1143000"/>
          </a:xfrm>
        </p:spPr>
        <p:txBody>
          <a:bodyPr/>
          <a:lstStyle/>
          <a:p>
            <a:r>
              <a:rPr lang="en-US" dirty="0" smtClean="0"/>
              <a:t>curse of dimensionality</a:t>
            </a:r>
            <a:endParaRPr lang="en-US" dirty="0"/>
          </a:p>
        </p:txBody>
      </p:sp>
      <p:sp>
        <p:nvSpPr>
          <p:cNvPr id="3" name="Content Placeholder 2"/>
          <p:cNvSpPr>
            <a:spLocks noGrp="1"/>
          </p:cNvSpPr>
          <p:nvPr>
            <p:ph sz="quarter" idx="13"/>
          </p:nvPr>
        </p:nvSpPr>
        <p:spPr/>
        <p:txBody>
          <a:bodyPr/>
          <a:lstStyle/>
          <a:p>
            <a:r>
              <a:rPr lang="en-US" dirty="0" smtClean="0"/>
              <a:t>the more predictors we have, the larger the space</a:t>
            </a:r>
          </a:p>
          <a:p>
            <a:r>
              <a:rPr lang="en-US" dirty="0" smtClean="0"/>
              <a:t>searching for a “near” neighbor in 3-dimensional space is quite a different thing from search in 20-dimensional space</a:t>
            </a:r>
          </a:p>
          <a:p>
            <a:r>
              <a:rPr lang="en-US" dirty="0" err="1" smtClean="0"/>
              <a:t>kNN</a:t>
            </a:r>
            <a:r>
              <a:rPr lang="en-US" dirty="0" smtClean="0"/>
              <a:t> may bog down in high dimensions</a:t>
            </a:r>
            <a:endParaRPr lang="en-US" dirty="0"/>
          </a:p>
        </p:txBody>
      </p:sp>
    </p:spTree>
    <p:extLst>
      <p:ext uri="{BB962C8B-B14F-4D97-AF65-F5344CB8AC3E}">
        <p14:creationId xmlns:p14="http://schemas.microsoft.com/office/powerpoint/2010/main" val="412876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nearness</a:t>
            </a:r>
            <a:endParaRPr lang="en-US" dirty="0"/>
          </a:p>
        </p:txBody>
      </p:sp>
      <p:sp>
        <p:nvSpPr>
          <p:cNvPr id="3" name="Content Placeholder 2"/>
          <p:cNvSpPr>
            <a:spLocks noGrp="1"/>
          </p:cNvSpPr>
          <p:nvPr>
            <p:ph sz="quarter" idx="13"/>
          </p:nvPr>
        </p:nvSpPr>
        <p:spPr/>
        <p:txBody>
          <a:bodyPr/>
          <a:lstStyle/>
          <a:p>
            <a:r>
              <a:rPr lang="en-US" dirty="0" smtClean="0"/>
              <a:t>nearness can use a distance metric like Euclidean distance</a:t>
            </a:r>
          </a:p>
          <a:p>
            <a:endParaRPr lang="en-US" dirty="0" smtClean="0"/>
          </a:p>
          <a:p>
            <a:endParaRPr lang="en-US" dirty="0"/>
          </a:p>
          <a:p>
            <a:endParaRPr lang="en-US" dirty="0" smtClean="0"/>
          </a:p>
          <a:p>
            <a:r>
              <a:rPr lang="en-US" dirty="0" smtClean="0"/>
              <a:t>this means that we need numeric features, not factors</a:t>
            </a:r>
          </a:p>
          <a:p>
            <a:r>
              <a:rPr lang="en-US" dirty="0" smtClean="0"/>
              <a:t>you should convert factors to integers</a:t>
            </a:r>
            <a:endParaRPr lang="en-US" dirty="0"/>
          </a:p>
        </p:txBody>
      </p:sp>
      <p:pic>
        <p:nvPicPr>
          <p:cNvPr id="4" name="Picture 3"/>
          <p:cNvPicPr>
            <a:picLocks noChangeAspect="1"/>
          </p:cNvPicPr>
          <p:nvPr/>
        </p:nvPicPr>
        <p:blipFill>
          <a:blip r:embed="rId2"/>
          <a:stretch>
            <a:fillRect/>
          </a:stretch>
        </p:blipFill>
        <p:spPr>
          <a:xfrm>
            <a:off x="2301913" y="1586246"/>
            <a:ext cx="3213100" cy="1270000"/>
          </a:xfrm>
          <a:prstGeom prst="rect">
            <a:avLst/>
          </a:prstGeom>
        </p:spPr>
      </p:pic>
    </p:spTree>
    <p:extLst>
      <p:ext uri="{BB962C8B-B14F-4D97-AF65-F5344CB8AC3E}">
        <p14:creationId xmlns:p14="http://schemas.microsoft.com/office/powerpoint/2010/main" val="381868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sz="quarter" idx="13"/>
          </p:nvPr>
        </p:nvSpPr>
        <p:spPr>
          <a:xfrm>
            <a:off x="532854" y="731520"/>
            <a:ext cx="8081622" cy="3474720"/>
          </a:xfrm>
        </p:spPr>
        <p:txBody>
          <a:bodyPr/>
          <a:lstStyle/>
          <a:p>
            <a:r>
              <a:rPr lang="en-US" dirty="0" smtClean="0"/>
              <a:t>normalizing data reshapes data into a normal distribution</a:t>
            </a:r>
          </a:p>
          <a:p>
            <a:r>
              <a:rPr lang="en-US" dirty="0" smtClean="0"/>
              <a:t>scaling transforms the data but may or may not result in a normal distribution</a:t>
            </a:r>
          </a:p>
          <a:p>
            <a:r>
              <a:rPr lang="en-US" dirty="0" smtClean="0"/>
              <a:t>scale() using the default settings will transform data to have mean=0 and </a:t>
            </a:r>
            <a:r>
              <a:rPr lang="en-US" dirty="0" err="1" smtClean="0"/>
              <a:t>sd</a:t>
            </a:r>
            <a:r>
              <a:rPr lang="en-US" dirty="0" smtClean="0"/>
              <a:t>=1</a:t>
            </a:r>
          </a:p>
          <a:p>
            <a:r>
              <a:rPr lang="en-US" dirty="0" smtClean="0"/>
              <a:t>if the data is skewed you might want to manually normalize:</a:t>
            </a:r>
            <a:endParaRPr lang="en-US" dirty="0"/>
          </a:p>
        </p:txBody>
      </p:sp>
      <p:pic>
        <p:nvPicPr>
          <p:cNvPr id="4" name="Picture 3"/>
          <p:cNvPicPr>
            <a:picLocks noChangeAspect="1"/>
          </p:cNvPicPr>
          <p:nvPr/>
        </p:nvPicPr>
        <p:blipFill>
          <a:blip r:embed="rId2"/>
          <a:stretch>
            <a:fillRect/>
          </a:stretch>
        </p:blipFill>
        <p:spPr>
          <a:xfrm>
            <a:off x="1143000" y="3619188"/>
            <a:ext cx="7302500" cy="2070100"/>
          </a:xfrm>
          <a:prstGeom prst="rect">
            <a:avLst/>
          </a:prstGeom>
        </p:spPr>
      </p:pic>
    </p:spTree>
    <p:extLst>
      <p:ext uri="{BB962C8B-B14F-4D97-AF65-F5344CB8AC3E}">
        <p14:creationId xmlns:p14="http://schemas.microsoft.com/office/powerpoint/2010/main" val="410353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t>
            </a:r>
            <a:endParaRPr lang="en-US" dirty="0"/>
          </a:p>
        </p:txBody>
      </p:sp>
      <p:sp>
        <p:nvSpPr>
          <p:cNvPr id="3" name="Content Placeholder 2"/>
          <p:cNvSpPr>
            <a:spLocks noGrp="1"/>
          </p:cNvSpPr>
          <p:nvPr>
            <p:ph sz="quarter" idx="13"/>
          </p:nvPr>
        </p:nvSpPr>
        <p:spPr/>
        <p:txBody>
          <a:bodyPr/>
          <a:lstStyle/>
          <a:p>
            <a:r>
              <a:rPr lang="en-US" dirty="0" smtClean="0"/>
              <a:t>after you scale or normalize, you need to be able to reverse it to get results in the original units</a:t>
            </a:r>
          </a:p>
          <a:p>
            <a:r>
              <a:rPr lang="en-US" dirty="0" smtClean="0"/>
              <a:t>package </a:t>
            </a:r>
            <a:r>
              <a:rPr lang="en-US" dirty="0" err="1" smtClean="0"/>
              <a:t>DMwR</a:t>
            </a:r>
            <a:r>
              <a:rPr lang="en-US" dirty="0" smtClean="0"/>
              <a:t> has an </a:t>
            </a:r>
            <a:r>
              <a:rPr lang="en-US" dirty="0" err="1" smtClean="0"/>
              <a:t>unscale</a:t>
            </a:r>
            <a:r>
              <a:rPr lang="en-US" dirty="0" smtClean="0"/>
              <a:t>() function</a:t>
            </a:r>
            <a:endParaRPr lang="en-US" dirty="0"/>
          </a:p>
        </p:txBody>
      </p:sp>
      <p:pic>
        <p:nvPicPr>
          <p:cNvPr id="4" name="Picture 3"/>
          <p:cNvPicPr>
            <a:picLocks noChangeAspect="1"/>
          </p:cNvPicPr>
          <p:nvPr/>
        </p:nvPicPr>
        <p:blipFill>
          <a:blip r:embed="rId2"/>
          <a:stretch>
            <a:fillRect/>
          </a:stretch>
        </p:blipFill>
        <p:spPr>
          <a:xfrm>
            <a:off x="1562100" y="2590800"/>
            <a:ext cx="6007100" cy="1676400"/>
          </a:xfrm>
          <a:prstGeom prst="rect">
            <a:avLst/>
          </a:prstGeom>
        </p:spPr>
      </p:pic>
    </p:spTree>
    <p:extLst>
      <p:ext uri="{BB962C8B-B14F-4D97-AF65-F5344CB8AC3E}">
        <p14:creationId xmlns:p14="http://schemas.microsoft.com/office/powerpoint/2010/main" val="2070381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sz="quarter" idx="13"/>
          </p:nvPr>
        </p:nvSpPr>
        <p:spPr/>
        <p:txBody>
          <a:bodyPr/>
          <a:lstStyle/>
          <a:p>
            <a:r>
              <a:rPr lang="en-US" dirty="0" smtClean="0"/>
              <a:t>if data is in the same scale already, like the iris data, you won’t need to scale it</a:t>
            </a:r>
          </a:p>
          <a:p>
            <a:r>
              <a:rPr lang="en-US" dirty="0" smtClean="0"/>
              <a:t>otherwise, scaling usually improves performance</a:t>
            </a:r>
            <a:endParaRPr lang="en-US" dirty="0"/>
          </a:p>
        </p:txBody>
      </p:sp>
    </p:spTree>
    <p:extLst>
      <p:ext uri="{BB962C8B-B14F-4D97-AF65-F5344CB8AC3E}">
        <p14:creationId xmlns:p14="http://schemas.microsoft.com/office/powerpoint/2010/main" val="361106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sz="quarter" idx="13"/>
          </p:nvPr>
        </p:nvSpPr>
        <p:spPr/>
        <p:txBody>
          <a:bodyPr/>
          <a:lstStyle/>
          <a:p>
            <a:r>
              <a:rPr lang="en-US" dirty="0" smtClean="0"/>
              <a:t>Using the same wine data</a:t>
            </a:r>
          </a:p>
          <a:p>
            <a:pPr marL="502920" indent="-457200">
              <a:buFont typeface="+mj-lt"/>
              <a:buAutoNum type="arabicPeriod"/>
            </a:pPr>
            <a:r>
              <a:rPr lang="en-US" dirty="0" smtClean="0"/>
              <a:t>scale the data and see if performance improves</a:t>
            </a:r>
          </a:p>
          <a:p>
            <a:pPr marL="502920" indent="-457200">
              <a:buFont typeface="+mj-lt"/>
              <a:buAutoNum type="arabicPeriod"/>
            </a:pPr>
            <a:r>
              <a:rPr lang="en-US" dirty="0" smtClean="0"/>
              <a:t>try reducing the number of predictors and see how it changes either results or execution time</a:t>
            </a:r>
            <a:endParaRPr lang="en-US" dirty="0"/>
          </a:p>
        </p:txBody>
      </p:sp>
    </p:spTree>
    <p:extLst>
      <p:ext uri="{BB962C8B-B14F-4D97-AF65-F5344CB8AC3E}">
        <p14:creationId xmlns:p14="http://schemas.microsoft.com/office/powerpoint/2010/main" val="258065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regression</a:t>
            </a:r>
            <a:endParaRPr lang="en-US" dirty="0"/>
          </a:p>
        </p:txBody>
      </p:sp>
      <p:sp>
        <p:nvSpPr>
          <p:cNvPr id="3" name="Content Placeholder 2"/>
          <p:cNvSpPr>
            <a:spLocks noGrp="1"/>
          </p:cNvSpPr>
          <p:nvPr>
            <p:ph sz="quarter" idx="13"/>
          </p:nvPr>
        </p:nvSpPr>
        <p:spPr/>
        <p:txBody>
          <a:bodyPr/>
          <a:lstStyle/>
          <a:p>
            <a:r>
              <a:rPr lang="en-US" dirty="0" smtClean="0"/>
              <a:t>Auto data in package ISLR</a:t>
            </a:r>
          </a:p>
          <a:p>
            <a:r>
              <a:rPr lang="en-US" dirty="0" smtClean="0"/>
              <a:t>linear regression </a:t>
            </a:r>
            <a:r>
              <a:rPr lang="en-US" dirty="0" err="1" smtClean="0"/>
              <a:t>cor</a:t>
            </a:r>
            <a:r>
              <a:rPr lang="en-US" dirty="0" smtClean="0"/>
              <a:t>=.9, </a:t>
            </a:r>
            <a:r>
              <a:rPr lang="en-US" dirty="0" err="1" smtClean="0"/>
              <a:t>mse</a:t>
            </a:r>
            <a:r>
              <a:rPr lang="en-US" dirty="0" smtClean="0"/>
              <a:t>=9.88</a:t>
            </a:r>
          </a:p>
          <a:p>
            <a:r>
              <a:rPr lang="en-US" dirty="0" err="1" smtClean="0"/>
              <a:t>unscaled</a:t>
            </a:r>
            <a:r>
              <a:rPr lang="en-US" dirty="0" smtClean="0"/>
              <a:t> </a:t>
            </a:r>
            <a:r>
              <a:rPr lang="en-US" dirty="0" err="1" smtClean="0"/>
              <a:t>knn</a:t>
            </a:r>
            <a:r>
              <a:rPr lang="en-US" dirty="0" smtClean="0"/>
              <a:t> </a:t>
            </a:r>
            <a:r>
              <a:rPr lang="en-US" dirty="0" err="1" smtClean="0"/>
              <a:t>cor</a:t>
            </a:r>
            <a:r>
              <a:rPr lang="en-US" dirty="0" smtClean="0"/>
              <a:t>=.8, </a:t>
            </a:r>
            <a:r>
              <a:rPr lang="en-US" dirty="0" err="1" smtClean="0"/>
              <a:t>mse</a:t>
            </a:r>
            <a:r>
              <a:rPr lang="en-US" dirty="0" smtClean="0"/>
              <a:t>=19.29</a:t>
            </a:r>
          </a:p>
          <a:p>
            <a:r>
              <a:rPr lang="en-US" dirty="0" smtClean="0"/>
              <a:t>scaled </a:t>
            </a:r>
            <a:r>
              <a:rPr lang="en-US" dirty="0" err="1" smtClean="0"/>
              <a:t>knn</a:t>
            </a:r>
            <a:r>
              <a:rPr lang="en-US" dirty="0" smtClean="0"/>
              <a:t> </a:t>
            </a:r>
            <a:r>
              <a:rPr lang="en-US" dirty="0" err="1" smtClean="0"/>
              <a:t>cor</a:t>
            </a:r>
            <a:r>
              <a:rPr lang="en-US" dirty="0" smtClean="0"/>
              <a:t>=.92, </a:t>
            </a:r>
            <a:r>
              <a:rPr lang="en-US" dirty="0" err="1" smtClean="0"/>
              <a:t>mse</a:t>
            </a:r>
            <a:r>
              <a:rPr lang="en-US" dirty="0" smtClean="0"/>
              <a:t>=0.138</a:t>
            </a:r>
            <a:endParaRPr lang="en-US" dirty="0"/>
          </a:p>
        </p:txBody>
      </p:sp>
      <p:pic>
        <p:nvPicPr>
          <p:cNvPr id="4" name="Picture 3"/>
          <p:cNvPicPr>
            <a:picLocks noChangeAspect="1"/>
          </p:cNvPicPr>
          <p:nvPr/>
        </p:nvPicPr>
        <p:blipFill>
          <a:blip r:embed="rId2"/>
          <a:stretch>
            <a:fillRect/>
          </a:stretch>
        </p:blipFill>
        <p:spPr>
          <a:xfrm>
            <a:off x="0" y="2482265"/>
            <a:ext cx="9144000" cy="3040734"/>
          </a:xfrm>
          <a:prstGeom prst="rect">
            <a:avLst/>
          </a:prstGeom>
        </p:spPr>
      </p:pic>
    </p:spTree>
    <p:extLst>
      <p:ext uri="{BB962C8B-B14F-4D97-AF65-F5344CB8AC3E}">
        <p14:creationId xmlns:p14="http://schemas.microsoft.com/office/powerpoint/2010/main" val="2771806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sz="quarter" idx="13"/>
          </p:nvPr>
        </p:nvSpPr>
        <p:spPr>
          <a:xfrm>
            <a:off x="1143000" y="731520"/>
            <a:ext cx="7162800" cy="3474720"/>
          </a:xfrm>
        </p:spPr>
        <p:txBody>
          <a:bodyPr/>
          <a:lstStyle/>
          <a:p>
            <a:r>
              <a:rPr lang="en-US" dirty="0" smtClean="0"/>
              <a:t>Using the same wine data, try to predict quality</a:t>
            </a:r>
          </a:p>
          <a:p>
            <a:pPr marL="502920" indent="-457200">
              <a:buFont typeface="+mj-lt"/>
              <a:buAutoNum type="arabicPeriod"/>
            </a:pPr>
            <a:r>
              <a:rPr lang="en-US" dirty="0" smtClean="0"/>
              <a:t>remove the red/white column from scaled train and test sets</a:t>
            </a:r>
          </a:p>
          <a:p>
            <a:pPr marL="502920" indent="-457200">
              <a:buFont typeface="+mj-lt"/>
              <a:buAutoNum type="arabicPeriod"/>
            </a:pPr>
            <a:r>
              <a:rPr lang="en-US" dirty="0" smtClean="0"/>
              <a:t>run </a:t>
            </a:r>
            <a:r>
              <a:rPr lang="en-US" dirty="0" err="1" smtClean="0"/>
              <a:t>knnreg</a:t>
            </a:r>
            <a:r>
              <a:rPr lang="en-US" dirty="0" smtClean="0"/>
              <a:t>() on the data</a:t>
            </a:r>
          </a:p>
          <a:p>
            <a:pPr marL="502920" indent="-457200">
              <a:buFont typeface="+mj-lt"/>
              <a:buAutoNum type="arabicPeriod"/>
            </a:pPr>
            <a:r>
              <a:rPr lang="en-US" dirty="0" smtClean="0"/>
              <a:t>what is </a:t>
            </a:r>
            <a:r>
              <a:rPr lang="en-US" dirty="0" err="1" smtClean="0"/>
              <a:t>cor</a:t>
            </a:r>
            <a:r>
              <a:rPr lang="en-US" dirty="0" smtClean="0"/>
              <a:t> and </a:t>
            </a:r>
            <a:r>
              <a:rPr lang="en-US" dirty="0" err="1" smtClean="0"/>
              <a:t>mse</a:t>
            </a:r>
            <a:r>
              <a:rPr lang="en-US" dirty="0" smtClean="0"/>
              <a:t>?</a:t>
            </a:r>
          </a:p>
          <a:p>
            <a:pPr marL="502920" indent="-457200">
              <a:buFont typeface="+mj-lt"/>
              <a:buAutoNum type="arabicPeriod"/>
            </a:pPr>
            <a:r>
              <a:rPr lang="en-US" dirty="0" smtClean="0"/>
              <a:t>create a linear regression model</a:t>
            </a:r>
          </a:p>
          <a:p>
            <a:pPr marL="502920" indent="-457200">
              <a:buFont typeface="+mj-lt"/>
              <a:buAutoNum type="arabicPeriod"/>
            </a:pPr>
            <a:r>
              <a:rPr lang="en-US" dirty="0" smtClean="0"/>
              <a:t>compare the model performance</a:t>
            </a:r>
            <a:endParaRPr lang="en-US" dirty="0"/>
          </a:p>
        </p:txBody>
      </p:sp>
    </p:spTree>
    <p:extLst>
      <p:ext uri="{BB962C8B-B14F-4D97-AF65-F5344CB8AC3E}">
        <p14:creationId xmlns:p14="http://schemas.microsoft.com/office/powerpoint/2010/main" val="373125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best k</a:t>
            </a:r>
            <a:endParaRPr lang="en-US" dirty="0"/>
          </a:p>
        </p:txBody>
      </p:sp>
      <p:pic>
        <p:nvPicPr>
          <p:cNvPr id="4" name="Content Placeholder 3"/>
          <p:cNvPicPr>
            <a:picLocks noGrp="1" noChangeAspect="1"/>
          </p:cNvPicPr>
          <p:nvPr>
            <p:ph sz="quarter" idx="13"/>
          </p:nvPr>
        </p:nvPicPr>
        <p:blipFill>
          <a:blip r:embed="rId2"/>
          <a:srcRect t="-14253" b="-14253"/>
          <a:stretch>
            <a:fillRect/>
          </a:stretch>
        </p:blipFill>
        <p:spPr>
          <a:xfrm>
            <a:off x="514329" y="-271575"/>
            <a:ext cx="7986853" cy="4335720"/>
          </a:xfrm>
        </p:spPr>
      </p:pic>
      <p:pic>
        <p:nvPicPr>
          <p:cNvPr id="5" name="Picture 4"/>
          <p:cNvPicPr>
            <a:picLocks noChangeAspect="1"/>
          </p:cNvPicPr>
          <p:nvPr/>
        </p:nvPicPr>
        <p:blipFill>
          <a:blip r:embed="rId3"/>
          <a:stretch>
            <a:fillRect/>
          </a:stretch>
        </p:blipFill>
        <p:spPr>
          <a:xfrm>
            <a:off x="514329" y="3886200"/>
            <a:ext cx="2819400" cy="927100"/>
          </a:xfrm>
          <a:prstGeom prst="rect">
            <a:avLst/>
          </a:prstGeom>
        </p:spPr>
      </p:pic>
    </p:spTree>
    <p:extLst>
      <p:ext uri="{BB962C8B-B14F-4D97-AF65-F5344CB8AC3E}">
        <p14:creationId xmlns:p14="http://schemas.microsoft.com/office/powerpoint/2010/main" val="209734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results</a:t>
            </a:r>
            <a:endParaRPr lang="en-US" dirty="0"/>
          </a:p>
        </p:txBody>
      </p:sp>
      <p:sp>
        <p:nvSpPr>
          <p:cNvPr id="3" name="Content Placeholder 2"/>
          <p:cNvSpPr>
            <a:spLocks noGrp="1"/>
          </p:cNvSpPr>
          <p:nvPr>
            <p:ph sz="quarter" idx="13"/>
          </p:nvPr>
        </p:nvSpPr>
        <p:spPr/>
        <p:txBody>
          <a:bodyPr/>
          <a:lstStyle/>
          <a:p>
            <a:r>
              <a:rPr lang="en-US" dirty="0" smtClean="0"/>
              <a:t>index 8 corresponds to k=15</a:t>
            </a:r>
            <a:endParaRPr lang="en-US" dirty="0"/>
          </a:p>
        </p:txBody>
      </p:sp>
      <p:pic>
        <p:nvPicPr>
          <p:cNvPr id="4" name="Picture 3"/>
          <p:cNvPicPr>
            <a:picLocks noChangeAspect="1"/>
          </p:cNvPicPr>
          <p:nvPr/>
        </p:nvPicPr>
        <p:blipFill>
          <a:blip r:embed="rId2"/>
          <a:stretch>
            <a:fillRect/>
          </a:stretch>
        </p:blipFill>
        <p:spPr>
          <a:xfrm>
            <a:off x="0" y="1199132"/>
            <a:ext cx="9144000" cy="1584520"/>
          </a:xfrm>
          <a:prstGeom prst="rect">
            <a:avLst/>
          </a:prstGeom>
        </p:spPr>
      </p:pic>
      <p:pic>
        <p:nvPicPr>
          <p:cNvPr id="5" name="Picture 4"/>
          <p:cNvPicPr>
            <a:picLocks noChangeAspect="1"/>
          </p:cNvPicPr>
          <p:nvPr/>
        </p:nvPicPr>
        <p:blipFill>
          <a:blip r:embed="rId3"/>
          <a:stretch>
            <a:fillRect/>
          </a:stretch>
        </p:blipFill>
        <p:spPr>
          <a:xfrm>
            <a:off x="347538" y="2855995"/>
            <a:ext cx="4253802" cy="3564638"/>
          </a:xfrm>
          <a:prstGeom prst="rect">
            <a:avLst/>
          </a:prstGeom>
        </p:spPr>
      </p:pic>
    </p:spTree>
    <p:extLst>
      <p:ext uri="{BB962C8B-B14F-4D97-AF65-F5344CB8AC3E}">
        <p14:creationId xmlns:p14="http://schemas.microsoft.com/office/powerpoint/2010/main" val="189040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endParaRPr lang="en-US" dirty="0"/>
          </a:p>
        </p:txBody>
      </p:sp>
      <p:sp>
        <p:nvSpPr>
          <p:cNvPr id="3" name="Content Placeholder 2"/>
          <p:cNvSpPr>
            <a:spLocks noGrp="1"/>
          </p:cNvSpPr>
          <p:nvPr>
            <p:ph sz="quarter" idx="13"/>
          </p:nvPr>
        </p:nvSpPr>
        <p:spPr>
          <a:xfrm>
            <a:off x="1143000" y="731520"/>
            <a:ext cx="6400800" cy="4957768"/>
          </a:xfrm>
        </p:spPr>
        <p:txBody>
          <a:bodyPr/>
          <a:lstStyle/>
          <a:p>
            <a:pPr>
              <a:buFont typeface="Wingdings" panose="05000000000000000000" pitchFamily="2" charset="2"/>
              <a:buChar char="v"/>
            </a:pPr>
            <a:r>
              <a:rPr lang="en-US" sz="2400" dirty="0" smtClean="0"/>
              <a:t>supervised learning</a:t>
            </a:r>
          </a:p>
          <a:p>
            <a:pPr>
              <a:buFont typeface="Wingdings" panose="05000000000000000000" pitchFamily="2" charset="2"/>
              <a:buChar char="v"/>
            </a:pPr>
            <a:r>
              <a:rPr lang="en-US" sz="2400" dirty="0" smtClean="0"/>
              <a:t>regression or classification</a:t>
            </a:r>
          </a:p>
          <a:p>
            <a:pPr>
              <a:buFont typeface="Wingdings" panose="05000000000000000000" pitchFamily="2" charset="2"/>
              <a:buChar char="v"/>
            </a:pPr>
            <a:r>
              <a:rPr lang="en-US" sz="2400" dirty="0" smtClean="0"/>
              <a:t>does not form a model of the data</a:t>
            </a:r>
          </a:p>
          <a:p>
            <a:pPr>
              <a:buFont typeface="Wingdings" panose="05000000000000000000" pitchFamily="2" charset="2"/>
              <a:buChar char="v"/>
            </a:pPr>
            <a:r>
              <a:rPr lang="en-US" sz="2400" dirty="0" smtClean="0"/>
              <a:t>“training” involves reading in the training data</a:t>
            </a:r>
          </a:p>
          <a:p>
            <a:pPr>
              <a:buFont typeface="Wingdings" panose="05000000000000000000" pitchFamily="2" charset="2"/>
              <a:buChar char="v"/>
            </a:pPr>
            <a:r>
              <a:rPr lang="en-US" sz="2400" dirty="0" smtClean="0"/>
              <a:t>when a new observation needs to be evaluated, the algorithm compares it to the nearest k neighbors stored in memory</a:t>
            </a:r>
          </a:p>
          <a:p>
            <a:pPr>
              <a:buFont typeface="Wingdings" panose="05000000000000000000" pitchFamily="2" charset="2"/>
              <a:buChar char="v"/>
            </a:pPr>
            <a:r>
              <a:rPr lang="en-US" sz="2400" dirty="0" smtClean="0"/>
              <a:t>aka instance-based learning</a:t>
            </a:r>
            <a:endParaRPr lang="en-US" sz="2400" dirty="0"/>
          </a:p>
          <a:p>
            <a:endParaRPr lang="en-US" dirty="0"/>
          </a:p>
        </p:txBody>
      </p:sp>
    </p:spTree>
    <p:extLst>
      <p:ext uri="{BB962C8B-B14F-4D97-AF65-F5344CB8AC3E}">
        <p14:creationId xmlns:p14="http://schemas.microsoft.com/office/powerpoint/2010/main" val="138477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sz="quarter" idx="13"/>
          </p:nvPr>
        </p:nvSpPr>
        <p:spPr/>
        <p:txBody>
          <a:bodyPr/>
          <a:lstStyle/>
          <a:p>
            <a:r>
              <a:rPr lang="en-US" dirty="0" smtClean="0"/>
              <a:t>on the wine data, find the best k</a:t>
            </a:r>
          </a:p>
          <a:p>
            <a:r>
              <a:rPr lang="en-US" dirty="0" smtClean="0"/>
              <a:t>what is </a:t>
            </a:r>
            <a:r>
              <a:rPr lang="en-US" dirty="0" err="1" smtClean="0"/>
              <a:t>cor</a:t>
            </a:r>
            <a:r>
              <a:rPr lang="en-US" dirty="0" smtClean="0"/>
              <a:t> and </a:t>
            </a:r>
            <a:r>
              <a:rPr lang="en-US" dirty="0" err="1" smtClean="0"/>
              <a:t>mse</a:t>
            </a:r>
            <a:r>
              <a:rPr lang="en-US" dirty="0" smtClean="0"/>
              <a:t>?</a:t>
            </a:r>
          </a:p>
          <a:p>
            <a:r>
              <a:rPr lang="en-US" dirty="0" smtClean="0"/>
              <a:t>how does this compare to the linear regression model?</a:t>
            </a:r>
            <a:endParaRPr lang="en-US" dirty="0"/>
          </a:p>
        </p:txBody>
      </p:sp>
    </p:spTree>
    <p:extLst>
      <p:ext uri="{BB962C8B-B14F-4D97-AF65-F5344CB8AC3E}">
        <p14:creationId xmlns:p14="http://schemas.microsoft.com/office/powerpoint/2010/main" val="24674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k-fold cross validation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29678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65" y="5689288"/>
            <a:ext cx="7870636" cy="1143000"/>
          </a:xfrm>
        </p:spPr>
        <p:txBody>
          <a:bodyPr/>
          <a:lstStyle/>
          <a:p>
            <a:r>
              <a:rPr lang="en-US" dirty="0" smtClean="0"/>
              <a:t>k-fold cross validation</a:t>
            </a:r>
            <a:endParaRPr lang="en-US" dirty="0"/>
          </a:p>
        </p:txBody>
      </p:sp>
      <p:sp>
        <p:nvSpPr>
          <p:cNvPr id="3" name="Content Placeholder 2"/>
          <p:cNvSpPr>
            <a:spLocks noGrp="1"/>
          </p:cNvSpPr>
          <p:nvPr>
            <p:ph sz="quarter" idx="13"/>
          </p:nvPr>
        </p:nvSpPr>
        <p:spPr/>
        <p:txBody>
          <a:bodyPr/>
          <a:lstStyle/>
          <a:p>
            <a:r>
              <a:rPr lang="en-US" dirty="0" smtClean="0"/>
              <a:t>useful if you have a small amount of data</a:t>
            </a:r>
          </a:p>
          <a:p>
            <a:r>
              <a:rPr lang="en-US" dirty="0" smtClean="0"/>
              <a:t>also useful to help set model parameters</a:t>
            </a:r>
          </a:p>
          <a:p>
            <a:r>
              <a:rPr lang="en-US" dirty="0" smtClean="0"/>
              <a:t>idea: divide data into k folds, run k times, selecting one of the k sections for testing</a:t>
            </a:r>
            <a:endParaRPr lang="en-US" dirty="0"/>
          </a:p>
        </p:txBody>
      </p:sp>
      <p:pic>
        <p:nvPicPr>
          <p:cNvPr id="4" name="Picture 3"/>
          <p:cNvPicPr>
            <a:picLocks noChangeAspect="1"/>
          </p:cNvPicPr>
          <p:nvPr/>
        </p:nvPicPr>
        <p:blipFill>
          <a:blip r:embed="rId2"/>
          <a:stretch>
            <a:fillRect/>
          </a:stretch>
        </p:blipFill>
        <p:spPr>
          <a:xfrm>
            <a:off x="1905000" y="2459507"/>
            <a:ext cx="5334000" cy="2844800"/>
          </a:xfrm>
          <a:prstGeom prst="rect">
            <a:avLst/>
          </a:prstGeom>
        </p:spPr>
      </p:pic>
    </p:spTree>
    <p:extLst>
      <p:ext uri="{BB962C8B-B14F-4D97-AF65-F5344CB8AC3E}">
        <p14:creationId xmlns:p14="http://schemas.microsoft.com/office/powerpoint/2010/main" val="1770880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data</a:t>
            </a:r>
            <a:endParaRPr lang="en-US" dirty="0"/>
          </a:p>
        </p:txBody>
      </p:sp>
      <p:pic>
        <p:nvPicPr>
          <p:cNvPr id="4" name="Content Placeholder 3"/>
          <p:cNvPicPr>
            <a:picLocks noGrp="1" noChangeAspect="1"/>
          </p:cNvPicPr>
          <p:nvPr>
            <p:ph sz="quarter" idx="13"/>
          </p:nvPr>
        </p:nvPicPr>
        <p:blipFill>
          <a:blip r:embed="rId2"/>
          <a:srcRect t="-5303" b="-5303"/>
          <a:stretch>
            <a:fillRect/>
          </a:stretch>
        </p:blipFill>
        <p:spPr>
          <a:xfrm>
            <a:off x="662811" y="284177"/>
            <a:ext cx="7705042" cy="4182737"/>
          </a:xfrm>
        </p:spPr>
      </p:pic>
    </p:spTree>
    <p:extLst>
      <p:ext uri="{BB962C8B-B14F-4D97-AF65-F5344CB8AC3E}">
        <p14:creationId xmlns:p14="http://schemas.microsoft.com/office/powerpoint/2010/main" val="2763495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k times</a:t>
            </a:r>
            <a:endParaRPr lang="en-US" dirty="0"/>
          </a:p>
        </p:txBody>
      </p:sp>
      <p:pic>
        <p:nvPicPr>
          <p:cNvPr id="4" name="Picture 3"/>
          <p:cNvPicPr>
            <a:picLocks noChangeAspect="1"/>
          </p:cNvPicPr>
          <p:nvPr/>
        </p:nvPicPr>
        <p:blipFill>
          <a:blip r:embed="rId2"/>
          <a:stretch>
            <a:fillRect/>
          </a:stretch>
        </p:blipFill>
        <p:spPr>
          <a:xfrm>
            <a:off x="0" y="0"/>
            <a:ext cx="9144000" cy="5299484"/>
          </a:xfrm>
          <a:prstGeom prst="rect">
            <a:avLst/>
          </a:prstGeom>
        </p:spPr>
      </p:pic>
    </p:spTree>
    <p:extLst>
      <p:ext uri="{BB962C8B-B14F-4D97-AF65-F5344CB8AC3E}">
        <p14:creationId xmlns:p14="http://schemas.microsoft.com/office/powerpoint/2010/main" val="3964850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9" y="5689288"/>
            <a:ext cx="8481262" cy="1143000"/>
          </a:xfrm>
        </p:spPr>
        <p:txBody>
          <a:bodyPr/>
          <a:lstStyle/>
          <a:p>
            <a:r>
              <a:rPr lang="en-US" dirty="0" smtClean="0"/>
              <a:t>cross validation for various k</a:t>
            </a:r>
            <a:endParaRPr lang="en-US" dirty="0"/>
          </a:p>
        </p:txBody>
      </p:sp>
      <p:pic>
        <p:nvPicPr>
          <p:cNvPr id="4" name="Picture 3"/>
          <p:cNvPicPr>
            <a:picLocks noChangeAspect="1"/>
          </p:cNvPicPr>
          <p:nvPr/>
        </p:nvPicPr>
        <p:blipFill>
          <a:blip r:embed="rId2"/>
          <a:stretch>
            <a:fillRect/>
          </a:stretch>
        </p:blipFill>
        <p:spPr>
          <a:xfrm>
            <a:off x="0" y="13600"/>
            <a:ext cx="9144000" cy="5044587"/>
          </a:xfrm>
          <a:prstGeom prst="rect">
            <a:avLst/>
          </a:prstGeom>
        </p:spPr>
      </p:pic>
    </p:spTree>
    <p:extLst>
      <p:ext uri="{BB962C8B-B14F-4D97-AF65-F5344CB8AC3E}">
        <p14:creationId xmlns:p14="http://schemas.microsoft.com/office/powerpoint/2010/main" val="2212959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25600" y="0"/>
            <a:ext cx="5878286" cy="6858000"/>
          </a:xfrm>
          <a:prstGeom prst="rect">
            <a:avLst/>
          </a:prstGeom>
        </p:spPr>
      </p:pic>
    </p:spTree>
    <p:extLst>
      <p:ext uri="{BB962C8B-B14F-4D97-AF65-F5344CB8AC3E}">
        <p14:creationId xmlns:p14="http://schemas.microsoft.com/office/powerpoint/2010/main" val="3635886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3"/>
          </p:nvPr>
        </p:nvSpPr>
        <p:spPr/>
        <p:txBody>
          <a:bodyPr/>
          <a:lstStyle/>
          <a:p>
            <a:r>
              <a:rPr lang="en-US" dirty="0" err="1" smtClean="0"/>
              <a:t>knn</a:t>
            </a:r>
            <a:endParaRPr lang="en-US" dirty="0" smtClean="0"/>
          </a:p>
          <a:p>
            <a:pPr lvl="1"/>
            <a:r>
              <a:rPr lang="en-US" dirty="0" smtClean="0"/>
              <a:t>does not create a model of the data</a:t>
            </a:r>
          </a:p>
          <a:p>
            <a:pPr lvl="1"/>
            <a:r>
              <a:rPr lang="en-US" dirty="0" smtClean="0"/>
              <a:t>therefore, is non-parametric</a:t>
            </a:r>
          </a:p>
          <a:p>
            <a:pPr lvl="1"/>
            <a:r>
              <a:rPr lang="en-US" dirty="0" smtClean="0"/>
              <a:t>is instance-based learning</a:t>
            </a:r>
          </a:p>
          <a:p>
            <a:pPr lvl="1"/>
            <a:endParaRPr lang="en-US" dirty="0"/>
          </a:p>
        </p:txBody>
      </p:sp>
    </p:spTree>
    <p:extLst>
      <p:ext uri="{BB962C8B-B14F-4D97-AF65-F5344CB8AC3E}">
        <p14:creationId xmlns:p14="http://schemas.microsoft.com/office/powerpoint/2010/main" val="4149734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81" y="5689288"/>
            <a:ext cx="8110420" cy="1143000"/>
          </a:xfrm>
        </p:spPr>
        <p:txBody>
          <a:bodyPr/>
          <a:lstStyle/>
          <a:p>
            <a:r>
              <a:rPr lang="en-US" dirty="0" err="1" smtClean="0"/>
              <a:t>kNN</a:t>
            </a:r>
            <a:endParaRPr lang="en-US" dirty="0"/>
          </a:p>
        </p:txBody>
      </p:sp>
      <p:sp>
        <p:nvSpPr>
          <p:cNvPr id="3" name="Content Placeholder 2"/>
          <p:cNvSpPr>
            <a:spLocks noGrp="1"/>
          </p:cNvSpPr>
          <p:nvPr>
            <p:ph sz="quarter" idx="13"/>
          </p:nvPr>
        </p:nvSpPr>
        <p:spPr>
          <a:xfrm>
            <a:off x="1143000" y="731520"/>
            <a:ext cx="6400800" cy="4792178"/>
          </a:xfrm>
        </p:spPr>
        <p:txBody>
          <a:bodyPr/>
          <a:lstStyle/>
          <a:p>
            <a:r>
              <a:rPr lang="en-US" dirty="0" smtClean="0"/>
              <a:t>advantages</a:t>
            </a:r>
          </a:p>
          <a:p>
            <a:pPr lvl="1"/>
            <a:r>
              <a:rPr lang="en-US" dirty="0" smtClean="0"/>
              <a:t>makes no assumptions about the shape of the data</a:t>
            </a:r>
          </a:p>
          <a:p>
            <a:pPr lvl="1"/>
            <a:r>
              <a:rPr lang="en-US" dirty="0" smtClean="0"/>
              <a:t>performs well in low dimensions</a:t>
            </a:r>
          </a:p>
          <a:p>
            <a:endParaRPr lang="en-US" dirty="0"/>
          </a:p>
          <a:p>
            <a:r>
              <a:rPr lang="en-US" dirty="0" smtClean="0"/>
              <a:t>disadvantages</a:t>
            </a:r>
          </a:p>
          <a:p>
            <a:pPr lvl="1"/>
            <a:r>
              <a:rPr lang="en-US" dirty="0" smtClean="0"/>
              <a:t>bogs down in high dimensions</a:t>
            </a:r>
          </a:p>
          <a:p>
            <a:pPr lvl="1"/>
            <a:r>
              <a:rPr lang="en-US" dirty="0" smtClean="0"/>
              <a:t>k must be chosen</a:t>
            </a:r>
          </a:p>
          <a:p>
            <a:pPr lvl="1"/>
            <a:r>
              <a:rPr lang="en-US" dirty="0" smtClean="0"/>
              <a:t>data should be scaled</a:t>
            </a:r>
          </a:p>
          <a:p>
            <a:pPr lvl="1"/>
            <a:r>
              <a:rPr lang="en-US" dirty="0" smtClean="0"/>
              <a:t>difficult to interpret</a:t>
            </a:r>
            <a:endParaRPr lang="en-US" dirty="0"/>
          </a:p>
        </p:txBody>
      </p:sp>
    </p:spTree>
    <p:extLst>
      <p:ext uri="{BB962C8B-B14F-4D97-AF65-F5344CB8AC3E}">
        <p14:creationId xmlns:p14="http://schemas.microsoft.com/office/powerpoint/2010/main" val="59821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endParaRPr lang="en-US" dirty="0"/>
          </a:p>
        </p:txBody>
      </p:sp>
      <p:sp>
        <p:nvSpPr>
          <p:cNvPr id="3" name="Content Placeholder 2"/>
          <p:cNvSpPr>
            <a:spLocks noGrp="1"/>
          </p:cNvSpPr>
          <p:nvPr>
            <p:ph sz="quarter" idx="13"/>
          </p:nvPr>
        </p:nvSpPr>
        <p:spPr>
          <a:xfrm>
            <a:off x="1143000" y="402923"/>
            <a:ext cx="6400800" cy="3474720"/>
          </a:xfrm>
        </p:spPr>
        <p:txBody>
          <a:bodyPr/>
          <a:lstStyle/>
          <a:p>
            <a:r>
              <a:rPr lang="en-US" dirty="0" smtClean="0"/>
              <a:t>regression: average neighbors</a:t>
            </a:r>
          </a:p>
          <a:p>
            <a:r>
              <a:rPr lang="en-US" dirty="0" smtClean="0"/>
              <a:t>classification: determine majority class</a:t>
            </a:r>
            <a:endParaRPr lang="en-US" dirty="0"/>
          </a:p>
        </p:txBody>
      </p:sp>
      <p:pic>
        <p:nvPicPr>
          <p:cNvPr id="5" name="Picture 4"/>
          <p:cNvPicPr>
            <a:picLocks noChangeAspect="1"/>
          </p:cNvPicPr>
          <p:nvPr/>
        </p:nvPicPr>
        <p:blipFill>
          <a:blip r:embed="rId2"/>
          <a:stretch>
            <a:fillRect/>
          </a:stretch>
        </p:blipFill>
        <p:spPr>
          <a:xfrm>
            <a:off x="0" y="1359831"/>
            <a:ext cx="5905500" cy="5499100"/>
          </a:xfrm>
          <a:prstGeom prst="rect">
            <a:avLst/>
          </a:prstGeom>
        </p:spPr>
      </p:pic>
    </p:spTree>
    <p:extLst>
      <p:ext uri="{BB962C8B-B14F-4D97-AF65-F5344CB8AC3E}">
        <p14:creationId xmlns:p14="http://schemas.microsoft.com/office/powerpoint/2010/main" val="304654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on iris data</a:t>
            </a:r>
            <a:endParaRPr lang="en-US" dirty="0"/>
          </a:p>
        </p:txBody>
      </p:sp>
      <p:sp>
        <p:nvSpPr>
          <p:cNvPr id="3" name="Content Placeholder 2"/>
          <p:cNvSpPr>
            <a:spLocks noGrp="1"/>
          </p:cNvSpPr>
          <p:nvPr>
            <p:ph sz="quarter" idx="13"/>
          </p:nvPr>
        </p:nvSpPr>
        <p:spPr/>
        <p:txBody>
          <a:bodyPr/>
          <a:lstStyle/>
          <a:p>
            <a:r>
              <a:rPr lang="en-US" dirty="0" smtClean="0"/>
              <a:t>after randomly sampling 67/33 train and test</a:t>
            </a:r>
          </a:p>
          <a:p>
            <a:r>
              <a:rPr lang="en-US" dirty="0" err="1" smtClean="0"/>
              <a:t>knn</a:t>
            </a:r>
            <a:r>
              <a:rPr lang="en-US" dirty="0" smtClean="0"/>
              <a:t>() arguments: training columns, test columns, training labels, k</a:t>
            </a:r>
            <a:endParaRPr lang="en-US" dirty="0"/>
          </a:p>
        </p:txBody>
      </p:sp>
      <p:pic>
        <p:nvPicPr>
          <p:cNvPr id="4" name="Picture 3"/>
          <p:cNvPicPr>
            <a:picLocks noChangeAspect="1"/>
          </p:cNvPicPr>
          <p:nvPr/>
        </p:nvPicPr>
        <p:blipFill>
          <a:blip r:embed="rId2"/>
          <a:stretch>
            <a:fillRect/>
          </a:stretch>
        </p:blipFill>
        <p:spPr>
          <a:xfrm>
            <a:off x="546100" y="2565400"/>
            <a:ext cx="8039100" cy="1727200"/>
          </a:xfrm>
          <a:prstGeom prst="rect">
            <a:avLst/>
          </a:prstGeom>
        </p:spPr>
      </p:pic>
    </p:spTree>
    <p:extLst>
      <p:ext uri="{BB962C8B-B14F-4D97-AF65-F5344CB8AC3E}">
        <p14:creationId xmlns:p14="http://schemas.microsoft.com/office/powerpoint/2010/main" val="176792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on iris data</a:t>
            </a:r>
            <a:endParaRPr lang="en-US" dirty="0"/>
          </a:p>
        </p:txBody>
      </p:sp>
      <p:sp>
        <p:nvSpPr>
          <p:cNvPr id="3" name="Content Placeholder 2"/>
          <p:cNvSpPr>
            <a:spLocks noGrp="1"/>
          </p:cNvSpPr>
          <p:nvPr>
            <p:ph sz="quarter" idx="13"/>
          </p:nvPr>
        </p:nvSpPr>
        <p:spPr>
          <a:xfrm>
            <a:off x="1143000" y="2253406"/>
            <a:ext cx="6400800" cy="3474720"/>
          </a:xfrm>
        </p:spPr>
        <p:txBody>
          <a:bodyPr/>
          <a:lstStyle/>
          <a:p>
            <a:r>
              <a:rPr lang="en-US" dirty="0" smtClean="0"/>
              <a:t>the </a:t>
            </a:r>
            <a:r>
              <a:rPr lang="en-US" dirty="0" err="1" smtClean="0"/>
              <a:t>knn</a:t>
            </a:r>
            <a:r>
              <a:rPr lang="en-US" dirty="0" smtClean="0"/>
              <a:t>() outputs a vector of class predictions: </a:t>
            </a:r>
            <a:r>
              <a:rPr lang="en-US" dirty="0" err="1" smtClean="0"/>
              <a:t>setosa</a:t>
            </a:r>
            <a:r>
              <a:rPr lang="en-US" dirty="0" smtClean="0"/>
              <a:t>, </a:t>
            </a:r>
            <a:r>
              <a:rPr lang="en-US" dirty="0" err="1" smtClean="0"/>
              <a:t>virginica</a:t>
            </a:r>
            <a:r>
              <a:rPr lang="en-US" dirty="0" smtClean="0"/>
              <a:t>, </a:t>
            </a:r>
            <a:r>
              <a:rPr lang="en-US" dirty="0" err="1" smtClean="0"/>
              <a:t>versicolor</a:t>
            </a:r>
            <a:endParaRPr lang="en-US" dirty="0" smtClean="0"/>
          </a:p>
          <a:p>
            <a:r>
              <a:rPr lang="en-US" dirty="0" smtClean="0"/>
              <a:t>parameter </a:t>
            </a:r>
            <a:r>
              <a:rPr lang="en-US" dirty="0" err="1" smtClean="0"/>
              <a:t>prob</a:t>
            </a:r>
            <a:r>
              <a:rPr lang="en-US" dirty="0" smtClean="0"/>
              <a:t>=TRUE will cause it to return probabilities instead of predictions</a:t>
            </a:r>
          </a:p>
          <a:p>
            <a:r>
              <a:rPr lang="en-US" dirty="0" smtClean="0"/>
              <a:t>to compute accuracy of our predictions:</a:t>
            </a:r>
          </a:p>
        </p:txBody>
      </p:sp>
      <p:pic>
        <p:nvPicPr>
          <p:cNvPr id="4" name="Picture 3"/>
          <p:cNvPicPr>
            <a:picLocks noChangeAspect="1"/>
          </p:cNvPicPr>
          <p:nvPr/>
        </p:nvPicPr>
        <p:blipFill>
          <a:blip r:embed="rId2"/>
          <a:stretch>
            <a:fillRect/>
          </a:stretch>
        </p:blipFill>
        <p:spPr>
          <a:xfrm>
            <a:off x="546100" y="0"/>
            <a:ext cx="8039100" cy="1727200"/>
          </a:xfrm>
          <a:prstGeom prst="rect">
            <a:avLst/>
          </a:prstGeom>
        </p:spPr>
      </p:pic>
      <p:pic>
        <p:nvPicPr>
          <p:cNvPr id="5" name="Picture 4"/>
          <p:cNvPicPr>
            <a:picLocks noChangeAspect="1"/>
          </p:cNvPicPr>
          <p:nvPr/>
        </p:nvPicPr>
        <p:blipFill>
          <a:blip r:embed="rId3"/>
          <a:stretch>
            <a:fillRect/>
          </a:stretch>
        </p:blipFill>
        <p:spPr>
          <a:xfrm>
            <a:off x="711200" y="4250693"/>
            <a:ext cx="7874000" cy="736600"/>
          </a:xfrm>
          <a:prstGeom prst="rect">
            <a:avLst/>
          </a:prstGeom>
        </p:spPr>
      </p:pic>
      <p:sp>
        <p:nvSpPr>
          <p:cNvPr id="6" name="TextBox 5"/>
          <p:cNvSpPr txBox="1"/>
          <p:nvPr/>
        </p:nvSpPr>
        <p:spPr>
          <a:xfrm>
            <a:off x="711200" y="5115193"/>
            <a:ext cx="2005965" cy="369332"/>
          </a:xfrm>
          <a:prstGeom prst="rect">
            <a:avLst/>
          </a:prstGeom>
          <a:noFill/>
        </p:spPr>
        <p:txBody>
          <a:bodyPr wrap="none" rtlCol="0">
            <a:spAutoFit/>
          </a:bodyPr>
          <a:lstStyle/>
          <a:p>
            <a:r>
              <a:rPr lang="en-US" dirty="0" smtClean="0"/>
              <a:t>accuracy was 98%</a:t>
            </a:r>
            <a:endParaRPr lang="en-US" dirty="0"/>
          </a:p>
        </p:txBody>
      </p:sp>
    </p:spTree>
    <p:extLst>
      <p:ext uri="{BB962C8B-B14F-4D97-AF65-F5344CB8AC3E}">
        <p14:creationId xmlns:p14="http://schemas.microsoft.com/office/powerpoint/2010/main" val="91314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021" y="5689288"/>
            <a:ext cx="7710779" cy="1143000"/>
          </a:xfrm>
        </p:spPr>
        <p:txBody>
          <a:bodyPr/>
          <a:lstStyle/>
          <a:p>
            <a:r>
              <a:rPr lang="en-US" dirty="0" smtClean="0"/>
              <a:t>practice with wine data</a:t>
            </a:r>
            <a:endParaRPr lang="en-US" dirty="0"/>
          </a:p>
        </p:txBody>
      </p:sp>
      <p:sp>
        <p:nvSpPr>
          <p:cNvPr id="3" name="Content Placeholder 2"/>
          <p:cNvSpPr>
            <a:spLocks noGrp="1"/>
          </p:cNvSpPr>
          <p:nvPr>
            <p:ph sz="quarter" idx="13"/>
          </p:nvPr>
        </p:nvSpPr>
        <p:spPr>
          <a:xfrm>
            <a:off x="1143000" y="731519"/>
            <a:ext cx="6400800" cy="4765537"/>
          </a:xfrm>
        </p:spPr>
        <p:txBody>
          <a:bodyPr>
            <a:normAutofit fontScale="92500" lnSpcReduction="20000"/>
          </a:bodyPr>
          <a:lstStyle/>
          <a:p>
            <a:pPr marL="502920" indent="-457200">
              <a:buFont typeface="+mj-lt"/>
              <a:buAutoNum type="arabicPeriod"/>
            </a:pPr>
            <a:r>
              <a:rPr lang="en-US" dirty="0" smtClean="0"/>
              <a:t>Download </a:t>
            </a:r>
            <a:r>
              <a:rPr lang="en-US" dirty="0" err="1" smtClean="0"/>
              <a:t>wine_all.csv</a:t>
            </a:r>
            <a:r>
              <a:rPr lang="en-US" dirty="0" smtClean="0"/>
              <a:t> from </a:t>
            </a:r>
            <a:r>
              <a:rPr lang="en-US" dirty="0"/>
              <a:t>the </a:t>
            </a:r>
            <a:r>
              <a:rPr lang="en-US" dirty="0" err="1"/>
              <a:t>github</a:t>
            </a:r>
            <a:r>
              <a:rPr lang="en-US" dirty="0"/>
              <a:t> site. It is a 6497x13 data set of the chemical composition of red and white wines. This data set was edited from the wine data set on the UCI ML Repository. Your task is to use </a:t>
            </a:r>
            <a:r>
              <a:rPr lang="en-US" dirty="0" err="1"/>
              <a:t>kNN</a:t>
            </a:r>
            <a:r>
              <a:rPr lang="en-US" dirty="0"/>
              <a:t> to classify red/white wine. </a:t>
            </a:r>
            <a:br>
              <a:rPr lang="en-US" dirty="0"/>
            </a:br>
            <a:endParaRPr lang="en-US" dirty="0" smtClean="0"/>
          </a:p>
          <a:p>
            <a:pPr marL="502920" indent="-457200">
              <a:buFont typeface="+mj-lt"/>
              <a:buAutoNum type="arabicPeriod"/>
            </a:pPr>
            <a:r>
              <a:rPr lang="en-US" dirty="0" smtClean="0"/>
              <a:t>Divide </a:t>
            </a:r>
            <a:r>
              <a:rPr lang="en-US" dirty="0"/>
              <a:t>the data into train and test sets, setting a seed first for reproducibility. </a:t>
            </a:r>
          </a:p>
          <a:p>
            <a:pPr marL="502920" indent="-457200">
              <a:buFont typeface="+mj-lt"/>
              <a:buAutoNum type="arabicPeriod"/>
            </a:pPr>
            <a:r>
              <a:rPr lang="en-US" dirty="0" smtClean="0"/>
              <a:t>Use </a:t>
            </a:r>
            <a:r>
              <a:rPr lang="en-US" dirty="0"/>
              <a:t>R commands to make sure that the train and test sets have distributions of white and red types similar to the overall data. </a:t>
            </a:r>
          </a:p>
          <a:p>
            <a:pPr marL="502920" indent="-457200">
              <a:buFont typeface="+mj-lt"/>
              <a:buAutoNum type="arabicPeriod"/>
            </a:pPr>
            <a:r>
              <a:rPr lang="en-US" dirty="0" smtClean="0"/>
              <a:t>For </a:t>
            </a:r>
            <a:r>
              <a:rPr lang="en-US" dirty="0"/>
              <a:t>comparison, first build a logistic regression model predicting wine type (red or white) based on all other columns. What is your </a:t>
            </a:r>
            <a:r>
              <a:rPr lang="en-US" dirty="0" err="1"/>
              <a:t>acccuracy</a:t>
            </a:r>
            <a:r>
              <a:rPr lang="en-US" dirty="0"/>
              <a:t>? </a:t>
            </a:r>
          </a:p>
          <a:p>
            <a:pPr marL="502920" indent="-457200">
              <a:buFont typeface="+mj-lt"/>
              <a:buAutoNum type="arabicPeriod"/>
            </a:pPr>
            <a:r>
              <a:rPr lang="en-US" dirty="0" smtClean="0"/>
              <a:t>Run </a:t>
            </a:r>
            <a:r>
              <a:rPr lang="en-US" dirty="0" err="1"/>
              <a:t>knn</a:t>
            </a:r>
            <a:r>
              <a:rPr lang="en-US" dirty="0"/>
              <a:t>() with k=2 on the data and compare the accuracies of the two algorithms.</a:t>
            </a:r>
          </a:p>
        </p:txBody>
      </p:sp>
    </p:spTree>
    <p:extLst>
      <p:ext uri="{BB962C8B-B14F-4D97-AF65-F5344CB8AC3E}">
        <p14:creationId xmlns:p14="http://schemas.microsoft.com/office/powerpoint/2010/main" val="396741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algorithm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0046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nearest neighbors</a:t>
            </a:r>
            <a:endParaRPr lang="en-US" dirty="0"/>
          </a:p>
        </p:txBody>
      </p:sp>
      <p:sp>
        <p:nvSpPr>
          <p:cNvPr id="3" name="Content Placeholder 2"/>
          <p:cNvSpPr>
            <a:spLocks noGrp="1"/>
          </p:cNvSpPr>
          <p:nvPr>
            <p:ph sz="quarter" idx="13"/>
          </p:nvPr>
        </p:nvSpPr>
        <p:spPr/>
        <p:txBody>
          <a:bodyPr/>
          <a:lstStyle/>
          <a:p>
            <a:r>
              <a:rPr lang="en-US" dirty="0" smtClean="0"/>
              <a:t>for a test observation, the algorithm searches for the k closest </a:t>
            </a:r>
            <a:r>
              <a:rPr lang="en-US" dirty="0" smtClean="0"/>
              <a:t>neighbors</a:t>
            </a:r>
            <a:endParaRPr lang="en-US" dirty="0" smtClean="0"/>
          </a:p>
          <a:p>
            <a:r>
              <a:rPr lang="en-US" dirty="0" smtClean="0"/>
              <a:t>for classification:</a:t>
            </a:r>
          </a:p>
          <a:p>
            <a:endParaRPr lang="en-US" dirty="0"/>
          </a:p>
          <a:p>
            <a:endParaRPr lang="en-US" dirty="0" smtClean="0"/>
          </a:p>
          <a:p>
            <a:r>
              <a:rPr lang="en-US" dirty="0" smtClean="0"/>
              <a:t>for regression:</a:t>
            </a:r>
            <a:endParaRPr lang="en-US" dirty="0"/>
          </a:p>
        </p:txBody>
      </p:sp>
      <p:pic>
        <p:nvPicPr>
          <p:cNvPr id="4" name="Picture 3"/>
          <p:cNvPicPr>
            <a:picLocks noChangeAspect="1"/>
          </p:cNvPicPr>
          <p:nvPr/>
        </p:nvPicPr>
        <p:blipFill>
          <a:blip r:embed="rId2"/>
          <a:stretch>
            <a:fillRect/>
          </a:stretch>
        </p:blipFill>
        <p:spPr>
          <a:xfrm>
            <a:off x="2239747" y="1923896"/>
            <a:ext cx="3213100" cy="914400"/>
          </a:xfrm>
          <a:prstGeom prst="rect">
            <a:avLst/>
          </a:prstGeom>
        </p:spPr>
      </p:pic>
      <p:pic>
        <p:nvPicPr>
          <p:cNvPr id="5" name="Picture 4"/>
          <p:cNvPicPr>
            <a:picLocks noChangeAspect="1"/>
          </p:cNvPicPr>
          <p:nvPr/>
        </p:nvPicPr>
        <p:blipFill>
          <a:blip r:embed="rId3"/>
          <a:stretch>
            <a:fillRect/>
          </a:stretch>
        </p:blipFill>
        <p:spPr>
          <a:xfrm>
            <a:off x="2239747" y="3269826"/>
            <a:ext cx="1701800" cy="1117600"/>
          </a:xfrm>
          <a:prstGeom prst="rect">
            <a:avLst/>
          </a:prstGeom>
        </p:spPr>
      </p:pic>
    </p:spTree>
    <p:extLst>
      <p:ext uri="{BB962C8B-B14F-4D97-AF65-F5344CB8AC3E}">
        <p14:creationId xmlns:p14="http://schemas.microsoft.com/office/powerpoint/2010/main" val="345472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k</a:t>
            </a:r>
            <a:endParaRPr lang="en-US" dirty="0"/>
          </a:p>
        </p:txBody>
      </p:sp>
      <p:sp>
        <p:nvSpPr>
          <p:cNvPr id="3" name="Content Placeholder 2"/>
          <p:cNvSpPr>
            <a:spLocks noGrp="1"/>
          </p:cNvSpPr>
          <p:nvPr>
            <p:ph sz="quarter" idx="13"/>
          </p:nvPr>
        </p:nvSpPr>
        <p:spPr>
          <a:xfrm>
            <a:off x="1143000" y="731520"/>
            <a:ext cx="6400800" cy="4957768"/>
          </a:xfrm>
        </p:spPr>
        <p:txBody>
          <a:bodyPr/>
          <a:lstStyle/>
          <a:p>
            <a:r>
              <a:rPr lang="en-US" dirty="0" smtClean="0"/>
              <a:t>the choice of k is critical</a:t>
            </a:r>
          </a:p>
          <a:p>
            <a:r>
              <a:rPr lang="en-US" dirty="0" smtClean="0"/>
              <a:t>a small k will result in low bias, high variance </a:t>
            </a:r>
          </a:p>
          <a:p>
            <a:r>
              <a:rPr lang="en-US" dirty="0" smtClean="0"/>
              <a:t>as k grows, the algorithm becomes less flexible and bias increases while variance decreases</a:t>
            </a:r>
          </a:p>
          <a:p>
            <a:r>
              <a:rPr lang="en-US" dirty="0" smtClean="0"/>
              <a:t>the optimal value for k is often found by cross validation</a:t>
            </a:r>
          </a:p>
          <a:p>
            <a:r>
              <a:rPr lang="en-US" dirty="0" smtClean="0"/>
              <a:t>if k is too small it will be susceptible to noise</a:t>
            </a:r>
          </a:p>
          <a:p>
            <a:r>
              <a:rPr lang="en-US" dirty="0" smtClean="0"/>
              <a:t>if k is too large, computation time increases</a:t>
            </a:r>
          </a:p>
          <a:p>
            <a:r>
              <a:rPr lang="en-US" dirty="0" smtClean="0"/>
              <a:t>an oft-reaped but unproven heuristic is to set k=</a:t>
            </a:r>
            <a:r>
              <a:rPr lang="en-US" dirty="0" err="1" smtClean="0"/>
              <a:t>sqrt</a:t>
            </a:r>
            <a:r>
              <a:rPr lang="en-US" dirty="0" smtClean="0"/>
              <a:t>(number of observations)</a:t>
            </a:r>
            <a:endParaRPr lang="en-US" dirty="0"/>
          </a:p>
        </p:txBody>
      </p:sp>
    </p:spTree>
    <p:extLst>
      <p:ext uri="{BB962C8B-B14F-4D97-AF65-F5344CB8AC3E}">
        <p14:creationId xmlns:p14="http://schemas.microsoft.com/office/powerpoint/2010/main" val="3682077899"/>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1931</TotalTime>
  <Words>739</Words>
  <Application>Microsoft Macintosh PowerPoint</Application>
  <PresentationFormat>On-screen Show (4:3)</PresentationFormat>
  <Paragraphs>109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Slipstream</vt:lpstr>
      <vt:lpstr>kNN k Nearest Neighbors</vt:lpstr>
      <vt:lpstr>kNN</vt:lpstr>
      <vt:lpstr>kNN</vt:lpstr>
      <vt:lpstr>kNN on iris data</vt:lpstr>
      <vt:lpstr>kNN on iris data</vt:lpstr>
      <vt:lpstr>practice with wine data</vt:lpstr>
      <vt:lpstr>the algorithm</vt:lpstr>
      <vt:lpstr>nearest neighbors</vt:lpstr>
      <vt:lpstr>choosing k</vt:lpstr>
      <vt:lpstr>curse of dimensionality</vt:lpstr>
      <vt:lpstr>nearness</vt:lpstr>
      <vt:lpstr>scaling</vt:lpstr>
      <vt:lpstr>un-</vt:lpstr>
      <vt:lpstr>scaling</vt:lpstr>
      <vt:lpstr>practice</vt:lpstr>
      <vt:lpstr>kNN regression</vt:lpstr>
      <vt:lpstr>practice</vt:lpstr>
      <vt:lpstr>finding the best k</vt:lpstr>
      <vt:lpstr>plot results</vt:lpstr>
      <vt:lpstr>practice</vt:lpstr>
      <vt:lpstr>k-fold cross validation</vt:lpstr>
      <vt:lpstr>k-fold cross validation</vt:lpstr>
      <vt:lpstr>divide data</vt:lpstr>
      <vt:lpstr>run k times</vt:lpstr>
      <vt:lpstr>cross validation for various k</vt:lpstr>
      <vt:lpstr>PowerPoint Presentation</vt:lpstr>
      <vt:lpstr>summary</vt:lpstr>
      <vt:lpstr>kNN</vt:lpstr>
    </vt:vector>
  </TitlesOfParts>
  <Company>UNT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Karen Mazidi</dc:creator>
  <cp:lastModifiedBy>Karen Mazidi</cp:lastModifiedBy>
  <cp:revision>65</cp:revision>
  <dcterms:created xsi:type="dcterms:W3CDTF">2017-04-04T15:04:44Z</dcterms:created>
  <dcterms:modified xsi:type="dcterms:W3CDTF">2018-06-06T12:51:55Z</dcterms:modified>
</cp:coreProperties>
</file>