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9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204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6/11/2018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47" y="5689288"/>
            <a:ext cx="8239453" cy="1143000"/>
          </a:xfrm>
        </p:spPr>
        <p:txBody>
          <a:bodyPr/>
          <a:lstStyle/>
          <a:p>
            <a:r>
              <a:rPr lang="en-US" dirty="0"/>
              <a:t>What is a good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585237"/>
          </a:xfrm>
        </p:spPr>
        <p:txBody>
          <a:bodyPr/>
          <a:lstStyle/>
          <a:p>
            <a:r>
              <a:rPr lang="en-US" dirty="0"/>
              <a:t>observations within the cluster are homogenous</a:t>
            </a:r>
          </a:p>
          <a:p>
            <a:r>
              <a:rPr lang="en-US" dirty="0"/>
              <a:t>we want their features to be similar, or close, by some metric like distance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variance</a:t>
            </a:r>
          </a:p>
          <a:p>
            <a:endParaRPr lang="en-US" dirty="0"/>
          </a:p>
          <a:p>
            <a:r>
              <a:rPr lang="en-US" dirty="0"/>
              <a:t>We want to minimize the within sum of squares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07" y="2514600"/>
            <a:ext cx="30861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07" y="3961233"/>
            <a:ext cx="1130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</a:t>
            </a:r>
            <a:r>
              <a:rPr lang="en-US" dirty="0" err="1"/>
              <a:t>ss</a:t>
            </a:r>
            <a:r>
              <a:rPr lang="en-US" dirty="0"/>
              <a:t>, between-</a:t>
            </a:r>
            <a:r>
              <a:rPr lang="en-US" dirty="0" err="1"/>
              <a:t>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a cluster is compact, its within-ss is small</a:t>
            </a:r>
          </a:p>
          <a:p>
            <a:r>
              <a:rPr lang="en-US" dirty="0"/>
              <a:t>ideally, all clusters will be compact</a:t>
            </a:r>
          </a:p>
          <a:p>
            <a:endParaRPr lang="en-US" dirty="0"/>
          </a:p>
          <a:p>
            <a:r>
              <a:rPr lang="en-US" dirty="0"/>
              <a:t>between-</a:t>
            </a:r>
            <a:r>
              <a:rPr lang="en-US" dirty="0" err="1"/>
              <a:t>ss</a:t>
            </a:r>
            <a:r>
              <a:rPr lang="en-US" dirty="0"/>
              <a:t> indicates how well separated the clusters are</a:t>
            </a:r>
          </a:p>
          <a:p>
            <a:r>
              <a:rPr lang="en-US" dirty="0"/>
              <a:t>ideally, clusters are well separated </a:t>
            </a:r>
          </a:p>
        </p:txBody>
      </p:sp>
    </p:spTree>
    <p:extLst>
      <p:ext uri="{BB962C8B-B14F-4D97-AF65-F5344CB8AC3E}">
        <p14:creationId xmlns:p14="http://schemas.microsoft.com/office/powerpoint/2010/main" val="98332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k-means is an example of the Expectation-Maximization algorithm</a:t>
            </a:r>
          </a:p>
          <a:p>
            <a:r>
              <a:rPr lang="en-US" dirty="0"/>
              <a:t>an algorithm that lets us estimate parameters from data when they can’t be directly computed</a:t>
            </a:r>
          </a:p>
          <a:p>
            <a:r>
              <a:rPr lang="en-US" dirty="0"/>
              <a:t>Two steps: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Expectation step: each observation is assigned to the closest centroid, the most likely cluster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Maximization step: </a:t>
            </a:r>
            <a:r>
              <a:rPr lang="en-US" dirty="0" err="1"/>
              <a:t>recompute</a:t>
            </a:r>
            <a:r>
              <a:rPr lang="en-US" dirty="0"/>
              <a:t> the centroids</a:t>
            </a:r>
          </a:p>
        </p:txBody>
      </p:sp>
    </p:spTree>
    <p:extLst>
      <p:ext uri="{BB962C8B-B14F-4D97-AF65-F5344CB8AC3E}">
        <p14:creationId xmlns:p14="http://schemas.microsoft.com/office/powerpoint/2010/main" val="28154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 must be found experimentally</a:t>
            </a:r>
          </a:p>
          <a:p>
            <a:r>
              <a:rPr lang="en-US" dirty="0"/>
              <a:t>next slide shows k-means results on synthetic data that has 3 “true” clusters</a:t>
            </a:r>
          </a:p>
          <a:p>
            <a:r>
              <a:rPr lang="en-US" dirty="0"/>
              <a:t>top plot shows k=3</a:t>
            </a:r>
          </a:p>
          <a:p>
            <a:r>
              <a:rPr lang="en-US" dirty="0"/>
              <a:t>bottom plot shows k=4</a:t>
            </a:r>
          </a:p>
        </p:txBody>
      </p:sp>
    </p:spTree>
    <p:extLst>
      <p:ext uri="{BB962C8B-B14F-4D97-AF65-F5344CB8AC3E}">
        <p14:creationId xmlns:p14="http://schemas.microsoft.com/office/powerpoint/2010/main" val="156020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7453" r="-7453"/>
          <a:stretch>
            <a:fillRect/>
          </a:stretch>
        </p:blipFill>
        <p:spPr>
          <a:xfrm>
            <a:off x="-204537" y="0"/>
            <a:ext cx="9540469" cy="5179112"/>
          </a:xfrm>
        </p:spPr>
      </p:pic>
      <p:sp>
        <p:nvSpPr>
          <p:cNvPr id="5" name="TextBox 4"/>
          <p:cNvSpPr txBox="1"/>
          <p:nvPr/>
        </p:nvSpPr>
        <p:spPr>
          <a:xfrm>
            <a:off x="1099460" y="5620030"/>
            <a:ext cx="2981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shows cluster</a:t>
            </a:r>
          </a:p>
          <a:p>
            <a:r>
              <a:rPr lang="en-US" dirty="0"/>
              <a:t>shape shows “true” cluster</a:t>
            </a:r>
          </a:p>
        </p:txBody>
      </p:sp>
    </p:spTree>
    <p:extLst>
      <p:ext uri="{BB962C8B-B14F-4D97-AF65-F5344CB8AC3E}">
        <p14:creationId xmlns:p14="http://schemas.microsoft.com/office/powerpoint/2010/main" val="72003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293" y="5689288"/>
            <a:ext cx="7566508" cy="1143000"/>
          </a:xfrm>
        </p:spPr>
        <p:txBody>
          <a:bodyPr/>
          <a:lstStyle/>
          <a:p>
            <a:r>
              <a:rPr lang="en-US" dirty="0"/>
              <a:t>within-</a:t>
            </a:r>
            <a:r>
              <a:rPr lang="en-US" dirty="0" err="1"/>
              <a:t>ss</a:t>
            </a:r>
            <a:r>
              <a:rPr lang="en-US" dirty="0"/>
              <a:t> for various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sharp drop from k=2 to k=3, then gradual</a:t>
            </a:r>
          </a:p>
          <a:p>
            <a:r>
              <a:rPr lang="en-US" dirty="0"/>
              <a:t>keep in mind that as k approaches n, within-</a:t>
            </a:r>
            <a:r>
              <a:rPr lang="en-US" dirty="0" err="1"/>
              <a:t>ss</a:t>
            </a:r>
            <a:r>
              <a:rPr lang="en-US" dirty="0"/>
              <a:t> will naturally drop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07" y="565884"/>
            <a:ext cx="4165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9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1811" cy="3003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89" y="2873075"/>
            <a:ext cx="5481411" cy="2504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09" y="4207914"/>
            <a:ext cx="1458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for</a:t>
            </a:r>
          </a:p>
          <a:p>
            <a:r>
              <a:rPr lang="en-US" dirty="0"/>
              <a:t>the “elbow”</a:t>
            </a:r>
          </a:p>
          <a:p>
            <a:r>
              <a:rPr lang="en-US" dirty="0"/>
              <a:t>at k=3</a:t>
            </a:r>
          </a:p>
        </p:txBody>
      </p:sp>
    </p:spTree>
    <p:extLst>
      <p:ext uri="{BB962C8B-B14F-4D97-AF65-F5344CB8AC3E}">
        <p14:creationId xmlns:p14="http://schemas.microsoft.com/office/powerpoint/2010/main" val="282894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NbClust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NbClust</a:t>
            </a:r>
            <a:r>
              <a:rPr lang="en-US" dirty="0"/>
              <a:t>() combines over 30 indices</a:t>
            </a:r>
          </a:p>
          <a:p>
            <a:r>
              <a:rPr lang="en-US" dirty="0"/>
              <a:t>k=3 seems best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727200"/>
            <a:ext cx="6451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5689288"/>
            <a:ext cx="7987145" cy="1143000"/>
          </a:xfrm>
        </p:spPr>
        <p:txBody>
          <a:bodyPr/>
          <a:lstStyle/>
          <a:p>
            <a:r>
              <a:rPr lang="en-US" sz="4000" dirty="0"/>
              <a:t>parametric v. non-parametric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651578"/>
          </a:xfrm>
        </p:spPr>
        <p:txBody>
          <a:bodyPr>
            <a:normAutofit fontScale="92500"/>
          </a:bodyPr>
          <a:lstStyle/>
          <a:p>
            <a:r>
              <a:rPr lang="en-US" dirty="0"/>
              <a:t>in k-means or </a:t>
            </a:r>
            <a:r>
              <a:rPr lang="en-US" dirty="0" err="1"/>
              <a:t>kNN</a:t>
            </a:r>
            <a:r>
              <a:rPr lang="en-US" dirty="0"/>
              <a:t> we have to find k experimentally</a:t>
            </a:r>
          </a:p>
          <a:p>
            <a:r>
              <a:rPr lang="en-US" dirty="0"/>
              <a:t>sometime we call k a parameter</a:t>
            </a:r>
          </a:p>
          <a:p>
            <a:r>
              <a:rPr lang="en-US" dirty="0"/>
              <a:t>more accurate to call it a </a:t>
            </a:r>
            <a:r>
              <a:rPr lang="en-US" dirty="0" err="1"/>
              <a:t>hyperparameter</a:t>
            </a:r>
            <a:endParaRPr lang="en-US" dirty="0"/>
          </a:p>
          <a:p>
            <a:r>
              <a:rPr lang="en-US" dirty="0"/>
              <a:t>a parameter refers to the data</a:t>
            </a:r>
          </a:p>
          <a:p>
            <a:r>
              <a:rPr lang="en-US" dirty="0"/>
              <a:t>a </a:t>
            </a:r>
            <a:r>
              <a:rPr lang="en-US" dirty="0" err="1"/>
              <a:t>hyperparameter</a:t>
            </a:r>
            <a:r>
              <a:rPr lang="en-US" dirty="0"/>
              <a:t> refers to the model</a:t>
            </a:r>
          </a:p>
          <a:p>
            <a:endParaRPr lang="en-US" dirty="0"/>
          </a:p>
          <a:p>
            <a:r>
              <a:rPr lang="en-US" dirty="0"/>
              <a:t>linear/logistic regression are parametric algorithms because we learn the coefficient parameters</a:t>
            </a:r>
          </a:p>
          <a:p>
            <a:r>
              <a:rPr lang="en-US" dirty="0"/>
              <a:t>parametric algorithms have a fixed number of parameters</a:t>
            </a:r>
          </a:p>
          <a:p>
            <a:r>
              <a:rPr lang="en-US" dirty="0" err="1"/>
              <a:t>kNN</a:t>
            </a:r>
            <a:r>
              <a:rPr lang="en-US" dirty="0"/>
              <a:t> and k-means are non-parametric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89730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no target/label column</a:t>
            </a:r>
          </a:p>
          <a:p>
            <a:r>
              <a:rPr lang="en-US" dirty="0"/>
              <a:t>goal: find similar observations and put them together in clusters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2465692"/>
            <a:ext cx="4540011" cy="29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disadvantage of k-means is that we have to find the best k</a:t>
            </a:r>
          </a:p>
          <a:p>
            <a:r>
              <a:rPr lang="en-US" dirty="0"/>
              <a:t>in hierarchical clustering, we don’t specify beforehand how many clusters we want</a:t>
            </a:r>
          </a:p>
          <a:p>
            <a:r>
              <a:rPr lang="en-US" dirty="0"/>
              <a:t>it creates a </a:t>
            </a:r>
            <a:r>
              <a:rPr lang="en-US" dirty="0" err="1"/>
              <a:t>dendogram</a:t>
            </a:r>
            <a:r>
              <a:rPr lang="en-US" dirty="0"/>
              <a:t> of clustering</a:t>
            </a:r>
          </a:p>
        </p:txBody>
      </p:sp>
    </p:spTree>
    <p:extLst>
      <p:ext uri="{BB962C8B-B14F-4D97-AF65-F5344CB8AC3E}">
        <p14:creationId xmlns:p14="http://schemas.microsoft.com/office/powerpoint/2010/main" val="186020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nutrient in package </a:t>
            </a:r>
            <a:r>
              <a:rPr lang="en-US" dirty="0" err="1"/>
              <a:t>flexclust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1" y="1240849"/>
            <a:ext cx="5415076" cy="18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0"/>
            <a:ext cx="7505700" cy="55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many variations, the “bottom-up” version: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place each observation in its own cluster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calculate the distance between each cluster and every other cluster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combine the two closest clusters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repeat 2 and 3 until all clusters are merged into one big cluster</a:t>
            </a:r>
          </a:p>
        </p:txBody>
      </p:sp>
    </p:spTree>
    <p:extLst>
      <p:ext uri="{BB962C8B-B14F-4D97-AF65-F5344CB8AC3E}">
        <p14:creationId xmlns:p14="http://schemas.microsoft.com/office/powerpoint/2010/main" val="2946085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3 types of measurement: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single linkage </a:t>
            </a:r>
            <a:r>
              <a:rPr lang="mr-IN" dirty="0"/>
              <a:t>–</a:t>
            </a:r>
            <a:r>
              <a:rPr lang="en-US" dirty="0"/>
              <a:t> shortest distance between any points in the cluster; tends to create elongated clusters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complete linkage </a:t>
            </a:r>
            <a:r>
              <a:rPr lang="mr-IN" dirty="0"/>
              <a:t>–</a:t>
            </a:r>
            <a:r>
              <a:rPr lang="en-US" dirty="0"/>
              <a:t> longest distance; more compact but sensitive to outliers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average linkage </a:t>
            </a:r>
            <a:r>
              <a:rPr lang="mr-IN" dirty="0"/>
              <a:t>–</a:t>
            </a:r>
            <a:r>
              <a:rPr lang="en-US" dirty="0"/>
              <a:t> average distance</a:t>
            </a:r>
          </a:p>
        </p:txBody>
      </p:sp>
    </p:spTree>
    <p:extLst>
      <p:ext uri="{BB962C8B-B14F-4D97-AF65-F5344CB8AC3E}">
        <p14:creationId xmlns:p14="http://schemas.microsoft.com/office/powerpoint/2010/main" val="347669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the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25971"/>
            <a:ext cx="58674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cutree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cutree</a:t>
            </a:r>
            <a:r>
              <a:rPr lang="en-US" dirty="0"/>
              <a:t>(</a:t>
            </a:r>
            <a:r>
              <a:rPr lang="en-US" dirty="0" err="1"/>
              <a:t>fit.average</a:t>
            </a:r>
            <a:r>
              <a:rPr lang="en-US" dirty="0"/>
              <a:t>, 3)</a:t>
            </a:r>
          </a:p>
          <a:p>
            <a:r>
              <a:rPr lang="en-US" dirty="0"/>
              <a:t>returns a vector of indices of the cluster to which each observation belongs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61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dozens of metrics that can be used to evaluate how good the clustering is:</a:t>
            </a:r>
          </a:p>
          <a:p>
            <a:pPr lvl="1"/>
            <a:r>
              <a:rPr lang="en-US" dirty="0"/>
              <a:t>how homogenous, or pure, are the clusters</a:t>
            </a:r>
          </a:p>
          <a:p>
            <a:pPr lvl="1"/>
            <a:r>
              <a:rPr lang="en-US" dirty="0"/>
              <a:t>how distinct are the clusters</a:t>
            </a:r>
          </a:p>
          <a:p>
            <a:r>
              <a:rPr lang="en-US" dirty="0"/>
              <a:t>the Rand Index is a metric that ranges from -1 to +1 where 0 indicates a random clustering</a:t>
            </a:r>
          </a:p>
          <a:p>
            <a:r>
              <a:rPr lang="en-US" dirty="0" err="1"/>
              <a:t>github</a:t>
            </a:r>
            <a:r>
              <a:rPr lang="en-US" dirty="0"/>
              <a:t> notebooks have examples</a:t>
            </a:r>
          </a:p>
        </p:txBody>
      </p:sp>
    </p:spTree>
    <p:extLst>
      <p:ext uri="{BB962C8B-B14F-4D97-AF65-F5344CB8AC3E}">
        <p14:creationId xmlns:p14="http://schemas.microsoft.com/office/powerpoint/2010/main" val="241705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73" y="5689288"/>
            <a:ext cx="7471727" cy="1143000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tends to bog down with a lot of data</a:t>
            </a:r>
          </a:p>
          <a:p>
            <a:r>
              <a:rPr lang="en-US" dirty="0"/>
              <a:t>is a greedy algorithm: once an observation is in a cluster it is stuck there, no restarts like k-means</a:t>
            </a:r>
          </a:p>
          <a:p>
            <a:r>
              <a:rPr lang="en-US" dirty="0"/>
              <a:t>can find structure in data that other algorithms would miss</a:t>
            </a:r>
          </a:p>
        </p:txBody>
      </p:sp>
    </p:spTree>
    <p:extLst>
      <p:ext uri="{BB962C8B-B14F-4D97-AF65-F5344CB8AC3E}">
        <p14:creationId xmlns:p14="http://schemas.microsoft.com/office/powerpoint/2010/main" val="358498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useful when we have a lot of unlabeled data and we want to learn something about it</a:t>
            </a:r>
          </a:p>
          <a:p>
            <a:r>
              <a:rPr lang="en-US" dirty="0"/>
              <a:t>we don’t know the “true” or “best” clustering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market segmentation</a:t>
            </a:r>
          </a:p>
          <a:p>
            <a:pPr lvl="1"/>
            <a:r>
              <a:rPr lang="en-US" dirty="0"/>
              <a:t>neighborhood analysis for city planning</a:t>
            </a:r>
          </a:p>
          <a:p>
            <a:pPr lvl="1"/>
            <a:r>
              <a:rPr lang="en-US" dirty="0"/>
              <a:t>clustering species in biology</a:t>
            </a:r>
          </a:p>
          <a:p>
            <a:pPr lvl="1"/>
            <a:r>
              <a:rPr lang="en-US" dirty="0"/>
              <a:t>virtually unlimited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7593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</a:t>
            </a:r>
          </a:p>
          <a:p>
            <a:pPr lvl="1"/>
            <a:r>
              <a:rPr lang="en-US" dirty="0"/>
              <a:t>identifies k centroids</a:t>
            </a:r>
          </a:p>
          <a:p>
            <a:pPr lvl="1"/>
            <a:r>
              <a:rPr lang="en-US" dirty="0"/>
              <a:t>cluster = nearest centroid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hierarchical clustering</a:t>
            </a:r>
          </a:p>
          <a:p>
            <a:pPr lvl="1"/>
            <a:r>
              <a:rPr lang="en-US" dirty="0"/>
              <a:t>combines observations</a:t>
            </a:r>
          </a:p>
          <a:p>
            <a:pPr lvl="1"/>
            <a:r>
              <a:rPr lang="en-US" dirty="0"/>
              <a:t>in a hierarchy (</a:t>
            </a:r>
            <a:r>
              <a:rPr lang="en-US" dirty="0" err="1"/>
              <a:t>dendogram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84" y="292101"/>
            <a:ext cx="2917515" cy="2678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8" y="3062173"/>
            <a:ext cx="2382691" cy="23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Typical workflow: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preprocess data (including scaling)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determine a similarity measure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cluster the observations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analyze the results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repeat from 2 until the clusters are meaningful</a:t>
            </a:r>
          </a:p>
        </p:txBody>
      </p:sp>
    </p:spTree>
    <p:extLst>
      <p:ext uri="{BB962C8B-B14F-4D97-AF65-F5344CB8AC3E}">
        <p14:creationId xmlns:p14="http://schemas.microsoft.com/office/powerpoint/2010/main" val="375706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random assignment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assign each observation to the closest centroid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recalculate the centroid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repeat from 2 until convergence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421300"/>
            <a:ext cx="6173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variations of the algorithm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 1: randomly choose k observations to be centroids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 1: randomly assign observations to k clusters</a:t>
            </a:r>
          </a:p>
        </p:txBody>
      </p:sp>
    </p:spTree>
    <p:extLst>
      <p:ext uri="{BB962C8B-B14F-4D97-AF65-F5344CB8AC3E}">
        <p14:creationId xmlns:p14="http://schemas.microsoft.com/office/powerpoint/2010/main" val="214639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set seed for random starts</a:t>
            </a:r>
          </a:p>
          <a:p>
            <a:r>
              <a:rPr lang="en-US" dirty="0"/>
              <a:t>algorithm will pick best of these 20 starts</a:t>
            </a:r>
          </a:p>
          <a:p>
            <a:r>
              <a:rPr lang="en-US" dirty="0"/>
              <a:t>set k=3</a:t>
            </a:r>
          </a:p>
          <a:p>
            <a:r>
              <a:rPr lang="en-US" dirty="0"/>
              <a:t>the variable </a:t>
            </a:r>
            <a:r>
              <a:rPr lang="en-US" dirty="0" err="1"/>
              <a:t>irisCluster</a:t>
            </a:r>
            <a:r>
              <a:rPr lang="en-US" dirty="0"/>
              <a:t> holds 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609562"/>
            <a:ext cx="69850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2675" y="484289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didn’t we scale the data?</a:t>
            </a:r>
          </a:p>
        </p:txBody>
      </p:sp>
    </p:spTree>
    <p:extLst>
      <p:ext uri="{BB962C8B-B14F-4D97-AF65-F5344CB8AC3E}">
        <p14:creationId xmlns:p14="http://schemas.microsoft.com/office/powerpoint/2010/main" val="28453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irisCluster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5907738" cy="5237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2669" y="3658232"/>
            <a:ext cx="2211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cluster 1 </a:t>
            </a:r>
          </a:p>
          <a:p>
            <a:r>
              <a:rPr lang="en-US" dirty="0"/>
              <a:t>is compact, it has a</a:t>
            </a:r>
          </a:p>
          <a:p>
            <a:r>
              <a:rPr lang="en-US" dirty="0"/>
              <a:t>small within-</a:t>
            </a:r>
            <a:r>
              <a:rPr lang="en-US" dirty="0" err="1"/>
              <a:t>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cluster is  a set of observations that satisfies these two properties: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026"/>
            <a:ext cx="9144000" cy="7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6903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4368</TotalTime>
  <Words>766</Words>
  <Application>Microsoft Office PowerPoint</Application>
  <PresentationFormat>On-screen Show (4:3)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Georgia</vt:lpstr>
      <vt:lpstr>Mangal</vt:lpstr>
      <vt:lpstr>Trebuchet MS</vt:lpstr>
      <vt:lpstr>Slipstream</vt:lpstr>
      <vt:lpstr>Clustering</vt:lpstr>
      <vt:lpstr>Clustering</vt:lpstr>
      <vt:lpstr>popular algorithms</vt:lpstr>
      <vt:lpstr>Clustering</vt:lpstr>
      <vt:lpstr>k-means</vt:lpstr>
      <vt:lpstr>k-means algorithm</vt:lpstr>
      <vt:lpstr>kmeans()</vt:lpstr>
      <vt:lpstr>irisCluster</vt:lpstr>
      <vt:lpstr>What is a cluster?</vt:lpstr>
      <vt:lpstr>What is a good clustering?</vt:lpstr>
      <vt:lpstr>within-ss, between-ss</vt:lpstr>
      <vt:lpstr>EM</vt:lpstr>
      <vt:lpstr>finding k</vt:lpstr>
      <vt:lpstr>k-means</vt:lpstr>
      <vt:lpstr>within-ss for various k</vt:lpstr>
      <vt:lpstr>finding k</vt:lpstr>
      <vt:lpstr>package NbClust</vt:lpstr>
      <vt:lpstr>parametric v. non-parametric</vt:lpstr>
      <vt:lpstr>hierarchical clustering</vt:lpstr>
      <vt:lpstr>clustering</vt:lpstr>
      <vt:lpstr>hierarchical</vt:lpstr>
      <vt:lpstr>dendogram</vt:lpstr>
      <vt:lpstr>the algorithm</vt:lpstr>
      <vt:lpstr>distance</vt:lpstr>
      <vt:lpstr>cut the dendogram</vt:lpstr>
      <vt:lpstr>cutree()</vt:lpstr>
      <vt:lpstr>evaluating clusters</vt:lpstr>
      <vt:lpstr>hierarchical clustering</vt:lpstr>
      <vt:lpstr>summary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Mazidi, Karen</cp:lastModifiedBy>
  <cp:revision>71</cp:revision>
  <dcterms:created xsi:type="dcterms:W3CDTF">2017-04-04T15:04:44Z</dcterms:created>
  <dcterms:modified xsi:type="dcterms:W3CDTF">2018-06-11T16:07:22Z</dcterms:modified>
</cp:coreProperties>
</file>