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9"/>
  </p:notesMasterIdLst>
  <p:sldIdLst>
    <p:sldId id="256" r:id="rId2"/>
    <p:sldId id="262" r:id="rId3"/>
    <p:sldId id="263" r:id="rId4"/>
    <p:sldId id="305" r:id="rId5"/>
    <p:sldId id="306" r:id="rId6"/>
    <p:sldId id="307" r:id="rId7"/>
    <p:sldId id="308" r:id="rId8"/>
    <p:sldId id="264" r:id="rId9"/>
    <p:sldId id="265" r:id="rId10"/>
    <p:sldId id="266" r:id="rId11"/>
    <p:sldId id="267" r:id="rId12"/>
    <p:sldId id="30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10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6" r:id="rId38"/>
    <p:sldId id="317" r:id="rId39"/>
    <p:sldId id="318" r:id="rId40"/>
    <p:sldId id="319" r:id="rId41"/>
    <p:sldId id="320" r:id="rId42"/>
    <p:sldId id="291" r:id="rId43"/>
    <p:sldId id="321" r:id="rId44"/>
    <p:sldId id="322" r:id="rId45"/>
    <p:sldId id="323" r:id="rId46"/>
    <p:sldId id="292" r:id="rId47"/>
    <p:sldId id="293" r:id="rId48"/>
    <p:sldId id="311" r:id="rId49"/>
    <p:sldId id="294" r:id="rId50"/>
    <p:sldId id="295" r:id="rId51"/>
    <p:sldId id="312" r:id="rId52"/>
    <p:sldId id="313" r:id="rId53"/>
    <p:sldId id="314" r:id="rId54"/>
    <p:sldId id="315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296" r:id="rId63"/>
    <p:sldId id="297" r:id="rId64"/>
    <p:sldId id="298" r:id="rId65"/>
    <p:sldId id="331" r:id="rId66"/>
    <p:sldId id="332" r:id="rId67"/>
    <p:sldId id="333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75" Type="http://schemas.microsoft.com/office/2015/10/relationships/revisionInfo" Target="revisionInfo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21C8-BE25-5C41-8AFC-5FB0231A4D01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92C4-9417-5A4E-BD68-791E3564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from: https://</a:t>
            </a:r>
            <a:r>
              <a:rPr lang="en-US" dirty="0" err="1"/>
              <a:t>www.quora.com</a:t>
            </a:r>
            <a:r>
              <a:rPr lang="en-US" dirty="0"/>
              <a:t>/What-is-an-intuitive-explanation-of-Bayes-Rule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892C4-9417-5A4E-BD68-791E35641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from: https://</a:t>
            </a:r>
            <a:r>
              <a:rPr lang="en-US" dirty="0" err="1"/>
              <a:t>www.quora.com</a:t>
            </a:r>
            <a:r>
              <a:rPr lang="en-US"/>
              <a:t>/What-is-an-intuitive-explanation-of-Bayes-Rule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892C4-9417-5A4E-BD68-791E356413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www.psychologicalscience.org</a:t>
            </a:r>
            <a:r>
              <a:rPr lang="en-US" dirty="0" smtClean="0"/>
              <a:t>/observer/</a:t>
            </a:r>
            <a:r>
              <a:rPr lang="en-US" dirty="0" err="1" smtClean="0"/>
              <a:t>bayes</a:t>
            </a:r>
            <a:r>
              <a:rPr lang="en-US" dirty="0" smtClean="0"/>
              <a:t>-for-beginners-probability-and-likelihood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892C4-9417-5A4E-BD68-791E356413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3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56892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601768" cy="49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6/20/18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discussion of probability distributions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predict() can yield class or raw probabilities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689100"/>
            <a:ext cx="5213398" cy="26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4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Compare logistic regression and naïve Bayes on the Pima Indians Diabetes 2 data in package </a:t>
            </a:r>
            <a:r>
              <a:rPr lang="en-US" dirty="0" err="1" smtClean="0"/>
              <a:t>mlbench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3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31" y="5689288"/>
            <a:ext cx="8059369" cy="1143000"/>
          </a:xfrm>
        </p:spPr>
        <p:txBody>
          <a:bodyPr/>
          <a:lstStyle/>
          <a:p>
            <a:r>
              <a:rPr lang="en-US" dirty="0" smtClean="0"/>
              <a:t>function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90464"/>
          </a:xfrm>
        </p:spPr>
        <p:txBody>
          <a:bodyPr>
            <a:normAutofit/>
          </a:bodyPr>
          <a:lstStyle/>
          <a:p>
            <a:r>
              <a:rPr lang="en-US" dirty="0"/>
              <a:t>compare the ways that algorithms “learn”</a:t>
            </a:r>
          </a:p>
          <a:p>
            <a:endParaRPr lang="en-US" dirty="0"/>
          </a:p>
          <a:p>
            <a:r>
              <a:rPr lang="en-US" dirty="0"/>
              <a:t>clustering methods don’t learn any “big picture” relationship between X and Y</a:t>
            </a:r>
          </a:p>
          <a:p>
            <a:r>
              <a:rPr lang="en-US" dirty="0"/>
              <a:t>parametric methods learn a deterministic function: f: </a:t>
            </a:r>
            <a:r>
              <a:rPr lang="en-US" dirty="0" err="1"/>
              <a:t>wX</a:t>
            </a:r>
            <a:r>
              <a:rPr lang="en-US" dirty="0"/>
              <a:t> -&gt; Y</a:t>
            </a:r>
          </a:p>
          <a:p>
            <a:r>
              <a:rPr lang="en-US" dirty="0"/>
              <a:t>Naïve Bayes will learn probability distributions: P(Y|X), specifically, it will learn the joint distribution of X and Y from the training data, </a:t>
            </a:r>
            <a:r>
              <a:rPr lang="en-US" dirty="0" smtClean="0"/>
              <a:t>as well as the prior, then </a:t>
            </a:r>
            <a:r>
              <a:rPr lang="en-US" dirty="0"/>
              <a:t>calculate the conditional probability P(Y|X)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8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Foundations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X, Y are random variables</a:t>
            </a:r>
          </a:p>
          <a:p>
            <a:r>
              <a:rPr lang="en-US" dirty="0" smtClean="0"/>
              <a:t>discrete or continuous</a:t>
            </a:r>
          </a:p>
          <a:p>
            <a:r>
              <a:rPr lang="en-US" dirty="0" smtClean="0"/>
              <a:t>joint distribution: P(X,Y)</a:t>
            </a:r>
          </a:p>
          <a:p>
            <a:r>
              <a:rPr lang="en-US" dirty="0" smtClean="0"/>
              <a:t>conditional distribution: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27" y="2622550"/>
            <a:ext cx="2095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4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product rule: find the joint probability by multiplying the conditional by p(b)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rule: find p(A) by summing the joint probability over all values of 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9" y="1541676"/>
            <a:ext cx="25273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3214787"/>
            <a:ext cx="4813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3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find the joint probability of many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23" y="1408811"/>
            <a:ext cx="5854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8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89288"/>
            <a:ext cx="8305800" cy="1143000"/>
          </a:xfrm>
        </p:spPr>
        <p:txBody>
          <a:bodyPr/>
          <a:lstStyle/>
          <a:p>
            <a:r>
              <a:rPr lang="en-US" dirty="0" smtClean="0"/>
              <a:t>expectation (discrete RV)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Expectation of a random variable aka mean aka first moment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Variance aka second moment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taking </a:t>
            </a:r>
            <a:r>
              <a:rPr lang="en-US" dirty="0" err="1" smtClean="0"/>
              <a:t>sqrt</a:t>
            </a:r>
            <a:r>
              <a:rPr lang="en-US" dirty="0" smtClean="0"/>
              <a:t>() gives us standard deviation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71" y="1559875"/>
            <a:ext cx="23622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871" y="2921573"/>
            <a:ext cx="226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7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multiplying probabilities can result in underflow</a:t>
            </a:r>
          </a:p>
          <a:p>
            <a:r>
              <a:rPr lang="en-US" dirty="0" smtClean="0"/>
              <a:t>also: what if one probability is 0?</a:t>
            </a:r>
          </a:p>
          <a:p>
            <a:endParaRPr lang="en-US" dirty="0"/>
          </a:p>
          <a:p>
            <a:r>
              <a:rPr lang="en-US" dirty="0" smtClean="0"/>
              <a:t>instead of multiplying we can add the log of the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9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br>
              <a:rPr lang="en-US" dirty="0" smtClean="0"/>
            </a:br>
            <a:r>
              <a:rPr lang="en-US" dirty="0" smtClean="0"/>
              <a:t>families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often a baseline</a:t>
            </a:r>
          </a:p>
          <a:p>
            <a:r>
              <a:rPr lang="en-US" dirty="0" smtClean="0"/>
              <a:t>works well with small data</a:t>
            </a:r>
          </a:p>
          <a:p>
            <a:r>
              <a:rPr lang="en-US" dirty="0" smtClean="0"/>
              <a:t>simple algorithm</a:t>
            </a:r>
          </a:p>
          <a:p>
            <a:r>
              <a:rPr lang="en-US" dirty="0" smtClean="0"/>
              <a:t>high bias, low variance</a:t>
            </a:r>
          </a:p>
          <a:p>
            <a:endParaRPr lang="en-US" dirty="0"/>
          </a:p>
          <a:p>
            <a:r>
              <a:rPr lang="en-US" dirty="0" smtClean="0"/>
              <a:t>random</a:t>
            </a:r>
            <a:r>
              <a:rPr lang="en-US" dirty="0" smtClean="0"/>
              <a:t> </a:t>
            </a:r>
            <a:r>
              <a:rPr lang="en-US" dirty="0" smtClean="0"/>
              <a:t>fact: Alan Turing applied Bayesian methods in decoding the German enigma code in WW2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63" y="5689288"/>
            <a:ext cx="8116238" cy="1143000"/>
          </a:xfrm>
        </p:spPr>
        <p:txBody>
          <a:bodyPr/>
          <a:lstStyle/>
          <a:p>
            <a:r>
              <a:rPr lang="en-US" dirty="0" smtClean="0"/>
              <a:t>Bernoulli, Binomial,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concern binary outcomes like heads/tails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181100"/>
            <a:ext cx="4165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63" y="5689288"/>
            <a:ext cx="8116238" cy="1143000"/>
          </a:xfrm>
        </p:spPr>
        <p:txBody>
          <a:bodyPr/>
          <a:lstStyle/>
          <a:p>
            <a:r>
              <a:rPr lang="en-US" dirty="0" smtClean="0"/>
              <a:t>Bernoulli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concerns binary outcomes like heads/tails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mu=</a:t>
            </a:r>
            <a:r>
              <a:rPr lang="en-US" dirty="0" err="1" smtClean="0"/>
              <a:t>avg</a:t>
            </a:r>
            <a:r>
              <a:rPr lang="en-US" dirty="0" smtClean="0"/>
              <a:t> probability of the positive class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00" y="1386825"/>
            <a:ext cx="3009900" cy="546100"/>
          </a:xfrm>
          <a:prstGeom prst="rect">
            <a:avLst/>
          </a:prstGeom>
        </p:spPr>
      </p:pic>
      <p:pic>
        <p:nvPicPr>
          <p:cNvPr id="5" name="Picture 4" descr="bernoulli(p) 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9" y="3013776"/>
            <a:ext cx="4129789" cy="27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367259"/>
          </a:xfrm>
        </p:spPr>
        <p:txBody>
          <a:bodyPr/>
          <a:lstStyle/>
          <a:p>
            <a:r>
              <a:rPr lang="en-US" dirty="0" err="1" smtClean="0"/>
              <a:t>newby</a:t>
            </a:r>
            <a:r>
              <a:rPr lang="en-US" dirty="0" smtClean="0"/>
              <a:t> shooting hoops</a:t>
            </a:r>
          </a:p>
          <a:p>
            <a:r>
              <a:rPr lang="en-US" dirty="0" smtClean="0"/>
              <a:t>probability of making basket is 20%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p(1) = .2^1 * .8^0 = .2</a:t>
            </a:r>
          </a:p>
          <a:p>
            <a:r>
              <a:rPr lang="en-US" dirty="0" smtClean="0"/>
              <a:t>p(0) = .2^0 * .8^1 = .8</a:t>
            </a:r>
          </a:p>
          <a:p>
            <a:r>
              <a:rPr lang="en-US" dirty="0" smtClean="0"/>
              <a:t>we have to know parameter mu</a:t>
            </a:r>
          </a:p>
          <a:p>
            <a:endParaRPr lang="en-US" dirty="0"/>
          </a:p>
          <a:p>
            <a:r>
              <a:rPr lang="en-US" dirty="0" smtClean="0"/>
              <a:t>This is a special case of the binomial distribution where N =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74" y="1746961"/>
            <a:ext cx="3238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784260"/>
          </a:xfrm>
        </p:spPr>
        <p:txBody>
          <a:bodyPr/>
          <a:lstStyle/>
          <a:p>
            <a:r>
              <a:rPr lang="en-US" dirty="0" smtClean="0"/>
              <a:t>X is a discrete random variable representing the number of baskets made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actually, there are 100 choose 20 ways to make 20 baskets out of 100 tries</a:t>
            </a:r>
          </a:p>
          <a:p>
            <a:r>
              <a:rPr lang="en-US" dirty="0" smtClean="0"/>
              <a:t>E(X) = </a:t>
            </a:r>
            <a:r>
              <a:rPr lang="en-US" dirty="0" err="1" smtClean="0"/>
              <a:t>Nμ</a:t>
            </a:r>
            <a:r>
              <a:rPr lang="en-US" dirty="0" smtClean="0"/>
              <a:t> = 100 * .2 =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7" y="1562885"/>
            <a:ext cx="8242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6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0"/>
            <a:ext cx="78359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2" y="1996690"/>
            <a:ext cx="6312825" cy="36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0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97" y="5689288"/>
            <a:ext cx="7784504" cy="1143000"/>
          </a:xfrm>
        </p:spPr>
        <p:txBody>
          <a:bodyPr/>
          <a:lstStyle/>
          <a:p>
            <a:r>
              <a:rPr lang="en-US" dirty="0" smtClean="0"/>
              <a:t>Beta=Binomial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177713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 err="1" smtClean="0"/>
              <a:t>newby</a:t>
            </a:r>
            <a:r>
              <a:rPr lang="en-US" dirty="0" smtClean="0"/>
              <a:t> got lucky and make 3 baskets out of 3 tries</a:t>
            </a:r>
          </a:p>
          <a:p>
            <a:r>
              <a:rPr lang="en-US" dirty="0" smtClean="0"/>
              <a:t>that’s a </a:t>
            </a:r>
            <a:r>
              <a:rPr lang="en-US" dirty="0"/>
              <a:t>μ</a:t>
            </a:r>
            <a:r>
              <a:rPr lang="en-US" dirty="0" smtClean="0"/>
              <a:t>=1.0</a:t>
            </a:r>
          </a:p>
          <a:p>
            <a:r>
              <a:rPr lang="en-US" dirty="0" smtClean="0"/>
              <a:t>it’s unlikely that will continue</a:t>
            </a:r>
          </a:p>
          <a:p>
            <a:r>
              <a:rPr lang="en-US" dirty="0" smtClean="0"/>
              <a:t>small sample sizes are poor estimates of probabilities</a:t>
            </a:r>
          </a:p>
          <a:p>
            <a:r>
              <a:rPr lang="en-US" dirty="0" smtClean="0"/>
              <a:t>what we need is a prior distribution over μ, instead of a single estimate</a:t>
            </a:r>
          </a:p>
          <a:p>
            <a:r>
              <a:rPr lang="en-US" dirty="0" smtClean="0"/>
              <a:t>the beta distribution is a conjugate of the binomial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8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first term with the gammas is a normalizing constant to endure that everything integrates to 1</a:t>
            </a:r>
          </a:p>
          <a:p>
            <a:r>
              <a:rPr lang="en-US" dirty="0" smtClean="0"/>
              <a:t>two new parameters:</a:t>
            </a:r>
          </a:p>
          <a:p>
            <a:pPr lvl="1"/>
            <a:r>
              <a:rPr lang="en-US" dirty="0" smtClean="0"/>
              <a:t>a = number of baskets made</a:t>
            </a:r>
          </a:p>
          <a:p>
            <a:pPr lvl="1"/>
            <a:r>
              <a:rPr lang="en-US" dirty="0" smtClean="0"/>
              <a:t>b = number of baskets missed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34" y="469797"/>
            <a:ext cx="4038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1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black  curve is the original</a:t>
            </a:r>
          </a:p>
          <a:p>
            <a:r>
              <a:rPr lang="en-US" dirty="0" smtClean="0"/>
              <a:t>red curve is updated </a:t>
            </a:r>
            <a:r>
              <a:rPr lang="en-US" smtClean="0"/>
              <a:t>with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653"/>
            <a:ext cx="9144000" cy="2194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3448492"/>
            <a:ext cx="3514533" cy="219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3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89288"/>
            <a:ext cx="8305800" cy="1143000"/>
          </a:xfrm>
        </p:spPr>
        <p:txBody>
          <a:bodyPr/>
          <a:lstStyle/>
          <a:p>
            <a:r>
              <a:rPr lang="en-US" dirty="0" smtClean="0"/>
              <a:t>multinomial and </a:t>
            </a:r>
            <a:r>
              <a:rPr lang="en-US" dirty="0" err="1" smtClean="0"/>
              <a:t>Dirichlet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extend the binomial case to variables that can take on more than 2 values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48" y="2322750"/>
            <a:ext cx="3516376" cy="29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59" y="5689288"/>
            <a:ext cx="7594942" cy="1143000"/>
          </a:xfrm>
        </p:spPr>
        <p:txBody>
          <a:bodyPr/>
          <a:lstStyle/>
          <a:p>
            <a:r>
              <a:rPr lang="en-US" dirty="0" smtClean="0"/>
              <a:t>multinomial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 = class</a:t>
            </a:r>
          </a:p>
          <a:p>
            <a:r>
              <a:rPr lang="en-US" dirty="0" err="1" smtClean="0"/>
              <a:t>m_k</a:t>
            </a:r>
            <a:r>
              <a:rPr lang="en-US" dirty="0" smtClean="0"/>
              <a:t> = probability of that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04" y="614415"/>
            <a:ext cx="6134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4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called “naïve” because it assumes all the predictors X are independent</a:t>
            </a:r>
          </a:p>
          <a:p>
            <a:r>
              <a:rPr lang="en-US" dirty="0"/>
              <a:t>for example a fruit may be classified as an apple if:</a:t>
            </a:r>
          </a:p>
          <a:p>
            <a:pPr lvl="1"/>
            <a:r>
              <a:rPr lang="en-US" dirty="0"/>
              <a:t>it is red</a:t>
            </a:r>
          </a:p>
          <a:p>
            <a:pPr lvl="1"/>
            <a:r>
              <a:rPr lang="en-US" dirty="0"/>
              <a:t>it is roundish</a:t>
            </a:r>
          </a:p>
          <a:p>
            <a:pPr lvl="1"/>
            <a:r>
              <a:rPr lang="en-US" dirty="0"/>
              <a:t>it is about 10 cm in diameter</a:t>
            </a:r>
          </a:p>
          <a:p>
            <a:r>
              <a:rPr lang="en-US" dirty="0"/>
              <a:t>naïve </a:t>
            </a:r>
            <a:r>
              <a:rPr lang="en-US" dirty="0"/>
              <a:t>B</a:t>
            </a:r>
            <a:r>
              <a:rPr lang="en-US" dirty="0" smtClean="0"/>
              <a:t>ayes </a:t>
            </a:r>
            <a:r>
              <a:rPr lang="en-US" dirty="0"/>
              <a:t>will consider all these predictors to contribute independently to the probability that a fruit is an apple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1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put 150 observations into 3 classes with even probability of each class</a:t>
            </a:r>
          </a:p>
          <a:p>
            <a:r>
              <a:rPr lang="en-US" dirty="0" smtClean="0"/>
              <a:t>we asked for 10 vectors</a:t>
            </a:r>
          </a:p>
          <a:p>
            <a:r>
              <a:rPr lang="en-US" dirty="0" smtClean="0"/>
              <a:t>each column is a randomly sampled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709242"/>
            <a:ext cx="7950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0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we select 6 iris observations at random, what is the probability that 1 is from class 1, 2 from class 2 and 3 from class 3?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08200"/>
            <a:ext cx="8064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43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519986" cy="4957768"/>
          </a:xfrm>
        </p:spPr>
        <p:txBody>
          <a:bodyPr>
            <a:normAutofit/>
          </a:bodyPr>
          <a:lstStyle/>
          <a:p>
            <a:r>
              <a:rPr lang="en-US" dirty="0" smtClean="0"/>
              <a:t>conjugate prior of multinomial</a:t>
            </a:r>
          </a:p>
          <a:p>
            <a:r>
              <a:rPr lang="en-US" dirty="0" smtClean="0"/>
              <a:t>has k parameters, alphas, one for each class</a:t>
            </a:r>
          </a:p>
          <a:p>
            <a:r>
              <a:rPr lang="en-US" dirty="0" smtClean="0"/>
              <a:t>alpha_0 is the sum of all alphas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Magic bag example: K=3 (red, blue, yellow) balls</a:t>
            </a:r>
          </a:p>
          <a:p>
            <a:r>
              <a:rPr lang="en-US" dirty="0" smtClean="0"/>
              <a:t>for N draws, you place the ball back in the bag with an additional ball of the same color</a:t>
            </a:r>
          </a:p>
          <a:p>
            <a:r>
              <a:rPr lang="en-US" dirty="0" smtClean="0"/>
              <a:t>As N approaches infinity, the bag distribution is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61" y="2156004"/>
            <a:ext cx="37719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00" y="5102302"/>
            <a:ext cx="1549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91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10 distributions, </a:t>
            </a:r>
          </a:p>
          <a:p>
            <a:r>
              <a:rPr lang="en-US" dirty="0" smtClean="0"/>
              <a:t>all alphas=1</a:t>
            </a:r>
          </a:p>
          <a:p>
            <a:r>
              <a:rPr lang="en-US" dirty="0" smtClean="0"/>
              <a:t>sum of each row=1</a:t>
            </a:r>
          </a:p>
          <a:p>
            <a:r>
              <a:rPr lang="en-US" dirty="0" smtClean="0"/>
              <a:t>with 1000 examples, </a:t>
            </a:r>
          </a:p>
          <a:p>
            <a:r>
              <a:rPr lang="en-US" dirty="0" smtClean="0"/>
              <a:t>the means are each</a:t>
            </a:r>
          </a:p>
          <a:p>
            <a:r>
              <a:rPr lang="en-US" dirty="0" smtClean="0"/>
              <a:t> close to .33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43" y="-1"/>
            <a:ext cx="4660857" cy="50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00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 smtClean="0"/>
              <a:t>quantitative variables</a:t>
            </a:r>
          </a:p>
          <a:p>
            <a:r>
              <a:rPr lang="en-US" dirty="0" smtClean="0"/>
              <a:t>two parameters, mean and variance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plot a few (next slide)</a:t>
            </a:r>
          </a:p>
          <a:p>
            <a:pPr lvl="1"/>
            <a:r>
              <a:rPr lang="en-US" dirty="0" smtClean="0"/>
              <a:t>mean shifts graph left or right</a:t>
            </a:r>
          </a:p>
          <a:p>
            <a:pPr lvl="1"/>
            <a:r>
              <a:rPr lang="en-US" dirty="0" smtClean="0"/>
              <a:t>variance influences shape of the bell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92" y="2127940"/>
            <a:ext cx="3454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93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0"/>
            <a:ext cx="8702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Gaussian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we extend the Gaussian from a single variable x to a D-dimensional vector X</a:t>
            </a:r>
          </a:p>
          <a:p>
            <a:r>
              <a:rPr lang="en-US" dirty="0" smtClean="0"/>
              <a:t>we will have a vector of means </a:t>
            </a:r>
          </a:p>
          <a:p>
            <a:r>
              <a:rPr lang="en-US" dirty="0" smtClean="0"/>
              <a:t>|E| is the determinant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7" y="2709086"/>
            <a:ext cx="4419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00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v. likelihood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93" y="5689288"/>
            <a:ext cx="8108007" cy="1143000"/>
          </a:xfrm>
        </p:spPr>
        <p:txBody>
          <a:bodyPr/>
          <a:lstStyle/>
          <a:p>
            <a:r>
              <a:rPr lang="en-US" dirty="0" smtClean="0"/>
              <a:t>probability v.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10" y="731519"/>
            <a:ext cx="6400800" cy="4765291"/>
          </a:xfrm>
        </p:spPr>
        <p:txBody>
          <a:bodyPr/>
          <a:lstStyle/>
          <a:p>
            <a:r>
              <a:rPr lang="en-US" dirty="0" smtClean="0"/>
              <a:t>the probability distribution (top) is discrete because there are only 11 possible experimental results of tossing a coin 10 times</a:t>
            </a:r>
          </a:p>
          <a:p>
            <a:r>
              <a:rPr lang="en-US" dirty="0" smtClean="0"/>
              <a:t>the likelihood function (bottom) is continuous because p can take on any value between 0 and 1</a:t>
            </a:r>
          </a:p>
          <a:p>
            <a:r>
              <a:rPr lang="en-US" dirty="0" smtClean="0"/>
              <a:t>the probabilities sum to 1</a:t>
            </a:r>
          </a:p>
          <a:p>
            <a:r>
              <a:rPr lang="en-US" dirty="0" smtClean="0"/>
              <a:t>the integral of the continuous likelihood function is not =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86" y="731520"/>
            <a:ext cx="2654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4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25" y="5689288"/>
            <a:ext cx="7972676" cy="1143000"/>
          </a:xfrm>
        </p:spPr>
        <p:txBody>
          <a:bodyPr/>
          <a:lstStyle/>
          <a:p>
            <a:r>
              <a:rPr lang="en-US" dirty="0"/>
              <a:t>probability v.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835625"/>
            <a:ext cx="5996236" cy="4452973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en-US" dirty="0"/>
              <a:t>(x | </a:t>
            </a:r>
            <a:r>
              <a:rPr lang="en-US" dirty="0" err="1"/>
              <a:t>θ</a:t>
            </a:r>
            <a:r>
              <a:rPr lang="en-US" dirty="0"/>
              <a:t>) </a:t>
            </a:r>
            <a:r>
              <a:rPr lang="en-US" dirty="0" smtClean="0"/>
              <a:t>is the p(x) given the class conditional density theta </a:t>
            </a:r>
            <a:endParaRPr lang="en-US" dirty="0"/>
          </a:p>
          <a:p>
            <a:r>
              <a:rPr lang="en-US" dirty="0"/>
              <a:t> p(x | </a:t>
            </a:r>
            <a:r>
              <a:rPr lang="en-US" dirty="0" err="1"/>
              <a:t>θ</a:t>
            </a:r>
            <a:r>
              <a:rPr lang="en-US" dirty="0"/>
              <a:t>) can be viewed in two ways:</a:t>
            </a:r>
          </a:p>
          <a:p>
            <a:r>
              <a:rPr lang="en-US" dirty="0"/>
              <a:t>we can say it is the </a:t>
            </a:r>
            <a:r>
              <a:rPr lang="en-US" b="1" dirty="0">
                <a:solidFill>
                  <a:srgbClr val="D85C00"/>
                </a:solidFill>
              </a:rPr>
              <a:t>probability</a:t>
            </a:r>
            <a:r>
              <a:rPr lang="en-US" dirty="0"/>
              <a:t> of x, given theta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rgbClr val="D85C00"/>
                </a:solidFill>
              </a:rPr>
              <a:t>likelihood</a:t>
            </a:r>
            <a:r>
              <a:rPr lang="en-US" dirty="0"/>
              <a:t> of theta given that x was </a:t>
            </a:r>
            <a:r>
              <a:rPr lang="en-US" dirty="0" smtClean="0"/>
              <a:t>observed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86" y="731520"/>
            <a:ext cx="2654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0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 err="1" smtClean="0"/>
              <a:t>Theoreom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Named for Thomas Bayes, 18</a:t>
            </a:r>
            <a:r>
              <a:rPr lang="en-US" baseline="30000" dirty="0" smtClean="0"/>
              <a:t>th</a:t>
            </a:r>
            <a:r>
              <a:rPr lang="en-US" dirty="0" smtClean="0"/>
              <a:t> C mathematician and minister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want to know the probability of event Y given evidence/data X.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55800"/>
            <a:ext cx="6705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08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Suppose we have an observation, x, from a Bernoulli(</a:t>
            </a:r>
            <a:r>
              <a:rPr lang="en-US" dirty="0" err="1"/>
              <a:t>θ</a:t>
            </a:r>
            <a:r>
              <a:rPr lang="en-US" dirty="0"/>
              <a:t>) distribution</a:t>
            </a:r>
          </a:p>
          <a:p>
            <a:r>
              <a:rPr lang="en-US" dirty="0"/>
              <a:t>the likelihood function 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see that if we integrate it, it does not sum to 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49" y="1948890"/>
            <a:ext cx="2940531" cy="682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49" y="3422649"/>
            <a:ext cx="3805603" cy="11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0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5632"/>
            <a:ext cx="6527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02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196668"/>
          </a:xfrm>
        </p:spPr>
        <p:txBody>
          <a:bodyPr/>
          <a:lstStyle/>
          <a:p>
            <a:r>
              <a:rPr lang="en-US" dirty="0" smtClean="0"/>
              <a:t>estimates from the training data:</a:t>
            </a:r>
          </a:p>
          <a:p>
            <a:pPr lvl="1"/>
            <a:r>
              <a:rPr lang="en-US" dirty="0" smtClean="0"/>
              <a:t>discrete variables: counting</a:t>
            </a:r>
          </a:p>
          <a:p>
            <a:pPr lvl="1"/>
            <a:r>
              <a:rPr lang="en-US" dirty="0" smtClean="0"/>
              <a:t>continuous variables: finding mean and variance</a:t>
            </a:r>
          </a:p>
          <a:p>
            <a:r>
              <a:rPr lang="en-US" dirty="0" smtClean="0"/>
              <a:t>two ways to get the estimates:</a:t>
            </a:r>
          </a:p>
          <a:p>
            <a:pPr lvl="1"/>
            <a:r>
              <a:rPr lang="en-US" dirty="0" smtClean="0"/>
              <a:t>above is the MLE maximum likelihood estimate</a:t>
            </a:r>
          </a:p>
          <a:p>
            <a:pPr lvl="2"/>
            <a:r>
              <a:rPr lang="en-US" dirty="0" smtClean="0"/>
              <a:t>choose the theta that maximizes p(</a:t>
            </a:r>
            <a:r>
              <a:rPr lang="en-US" dirty="0" err="1" smtClean="0"/>
              <a:t>x|</a:t>
            </a:r>
            <a:r>
              <a:rPr lang="en-US" dirty="0" err="1"/>
              <a:t>θ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 (maximum a posteriori) adjusts based on prior distributions</a:t>
            </a:r>
          </a:p>
          <a:p>
            <a:pPr lvl="2"/>
            <a:r>
              <a:rPr lang="en-US" dirty="0" smtClean="0"/>
              <a:t>estimate the theta that maximizes p(</a:t>
            </a:r>
            <a:r>
              <a:rPr lang="en-US" dirty="0" err="1" smtClean="0"/>
              <a:t>θ|x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equivalent to p(</a:t>
            </a:r>
            <a:r>
              <a:rPr lang="en-US" dirty="0" err="1" smtClean="0"/>
              <a:t>θ</a:t>
            </a:r>
            <a:r>
              <a:rPr lang="en-US" dirty="0"/>
              <a:t>) p(</a:t>
            </a:r>
            <a:r>
              <a:rPr lang="en-US" dirty="0" err="1" smtClean="0"/>
              <a:t>x|θ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72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876"/>
            <a:ext cx="7467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8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 guard against </a:t>
            </a:r>
            <a:r>
              <a:rPr lang="en-US" dirty="0" err="1" smtClean="0"/>
              <a:t>overfitting</a:t>
            </a:r>
            <a:r>
              <a:rPr lang="en-US" dirty="0" smtClean="0"/>
              <a:t>, some variations of the algorithm: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Dirichlet</a:t>
            </a:r>
            <a:r>
              <a:rPr lang="en-US" dirty="0" smtClean="0"/>
              <a:t> prior for the class probability</a:t>
            </a:r>
          </a:p>
          <a:p>
            <a:r>
              <a:rPr lang="en-US" dirty="0" smtClean="0"/>
              <a:t>Beta prior for each theta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56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purple line separating 2 classes with 2 predictors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625600"/>
            <a:ext cx="42799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0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independence of predictors </a:t>
            </a:r>
          </a:p>
          <a:p>
            <a:r>
              <a:rPr lang="en-US" dirty="0" smtClean="0"/>
              <a:t>naïve but it works surprisingly well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9" y="1881912"/>
            <a:ext cx="3390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9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estimate of class priors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discrete predictor </a:t>
            </a:r>
            <a:r>
              <a:rPr lang="en-US" dirty="0" err="1" smtClean="0"/>
              <a:t>X_i</a:t>
            </a:r>
            <a:r>
              <a:rPr lang="en-US" dirty="0" smtClean="0"/>
              <a:t> and class c: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10" y="1385870"/>
            <a:ext cx="18034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810" y="3234132"/>
            <a:ext cx="1333500" cy="86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4727" y="3234132"/>
            <a:ext cx="48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model </a:t>
            </a:r>
            <a:r>
              <a:rPr lang="en-US" i="1" dirty="0" smtClean="0"/>
              <a:t>parameter</a:t>
            </a:r>
          </a:p>
          <a:p>
            <a:r>
              <a:rPr lang="en-US" dirty="0" smtClean="0"/>
              <a:t>hence, naïve Bayes is a parametric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46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633724" cy="3474720"/>
          </a:xfrm>
        </p:spPr>
        <p:txBody>
          <a:bodyPr/>
          <a:lstStyle/>
          <a:p>
            <a:r>
              <a:rPr lang="en-US" dirty="0" smtClean="0"/>
              <a:t>for predictor </a:t>
            </a:r>
            <a:r>
              <a:rPr lang="en-US" dirty="0" err="1" smtClean="0"/>
              <a:t>X_i</a:t>
            </a:r>
            <a:r>
              <a:rPr lang="en-US" dirty="0" smtClean="0"/>
              <a:t> and class c: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what if there are 0 examples of </a:t>
            </a:r>
            <a:r>
              <a:rPr lang="en-US" dirty="0" err="1" smtClean="0"/>
              <a:t>X_i</a:t>
            </a:r>
            <a:r>
              <a:rPr lang="en-US" dirty="0" smtClean="0"/>
              <a:t> in class c?</a:t>
            </a:r>
          </a:p>
          <a:p>
            <a:r>
              <a:rPr lang="en-US" dirty="0" smtClean="0"/>
              <a:t>“smoothing” adds a little to numerator, denominator</a:t>
            </a:r>
          </a:p>
          <a:p>
            <a:r>
              <a:rPr lang="en-US" dirty="0" smtClean="0"/>
              <a:t>Laplace, aka add-one smoothing, if l=1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10" y="1319723"/>
            <a:ext cx="1333500" cy="86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21" y="3898900"/>
            <a:ext cx="1651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15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for quantitative predictors</a:t>
            </a:r>
          </a:p>
          <a:p>
            <a:r>
              <a:rPr lang="en-US" dirty="0" smtClean="0"/>
              <a:t>need mean, variance for each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17" y="1919058"/>
            <a:ext cx="26543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pox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90% of people with small pox have spots</a:t>
            </a:r>
          </a:p>
          <a:p>
            <a:r>
              <a:rPr lang="en-US" dirty="0"/>
              <a:t>p(</a:t>
            </a:r>
            <a:r>
              <a:rPr lang="en-US" dirty="0" err="1"/>
              <a:t>spots|smallpox</a:t>
            </a:r>
            <a:r>
              <a:rPr lang="en-US" dirty="0"/>
              <a:t>)=.9</a:t>
            </a:r>
          </a:p>
          <a:p>
            <a:r>
              <a:rPr lang="en-US" dirty="0"/>
              <a:t>Do you have a 90% chance of having smallpox if you have spots?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87629" b="-87629"/>
          <a:stretch>
            <a:fillRect/>
          </a:stretch>
        </p:blipFill>
        <p:spPr>
          <a:xfrm>
            <a:off x="479022" y="731518"/>
            <a:ext cx="4010681" cy="4164095"/>
          </a:xfrm>
        </p:spPr>
      </p:pic>
    </p:spTree>
    <p:extLst>
      <p:ext uri="{BB962C8B-B14F-4D97-AF65-F5344CB8AC3E}">
        <p14:creationId xmlns:p14="http://schemas.microsoft.com/office/powerpoint/2010/main" val="559173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br>
              <a:rPr lang="en-US" dirty="0" smtClean="0"/>
            </a:br>
            <a:r>
              <a:rPr lang="en-US" dirty="0" smtClean="0"/>
              <a:t> on the Tennis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9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0"/>
            <a:ext cx="736443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0434" y="4962216"/>
            <a:ext cx="2388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 P()</a:t>
            </a:r>
          </a:p>
          <a:p>
            <a:r>
              <a:rPr lang="en-US" dirty="0" smtClean="0"/>
              <a:t>from likelihood</a:t>
            </a:r>
          </a:p>
          <a:p>
            <a:r>
              <a:rPr lang="en-US" dirty="0" smtClean="0"/>
              <a:t>by dividing likelihood</a:t>
            </a:r>
          </a:p>
          <a:p>
            <a:r>
              <a:rPr lang="en-US" dirty="0" smtClean="0"/>
              <a:t>by sum(likelihood)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55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113"/>
            <a:ext cx="9144000" cy="473319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41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nb</a:t>
            </a:r>
            <a:r>
              <a:rPr lang="en-US" dirty="0" smtClean="0"/>
              <a:t>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21" y="-25712"/>
            <a:ext cx="4744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04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nb</a:t>
            </a:r>
            <a:r>
              <a:rPr lang="en-US" dirty="0" smtClean="0"/>
              <a:t>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21" y="-25712"/>
            <a:ext cx="474452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26" y="1780217"/>
            <a:ext cx="5897141" cy="32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68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text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37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previously all of our features were numerical or qualitative</a:t>
            </a:r>
          </a:p>
          <a:p>
            <a:r>
              <a:rPr lang="en-US" dirty="0"/>
              <a:t>what if we want to learn probabilities about words, like whether an email is ham or spam?</a:t>
            </a:r>
          </a:p>
        </p:txBody>
      </p:sp>
    </p:spTree>
    <p:extLst>
      <p:ext uri="{BB962C8B-B14F-4D97-AF65-F5344CB8AC3E}">
        <p14:creationId xmlns:p14="http://schemas.microsoft.com/office/powerpoint/2010/main" val="3260743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5" y="177800"/>
            <a:ext cx="8389638" cy="50675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573679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637" y="5689288"/>
            <a:ext cx="7735163" cy="1143000"/>
          </a:xfrm>
        </p:spPr>
        <p:txBody>
          <a:bodyPr/>
          <a:lstStyle/>
          <a:p>
            <a:r>
              <a:rPr lang="en-US" dirty="0"/>
              <a:t>independence assumption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27460" cy="32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34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85" y="5689288"/>
            <a:ext cx="7864016" cy="1143000"/>
          </a:xfrm>
        </p:spPr>
        <p:txBody>
          <a:bodyPr/>
          <a:lstStyle/>
          <a:p>
            <a:r>
              <a:rPr lang="en-US" dirty="0"/>
              <a:t>learning the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prior probabilities are calculated from training data</a:t>
            </a:r>
          </a:p>
          <a:p>
            <a:r>
              <a:rPr lang="en-US" dirty="0"/>
              <a:t>estimated probability (posterior) on the lhs of the equation is calculated from the prior probabilities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25" y="2944909"/>
            <a:ext cx="4747273" cy="1012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62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pox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1402039"/>
            <a:ext cx="3969628" cy="3474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likelihoods:</a:t>
            </a:r>
          </a:p>
          <a:p>
            <a:r>
              <a:rPr lang="en-US" dirty="0"/>
              <a:t>p(</a:t>
            </a:r>
            <a:r>
              <a:rPr lang="en-US" dirty="0" err="1"/>
              <a:t>spots|smallpox</a:t>
            </a:r>
            <a:r>
              <a:rPr lang="en-US" dirty="0"/>
              <a:t>)=.</a:t>
            </a:r>
            <a:r>
              <a:rPr lang="en-US" dirty="0" smtClean="0"/>
              <a:t>9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spots|chpox</a:t>
            </a:r>
            <a:r>
              <a:rPr lang="en-US" dirty="0" smtClean="0"/>
              <a:t>) =.8</a:t>
            </a:r>
            <a:endParaRPr lang="en-US" dirty="0"/>
          </a:p>
          <a:p>
            <a:r>
              <a:rPr lang="en-US" dirty="0" smtClean="0"/>
              <a:t>priors:</a:t>
            </a:r>
            <a:endParaRPr lang="en-US" dirty="0"/>
          </a:p>
          <a:p>
            <a:r>
              <a:rPr lang="en-US" dirty="0"/>
              <a:t>p(smallpox)=0.001</a:t>
            </a:r>
          </a:p>
          <a:p>
            <a:r>
              <a:rPr lang="en-US" dirty="0"/>
              <a:t>p(chickenpox)=0.1</a:t>
            </a:r>
          </a:p>
          <a:p>
            <a:r>
              <a:rPr lang="en-US" dirty="0"/>
              <a:t>posterior:</a:t>
            </a:r>
          </a:p>
          <a:p>
            <a:r>
              <a:rPr lang="en-US" dirty="0"/>
              <a:t>p(</a:t>
            </a:r>
            <a:r>
              <a:rPr lang="en-US" dirty="0" err="1"/>
              <a:t>smallpox|spots</a:t>
            </a:r>
            <a:r>
              <a:rPr lang="en-US" dirty="0"/>
              <a:t>)=.011</a:t>
            </a:r>
          </a:p>
          <a:p>
            <a:r>
              <a:rPr lang="en-US" dirty="0"/>
              <a:t>p(</a:t>
            </a:r>
            <a:r>
              <a:rPr lang="en-US" dirty="0" err="1"/>
              <a:t>chpox|spots</a:t>
            </a:r>
            <a:r>
              <a:rPr lang="en-US" dirty="0"/>
              <a:t>)=.988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39836" b="-39836"/>
          <a:stretch>
            <a:fillRect/>
          </a:stretch>
        </p:blipFill>
        <p:spPr>
          <a:xfrm>
            <a:off x="425843" y="731519"/>
            <a:ext cx="4063860" cy="42193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43" y="61001"/>
            <a:ext cx="5573145" cy="1341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826" y="4230428"/>
            <a:ext cx="447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smallpox|spots</a:t>
            </a:r>
            <a:r>
              <a:rPr lang="en-US" dirty="0"/>
              <a:t>)=(.9*.001)/.081 = 0.011</a:t>
            </a:r>
          </a:p>
          <a:p>
            <a:r>
              <a:rPr lang="en-US" dirty="0"/>
              <a:t>p(</a:t>
            </a:r>
            <a:r>
              <a:rPr lang="en-US" dirty="0" err="1"/>
              <a:t>chpox|spots</a:t>
            </a:r>
            <a:r>
              <a:rPr lang="en-US" dirty="0"/>
              <a:t>)=(.8*.1)/.081 = .988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826" y="5319956"/>
            <a:ext cx="344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marginal: .9*.001 + .8*.1 = .081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340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R package tm (text mining) has many useful functions for handling text 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27137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2E8C3E-9C09-4CED-A415-5C8C4188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1F1A19-6CAF-456E-9DFF-BAE98B2890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nb_spam</a:t>
            </a:r>
            <a:r>
              <a:rPr lang="en-US" dirty="0"/>
              <a:t> in Piazza</a:t>
            </a:r>
          </a:p>
        </p:txBody>
      </p:sp>
    </p:spTree>
    <p:extLst>
      <p:ext uri="{BB962C8B-B14F-4D97-AF65-F5344CB8AC3E}">
        <p14:creationId xmlns:p14="http://schemas.microsoft.com/office/powerpoint/2010/main" val="8339417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Bayes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test is positive for cancer</a:t>
            </a:r>
          </a:p>
          <a:p>
            <a:r>
              <a:rPr lang="en-US" dirty="0" smtClean="0"/>
              <a:t>this test has a true positive rate of 80% and a false positive rate of 10%</a:t>
            </a:r>
          </a:p>
          <a:p>
            <a:r>
              <a:rPr lang="en-US" dirty="0" smtClean="0"/>
              <a:t>p(cancer) = 0.004</a:t>
            </a:r>
          </a:p>
          <a:p>
            <a:r>
              <a:rPr lang="en-US" dirty="0" smtClean="0"/>
              <a:t>what is the probability you have cancer, given positive test result?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3299888"/>
            <a:ext cx="6426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422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19" y="246878"/>
            <a:ext cx="7950200" cy="161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2184400"/>
            <a:ext cx="4673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See 5.9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6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NB and logistic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2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23" y="5689288"/>
            <a:ext cx="8076777" cy="1143000"/>
          </a:xfrm>
        </p:spPr>
        <p:txBody>
          <a:bodyPr/>
          <a:lstStyle/>
          <a:p>
            <a:r>
              <a:rPr lang="en-US" sz="4400" dirty="0" smtClean="0"/>
              <a:t>discriminative v. generative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307223"/>
          </a:xfrm>
        </p:spPr>
        <p:txBody>
          <a:bodyPr/>
          <a:lstStyle/>
          <a:p>
            <a:r>
              <a:rPr lang="en-US" dirty="0" smtClean="0"/>
              <a:t>logistic regression directly estimates the parameters of P(Y|X)</a:t>
            </a:r>
          </a:p>
          <a:p>
            <a:r>
              <a:rPr lang="en-US" dirty="0" smtClean="0"/>
              <a:t>we often call this a discriminative classifier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directly estimates parameters for P(Y) and P(X|Y)</a:t>
            </a:r>
          </a:p>
          <a:p>
            <a:r>
              <a:rPr lang="en-US" dirty="0" smtClean="0"/>
              <a:t>we often call this a generative classifier</a:t>
            </a:r>
          </a:p>
          <a:p>
            <a:endParaRPr lang="en-US" dirty="0"/>
          </a:p>
          <a:p>
            <a:r>
              <a:rPr lang="en-US" dirty="0" smtClean="0"/>
              <a:t>if the Gaussian NB assumptions hold, and the number of training examples grows towards infinity, the GNB and logistic regression converge toward identical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44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4425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GNB model assumptions do not hold, logistic regression will often outperform NB as the number of training examples increases </a:t>
            </a:r>
          </a:p>
          <a:p>
            <a:r>
              <a:rPr lang="en-US" dirty="0" smtClean="0"/>
              <a:t>GNB and logistic regression converge towards their asymptotic accuracies at different rates</a:t>
            </a:r>
          </a:p>
          <a:p>
            <a:pPr lvl="1"/>
            <a:r>
              <a:rPr lang="en-US" dirty="0" smtClean="0"/>
              <a:t>GNB: log n examples where n is dimension of X</a:t>
            </a:r>
          </a:p>
          <a:p>
            <a:pPr lvl="1"/>
            <a:r>
              <a:rPr lang="en-US" dirty="0" smtClean="0"/>
              <a:t>logistic regression: often require n examples </a:t>
            </a:r>
          </a:p>
          <a:p>
            <a:pPr lvl="1"/>
            <a:endParaRPr lang="en-US" dirty="0"/>
          </a:p>
          <a:p>
            <a:r>
              <a:rPr lang="en-US" dirty="0" smtClean="0"/>
              <a:t>takeaway:</a:t>
            </a:r>
          </a:p>
          <a:p>
            <a:pPr lvl="1"/>
            <a:r>
              <a:rPr lang="en-US" dirty="0" smtClean="0"/>
              <a:t>NB may be better for small data</a:t>
            </a:r>
          </a:p>
          <a:p>
            <a:pPr lvl="1"/>
            <a:r>
              <a:rPr lang="en-US" dirty="0" smtClean="0"/>
              <a:t>logistic regression may be better if more data </a:t>
            </a:r>
            <a:r>
              <a:rPr lang="en-US" smtClean="0"/>
              <a:t>is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9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</a:t>
            </a:r>
            <a:r>
              <a:rPr lang="en-US" dirty="0" smtClean="0"/>
              <a:t>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274521"/>
          </a:xfrm>
        </p:spPr>
        <p:txBody>
          <a:bodyPr/>
          <a:lstStyle/>
          <a:p>
            <a:r>
              <a:rPr lang="en-US" dirty="0"/>
              <a:t>Let A be the categorical outcome (class) and B be a set of predictors, which are naively assumed to be independent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the predictors are independent:</a:t>
            </a:r>
          </a:p>
          <a:p>
            <a:r>
              <a:rPr lang="en-US" dirty="0"/>
              <a:t>P(B|A) = P(b1|A)*P(b2|A)*…*P(</a:t>
            </a:r>
            <a:r>
              <a:rPr lang="en-US" dirty="0" err="1"/>
              <a:t>bn|A</a:t>
            </a:r>
            <a:r>
              <a:rPr lang="en-US" dirty="0"/>
              <a:t>)</a:t>
            </a:r>
          </a:p>
          <a:p>
            <a:r>
              <a:rPr lang="en-US" dirty="0"/>
              <a:t>this makes calculations easier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83" y="1955689"/>
            <a:ext cx="5573145" cy="13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37673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data|survived</a:t>
            </a:r>
            <a:r>
              <a:rPr lang="en-US" dirty="0" smtClean="0"/>
              <a:t>) aka likelihood </a:t>
            </a:r>
            <a:r>
              <a:rPr lang="mr-IN" dirty="0" smtClean="0"/>
              <a:t>–</a:t>
            </a:r>
            <a:r>
              <a:rPr lang="en-US" dirty="0" smtClean="0"/>
              <a:t> calculated from joint probabilities of Survived and the data</a:t>
            </a:r>
          </a:p>
          <a:p>
            <a:r>
              <a:rPr lang="en-US" dirty="0" smtClean="0"/>
              <a:t>P(survived) aka prior </a:t>
            </a:r>
            <a:r>
              <a:rPr lang="mr-IN" dirty="0" smtClean="0"/>
              <a:t>–</a:t>
            </a:r>
            <a:r>
              <a:rPr lang="en-US" dirty="0" smtClean="0"/>
              <a:t> also learned from training data</a:t>
            </a:r>
          </a:p>
          <a:p>
            <a:r>
              <a:rPr lang="en-US" dirty="0" smtClean="0"/>
              <a:t>P(data) aka marginal </a:t>
            </a:r>
            <a:r>
              <a:rPr lang="mr-IN" dirty="0" smtClean="0"/>
              <a:t>–</a:t>
            </a:r>
            <a:r>
              <a:rPr lang="en-US" dirty="0" smtClean="0"/>
              <a:t> needed to normalize posterior to a probability in [0, 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4" y="505012"/>
            <a:ext cx="5410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2075" y="5689600"/>
            <a:ext cx="6511925" cy="1143000"/>
          </a:xfrm>
        </p:spPr>
        <p:txBody>
          <a:bodyPr/>
          <a:lstStyle/>
          <a:p>
            <a:r>
              <a:rPr lang="en-US" dirty="0" smtClean="0"/>
              <a:t>NB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91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4412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3134</TotalTime>
  <Words>1864</Words>
  <Application>Microsoft Macintosh PowerPoint</Application>
  <PresentationFormat>On-screen Show (4:3)</PresentationFormat>
  <Paragraphs>304</Paragraphs>
  <Slides>67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Slipstream</vt:lpstr>
      <vt:lpstr>Naïve Bayes</vt:lpstr>
      <vt:lpstr>Naïve Bayes</vt:lpstr>
      <vt:lpstr>Naïve Bayes</vt:lpstr>
      <vt:lpstr>Bayes Theoreom</vt:lpstr>
      <vt:lpstr>pox example</vt:lpstr>
      <vt:lpstr>pox example</vt:lpstr>
      <vt:lpstr>naïve Bayes</vt:lpstr>
      <vt:lpstr>Titanic example</vt:lpstr>
      <vt:lpstr>NB in R</vt:lpstr>
      <vt:lpstr>NB in R</vt:lpstr>
      <vt:lpstr>practice</vt:lpstr>
      <vt:lpstr>function approximation</vt:lpstr>
      <vt:lpstr>Probability Foundations</vt:lpstr>
      <vt:lpstr>random variables</vt:lpstr>
      <vt:lpstr>rules</vt:lpstr>
      <vt:lpstr>chain rule</vt:lpstr>
      <vt:lpstr>expectation (discrete RV)</vt:lpstr>
      <vt:lpstr>log trick</vt:lpstr>
      <vt:lpstr>probability distribution families</vt:lpstr>
      <vt:lpstr>Bernoulli, Binomial, Beta</vt:lpstr>
      <vt:lpstr>Bernoulli</vt:lpstr>
      <vt:lpstr>Bernoulli</vt:lpstr>
      <vt:lpstr>Binomial</vt:lpstr>
      <vt:lpstr>in R</vt:lpstr>
      <vt:lpstr>Beta=Binomial factory</vt:lpstr>
      <vt:lpstr>Beta distribution</vt:lpstr>
      <vt:lpstr>in r</vt:lpstr>
      <vt:lpstr>multinomial and Dirichlet</vt:lpstr>
      <vt:lpstr>multinomial distribution</vt:lpstr>
      <vt:lpstr>iris data</vt:lpstr>
      <vt:lpstr>multinomial</vt:lpstr>
      <vt:lpstr>Dirichlet</vt:lpstr>
      <vt:lpstr>Dirichlet</vt:lpstr>
      <vt:lpstr>Gaussian</vt:lpstr>
      <vt:lpstr>PowerPoint Presentation</vt:lpstr>
      <vt:lpstr>multivariate Gaussian</vt:lpstr>
      <vt:lpstr>probability v. likelihood</vt:lpstr>
      <vt:lpstr>probability v. likelihood</vt:lpstr>
      <vt:lpstr>probability v. likelihood</vt:lpstr>
      <vt:lpstr>likelihood</vt:lpstr>
      <vt:lpstr>Bayes theorem</vt:lpstr>
      <vt:lpstr>Naïve Bayes</vt:lpstr>
      <vt:lpstr>algorithm</vt:lpstr>
      <vt:lpstr>overfitting</vt:lpstr>
      <vt:lpstr>decision boundary</vt:lpstr>
      <vt:lpstr>Naïve Bayes</vt:lpstr>
      <vt:lpstr>estimates</vt:lpstr>
      <vt:lpstr>estimates</vt:lpstr>
      <vt:lpstr>estimates</vt:lpstr>
      <vt:lpstr>Naïve Bayes  on the Tennis data</vt:lpstr>
      <vt:lpstr>Excel</vt:lpstr>
      <vt:lpstr>showing formulas</vt:lpstr>
      <vt:lpstr>nb numbers</vt:lpstr>
      <vt:lpstr>nb numbers</vt:lpstr>
      <vt:lpstr>handling text data</vt:lpstr>
      <vt:lpstr>text data</vt:lpstr>
      <vt:lpstr>words</vt:lpstr>
      <vt:lpstr>independence assumption</vt:lpstr>
      <vt:lpstr>learning the probabilities</vt:lpstr>
      <vt:lpstr>text</vt:lpstr>
      <vt:lpstr>example</vt:lpstr>
      <vt:lpstr>Applying Bayes </vt:lpstr>
      <vt:lpstr>example</vt:lpstr>
      <vt:lpstr>NB from scratch</vt:lpstr>
      <vt:lpstr>Comparison of NB and logistic regression</vt:lpstr>
      <vt:lpstr>discriminative v. generative</vt:lpstr>
      <vt:lpstr>comparison</vt:lpstr>
    </vt:vector>
  </TitlesOfParts>
  <Company>UNT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Karen Mazidi</dc:creator>
  <cp:lastModifiedBy>Karen Mazidi</cp:lastModifiedBy>
  <cp:revision>90</cp:revision>
  <dcterms:created xsi:type="dcterms:W3CDTF">2017-04-04T15:04:44Z</dcterms:created>
  <dcterms:modified xsi:type="dcterms:W3CDTF">2018-06-20T13:14:43Z</dcterms:modified>
</cp:coreProperties>
</file>