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96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290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204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2006 Geoffrey Hinton published a paper using a deep network for</a:t>
            </a:r>
            <a:r>
              <a:rPr lang="en-US" baseline="0" dirty="0"/>
              <a:t> handwriting recognition</a:t>
            </a:r>
          </a:p>
          <a:p>
            <a:r>
              <a:rPr lang="en-US" baseline="0" dirty="0"/>
              <a:t>revived interest in NN in general, and deep networks </a:t>
            </a:r>
            <a:r>
              <a:rPr lang="en-US" baseline="0"/>
              <a:t>in particular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92C4-9417-5A4E-BD68-791E356413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rstudio.com/tools/local_gpu" TargetMode="External"/><Relationship Id="rId2" Type="http://schemas.openxmlformats.org/officeDocument/2006/relationships/hyperlink" Target="https://tensorflow.rstudio.com/tools/cloud_gpu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ceptro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does-Andrew-Ng-think-about-Deep-Learning/answer/Andrew-Ng?srid=Hx1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manning.com/books/deep-learning-with-r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.ai/2017/11/16/what-you-need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ffconvex.org/2015/12/17/tensor-decompositions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1321594"/>
          </a:xfrm>
        </p:spPr>
        <p:txBody>
          <a:bodyPr>
            <a:normAutofit/>
          </a:bodyPr>
          <a:lstStyle/>
          <a:p>
            <a:r>
              <a:rPr lang="en-US" dirty="0"/>
              <a:t>any sufficiently advanced technology</a:t>
            </a:r>
          </a:p>
          <a:p>
            <a:r>
              <a:rPr lang="en-US" dirty="0"/>
              <a:t>is indistinguishable from magic</a:t>
            </a:r>
          </a:p>
          <a:p>
            <a:r>
              <a:rPr lang="en-US" dirty="0"/>
              <a:t>- Arthur C. Clark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2839226"/>
            <a:ext cx="7175351" cy="1793167"/>
          </a:xfrm>
        </p:spPr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“sign” function gives us +1 or -1 outputs</a:t>
            </a:r>
          </a:p>
          <a:p>
            <a:r>
              <a:rPr lang="en-US" dirty="0"/>
              <a:t>therefore the decision boundary will be a </a:t>
            </a:r>
            <a:r>
              <a:rPr lang="en-US" dirty="0" err="1"/>
              <a:t>hyperplane</a:t>
            </a:r>
            <a:r>
              <a:rPr lang="en-US" dirty="0"/>
              <a:t> defined by points where output=0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6" y="2469151"/>
            <a:ext cx="6972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99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734059"/>
          </a:xfrm>
        </p:spPr>
        <p:txBody>
          <a:bodyPr>
            <a:normAutofit/>
          </a:bodyPr>
          <a:lstStyle/>
          <a:p>
            <a:r>
              <a:rPr lang="en-US" dirty="0"/>
              <a:t>some layers are stateless</a:t>
            </a:r>
          </a:p>
          <a:p>
            <a:r>
              <a:rPr lang="en-US" dirty="0"/>
              <a:t>most layers have weights which contain knowledge</a:t>
            </a:r>
          </a:p>
          <a:p>
            <a:r>
              <a:rPr lang="en-US" dirty="0"/>
              <a:t>layers are like LEGO bricks put together in a pipeline</a:t>
            </a:r>
          </a:p>
          <a:p>
            <a:r>
              <a:rPr lang="en-US" dirty="0"/>
              <a:t>different types of layers are appropriate for different types of data processing</a:t>
            </a:r>
          </a:p>
          <a:p>
            <a:r>
              <a:rPr lang="en-US" dirty="0"/>
              <a:t>type of layers:</a:t>
            </a:r>
          </a:p>
          <a:p>
            <a:pPr lvl="1"/>
            <a:r>
              <a:rPr lang="en-US" dirty="0"/>
              <a:t>fully connected</a:t>
            </a:r>
          </a:p>
          <a:p>
            <a:pPr lvl="1"/>
            <a:r>
              <a:rPr lang="en-US" dirty="0"/>
              <a:t>recurrent layers</a:t>
            </a:r>
          </a:p>
          <a:p>
            <a:pPr lvl="1"/>
            <a:r>
              <a:rPr lang="en-US" dirty="0"/>
              <a:t>convolution layers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005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fully connected aka dense layers</a:t>
            </a:r>
          </a:p>
          <a:p>
            <a:r>
              <a:rPr lang="en-US" dirty="0"/>
              <a:t>simple vector data in 2D tensors (samples, features)</a:t>
            </a:r>
          </a:p>
          <a:p>
            <a:r>
              <a:rPr lang="en-US" dirty="0" err="1"/>
              <a:t>layer_dense</a:t>
            </a:r>
            <a:r>
              <a:rPr lang="en-US" dirty="0"/>
              <a:t>() function in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700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sequence data in 3D tensors (samples, </a:t>
            </a:r>
            <a:r>
              <a:rPr lang="en-US" dirty="0" err="1"/>
              <a:t>timesteps</a:t>
            </a:r>
            <a:r>
              <a:rPr lang="en-US" dirty="0"/>
              <a:t>, features)</a:t>
            </a:r>
          </a:p>
          <a:p>
            <a:r>
              <a:rPr lang="en-US" dirty="0" err="1"/>
              <a:t>layer_lstm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274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 data in 4D tensors</a:t>
            </a:r>
          </a:p>
          <a:p>
            <a:r>
              <a:rPr lang="en-US" dirty="0"/>
              <a:t>2D convolution layer: layer_conv_2d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60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example:</a:t>
            </a:r>
          </a:p>
          <a:p>
            <a:endParaRPr lang="en-US" dirty="0"/>
          </a:p>
          <a:p>
            <a:r>
              <a:rPr lang="en-US" dirty="0"/>
              <a:t>accepts 2D input tensors where the first dimension is 784</a:t>
            </a:r>
          </a:p>
          <a:p>
            <a:r>
              <a:rPr lang="en-US" dirty="0"/>
              <a:t>returns a tensor where the first dimension has been transformed to 32</a:t>
            </a:r>
          </a:p>
          <a:p>
            <a:r>
              <a:rPr lang="en-US" dirty="0"/>
              <a:t>layers are dynamically built to match the shape of the incoming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181774"/>
            <a:ext cx="6362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002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this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layer didn’t have an input shape argument, it will automatically infer it from the output of the previous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97" y="1346489"/>
            <a:ext cx="6057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70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deep learning model is a directed, acyclic graph of layers</a:t>
            </a:r>
          </a:p>
          <a:p>
            <a:r>
              <a:rPr lang="en-US" dirty="0"/>
              <a:t>usually a linear stack of layers mapping a single input to a single output</a:t>
            </a:r>
          </a:p>
          <a:p>
            <a:r>
              <a:rPr lang="en-US" dirty="0"/>
              <a:t>other topologies in the book:</a:t>
            </a:r>
          </a:p>
          <a:p>
            <a:pPr lvl="1"/>
            <a:r>
              <a:rPr lang="en-US" dirty="0"/>
              <a:t>two-branch networks</a:t>
            </a:r>
          </a:p>
          <a:p>
            <a:pPr lvl="1"/>
            <a:r>
              <a:rPr lang="en-US" dirty="0" err="1"/>
              <a:t>multihead</a:t>
            </a:r>
            <a:r>
              <a:rPr lang="en-US" dirty="0"/>
              <a:t> networks</a:t>
            </a:r>
          </a:p>
          <a:p>
            <a:pPr lvl="1"/>
            <a:r>
              <a:rPr lang="en-US" dirty="0"/>
              <a:t>inception blocks</a:t>
            </a:r>
          </a:p>
        </p:txBody>
      </p:sp>
    </p:spTree>
    <p:extLst>
      <p:ext uri="{BB962C8B-B14F-4D97-AF65-F5344CB8AC3E}">
        <p14:creationId xmlns:p14="http://schemas.microsoft.com/office/powerpoint/2010/main" val="42851836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topology of a network defines (constrains) its hypothesis space</a:t>
            </a:r>
          </a:p>
          <a:p>
            <a:r>
              <a:rPr lang="en-US" dirty="0"/>
              <a:t>designing the right architecture is more art than science</a:t>
            </a:r>
          </a:p>
          <a:p>
            <a:r>
              <a:rPr lang="en-US" dirty="0"/>
              <a:t>recall the book’s earlier definition of ML: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searching for useful representations of the input data within a predefined space of possibilities using guidance from a feedback signal</a:t>
            </a:r>
          </a:p>
        </p:txBody>
      </p:sp>
    </p:spTree>
    <p:extLst>
      <p:ext uri="{BB962C8B-B14F-4D97-AF65-F5344CB8AC3E}">
        <p14:creationId xmlns:p14="http://schemas.microsoft.com/office/powerpoint/2010/main" val="28846655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83" y="5689288"/>
            <a:ext cx="8118418" cy="1143000"/>
          </a:xfrm>
        </p:spPr>
        <p:txBody>
          <a:bodyPr/>
          <a:lstStyle/>
          <a:p>
            <a:r>
              <a:rPr lang="en-US" dirty="0"/>
              <a:t>learning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577899"/>
          </a:xfrm>
        </p:spPr>
        <p:txBody>
          <a:bodyPr/>
          <a:lstStyle/>
          <a:p>
            <a:r>
              <a:rPr lang="en-US" dirty="0"/>
              <a:t>after choosing topology, choose:</a:t>
            </a:r>
          </a:p>
          <a:p>
            <a:pPr lvl="1"/>
            <a:r>
              <a:rPr lang="en-US" dirty="0"/>
              <a:t>loss function (objective function) </a:t>
            </a:r>
            <a:r>
              <a:rPr lang="mr-IN" dirty="0"/>
              <a:t>–</a:t>
            </a:r>
            <a:r>
              <a:rPr lang="en-US" dirty="0"/>
              <a:t> quantity to be minimized during training</a:t>
            </a:r>
          </a:p>
          <a:p>
            <a:pPr lvl="1"/>
            <a:r>
              <a:rPr lang="en-US" dirty="0"/>
              <a:t>optimizer </a:t>
            </a:r>
            <a:r>
              <a:rPr lang="mr-IN" dirty="0"/>
              <a:t>–</a:t>
            </a:r>
            <a:r>
              <a:rPr lang="en-US" dirty="0"/>
              <a:t> how the network is updated based on the loss function, usually some variance of SGD (stochastic gradient descent)</a:t>
            </a:r>
          </a:p>
          <a:p>
            <a:r>
              <a:rPr lang="en-US" dirty="0"/>
              <a:t>different layers can have different loss functions</a:t>
            </a:r>
          </a:p>
          <a:p>
            <a:r>
              <a:rPr lang="en-US" dirty="0"/>
              <a:t>there can be only one scalar loss value for SGD, so all losses are averaged into a scalar</a:t>
            </a:r>
          </a:p>
        </p:txBody>
      </p:sp>
    </p:spTree>
    <p:extLst>
      <p:ext uri="{BB962C8B-B14F-4D97-AF65-F5344CB8AC3E}">
        <p14:creationId xmlns:p14="http://schemas.microsoft.com/office/powerpoint/2010/main" val="34909975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633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choosing the right objective function is critical</a:t>
            </a:r>
          </a:p>
          <a:p>
            <a:r>
              <a:rPr lang="en-US" dirty="0"/>
              <a:t>neural  networks will take shortcuts to minimize the loss function so selecting the right function influences what it learns</a:t>
            </a:r>
          </a:p>
          <a:p>
            <a:r>
              <a:rPr lang="en-US" dirty="0"/>
              <a:t>typically:</a:t>
            </a:r>
          </a:p>
          <a:p>
            <a:pPr lvl="1"/>
            <a:r>
              <a:rPr lang="en-US" dirty="0"/>
              <a:t>two-class classification: binary </a:t>
            </a:r>
            <a:r>
              <a:rPr lang="en-US" dirty="0" err="1"/>
              <a:t>crossentropy</a:t>
            </a:r>
            <a:endParaRPr lang="en-US" dirty="0"/>
          </a:p>
          <a:p>
            <a:pPr lvl="1"/>
            <a:r>
              <a:rPr lang="en-US" dirty="0"/>
              <a:t>many-class classification: categorical </a:t>
            </a:r>
            <a:r>
              <a:rPr lang="en-US" dirty="0" err="1"/>
              <a:t>crossentropy</a:t>
            </a:r>
            <a:endParaRPr lang="en-US" dirty="0"/>
          </a:p>
          <a:p>
            <a:pPr lvl="1"/>
            <a:r>
              <a:rPr lang="en-US" dirty="0"/>
              <a:t>regression: mean squared error</a:t>
            </a:r>
          </a:p>
          <a:p>
            <a:pPr lvl="1"/>
            <a:r>
              <a:rPr lang="en-US" dirty="0"/>
              <a:t>sequence learning: CTC (connectionist temporal classification)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413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separable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1938" b="-11938"/>
          <a:stretch>
            <a:fillRect/>
          </a:stretch>
        </p:blipFill>
        <p:spPr>
          <a:xfrm>
            <a:off x="222251" y="619125"/>
            <a:ext cx="8782736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044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alternative to feed-forward NN</a:t>
            </a:r>
          </a:p>
          <a:p>
            <a:r>
              <a:rPr lang="en-US" dirty="0"/>
              <a:t>the output of a layer could be fed to an earlier layer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91C82-F1E6-42C6-BF35-0FC8B4F9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2261061"/>
            <a:ext cx="6330242" cy="27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and CNTK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98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focuses on the front end leaving low-level operations such as tensor manipulation and differentiation to the backend engine</a:t>
            </a:r>
          </a:p>
          <a:p>
            <a:r>
              <a:rPr lang="en-US" dirty="0"/>
              <a:t>3 common backend implementations: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developed by Google</a:t>
            </a:r>
          </a:p>
          <a:p>
            <a:pPr lvl="1"/>
            <a:r>
              <a:rPr lang="en-US" dirty="0" err="1"/>
              <a:t>Theano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developed by MILA lab at U. Montreal</a:t>
            </a:r>
          </a:p>
          <a:p>
            <a:pPr lvl="1"/>
            <a:r>
              <a:rPr lang="en-US" dirty="0"/>
              <a:t>MNTK (Microsoft Cognitive Toolkit)</a:t>
            </a:r>
          </a:p>
          <a:p>
            <a:r>
              <a:rPr lang="en-US" dirty="0"/>
              <a:t>book recommends </a:t>
            </a:r>
            <a:r>
              <a:rPr lang="en-US" dirty="0" err="1"/>
              <a:t>TensorFlow</a:t>
            </a:r>
            <a:r>
              <a:rPr lang="en-US" dirty="0"/>
              <a:t> as the default</a:t>
            </a:r>
          </a:p>
        </p:txBody>
      </p:sp>
    </p:spTree>
    <p:extLst>
      <p:ext uri="{BB962C8B-B14F-4D97-AF65-F5344CB8AC3E}">
        <p14:creationId xmlns:p14="http://schemas.microsoft.com/office/powerpoint/2010/main" val="5198686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91440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08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9" y="5689288"/>
            <a:ext cx="7629141" cy="1143000"/>
          </a:xfrm>
        </p:spPr>
        <p:txBody>
          <a:bodyPr/>
          <a:lstStyle/>
          <a:p>
            <a:r>
              <a:rPr lang="en-US" sz="4000" dirty="0"/>
              <a:t>software and hardware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runs seamlessly on CPU or GPU</a:t>
            </a:r>
          </a:p>
          <a:p>
            <a:r>
              <a:rPr lang="en-US" dirty="0"/>
              <a:t>CPU: wraps Eigen library for tensor operations</a:t>
            </a:r>
          </a:p>
          <a:p>
            <a:r>
              <a:rPr lang="en-US" dirty="0"/>
              <a:t>GPU: wraps CUDA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378660"/>
            <a:ext cx="444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3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default CPU-based installation:</a:t>
            </a:r>
          </a:p>
          <a:p>
            <a:pPr marL="45720" indent="0">
              <a:buNone/>
            </a:pPr>
            <a:r>
              <a:rPr lang="en-US" dirty="0" err="1">
                <a:latin typeface="Courier"/>
                <a:cs typeface="Courier"/>
              </a:rPr>
              <a:t>install.packages</a:t>
            </a:r>
            <a:r>
              <a:rPr lang="en-US" dirty="0">
                <a:latin typeface="Courier"/>
                <a:cs typeface="Courier"/>
              </a:rPr>
              <a:t>(“</a:t>
            </a:r>
            <a:r>
              <a:rPr lang="en-US" dirty="0" err="1">
                <a:latin typeface="Courier"/>
                <a:cs typeface="Courier"/>
              </a:rPr>
              <a:t>keras</a:t>
            </a:r>
            <a:r>
              <a:rPr lang="en-US" dirty="0">
                <a:latin typeface="Courier"/>
                <a:cs typeface="Courier"/>
              </a:rPr>
              <a:t>”)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library(</a:t>
            </a:r>
            <a:r>
              <a:rPr lang="en-US" dirty="0" err="1">
                <a:latin typeface="Courier"/>
                <a:cs typeface="Courier"/>
              </a:rPr>
              <a:t>keras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45720" indent="0">
              <a:buNone/>
            </a:pPr>
            <a:r>
              <a:rPr lang="en-US" dirty="0" err="1">
                <a:latin typeface="Courier"/>
                <a:cs typeface="Courier"/>
              </a:rPr>
              <a:t>install_keras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endParaRPr lang="en-US" dirty="0"/>
          </a:p>
          <a:p>
            <a:r>
              <a:rPr lang="en-US" dirty="0"/>
              <a:t>if you have an NVIDIA CPU and CUDA and </a:t>
            </a:r>
            <a:r>
              <a:rPr lang="en-US" dirty="0" err="1"/>
              <a:t>cuDNN</a:t>
            </a:r>
            <a:r>
              <a:rPr lang="en-US" dirty="0"/>
              <a:t> installed:</a:t>
            </a:r>
          </a:p>
          <a:p>
            <a:pPr marL="45720" indent="0">
              <a:buNone/>
            </a:pPr>
            <a:r>
              <a:rPr lang="en-US" dirty="0" err="1">
                <a:latin typeface="Courier"/>
                <a:cs typeface="Courier"/>
              </a:rPr>
              <a:t>install_keras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tensorflow</a:t>
            </a:r>
            <a:r>
              <a:rPr lang="en-US" dirty="0">
                <a:latin typeface="Courier"/>
                <a:cs typeface="Courier"/>
              </a:rPr>
              <a:t>= “</a:t>
            </a:r>
            <a:r>
              <a:rPr lang="en-US" dirty="0" err="1">
                <a:latin typeface="Courier"/>
                <a:cs typeface="Courier"/>
              </a:rPr>
              <a:t>gpu</a:t>
            </a:r>
            <a:r>
              <a:rPr lang="en-US" dirty="0">
                <a:latin typeface="Courier"/>
                <a:cs typeface="Courier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905125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define your training data: input tensors and target tensors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a network of layers (the model) that maps inputs to targets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configure the learning process by choosing a loss function, an optimizer, and some metrics to monitor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iterate on training data by calling the fit() method</a:t>
            </a:r>
          </a:p>
        </p:txBody>
      </p:sp>
    </p:spTree>
    <p:extLst>
      <p:ext uri="{BB962C8B-B14F-4D97-AF65-F5344CB8AC3E}">
        <p14:creationId xmlns:p14="http://schemas.microsoft.com/office/powerpoint/2010/main" val="19116457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workstation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your computer has an NVIDIA GPU you will see the code run 5-10 times faster</a:t>
            </a:r>
          </a:p>
          <a:p>
            <a:r>
              <a:rPr lang="en-US" dirty="0"/>
              <a:t>you want to use </a:t>
            </a:r>
            <a:r>
              <a:rPr lang="en-US" dirty="0" err="1"/>
              <a:t>unix</a:t>
            </a:r>
            <a:endParaRPr lang="en-US" dirty="0"/>
          </a:p>
          <a:p>
            <a:r>
              <a:rPr lang="en-US" dirty="0"/>
              <a:t>will work on Windows but is not recommended, consider dual-boot option</a:t>
            </a:r>
          </a:p>
          <a:p>
            <a:r>
              <a:rPr lang="en-US" dirty="0"/>
              <a:t>another alternative is to use AWS or Google cloud</a:t>
            </a:r>
          </a:p>
        </p:txBody>
      </p:sp>
    </p:spTree>
    <p:extLst>
      <p:ext uri="{BB962C8B-B14F-4D97-AF65-F5344CB8AC3E}">
        <p14:creationId xmlns:p14="http://schemas.microsoft.com/office/powerpoint/2010/main" val="8439216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official EC2 Deep Learning AMI (https://</a:t>
            </a:r>
            <a:r>
              <a:rPr lang="en-US" dirty="0" err="1"/>
              <a:t>aws.amazon.com</a:t>
            </a:r>
            <a:r>
              <a:rPr lang="en-US" dirty="0"/>
              <a:t>/amazon- </a:t>
            </a:r>
            <a:r>
              <a:rPr lang="en-US" dirty="0" err="1"/>
              <a:t>ai</a:t>
            </a:r>
            <a:r>
              <a:rPr lang="en-US" dirty="0"/>
              <a:t>/</a:t>
            </a:r>
            <a:r>
              <a:rPr lang="en-US" dirty="0" err="1"/>
              <a:t>amis</a:t>
            </a:r>
            <a:r>
              <a:rPr lang="en-US" dirty="0"/>
              <a:t>), and run </a:t>
            </a:r>
            <a:r>
              <a:rPr lang="en-US" dirty="0" err="1"/>
              <a:t>Keras</a:t>
            </a:r>
            <a:r>
              <a:rPr lang="en-US" dirty="0"/>
              <a:t> experiments within </a:t>
            </a:r>
            <a:r>
              <a:rPr lang="en-US" dirty="0" err="1"/>
              <a:t>RStudio</a:t>
            </a:r>
            <a:r>
              <a:rPr lang="en-US" dirty="0"/>
              <a:t> Server on EC2; details on this and other cloud GPU options at </a:t>
            </a:r>
            <a:r>
              <a:rPr lang="en-US" dirty="0">
                <a:hlinkClick r:id="rId2"/>
              </a:rPr>
              <a:t>https://tensorflow.rstudio.com/tools/cloud_gpu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Install everything from scratch on a local Unix workstation. Do this if you already have a high-end NVIDIA GPU. You can find details on setting up a local GPU workstation at </a:t>
            </a:r>
            <a:r>
              <a:rPr lang="en-US" dirty="0">
                <a:hlinkClick r:id="rId3"/>
              </a:rPr>
              <a:t>https://tensorflow.rstudio.com/tools/local_gpu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14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AWS EC2 a bit easier than other platforms</a:t>
            </a:r>
          </a:p>
          <a:p>
            <a:r>
              <a:rPr lang="en-US" dirty="0"/>
              <a:t>run </a:t>
            </a:r>
            <a:r>
              <a:rPr lang="en-US" dirty="0" err="1"/>
              <a:t>Rstudio</a:t>
            </a:r>
            <a:r>
              <a:rPr lang="en-US" dirty="0"/>
              <a:t> server just as if it were on your computer</a:t>
            </a:r>
          </a:p>
          <a:p>
            <a:r>
              <a:rPr lang="en-US" dirty="0"/>
              <a:t>cloud is a good way to get started</a:t>
            </a:r>
          </a:p>
          <a:p>
            <a:r>
              <a:rPr lang="en-US" dirty="0"/>
              <a:t>but it can be expensive</a:t>
            </a:r>
          </a:p>
        </p:txBody>
      </p:sp>
    </p:spTree>
    <p:extLst>
      <p:ext uri="{BB962C8B-B14F-4D97-AF65-F5344CB8AC3E}">
        <p14:creationId xmlns:p14="http://schemas.microsoft.com/office/powerpoint/2010/main" val="16919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represent AND but not XOR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7" y="1557625"/>
            <a:ext cx="8204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77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you build your own deep learning machine:</a:t>
            </a:r>
          </a:p>
          <a:p>
            <a:r>
              <a:rPr lang="en-US" dirty="0"/>
              <a:t>must be an NVIDIA GPU</a:t>
            </a:r>
          </a:p>
          <a:p>
            <a:r>
              <a:rPr lang="en-US" dirty="0"/>
              <a:t>mid-2017 recommendation:</a:t>
            </a:r>
          </a:p>
          <a:p>
            <a:pPr lvl="1"/>
            <a:r>
              <a:rPr lang="en-US" dirty="0"/>
              <a:t>NVIDIA TITAN </a:t>
            </a:r>
            <a:r>
              <a:rPr lang="en-US" dirty="0" err="1"/>
              <a:t>Xp</a:t>
            </a:r>
            <a:endParaRPr lang="en-US" dirty="0"/>
          </a:p>
          <a:p>
            <a:pPr lvl="1"/>
            <a:r>
              <a:rPr lang="en-US" dirty="0"/>
              <a:t>lower budget option: GTX 1060</a:t>
            </a:r>
          </a:p>
          <a:p>
            <a:r>
              <a:rPr lang="en-US" dirty="0"/>
              <a:t>note that new models come </a:t>
            </a:r>
            <a:r>
              <a:rPr lang="en-US"/>
              <a:t>out every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08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considerations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886434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806933"/>
          </a:xfrm>
        </p:spPr>
        <p:txBody>
          <a:bodyPr/>
          <a:lstStyle/>
          <a:p>
            <a:r>
              <a:rPr lang="en-US" dirty="0"/>
              <a:t>data is normalized to make learning easier for the network</a:t>
            </a:r>
          </a:p>
          <a:p>
            <a:r>
              <a:rPr lang="en-US" dirty="0"/>
              <a:t>data should be homogenous: all features should take values is roughly the same range</a:t>
            </a:r>
          </a:p>
          <a:p>
            <a:r>
              <a:rPr lang="en-US" dirty="0"/>
              <a:t>values should be small: typically most values should be in the 0-1 range</a:t>
            </a:r>
          </a:p>
          <a:p>
            <a:r>
              <a:rPr lang="en-US" dirty="0"/>
              <a:t>often but not always necessary:</a:t>
            </a:r>
          </a:p>
          <a:p>
            <a:pPr lvl="1"/>
            <a:r>
              <a:rPr lang="en-US" dirty="0"/>
              <a:t>normalize each feature independently to have mean = 0 and </a:t>
            </a:r>
            <a:r>
              <a:rPr lang="en-US" dirty="0" err="1"/>
              <a:t>sd</a:t>
            </a:r>
            <a:r>
              <a:rPr lang="en-US" dirty="0"/>
              <a:t>=1</a:t>
            </a:r>
          </a:p>
          <a:p>
            <a:pPr lvl="1"/>
            <a:r>
              <a:rPr lang="en-US" dirty="0"/>
              <a:t>this can be done with R’s scale() function</a:t>
            </a:r>
          </a:p>
          <a:p>
            <a:pPr lvl="1"/>
            <a:r>
              <a:rPr lang="en-US" dirty="0"/>
              <a:t>important: find mean and </a:t>
            </a:r>
            <a:r>
              <a:rPr lang="en-US" dirty="0" err="1"/>
              <a:t>sd</a:t>
            </a:r>
            <a:r>
              <a:rPr lang="en-US" dirty="0"/>
              <a:t> on training data only and apply to both train and 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4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generally it’s safe to just replace missing values with 0 and the network will learn to ignore those values</a:t>
            </a:r>
          </a:p>
          <a:p>
            <a:r>
              <a:rPr lang="en-US" dirty="0"/>
              <a:t>if the test data has missing values and the training data does not, that will be a problem</a:t>
            </a:r>
          </a:p>
          <a:p>
            <a:r>
              <a:rPr lang="en-US" dirty="0"/>
              <a:t>in that case, artificially generate training samples with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2744605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modern deep learning removes the need for a lot of feature engineering because the networks can automatically learn useful features from raw data</a:t>
            </a:r>
          </a:p>
          <a:p>
            <a:r>
              <a:rPr lang="en-US" dirty="0"/>
              <a:t>however, it should not be ignored because:</a:t>
            </a:r>
          </a:p>
          <a:p>
            <a:pPr lvl="1"/>
            <a:r>
              <a:rPr lang="en-US" dirty="0"/>
              <a:t>good features will allow for more efficient learning</a:t>
            </a:r>
          </a:p>
          <a:p>
            <a:pPr lvl="1"/>
            <a:r>
              <a:rPr lang="en-US" dirty="0"/>
              <a:t>good features can allow learning with less data</a:t>
            </a:r>
          </a:p>
        </p:txBody>
      </p:sp>
    </p:spTree>
    <p:extLst>
      <p:ext uri="{BB962C8B-B14F-4D97-AF65-F5344CB8AC3E}">
        <p14:creationId xmlns:p14="http://schemas.microsoft.com/office/powerpoint/2010/main" val="196383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47" y="5689288"/>
            <a:ext cx="7847754" cy="1143000"/>
          </a:xfrm>
        </p:spPr>
        <p:txBody>
          <a:bodyPr/>
          <a:lstStyle/>
          <a:p>
            <a:r>
              <a:rPr lang="en-US" dirty="0"/>
              <a:t>over- and </a:t>
            </a:r>
            <a:r>
              <a:rPr lang="en-US" dirty="0" err="1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723648"/>
          </a:xfrm>
        </p:spPr>
        <p:txBody>
          <a:bodyPr/>
          <a:lstStyle/>
          <a:p>
            <a:r>
              <a:rPr lang="en-US" dirty="0"/>
              <a:t>optimization: adjusting a model to get the best performance on the training data</a:t>
            </a:r>
          </a:p>
          <a:p>
            <a:r>
              <a:rPr lang="en-US" dirty="0"/>
              <a:t>generalization: how well the trained model performs on new data</a:t>
            </a:r>
          </a:p>
          <a:p>
            <a:r>
              <a:rPr lang="en-US" dirty="0" err="1"/>
              <a:t>underfitting</a:t>
            </a:r>
            <a:r>
              <a:rPr lang="en-US" dirty="0"/>
              <a:t>: optimization and generalization are both low</a:t>
            </a:r>
          </a:p>
          <a:p>
            <a:r>
              <a:rPr lang="en-US" dirty="0" err="1"/>
              <a:t>overfitting</a:t>
            </a:r>
            <a:r>
              <a:rPr lang="en-US" dirty="0"/>
              <a:t>: optimization has gone too far and the system doesn’t generalize well</a:t>
            </a:r>
          </a:p>
          <a:p>
            <a:r>
              <a:rPr lang="en-US" dirty="0"/>
              <a:t>having lots of training data helps</a:t>
            </a:r>
          </a:p>
          <a:p>
            <a:r>
              <a:rPr lang="en-US" dirty="0"/>
              <a:t>otherwise use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5753570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1" y="5689288"/>
            <a:ext cx="8191289" cy="1143000"/>
          </a:xfrm>
        </p:spPr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 the network’s size </a:t>
            </a:r>
            <a:r>
              <a:rPr lang="mr-IN" dirty="0"/>
              <a:t>–</a:t>
            </a:r>
            <a:r>
              <a:rPr lang="en-US" dirty="0"/>
              <a:t> number of layers and/or number of units per layer</a:t>
            </a:r>
          </a:p>
          <a:p>
            <a:r>
              <a:rPr lang="en-US" dirty="0"/>
              <a:t>learnable parameters are the model’s capacity</a:t>
            </a:r>
          </a:p>
          <a:p>
            <a:r>
              <a:rPr lang="en-US" dirty="0"/>
              <a:t>a model with more parameters has more memorization capacity which can decrease  the models ability to generalize</a:t>
            </a:r>
          </a:p>
          <a:p>
            <a:r>
              <a:rPr lang="en-US" dirty="0"/>
              <a:t>a model with fewer parameters won’t memorize as much but will learn compressed representations and may generalize better</a:t>
            </a:r>
          </a:p>
          <a:p>
            <a:r>
              <a:rPr lang="en-US" dirty="0"/>
              <a:t>a model with too few parameters will </a:t>
            </a:r>
            <a:r>
              <a:rPr lang="en-US" dirty="0" err="1"/>
              <a:t>underfit</a:t>
            </a:r>
            <a:endParaRPr lang="en-US" dirty="0"/>
          </a:p>
          <a:p>
            <a:r>
              <a:rPr lang="en-US" dirty="0"/>
              <a:t>unfortunately there is no magic formula, so validation sets are used, typically starting small and moving up in size</a:t>
            </a:r>
          </a:p>
        </p:txBody>
      </p:sp>
    </p:spTree>
    <p:extLst>
      <p:ext uri="{BB962C8B-B14F-4D97-AF65-F5344CB8AC3E}">
        <p14:creationId xmlns:p14="http://schemas.microsoft.com/office/powerpoint/2010/main" val="32260362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3" y="5689288"/>
            <a:ext cx="8087187" cy="1143000"/>
          </a:xfrm>
        </p:spPr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 regularization </a:t>
            </a:r>
            <a:r>
              <a:rPr lang="mr-IN" dirty="0"/>
              <a:t>–</a:t>
            </a:r>
            <a:r>
              <a:rPr lang="en-US" dirty="0"/>
              <a:t> put constraints on the complexity of a network by forcing weights to take only small values which makes the distribution of the weight values more regular</a:t>
            </a:r>
          </a:p>
          <a:p>
            <a:r>
              <a:rPr lang="en-US" dirty="0"/>
              <a:t>L1 regularization </a:t>
            </a:r>
            <a:r>
              <a:rPr lang="mr-IN" dirty="0"/>
              <a:t>–</a:t>
            </a:r>
            <a:r>
              <a:rPr lang="en-US" dirty="0"/>
              <a:t> cost added is proportional to the absolute value of the weight coefficients</a:t>
            </a:r>
          </a:p>
          <a:p>
            <a:r>
              <a:rPr lang="en-US" dirty="0"/>
              <a:t>L2 regularization </a:t>
            </a:r>
            <a:r>
              <a:rPr lang="mr-IN" dirty="0"/>
              <a:t>–</a:t>
            </a:r>
            <a:r>
              <a:rPr lang="en-US" dirty="0"/>
              <a:t> uses the square of the weight coefficients</a:t>
            </a:r>
          </a:p>
          <a:p>
            <a:r>
              <a:rPr lang="en-US" dirty="0"/>
              <a:t>L2 often called weight decay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776409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3" y="5689288"/>
            <a:ext cx="8087187" cy="1143000"/>
          </a:xfrm>
        </p:spPr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838165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weight regularization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regularizer_12(0.001) means that every coefficient in the weight matrix of the layer will add 0.001*</a:t>
            </a:r>
            <a:r>
              <a:rPr lang="en-US" dirty="0" err="1"/>
              <a:t>coeff</a:t>
            </a:r>
            <a:r>
              <a:rPr lang="en-US" dirty="0"/>
              <a:t> to the total loss</a:t>
            </a:r>
          </a:p>
          <a:p>
            <a:r>
              <a:rPr lang="en-US" dirty="0"/>
              <a:t>this loss is only during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64636"/>
            <a:ext cx="8356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44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3" y="5689288"/>
            <a:ext cx="8087187" cy="1143000"/>
          </a:xfrm>
        </p:spPr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838165"/>
          </a:xfrm>
        </p:spPr>
        <p:txBody>
          <a:bodyPr>
            <a:normAutofit/>
          </a:bodyPr>
          <a:lstStyle/>
          <a:p>
            <a:r>
              <a:rPr lang="en-US" dirty="0"/>
              <a:t>dropout </a:t>
            </a:r>
            <a:r>
              <a:rPr lang="mr-IN" dirty="0"/>
              <a:t>–</a:t>
            </a:r>
            <a:r>
              <a:rPr lang="en-US" dirty="0"/>
              <a:t> at each layer, randomly drop out (set to zero) a number of output features</a:t>
            </a:r>
          </a:p>
          <a:p>
            <a:r>
              <a:rPr lang="en-US" dirty="0"/>
              <a:t>the dropout rate is the percentage of features that are zeroed out, usually 0.2 to 0.5</a:t>
            </a:r>
          </a:p>
          <a:p>
            <a:r>
              <a:rPr lang="en-US" dirty="0"/>
              <a:t>only done during training not test</a:t>
            </a:r>
          </a:p>
          <a:p>
            <a:r>
              <a:rPr lang="en-US" dirty="0"/>
              <a:t>at test time, the layer’s output values are scaled down by a factor equal to the dropout rate</a:t>
            </a:r>
          </a:p>
          <a:p>
            <a:r>
              <a:rPr lang="en-US" dirty="0"/>
              <a:t>Geoff Hinton got the idea from noticing that banks moved tellers around to prevent fraud</a:t>
            </a:r>
          </a:p>
          <a:p>
            <a:r>
              <a:rPr lang="en-US" dirty="0"/>
              <a:t>randomly removing neurons would prevent conspiracies and reduce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l="-33899" r="-33899"/>
          <a:stretch>
            <a:fillRect/>
          </a:stretch>
        </p:blipFill>
        <p:spPr>
          <a:xfrm>
            <a:off x="-1357312" y="723501"/>
            <a:ext cx="11461686" cy="1832374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l="-34163" r="-34163"/>
          <a:stretch>
            <a:fillRect/>
          </a:stretch>
        </p:blipFill>
        <p:spPr>
          <a:xfrm>
            <a:off x="-1003300" y="2894013"/>
            <a:ext cx="9715500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534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3" y="5689288"/>
            <a:ext cx="8087187" cy="1143000"/>
          </a:xfrm>
        </p:spPr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838165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dropout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605333"/>
            <a:ext cx="9093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98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workflow for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6654189" cy="4848576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define the problem and assemble a data set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choose a measure of success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decide on an evaluation protocol for training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prepare the 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develop a model that does better than a baseline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tune the model architecture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regularize the model and tune </a:t>
            </a:r>
            <a:r>
              <a:rPr lang="en-US"/>
              <a:t>hyperparameters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7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5689288"/>
            <a:ext cx="7670800" cy="1143000"/>
          </a:xfrm>
        </p:spPr>
        <p:txBody>
          <a:bodyPr/>
          <a:lstStyle/>
          <a:p>
            <a:r>
              <a:rPr lang="en-US" dirty="0"/>
              <a:t>perceptron: AND, XOR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529" r="-1529"/>
          <a:stretch>
            <a:fillRect/>
          </a:stretch>
        </p:blipFill>
        <p:spPr>
          <a:xfrm>
            <a:off x="1" y="555626"/>
            <a:ext cx="9144000" cy="37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1" y="5689288"/>
            <a:ext cx="7321550" cy="1143000"/>
          </a:xfrm>
        </p:spPr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limitations of the single-layer perceptron led to the development of the multi-layer perceptron</a:t>
            </a:r>
          </a:p>
          <a:p>
            <a:r>
              <a:rPr lang="en-US" dirty="0"/>
              <a:t>currently called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89059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Earlier we discussed adding polynomial features to the perceptron to create a more flexible decision boundary</a:t>
            </a:r>
          </a:p>
          <a:p>
            <a:r>
              <a:rPr lang="en-US" dirty="0"/>
              <a:t>What if we used step functions?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0" y="2822241"/>
            <a:ext cx="3246107" cy="1383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65" y="2634493"/>
            <a:ext cx="3360110" cy="17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5689288"/>
            <a:ext cx="7607300" cy="1143000"/>
          </a:xfrm>
        </p:spPr>
        <p:txBody>
          <a:bodyPr/>
          <a:lstStyle/>
          <a:p>
            <a:r>
              <a:rPr lang="en-US" sz="4000" dirty="0"/>
              <a:t>step functions = </a:t>
            </a:r>
            <a:r>
              <a:rPr lang="en-US" sz="4000" dirty="0" err="1"/>
              <a:t>perceptrons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6" y="873124"/>
            <a:ext cx="8270674" cy="35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" y="1285875"/>
            <a:ext cx="8642821" cy="374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1250" y="555625"/>
            <a:ext cx="625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threshold with smoother functions such as sigmoid</a:t>
            </a:r>
          </a:p>
        </p:txBody>
      </p:sp>
    </p:spTree>
    <p:extLst>
      <p:ext uri="{BB962C8B-B14F-4D97-AF65-F5344CB8AC3E}">
        <p14:creationId xmlns:p14="http://schemas.microsoft.com/office/powerpoint/2010/main" val="275411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35000"/>
            <a:ext cx="9017000" cy="39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127624" y="731519"/>
            <a:ext cx="2864231" cy="4491355"/>
          </a:xfrm>
        </p:spPr>
        <p:txBody>
          <a:bodyPr/>
          <a:lstStyle/>
          <a:p>
            <a:r>
              <a:rPr lang="en-US" dirty="0"/>
              <a:t>each neuron is connected to 1000s of other neurons</a:t>
            </a:r>
          </a:p>
          <a:p>
            <a:r>
              <a:rPr lang="en-US" dirty="0"/>
              <a:t>communicate via electrochemical signals over synapses</a:t>
            </a:r>
          </a:p>
          <a:p>
            <a:r>
              <a:rPr lang="en-US" dirty="0"/>
              <a:t>when combined inputs reach a certain threshold the neuron fires</a:t>
            </a: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rcRect t="-22580" b="-22580"/>
          <a:stretch>
            <a:fillRect/>
          </a:stretch>
        </p:blipFill>
        <p:spPr>
          <a:xfrm>
            <a:off x="166877" y="182879"/>
            <a:ext cx="47548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3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1" y="5689288"/>
            <a:ext cx="7988300" cy="1143000"/>
          </a:xfrm>
        </p:spPr>
        <p:txBody>
          <a:bodyPr/>
          <a:lstStyle/>
          <a:p>
            <a:r>
              <a:rPr lang="en-US" dirty="0"/>
              <a:t>building block: one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16955" r="-16955"/>
          <a:stretch>
            <a:fillRect/>
          </a:stretch>
        </p:blipFill>
        <p:spPr>
          <a:xfrm>
            <a:off x="-214122" y="731520"/>
            <a:ext cx="9720073" cy="4023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680" y="206375"/>
            <a:ext cx="794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layer gets us the standard perceptron with a linear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24402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layers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492" b="-1492"/>
          <a:stretch>
            <a:fillRect/>
          </a:stretch>
        </p:blipFill>
        <p:spPr>
          <a:xfrm>
            <a:off x="92796" y="508000"/>
            <a:ext cx="9051204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7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layers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0745" b="-10745"/>
          <a:stretch>
            <a:fillRect/>
          </a:stretch>
        </p:blipFill>
        <p:spPr>
          <a:xfrm>
            <a:off x="182753" y="571500"/>
            <a:ext cx="8834247" cy="36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t="-3548" b="-3548"/>
          <a:stretch>
            <a:fillRect/>
          </a:stretch>
        </p:blipFill>
        <p:spPr>
          <a:xfrm>
            <a:off x="151003" y="492124"/>
            <a:ext cx="8629329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-&gt; flexibility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8132" b="-28132"/>
          <a:stretch>
            <a:fillRect/>
          </a:stretch>
        </p:blipFill>
        <p:spPr>
          <a:xfrm>
            <a:off x="1" y="709900"/>
            <a:ext cx="8667750" cy="3587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0" y="396875"/>
            <a:ext cx="390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effectively discretizing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1981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4419" b="4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60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9581" r="-9581"/>
          <a:stretch>
            <a:fillRect/>
          </a:stretch>
        </p:blipFill>
        <p:spPr>
          <a:xfrm>
            <a:off x="-404622" y="714375"/>
            <a:ext cx="972007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1" y="5700372"/>
            <a:ext cx="8089669" cy="1143000"/>
          </a:xfrm>
        </p:spPr>
        <p:txBody>
          <a:bodyPr/>
          <a:lstStyle/>
          <a:p>
            <a:r>
              <a:rPr lang="en-US" dirty="0"/>
              <a:t>feed-forward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1160145"/>
            <a:ext cx="3346704" cy="3474720"/>
          </a:xfrm>
        </p:spPr>
        <p:txBody>
          <a:bodyPr/>
          <a:lstStyle/>
          <a:p>
            <a:r>
              <a:rPr lang="en-US" dirty="0"/>
              <a:t>each input is sent to each neuron in the hidden layer</a:t>
            </a:r>
          </a:p>
          <a:p>
            <a:r>
              <a:rPr lang="en-US" dirty="0"/>
              <a:t>each output of hidden layer is sent to neuron in output layer</a:t>
            </a:r>
          </a:p>
          <a:p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5696" b="-15696"/>
          <a:stretch>
            <a:fillRect/>
          </a:stretch>
        </p:blipFill>
        <p:spPr>
          <a:xfrm>
            <a:off x="285750" y="731519"/>
            <a:ext cx="4203953" cy="4364760"/>
          </a:xfrm>
        </p:spPr>
      </p:pic>
    </p:spTree>
    <p:extLst>
      <p:ext uri="{BB962C8B-B14F-4D97-AF65-F5344CB8AC3E}">
        <p14:creationId xmlns:p14="http://schemas.microsoft.com/office/powerpoint/2010/main" val="1683059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multiple outputs could be useful for multi-class classification </a:t>
            </a:r>
          </a:p>
          <a:p>
            <a:r>
              <a:rPr lang="en-US" dirty="0"/>
              <a:t>or predicting multi-dimensional output for regression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/>
          <a:srcRect l="-13398" r="-13398"/>
          <a:stretch>
            <a:fillRect/>
          </a:stretch>
        </p:blipFill>
        <p:spPr>
          <a:xfrm>
            <a:off x="4389120" y="539750"/>
            <a:ext cx="47548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76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training is done via </a:t>
            </a:r>
            <a:r>
              <a:rPr lang="en-US" dirty="0" err="1"/>
              <a:t>backpropagation</a:t>
            </a:r>
            <a:endParaRPr lang="en-US" dirty="0"/>
          </a:p>
          <a:p>
            <a:r>
              <a:rPr lang="en-US" dirty="0"/>
              <a:t>we observe errors in the outputs</a:t>
            </a:r>
          </a:p>
          <a:p>
            <a:r>
              <a:rPr lang="en-US" dirty="0" err="1"/>
              <a:t>backpropagation</a:t>
            </a:r>
            <a:r>
              <a:rPr lang="en-US" dirty="0"/>
              <a:t> applies gradient descent to the cascade of weights</a:t>
            </a:r>
          </a:p>
          <a:p>
            <a:r>
              <a:rPr lang="en-US" dirty="0"/>
              <a:t>essentially this is applying the chain rule from calculus over and 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5689288"/>
            <a:ext cx="8115301" cy="1143000"/>
          </a:xfrm>
        </p:spPr>
        <p:txBody>
          <a:bodyPr/>
          <a:lstStyle/>
          <a:p>
            <a:r>
              <a:rPr lang="en-US" sz="4000" dirty="0"/>
              <a:t>ANN artificial neural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477645"/>
            <a:ext cx="3346704" cy="3474720"/>
          </a:xfrm>
        </p:spPr>
        <p:txBody>
          <a:bodyPr/>
          <a:lstStyle/>
          <a:p>
            <a:r>
              <a:rPr lang="en-US" dirty="0"/>
              <a:t>each input has its own weight (+ or -)</a:t>
            </a:r>
          </a:p>
          <a:p>
            <a:r>
              <a:rPr lang="en-US" dirty="0"/>
              <a:t>the neuron sums these weighted inputs</a:t>
            </a:r>
          </a:p>
          <a:p>
            <a:r>
              <a:rPr lang="en-US" dirty="0"/>
              <a:t>if &gt; threshold, the outputs 1, else 0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39202" b="-39202"/>
          <a:stretch>
            <a:fillRect/>
          </a:stretch>
        </p:blipFill>
        <p:spPr>
          <a:xfrm>
            <a:off x="190500" y="731518"/>
            <a:ext cx="4299203" cy="4463653"/>
          </a:xfrm>
        </p:spPr>
      </p:pic>
      <p:sp>
        <p:nvSpPr>
          <p:cNvPr id="2" name="TextBox 1"/>
          <p:cNvSpPr txBox="1"/>
          <p:nvPr/>
        </p:nvSpPr>
        <p:spPr>
          <a:xfrm>
            <a:off x="2173799" y="476229"/>
            <a:ext cx="121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</a:t>
            </a:r>
          </a:p>
          <a:p>
            <a:r>
              <a:rPr lang="en-US" dirty="0"/>
              <a:t>function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2382" y="1122560"/>
            <a:ext cx="464069" cy="1600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5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137277" y="731520"/>
            <a:ext cx="3346704" cy="3474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loss function quantifies the error</a:t>
            </a:r>
          </a:p>
          <a:p>
            <a:r>
              <a:rPr lang="en-US" dirty="0"/>
              <a:t>the output layer is a linear combination of the hidden nodes</a:t>
            </a:r>
          </a:p>
          <a:p>
            <a:r>
              <a:rPr lang="en-US" dirty="0"/>
              <a:t>hidden nodes are activation functions of a linear response t, which is a weighted combination of inputs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rcRect t="-13556" b="-13556"/>
          <a:stretch>
            <a:fillRect/>
          </a:stretch>
        </p:blipFill>
        <p:spPr>
          <a:xfrm>
            <a:off x="166877" y="508000"/>
            <a:ext cx="47548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0374" y="731519"/>
            <a:ext cx="3346704" cy="3474720"/>
          </a:xfrm>
        </p:spPr>
        <p:txBody>
          <a:bodyPr/>
          <a:lstStyle/>
          <a:p>
            <a:r>
              <a:rPr lang="en-US" dirty="0"/>
              <a:t>take the derivative of loss J </a:t>
            </a:r>
            <a:r>
              <a:rPr lang="en-US" dirty="0" err="1"/>
              <a:t>wrt</a:t>
            </a:r>
            <a:r>
              <a:rPr lang="en-US" dirty="0"/>
              <a:t> one of the parameters</a:t>
            </a:r>
          </a:p>
          <a:p>
            <a:r>
              <a:rPr lang="en-US" dirty="0"/>
              <a:t>for example, the weight of the 2</a:t>
            </a:r>
            <a:r>
              <a:rPr lang="en-US" baseline="30000" dirty="0"/>
              <a:t>nd</a:t>
            </a:r>
            <a:r>
              <a:rPr lang="en-US" dirty="0"/>
              <a:t> layer between hidden node j and output node k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rcRect t="-57590" b="-57590"/>
          <a:stretch>
            <a:fillRect/>
          </a:stretch>
        </p:blipFill>
        <p:spPr>
          <a:xfrm>
            <a:off x="4240498" y="1532695"/>
            <a:ext cx="4754880" cy="402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56" y="731520"/>
            <a:ext cx="3416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0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71" y="1429301"/>
            <a:ext cx="4927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wrt</a:t>
            </a:r>
            <a:r>
              <a:rPr lang="en-US" dirty="0"/>
              <a:t> next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28624" y="731519"/>
            <a:ext cx="3346704" cy="3474720"/>
          </a:xfrm>
        </p:spPr>
        <p:txBody>
          <a:bodyPr/>
          <a:lstStyle/>
          <a:p>
            <a:r>
              <a:rPr lang="en-US" dirty="0"/>
              <a:t>notice the similar term for the 2 layers which we will call beta2-k</a:t>
            </a:r>
          </a:p>
          <a:p>
            <a:r>
              <a:rPr lang="en-US" dirty="0"/>
              <a:t>this allows us to propagate the errors back to an earlier layer</a:t>
            </a:r>
          </a:p>
          <a:p>
            <a:r>
              <a:rPr lang="en-US" dirty="0"/>
              <a:t>this is simply coded as recursion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70533" b="-70533"/>
          <a:stretch>
            <a:fillRect/>
          </a:stretch>
        </p:blipFill>
        <p:spPr>
          <a:xfrm>
            <a:off x="4188078" y="0"/>
            <a:ext cx="4754880" cy="4023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7705" y="961151"/>
            <a:ext cx="594829" cy="980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0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network is trained by backward propagation of errors</a:t>
            </a:r>
          </a:p>
          <a:p>
            <a:r>
              <a:rPr lang="en-US" dirty="0"/>
              <a:t>used in conjunction with an optimization method such as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85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output of feed-forward NN is compared against the desired output, using the loss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an error is calculated for each neuron in the output layer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this error is propagated back to neurons at the previous level, essentially adjusting the weights</a:t>
            </a:r>
          </a:p>
        </p:txBody>
      </p:sp>
    </p:spTree>
    <p:extLst>
      <p:ext uri="{BB962C8B-B14F-4D97-AF65-F5344CB8AC3E}">
        <p14:creationId xmlns:p14="http://schemas.microsoft.com/office/powerpoint/2010/main" val="338872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 the network is trained, the neurons in the intermediate layers get organized such that different neurons learn to recognize different characteristics of the input space</a:t>
            </a:r>
          </a:p>
          <a:p>
            <a:r>
              <a:rPr lang="en-US" dirty="0"/>
              <a:t>after training, the neurons basically recognize patterns, so that if “noise” is input it will be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Neural networks are defined by:</a:t>
            </a:r>
          </a:p>
          <a:p>
            <a:pPr lvl="1"/>
            <a:r>
              <a:rPr lang="en-US" dirty="0"/>
              <a:t>an activation function which transforms a neuron’s input signals into a single output signal</a:t>
            </a:r>
          </a:p>
          <a:p>
            <a:pPr lvl="1"/>
            <a:r>
              <a:rPr lang="en-US" dirty="0"/>
              <a:t>a network topology (architecture) which describes the number of neurons in the model as well as the number of layers and how they are connected</a:t>
            </a:r>
          </a:p>
          <a:p>
            <a:pPr lvl="1"/>
            <a:r>
              <a:rPr lang="en-US" dirty="0"/>
              <a:t>the training algorithm  that specifies how connection weights are set to inhibit or activate neurons in proportion to the input signal</a:t>
            </a:r>
          </a:p>
        </p:txBody>
      </p:sp>
    </p:spTree>
    <p:extLst>
      <p:ext uri="{BB962C8B-B14F-4D97-AF65-F5344CB8AC3E}">
        <p14:creationId xmlns:p14="http://schemas.microsoft.com/office/powerpoint/2010/main" val="3834639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15FE-2159-4216-B6D1-B5825621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FBC4-4DEA-4306-A972-AC4B1BC6C6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scaling helps a neural network converge faster</a:t>
            </a:r>
          </a:p>
        </p:txBody>
      </p:sp>
    </p:spTree>
    <p:extLst>
      <p:ext uri="{BB962C8B-B14F-4D97-AF65-F5344CB8AC3E}">
        <p14:creationId xmlns:p14="http://schemas.microsoft.com/office/powerpoint/2010/main" val="4260918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neuralnet</a:t>
            </a:r>
            <a:r>
              <a:rPr lang="en-US" dirty="0"/>
              <a:t>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9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5689288"/>
            <a:ext cx="8115301" cy="1143000"/>
          </a:xfrm>
        </p:spPr>
        <p:txBody>
          <a:bodyPr/>
          <a:lstStyle/>
          <a:p>
            <a:r>
              <a:rPr lang="en-US" sz="4400" dirty="0"/>
              <a:t>step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470652" y="1350645"/>
            <a:ext cx="3346704" cy="3474720"/>
          </a:xfrm>
        </p:spPr>
        <p:txBody>
          <a:bodyPr/>
          <a:lstStyle/>
          <a:p>
            <a:r>
              <a:rPr lang="en-US" dirty="0"/>
              <a:t>a = x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+ . . . +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rcRect t="-13462" b="-13462"/>
          <a:stretch>
            <a:fillRect/>
          </a:stretch>
        </p:blipFill>
        <p:spPr>
          <a:xfrm>
            <a:off x="325627" y="929005"/>
            <a:ext cx="4754880" cy="4023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26" y="2410071"/>
            <a:ext cx="2596175" cy="15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concrete data originally from UCI</a:t>
            </a:r>
          </a:p>
          <a:p>
            <a:r>
              <a:rPr lang="en-US" dirty="0"/>
              <a:t>target: strength</a:t>
            </a:r>
          </a:p>
          <a:p>
            <a:r>
              <a:rPr lang="en-US" dirty="0"/>
              <a:t>predictors: age in days, plus 7 components in kg per cubic 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39" y="2368295"/>
            <a:ext cx="6524221" cy="33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8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61" y="856424"/>
            <a:ext cx="8187600" cy="2392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786" y="3531196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predictor columns are now normalized to range 0 - 1</a:t>
            </a:r>
          </a:p>
        </p:txBody>
      </p:sp>
    </p:spTree>
    <p:extLst>
      <p:ext uri="{BB962C8B-B14F-4D97-AF65-F5344CB8AC3E}">
        <p14:creationId xmlns:p14="http://schemas.microsoft.com/office/powerpoint/2010/main" val="3306230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linear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02" y="0"/>
            <a:ext cx="5626654" cy="56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9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between predicted and actual = .79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80" y="2087406"/>
            <a:ext cx="5456220" cy="2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8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a neural network</a:t>
            </a:r>
          </a:p>
          <a:p>
            <a:r>
              <a:rPr lang="en-US" dirty="0"/>
              <a:t>note that we can’t use the dot operator:</a:t>
            </a:r>
          </a:p>
          <a:p>
            <a:pPr lvl="1"/>
            <a:r>
              <a:rPr lang="en-US" dirty="0"/>
              <a:t>strength~.</a:t>
            </a:r>
          </a:p>
          <a:p>
            <a:pPr lvl="1"/>
            <a:r>
              <a:rPr lang="en-US" dirty="0"/>
              <a:t>instead we have to list each predictor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431475"/>
            <a:ext cx="7061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45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39800"/>
            <a:ext cx="6464300" cy="497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093" y="6210034"/>
            <a:ext cx="682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plot() reports the SSE (sum of squared errors) and training steps</a:t>
            </a:r>
          </a:p>
        </p:txBody>
      </p:sp>
    </p:spTree>
    <p:extLst>
      <p:ext uri="{BB962C8B-B14F-4D97-AF65-F5344CB8AC3E}">
        <p14:creationId xmlns:p14="http://schemas.microsoft.com/office/powerpoint/2010/main" val="3441734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evaluate the model</a:t>
            </a:r>
          </a:p>
          <a:p>
            <a:r>
              <a:rPr lang="en-US" dirty="0"/>
              <a:t>the familiar R predict() function does not work with the neural model so we use compute() from the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  <a:p>
            <a:r>
              <a:rPr lang="en-US" dirty="0"/>
              <a:t>correlation is higher than linear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3020439"/>
            <a:ext cx="4301057" cy="2101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4200" y="5427257"/>
            <a:ext cx="673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may vary slightly from run to run because the algorithm </a:t>
            </a:r>
          </a:p>
          <a:p>
            <a:r>
              <a:rPr lang="en-US" dirty="0"/>
              <a:t>starts with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3351731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neural network with a single hidden node bears some similarity to a linear regression model in that the weight of each input mode is somewhat like the coefficients of a linear model and the bias term is somewhat like the intercept</a:t>
            </a:r>
          </a:p>
          <a:p>
            <a:r>
              <a:rPr lang="en-US" dirty="0"/>
              <a:t>however since the algorithm is completely different mathematically we will get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1695913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37" y="5689288"/>
            <a:ext cx="7505564" cy="1143000"/>
          </a:xfrm>
        </p:spPr>
        <p:txBody>
          <a:bodyPr/>
          <a:lstStyle/>
          <a:p>
            <a:r>
              <a:rPr lang="en-US" sz="3600" dirty="0"/>
              <a:t>add hidden nodes and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even higher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1861271"/>
            <a:ext cx="7739599" cy="28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8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9144000" cy="56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invented 1957 by Frank Rosenblatt</a:t>
            </a:r>
          </a:p>
          <a:p>
            <a:r>
              <a:rPr lang="en-US" dirty="0"/>
              <a:t>originally intended to be a pattern-recognition </a:t>
            </a:r>
            <a:r>
              <a:rPr lang="en-US" dirty="0">
                <a:hlinkClick r:id="rId2"/>
              </a:rPr>
              <a:t>machine</a:t>
            </a:r>
            <a:r>
              <a:rPr lang="en-US" dirty="0"/>
              <a:t> not a program</a:t>
            </a:r>
          </a:p>
          <a:p>
            <a:r>
              <a:rPr lang="en-US" dirty="0"/>
              <a:t>implemented in hardware: potentiometers for weights, weight updating by electric motors</a:t>
            </a:r>
          </a:p>
          <a:p>
            <a:r>
              <a:rPr lang="en-US" dirty="0"/>
              <a:t>these single-layer </a:t>
            </a:r>
            <a:r>
              <a:rPr lang="en-US" dirty="0" err="1"/>
              <a:t>perceptrons</a:t>
            </a:r>
            <a:r>
              <a:rPr lang="en-US" dirty="0"/>
              <a:t> could only learn linearly separable patterns</a:t>
            </a:r>
          </a:p>
        </p:txBody>
      </p:sp>
    </p:spTree>
    <p:extLst>
      <p:ext uri="{BB962C8B-B14F-4D97-AF65-F5344CB8AC3E}">
        <p14:creationId xmlns:p14="http://schemas.microsoft.com/office/powerpoint/2010/main" val="2627558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0"/>
            <a:ext cx="702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4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8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55" y="5689288"/>
            <a:ext cx="7595146" cy="1143000"/>
          </a:xfrm>
        </p:spPr>
        <p:txBody>
          <a:bodyPr/>
          <a:lstStyle/>
          <a:p>
            <a:r>
              <a:rPr lang="en-US" dirty="0"/>
              <a:t>Andrew 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34245"/>
          </a:xfrm>
        </p:spPr>
        <p:txBody>
          <a:bodyPr>
            <a:normAutofit/>
          </a:bodyPr>
          <a:lstStyle/>
          <a:p>
            <a:r>
              <a:rPr lang="en-US" dirty="0"/>
              <a:t>an amazing tool that is helping to build exciting AI applications</a:t>
            </a:r>
          </a:p>
          <a:p>
            <a:r>
              <a:rPr lang="en-US" dirty="0"/>
              <a:t>currently having a big impact and will continue to grow rapidly</a:t>
            </a:r>
          </a:p>
          <a:p>
            <a:r>
              <a:rPr lang="en-US" dirty="0"/>
              <a:t>but it has been overhyped</a:t>
            </a:r>
          </a:p>
          <a:p>
            <a:r>
              <a:rPr lang="en-US" dirty="0"/>
              <a:t>researchers should not say they are building intelligence like the human brain because we have no idea how the brain works</a:t>
            </a:r>
          </a:p>
          <a:p>
            <a:r>
              <a:rPr lang="en-US" dirty="0"/>
              <a:t>actually, deep learning is advancing using CS and engineering principles, not by trying to copy biology which hasn’t worked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373" y="5065765"/>
            <a:ext cx="20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 to </a:t>
            </a:r>
            <a:r>
              <a:rPr lang="en-US" dirty="0" err="1">
                <a:hlinkClick r:id="rId2"/>
              </a:rPr>
              <a:t>Quora</a:t>
            </a:r>
            <a:r>
              <a:rPr lang="en-US" dirty="0">
                <a:hlinkClick r:id="rId2"/>
              </a:rPr>
              <a:t>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52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there are several packages for deep learning in 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MXNet</a:t>
            </a:r>
            <a:r>
              <a:rPr lang="en-US" sz="2400" dirty="0"/>
              <a:t> – an R interface to the </a:t>
            </a:r>
            <a:r>
              <a:rPr lang="en-US" sz="2400" dirty="0" err="1"/>
              <a:t>MXNet</a:t>
            </a:r>
            <a:r>
              <a:rPr lang="en-US" sz="2400" dirty="0"/>
              <a:t> deep learning library, which supports several languages, can run on CPUs or GPUs, and on the cloud with AWS, Azure,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darch</a:t>
            </a:r>
            <a:r>
              <a:rPr lang="en-US" sz="2400" dirty="0"/>
              <a:t> – (deep architectures) built on basis of code from Hinton and others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Keras</a:t>
            </a:r>
            <a:r>
              <a:rPr lang="en-US" sz="2400" dirty="0"/>
              <a:t> – Python API that can run on top of either </a:t>
            </a:r>
            <a:r>
              <a:rPr lang="en-US" sz="2400" dirty="0" err="1"/>
              <a:t>Tensorflow</a:t>
            </a:r>
            <a:r>
              <a:rPr lang="en-US" sz="2400" dirty="0"/>
              <a:t> or </a:t>
            </a:r>
            <a:r>
              <a:rPr lang="en-US" sz="2400" dirty="0" err="1"/>
              <a:t>Theano</a:t>
            </a:r>
            <a:r>
              <a:rPr lang="en-US" sz="2400" dirty="0"/>
              <a:t> (library for multi-dimensional arrays)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Tensorflow</a:t>
            </a:r>
            <a:r>
              <a:rPr lang="en-US" sz="2400" dirty="0"/>
              <a:t> – Python  library to express computation as a graph of data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53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39194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an open source neural network written in Python</a:t>
            </a:r>
          </a:p>
          <a:p>
            <a:r>
              <a:rPr lang="en-US" dirty="0"/>
              <a:t>It can run on top of Deeplearning4j, </a:t>
            </a:r>
            <a:r>
              <a:rPr lang="en-US" dirty="0" err="1"/>
              <a:t>Tensorflow</a:t>
            </a:r>
            <a:r>
              <a:rPr lang="en-US" dirty="0"/>
              <a:t>, or </a:t>
            </a:r>
            <a:r>
              <a:rPr lang="en-US" dirty="0" err="1"/>
              <a:t>Theano</a:t>
            </a:r>
            <a:endParaRPr lang="en-US" dirty="0"/>
          </a:p>
          <a:p>
            <a:r>
              <a:rPr lang="en-US" dirty="0"/>
              <a:t>It’s primary engineer was Francois </a:t>
            </a:r>
            <a:r>
              <a:rPr lang="en-US" dirty="0" err="1"/>
              <a:t>Chollet</a:t>
            </a:r>
            <a:r>
              <a:rPr lang="en-US" dirty="0"/>
              <a:t> from Google</a:t>
            </a:r>
          </a:p>
          <a:p>
            <a:r>
              <a:rPr lang="en-US" dirty="0"/>
              <a:t>it was designed to be an interface, providing higher-level more intuitive abstractions that conceal the details of the underlying scientific computing library</a:t>
            </a:r>
          </a:p>
        </p:txBody>
      </p:sp>
    </p:spTree>
    <p:extLst>
      <p:ext uri="{BB962C8B-B14F-4D97-AF65-F5344CB8AC3E}">
        <p14:creationId xmlns:p14="http://schemas.microsoft.com/office/powerpoint/2010/main" val="604220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Notes from the book by Francois </a:t>
            </a:r>
            <a:r>
              <a:rPr lang="en-US" dirty="0" err="1"/>
              <a:t>Chollet</a:t>
            </a:r>
            <a:r>
              <a:rPr lang="en-US" dirty="0"/>
              <a:t> (author of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available here: </a:t>
            </a:r>
            <a:r>
              <a:rPr lang="en-US" dirty="0">
                <a:hlinkClick r:id="rId2"/>
              </a:rPr>
              <a:t>https://www.manning.com/books/deep-learning-with-r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976438" cy="1793167"/>
          </a:xfrm>
        </p:spPr>
        <p:txBody>
          <a:bodyPr/>
          <a:lstStyle/>
          <a:p>
            <a:r>
              <a:rPr lang="en-US" dirty="0"/>
              <a:t>Neural networks with </a:t>
            </a:r>
            <a:r>
              <a:rPr lang="en-US" dirty="0" err="1"/>
              <a:t>Keras</a:t>
            </a:r>
            <a:r>
              <a:rPr lang="en-US" dirty="0"/>
              <a:t>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841" y="-77862"/>
            <a:ext cx="3611159" cy="25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9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 learning isn’t new by the way, just more accessible with increased computing power and big data</a:t>
            </a:r>
          </a:p>
          <a:p>
            <a:r>
              <a:rPr lang="en-US" dirty="0"/>
              <a:t>code will run much faster if you have a GPU</a:t>
            </a:r>
          </a:p>
          <a:p>
            <a:r>
              <a:rPr lang="en-US" dirty="0"/>
              <a:t>you could build your own machine, or use cloud services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http://www.fast.ai/2017/11/16/what-you-need/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9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great tool for starting NN or deep learning</a:t>
            </a:r>
          </a:p>
          <a:p>
            <a:r>
              <a:rPr lang="en-US" dirty="0"/>
              <a:t>Google’s choice for </a:t>
            </a:r>
            <a:r>
              <a:rPr lang="en-US" dirty="0" err="1"/>
              <a:t>TensorFlow’s</a:t>
            </a:r>
            <a:r>
              <a:rPr lang="en-US" dirty="0"/>
              <a:t> high-level API</a:t>
            </a:r>
          </a:p>
          <a:p>
            <a:r>
              <a:rPr lang="en-US" dirty="0"/>
              <a:t>allows the same code to run on CPU or GPU</a:t>
            </a:r>
          </a:p>
          <a:p>
            <a:r>
              <a:rPr lang="en-US" dirty="0"/>
              <a:t>built-in support for convolutional networks (computer vision), recurrent networks (sequence processing) or any combination</a:t>
            </a:r>
          </a:p>
          <a:p>
            <a:r>
              <a:rPr lang="en-US" dirty="0"/>
              <a:t>supports arbitrary network architectures</a:t>
            </a:r>
          </a:p>
          <a:p>
            <a:r>
              <a:rPr lang="en-US" dirty="0"/>
              <a:t>MIT license so it can be used in commercial projects</a:t>
            </a:r>
          </a:p>
          <a:p>
            <a:r>
              <a:rPr lang="en-US" dirty="0"/>
              <a:t>used at Google, Netflix, </a:t>
            </a:r>
            <a:r>
              <a:rPr lang="en-US" dirty="0" err="1"/>
              <a:t>Uber</a:t>
            </a:r>
            <a:r>
              <a:rPr lang="en-US" dirty="0"/>
              <a:t>, CERN, Yelp, Square, and more</a:t>
            </a:r>
          </a:p>
          <a:p>
            <a:r>
              <a:rPr lang="en-US" dirty="0"/>
              <a:t>recent </a:t>
            </a:r>
            <a:r>
              <a:rPr lang="en-US" dirty="0" err="1"/>
              <a:t>Kaggle</a:t>
            </a:r>
            <a:r>
              <a:rPr lang="en-US" dirty="0"/>
              <a:t> DL winners used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7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9C09-F9F5-49E2-816D-4FA59097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8826-D0E9-4D3B-95E3-5EE9BED3A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4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E757F-D129-4C01-9E55-46EFBE7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2A0C6-1549-4FAA-BA1B-BC5304B2D1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9655" y="1467475"/>
            <a:ext cx="8079378" cy="25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1969 book by </a:t>
            </a:r>
            <a:r>
              <a:rPr lang="en-US" dirty="0" err="1"/>
              <a:t>Minsky</a:t>
            </a:r>
            <a:r>
              <a:rPr lang="en-US" dirty="0"/>
              <a:t> and </a:t>
            </a:r>
            <a:r>
              <a:rPr lang="en-US" dirty="0" err="1"/>
              <a:t>Papert</a:t>
            </a:r>
            <a:r>
              <a:rPr lang="en-US" dirty="0"/>
              <a:t> emphasized the limitations of the single-layer perceptron, ex: it could not learn XOR</a:t>
            </a:r>
          </a:p>
          <a:p>
            <a:r>
              <a:rPr lang="en-US" dirty="0"/>
              <a:t>Although </a:t>
            </a:r>
            <a:r>
              <a:rPr lang="en-US" dirty="0" err="1"/>
              <a:t>Grossberg</a:t>
            </a:r>
            <a:r>
              <a:rPr lang="en-US" dirty="0"/>
              <a:t> published papers 3 years later showing how a multi-layer perceptron network could learn XOR, the negative perception persisted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00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631-956E-46AD-AD79-474312E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2D192D-6328-4A2C-A526-B8CFF60504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93957" y="731838"/>
            <a:ext cx="5098886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0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CC85-1AF3-4516-AFD9-C75AF41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7472-1FDF-411D-9D1A-71665F71E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1. feedforward – each neuron’s weights are applied moving forward to produce the output signal</a:t>
            </a:r>
          </a:p>
          <a:p>
            <a:r>
              <a:rPr lang="en-US" dirty="0"/>
              <a:t>step 2. back prop – output is compared to true target in the training data; errors are propagated back to modify the weights</a:t>
            </a:r>
          </a:p>
          <a:p>
            <a:endParaRPr lang="en-US" dirty="0"/>
          </a:p>
          <a:p>
            <a:r>
              <a:rPr lang="en-US" dirty="0"/>
              <a:t>happens over many iterations called epochs</a:t>
            </a:r>
          </a:p>
          <a:p>
            <a:r>
              <a:rPr lang="en-US" dirty="0"/>
              <a:t>often starts with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1218597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6044-7669-43B7-B9B6-9161A487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6C54-D636-48DA-A6D0-46D8FD8B62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complex topologies can learn more complex functions</a:t>
            </a:r>
          </a:p>
          <a:p>
            <a:endParaRPr lang="en-US" dirty="0"/>
          </a:p>
          <a:p>
            <a:r>
              <a:rPr lang="en-US" dirty="0"/>
              <a:t>simpler architectures may have high bias</a:t>
            </a:r>
          </a:p>
          <a:p>
            <a:r>
              <a:rPr lang="en-US" dirty="0"/>
              <a:t>to decrease bias, make the architecture more complex</a:t>
            </a:r>
          </a:p>
          <a:p>
            <a:r>
              <a:rPr lang="en-US" dirty="0"/>
              <a:t>complex architectures may have high variance</a:t>
            </a:r>
          </a:p>
          <a:p>
            <a:r>
              <a:rPr lang="en-US" dirty="0"/>
              <a:t>to decrease variance, increase the size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2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915" y="2172648"/>
            <a:ext cx="7768946" cy="2423346"/>
          </a:xfrm>
        </p:spPr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9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learns successive layers of meaningful representations</a:t>
            </a:r>
          </a:p>
          <a:p>
            <a:r>
              <a:rPr lang="en-US" dirty="0"/>
              <a:t>depth = number of layers (of neural networks)</a:t>
            </a:r>
          </a:p>
          <a:p>
            <a:r>
              <a:rPr lang="en-US" dirty="0"/>
              <a:t>tens or hundreds of successive layers of representations, learned from 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50768"/>
            <a:ext cx="8724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2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layer is increasingly different from the previous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77" y="1664887"/>
            <a:ext cx="5477315" cy="33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602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layers combined into a network (or model)</a:t>
            </a:r>
          </a:p>
          <a:p>
            <a:r>
              <a:rPr lang="en-US" dirty="0"/>
              <a:t>loss function </a:t>
            </a:r>
            <a:r>
              <a:rPr lang="mr-IN" dirty="0"/>
              <a:t>–</a:t>
            </a:r>
            <a:r>
              <a:rPr lang="en-US" dirty="0"/>
              <a:t> defines the feedback signal for learning (back propagation, etc.)</a:t>
            </a:r>
          </a:p>
          <a:p>
            <a:r>
              <a:rPr lang="en-US" dirty="0"/>
              <a:t>optimizer </a:t>
            </a:r>
            <a:r>
              <a:rPr lang="mr-IN" dirty="0"/>
              <a:t>–</a:t>
            </a:r>
            <a:r>
              <a:rPr lang="en-US" dirty="0"/>
              <a:t> uses the loss function to update the weights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63146"/>
            <a:ext cx="5765331" cy="28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5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deep learning algorithm learns the features it needs to learn from the data</a:t>
            </a:r>
          </a:p>
          <a:p>
            <a:r>
              <a:rPr lang="en-US" dirty="0"/>
              <a:t>there is no feature engineering required</a:t>
            </a:r>
          </a:p>
          <a:p>
            <a:r>
              <a:rPr lang="en-US" dirty="0"/>
              <a:t>different layers learn different features</a:t>
            </a:r>
          </a:p>
          <a:p>
            <a:r>
              <a:rPr lang="en-US" dirty="0"/>
              <a:t>weights are updated at all levels jointly without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1874831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increasing processing power and access to bigger data help spur advances in deep learning</a:t>
            </a:r>
          </a:p>
          <a:p>
            <a:r>
              <a:rPr lang="en-US" dirty="0"/>
              <a:t>however, there was a problem: the propagation back through several layers was diminished (vanishing gradients)</a:t>
            </a:r>
          </a:p>
          <a:p>
            <a:r>
              <a:rPr lang="en-US" dirty="0"/>
              <a:t>2009-2010: </a:t>
            </a:r>
          </a:p>
          <a:p>
            <a:pPr lvl="1"/>
            <a:r>
              <a:rPr lang="en-US" dirty="0"/>
              <a:t>better activation functions</a:t>
            </a:r>
          </a:p>
          <a:p>
            <a:pPr lvl="1"/>
            <a:r>
              <a:rPr lang="en-US" dirty="0"/>
              <a:t>better weight-initialization schemes</a:t>
            </a:r>
          </a:p>
          <a:p>
            <a:pPr lvl="1"/>
            <a:r>
              <a:rPr lang="en-US" dirty="0"/>
              <a:t>better optimization schemes</a:t>
            </a:r>
          </a:p>
          <a:p>
            <a:r>
              <a:rPr lang="en-US" dirty="0"/>
              <a:t>2014-2016:</a:t>
            </a:r>
          </a:p>
          <a:p>
            <a:pPr lvl="1"/>
            <a:r>
              <a:rPr lang="en-US" dirty="0"/>
              <a:t>further improvements allowed models that are thousands of layers deep</a:t>
            </a:r>
          </a:p>
        </p:txBody>
      </p:sp>
    </p:spTree>
    <p:extLst>
      <p:ext uri="{BB962C8B-B14F-4D97-AF65-F5344CB8AC3E}">
        <p14:creationId xmlns:p14="http://schemas.microsoft.com/office/powerpoint/2010/main" val="3659077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Chapter 2</a:t>
            </a:r>
          </a:p>
        </p:txBody>
      </p:sp>
    </p:spTree>
    <p:extLst>
      <p:ext uri="{BB962C8B-B14F-4D97-AF65-F5344CB8AC3E}">
        <p14:creationId xmlns:p14="http://schemas.microsoft.com/office/powerpoint/2010/main" val="25443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9165159" cy="36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6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NIST (National Institute of Standards) compiled this data set</a:t>
            </a:r>
          </a:p>
          <a:p>
            <a:r>
              <a:rPr lang="en-US" dirty="0"/>
              <a:t>60K training images and 10K test images</a:t>
            </a:r>
          </a:p>
          <a:p>
            <a:r>
              <a:rPr lang="en-US" dirty="0" err="1"/>
              <a:t>greyscale</a:t>
            </a:r>
            <a:r>
              <a:rPr lang="en-US" dirty="0"/>
              <a:t> images of handwritten digits in 28x28 pixel grids</a:t>
            </a:r>
          </a:p>
          <a:p>
            <a:r>
              <a:rPr lang="en-US" dirty="0"/>
              <a:t>task:  classify them into one of 10 categories: digits 0 through 9.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1" y="5819539"/>
            <a:ext cx="2902864" cy="8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96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5139" b="-5139"/>
          <a:stretch>
            <a:fillRect/>
          </a:stretch>
        </p:blipFill>
        <p:spPr>
          <a:xfrm>
            <a:off x="631951" y="731519"/>
            <a:ext cx="3857752" cy="4005316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labels are a vector of digits</a:t>
            </a:r>
          </a:p>
          <a:p>
            <a:r>
              <a:rPr lang="en-US" dirty="0"/>
              <a:t>training data is stored as 3-d array in book but 2-d array here</a:t>
            </a:r>
          </a:p>
          <a:p>
            <a:r>
              <a:rPr lang="en-US" dirty="0"/>
              <a:t>28x28 = 784</a:t>
            </a:r>
          </a:p>
        </p:txBody>
      </p:sp>
    </p:spTree>
    <p:extLst>
      <p:ext uri="{BB962C8B-B14F-4D97-AF65-F5344CB8AC3E}">
        <p14:creationId xmlns:p14="http://schemas.microsoft.com/office/powerpoint/2010/main" val="33572653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38455"/>
          </a:xfrm>
        </p:spPr>
        <p:txBody>
          <a:bodyPr/>
          <a:lstStyle/>
          <a:p>
            <a:r>
              <a:rPr lang="en-US" dirty="0"/>
              <a:t>we will learn details of the parameters later</a:t>
            </a:r>
          </a:p>
          <a:p>
            <a:r>
              <a:rPr lang="en-US" dirty="0"/>
              <a:t>this is just defining what kind of network we want so we can do training next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the pipe %&gt;% as “then”</a:t>
            </a:r>
          </a:p>
          <a:p>
            <a:r>
              <a:rPr lang="en-US" dirty="0"/>
              <a:t>so start with the model, then add a layer, then add another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284453"/>
            <a:ext cx="717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9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4614"/>
          </a:xfrm>
        </p:spPr>
        <p:txBody>
          <a:bodyPr/>
          <a:lstStyle/>
          <a:p>
            <a:r>
              <a:rPr lang="en-US" dirty="0"/>
              <a:t>building blocks of neural networks</a:t>
            </a:r>
          </a:p>
          <a:p>
            <a:r>
              <a:rPr lang="en-US" dirty="0"/>
              <a:t>data goes in and comes out in a more meaningful form</a:t>
            </a:r>
          </a:p>
          <a:p>
            <a:r>
              <a:rPr lang="en-US" dirty="0"/>
              <a:t>layers extract representations of the data</a:t>
            </a:r>
          </a:p>
          <a:p>
            <a:r>
              <a:rPr lang="en-US" dirty="0"/>
              <a:t>progressive data distillation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layer is densely connected</a:t>
            </a:r>
          </a:p>
          <a:p>
            <a:r>
              <a:rPr lang="en-US" dirty="0"/>
              <a:t>the second layer is a </a:t>
            </a:r>
            <a:r>
              <a:rPr lang="en-US" dirty="0" err="1"/>
              <a:t>softmax</a:t>
            </a:r>
            <a:r>
              <a:rPr lang="en-US" dirty="0"/>
              <a:t> layer that returns probability scores for 10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1" y="2867448"/>
            <a:ext cx="717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2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4614"/>
          </a:xfrm>
        </p:spPr>
        <p:txBody>
          <a:bodyPr/>
          <a:lstStyle/>
          <a:p>
            <a:r>
              <a:rPr lang="en-US" dirty="0"/>
              <a:t>the units parameter specifies the number of hidden units in the layer</a:t>
            </a:r>
          </a:p>
          <a:p>
            <a:r>
              <a:rPr lang="en-US" dirty="0"/>
              <a:t>a hidden unit is a dimension in the representation space of the layer</a:t>
            </a:r>
          </a:p>
          <a:p>
            <a:r>
              <a:rPr lang="en-US" dirty="0"/>
              <a:t>having more hidden units allows the layer to learn more complex representations</a:t>
            </a:r>
          </a:p>
          <a:p>
            <a:r>
              <a:rPr lang="en-US" dirty="0"/>
              <a:t>at the expense of more computation and it may learn unwanted patterns (patterns that make sense for the training data but don’t generalize to test data)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25" y="4669047"/>
            <a:ext cx="717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94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4614"/>
          </a:xfrm>
        </p:spPr>
        <p:txBody>
          <a:bodyPr/>
          <a:lstStyle/>
          <a:p>
            <a:r>
              <a:rPr lang="en-US" dirty="0"/>
              <a:t>activation functions determine how the outputs are mapped</a:t>
            </a:r>
          </a:p>
          <a:p>
            <a:r>
              <a:rPr lang="en-US" dirty="0"/>
              <a:t>the </a:t>
            </a:r>
            <a:r>
              <a:rPr lang="en-US" dirty="0" err="1"/>
              <a:t>relu</a:t>
            </a:r>
            <a:r>
              <a:rPr lang="en-US" dirty="0"/>
              <a:t> (rectified linear unit) function zeros out negative values</a:t>
            </a:r>
          </a:p>
          <a:p>
            <a:r>
              <a:rPr lang="en-US" dirty="0"/>
              <a:t>the sigmoid function forces the output to [0, 1]</a:t>
            </a:r>
          </a:p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 is a generalization of the logistic function that squashes the output into K real values [0, 1] that add up to 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25" y="4669047"/>
            <a:ext cx="717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668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we didn’t have an activation function, the dense layer could only learn linear transformations (affine transformations)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	output = dot(W, input) + b</a:t>
            </a:r>
          </a:p>
          <a:p>
            <a:r>
              <a:rPr lang="en-US" dirty="0"/>
              <a:t>activation functions give the layers an opportunity to learn non-linear transformations</a:t>
            </a:r>
          </a:p>
          <a:p>
            <a:r>
              <a:rPr lang="en-US" dirty="0" err="1"/>
              <a:t>relu</a:t>
            </a:r>
            <a:r>
              <a:rPr lang="en-US" dirty="0"/>
              <a:t> is the most popular activation function in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25040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loss function </a:t>
            </a:r>
            <a:r>
              <a:rPr lang="mr-IN" dirty="0"/>
              <a:t>–</a:t>
            </a:r>
            <a:r>
              <a:rPr lang="en-US" dirty="0"/>
              <a:t> how the network will measure its performance on the training data; </a:t>
            </a:r>
            <a:r>
              <a:rPr lang="en-US" dirty="0" err="1"/>
              <a:t>crossentropy</a:t>
            </a:r>
            <a:r>
              <a:rPr lang="en-US" dirty="0"/>
              <a:t> measures the distance between the labels and predictions</a:t>
            </a:r>
          </a:p>
          <a:p>
            <a:r>
              <a:rPr lang="en-US" dirty="0"/>
              <a:t>optimizer </a:t>
            </a:r>
            <a:r>
              <a:rPr lang="mr-IN" dirty="0"/>
              <a:t>–</a:t>
            </a:r>
            <a:r>
              <a:rPr lang="en-US" dirty="0"/>
              <a:t> how the network will update itself (</a:t>
            </a:r>
            <a:r>
              <a:rPr lang="en-US" dirty="0" err="1"/>
              <a:t>minibatch</a:t>
            </a:r>
            <a:r>
              <a:rPr lang="en-US" dirty="0"/>
              <a:t> stochastic gradient descent)</a:t>
            </a:r>
          </a:p>
          <a:p>
            <a:r>
              <a:rPr lang="en-US" dirty="0"/>
              <a:t>metrics </a:t>
            </a:r>
            <a:r>
              <a:rPr lang="mr-IN" dirty="0"/>
              <a:t>–</a:t>
            </a:r>
            <a:r>
              <a:rPr lang="en-US" dirty="0"/>
              <a:t> how the network monitors itself during training and testing</a:t>
            </a:r>
          </a:p>
          <a:p>
            <a:endParaRPr lang="en-US" dirty="0"/>
          </a:p>
          <a:p>
            <a:r>
              <a:rPr lang="en-US" dirty="0"/>
              <a:t>the compile() function modifies the network in place rather than return a new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8" y="4590232"/>
            <a:ext cx="3416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968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shape the image data</a:t>
            </a:r>
          </a:p>
          <a:p>
            <a:pPr lvl="1"/>
            <a:r>
              <a:rPr lang="en-US" dirty="0"/>
              <a:t>originally (60000, 28, 28) </a:t>
            </a:r>
            <a:r>
              <a:rPr lang="en-US" dirty="0" err="1"/>
              <a:t>int</a:t>
            </a:r>
            <a:r>
              <a:rPr lang="en-US" dirty="0"/>
              <a:t> values [0, 255]</a:t>
            </a:r>
          </a:p>
          <a:p>
            <a:pPr lvl="1"/>
            <a:r>
              <a:rPr lang="en-US" dirty="0"/>
              <a:t>make them (60000, 28, 28) double [0, 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make the labels categorical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67" y="2095500"/>
            <a:ext cx="59055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45" y="3723640"/>
            <a:ext cx="4038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5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827754"/>
          </a:xfrm>
        </p:spPr>
        <p:txBody>
          <a:bodyPr/>
          <a:lstStyle/>
          <a:p>
            <a:r>
              <a:rPr lang="en-US" dirty="0"/>
              <a:t>during training, two values are displayed</a:t>
            </a:r>
          </a:p>
          <a:p>
            <a:pPr lvl="1"/>
            <a:r>
              <a:rPr lang="en-US" dirty="0"/>
              <a:t>loss at each epoch (should decrease)</a:t>
            </a:r>
          </a:p>
          <a:p>
            <a:pPr lvl="1"/>
            <a:r>
              <a:rPr lang="en-US" dirty="0"/>
              <a:t>accuracy at each epoch (should increase)</a:t>
            </a:r>
          </a:p>
          <a:p>
            <a:r>
              <a:rPr lang="en-US" dirty="0"/>
              <a:t>you also get time information</a:t>
            </a:r>
          </a:p>
          <a:p>
            <a:endParaRPr lang="en-US" dirty="0"/>
          </a:p>
          <a:p>
            <a:r>
              <a:rPr lang="en-US" dirty="0"/>
              <a:t>we are training in </a:t>
            </a:r>
            <a:r>
              <a:rPr lang="en-US" dirty="0" err="1"/>
              <a:t>minibatches</a:t>
            </a:r>
            <a:r>
              <a:rPr lang="en-US" dirty="0"/>
              <a:t> of size 128</a:t>
            </a:r>
          </a:p>
          <a:p>
            <a:r>
              <a:rPr lang="en-US" dirty="0"/>
              <a:t>5 epochs, an epoch is an iteration over all training examples</a:t>
            </a:r>
          </a:p>
          <a:p>
            <a:r>
              <a:rPr lang="en-US" dirty="0"/>
              <a:t>5 epochs -&gt; 2345 gradient updates (about 469 per epoch because 60000/128 = 468.75)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46" y="2521099"/>
            <a:ext cx="9192146" cy="2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7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50"/>
            <a:ext cx="8847989" cy="15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4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test accuracy was lower than the training accuracy as you would expect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63" y="1961318"/>
            <a:ext cx="5321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3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generate predictions for the first 10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1553014"/>
            <a:ext cx="4419600" cy="24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1" y="2064388"/>
            <a:ext cx="22987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81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that was the quick overview of an example of training a neural network in fewer than 20 lines of R code</a:t>
            </a:r>
          </a:p>
          <a:p>
            <a:r>
              <a:rPr lang="en-US" dirty="0"/>
              <a:t>next we look at:</a:t>
            </a:r>
          </a:p>
          <a:p>
            <a:pPr lvl="1"/>
            <a:r>
              <a:rPr lang="en-US" dirty="0"/>
              <a:t>tensors</a:t>
            </a:r>
          </a:p>
          <a:p>
            <a:pPr lvl="1"/>
            <a:r>
              <a:rPr lang="en-US" dirty="0"/>
              <a:t>tensor operations</a:t>
            </a:r>
          </a:p>
          <a:p>
            <a:pPr lvl="1"/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6103865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709" y="2172648"/>
            <a:ext cx="7271152" cy="2423346"/>
          </a:xfrm>
        </p:spPr>
        <p:txBody>
          <a:bodyPr/>
          <a:lstStyle/>
          <a:p>
            <a:r>
              <a:rPr lang="en-US" dirty="0"/>
              <a:t>data representations for neural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49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317634"/>
          </a:xfrm>
        </p:spPr>
        <p:txBody>
          <a:bodyPr/>
          <a:lstStyle/>
          <a:p>
            <a:r>
              <a:rPr lang="en-US" dirty="0"/>
              <a:t>tensors are high degree generalizations of matrices to an arbitrary number of dimensions</a:t>
            </a:r>
          </a:p>
          <a:p>
            <a:r>
              <a:rPr lang="en-US" dirty="0"/>
              <a:t>dimension aka axis</a:t>
            </a:r>
          </a:p>
          <a:p>
            <a:r>
              <a:rPr lang="en-US" dirty="0"/>
              <a:t>in R we use:</a:t>
            </a:r>
          </a:p>
          <a:p>
            <a:pPr lvl="1"/>
            <a:r>
              <a:rPr lang="en-US" dirty="0"/>
              <a:t>vectors of length 1 for 0D tensors (a scalar)</a:t>
            </a:r>
          </a:p>
          <a:p>
            <a:pPr lvl="1"/>
            <a:r>
              <a:rPr lang="en-US" dirty="0"/>
              <a:t>vectors for 1D tensors (one axis)</a:t>
            </a:r>
          </a:p>
          <a:p>
            <a:pPr lvl="1"/>
            <a:r>
              <a:rPr lang="en-US" dirty="0"/>
              <a:t>matrices for 2D vectors (two axes)</a:t>
            </a:r>
          </a:p>
          <a:p>
            <a:pPr lvl="1"/>
            <a:r>
              <a:rPr lang="en-US" dirty="0"/>
              <a:t>arrays for </a:t>
            </a:r>
            <a:r>
              <a:rPr lang="en-US" dirty="0" err="1"/>
              <a:t>nD</a:t>
            </a:r>
            <a:r>
              <a:rPr lang="en-US" dirty="0"/>
              <a:t> vectors (n axes)</a:t>
            </a:r>
          </a:p>
          <a:p>
            <a:r>
              <a:rPr lang="en-US" dirty="0"/>
              <a:t>the process of turning data into tensors is called </a:t>
            </a:r>
            <a:r>
              <a:rPr lang="en-US" dirty="0" err="1"/>
              <a:t>vectorization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534" y="4882584"/>
            <a:ext cx="6927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tensors: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http://www.offconvex.org/2015/12/17/tensor-decompositions/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687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tensor has 3 key attributes:</a:t>
            </a:r>
          </a:p>
          <a:p>
            <a:pPr lvl="1"/>
            <a:r>
              <a:rPr lang="en-US" dirty="0"/>
              <a:t>number of axes (rank)</a:t>
            </a:r>
          </a:p>
          <a:p>
            <a:pPr lvl="1"/>
            <a:r>
              <a:rPr lang="en-US" dirty="0"/>
              <a:t>shape </a:t>
            </a:r>
            <a:r>
              <a:rPr lang="mr-IN" dirty="0"/>
              <a:t>–</a:t>
            </a:r>
            <a:r>
              <a:rPr lang="en-US" dirty="0"/>
              <a:t> the number of dimensions along each axis, ex: a 3D tensor of shape (2, 3, 2)</a:t>
            </a:r>
          </a:p>
          <a:p>
            <a:pPr lvl="1"/>
            <a:r>
              <a:rPr lang="en-US" dirty="0"/>
              <a:t>data type </a:t>
            </a:r>
            <a:r>
              <a:rPr lang="mr-IN" dirty="0"/>
              <a:t>–</a:t>
            </a:r>
            <a:r>
              <a:rPr lang="en-US" dirty="0"/>
              <a:t> integer, double, etc.</a:t>
            </a:r>
          </a:p>
        </p:txBody>
      </p:sp>
    </p:spTree>
    <p:extLst>
      <p:ext uri="{BB962C8B-B14F-4D97-AF65-F5344CB8AC3E}">
        <p14:creationId xmlns:p14="http://schemas.microsoft.com/office/powerpoint/2010/main" val="2981680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from the book: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44" y="1511501"/>
            <a:ext cx="4190105" cy="2142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160" y="4403695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seems to now be stored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886271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first axis is generally the sample axis</a:t>
            </a:r>
          </a:p>
          <a:p>
            <a:r>
              <a:rPr lang="en-US" dirty="0"/>
              <a:t>rather than train the entire set, it is often trained in batches</a:t>
            </a:r>
          </a:p>
          <a:p>
            <a:r>
              <a:rPr lang="en-US" dirty="0"/>
              <a:t>in this case the first dimension is the batch axis or batch dimension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46" y="3110897"/>
            <a:ext cx="4114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82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vector data </a:t>
            </a:r>
            <a:r>
              <a:rPr lang="mr-IN" dirty="0"/>
              <a:t>–</a:t>
            </a:r>
            <a:r>
              <a:rPr lang="en-US" dirty="0"/>
              <a:t> 2D tensors of shape (samples, features)</a:t>
            </a:r>
          </a:p>
          <a:p>
            <a:r>
              <a:rPr lang="en-US" dirty="0" err="1"/>
              <a:t>timeseries</a:t>
            </a:r>
            <a:r>
              <a:rPr lang="en-US" dirty="0"/>
              <a:t> or sequence data </a:t>
            </a:r>
            <a:r>
              <a:rPr lang="mr-IN" dirty="0"/>
              <a:t>–</a:t>
            </a:r>
            <a:r>
              <a:rPr lang="en-US" dirty="0"/>
              <a:t> 3D tensors of shape (samples, </a:t>
            </a:r>
            <a:r>
              <a:rPr lang="en-US" dirty="0" err="1"/>
              <a:t>timesteps</a:t>
            </a:r>
            <a:r>
              <a:rPr lang="en-US" dirty="0"/>
              <a:t>, features)</a:t>
            </a:r>
          </a:p>
          <a:p>
            <a:r>
              <a:rPr lang="en-US" dirty="0"/>
              <a:t>images </a:t>
            </a:r>
            <a:r>
              <a:rPr lang="mr-IN" dirty="0"/>
              <a:t>–</a:t>
            </a:r>
            <a:r>
              <a:rPr lang="en-US" dirty="0"/>
              <a:t> 4D tensors of shape (samples, height, width, channels) or (samples, channels, height, width)</a:t>
            </a:r>
          </a:p>
          <a:p>
            <a:r>
              <a:rPr lang="en-US" dirty="0"/>
              <a:t>video </a:t>
            </a:r>
            <a:r>
              <a:rPr lang="mr-IN" dirty="0"/>
              <a:t>–</a:t>
            </a:r>
            <a:r>
              <a:rPr lang="en-US" dirty="0"/>
              <a:t> 5D tensors of shape (samples, frames, height, width, channels) etc.</a:t>
            </a:r>
          </a:p>
        </p:txBody>
      </p:sp>
    </p:spTree>
    <p:extLst>
      <p:ext uri="{BB962C8B-B14F-4D97-AF65-F5344CB8AC3E}">
        <p14:creationId xmlns:p14="http://schemas.microsoft.com/office/powerpoint/2010/main" val="3399809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7591102" cy="4463382"/>
          </a:xfrm>
        </p:spPr>
        <p:txBody>
          <a:bodyPr/>
          <a:lstStyle/>
          <a:p>
            <a:r>
              <a:rPr lang="en-US" dirty="0"/>
              <a:t>a layer:</a:t>
            </a:r>
          </a:p>
          <a:p>
            <a:pPr marL="45720" indent="0">
              <a:buNone/>
            </a:pPr>
            <a:r>
              <a:rPr lang="en-US" dirty="0" err="1">
                <a:latin typeface="Courier"/>
                <a:cs typeface="Courier"/>
              </a:rPr>
              <a:t>layer_dense</a:t>
            </a:r>
            <a:r>
              <a:rPr lang="en-US" dirty="0">
                <a:latin typeface="Courier"/>
                <a:cs typeface="Courier"/>
              </a:rPr>
              <a:t>(units=512, activation=“</a:t>
            </a:r>
            <a:r>
              <a:rPr lang="en-US" dirty="0" err="1">
                <a:latin typeface="Courier"/>
                <a:cs typeface="Courier"/>
              </a:rPr>
              <a:t>relu</a:t>
            </a:r>
            <a:r>
              <a:rPr lang="en-US" dirty="0">
                <a:latin typeface="Courier"/>
                <a:cs typeface="Courier"/>
              </a:rPr>
              <a:t>”, </a:t>
            </a:r>
            <a:r>
              <a:rPr lang="mr-IN" dirty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we can think of this as a function:</a:t>
            </a:r>
          </a:p>
          <a:p>
            <a:pPr lvl="1"/>
            <a:r>
              <a:rPr lang="en-US" dirty="0"/>
              <a:t>output=</a:t>
            </a:r>
            <a:r>
              <a:rPr lang="en-US" dirty="0" err="1"/>
              <a:t>relu</a:t>
            </a:r>
            <a:r>
              <a:rPr lang="en-US" dirty="0"/>
              <a:t>(dot(W, input) + b)</a:t>
            </a:r>
          </a:p>
          <a:p>
            <a:r>
              <a:rPr lang="en-US" dirty="0"/>
              <a:t>where </a:t>
            </a:r>
            <a:r>
              <a:rPr lang="en-US" dirty="0" err="1"/>
              <a:t>relu</a:t>
            </a:r>
            <a:r>
              <a:rPr lang="en-US" dirty="0"/>
              <a:t>(x) is max(x, 0)</a:t>
            </a:r>
          </a:p>
          <a:p>
            <a:r>
              <a:rPr lang="en-US" dirty="0"/>
              <a:t>note that element-wise operations lend themselves to parallel implementations</a:t>
            </a:r>
          </a:p>
          <a:p>
            <a:r>
              <a:rPr lang="en-US" dirty="0"/>
              <a:t>in addition to element-wise operations there are vector operations and reshaping and transpose operations</a:t>
            </a:r>
          </a:p>
        </p:txBody>
      </p:sp>
    </p:spTree>
    <p:extLst>
      <p:ext uri="{BB962C8B-B14F-4D97-AF65-F5344CB8AC3E}">
        <p14:creationId xmlns:p14="http://schemas.microsoft.com/office/powerpoint/2010/main" val="136642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078605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binary classification</a:t>
            </a:r>
          </a:p>
          <a:p>
            <a:r>
              <a:rPr lang="en-US" dirty="0"/>
              <a:t>linear function based on features and weights</a:t>
            </a:r>
          </a:p>
          <a:p>
            <a:r>
              <a:rPr lang="en-US" dirty="0"/>
              <a:t>steps: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represent the features and weights as vectors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calculate the dot product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convert real output to a binary output</a:t>
            </a:r>
          </a:p>
        </p:txBody>
      </p:sp>
    </p:spTree>
    <p:extLst>
      <p:ext uri="{BB962C8B-B14F-4D97-AF65-F5344CB8AC3E}">
        <p14:creationId xmlns:p14="http://schemas.microsoft.com/office/powerpoint/2010/main" val="9430138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67" y="5689288"/>
            <a:ext cx="7826934" cy="1143000"/>
          </a:xfrm>
        </p:spPr>
        <p:txBody>
          <a:bodyPr/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442561"/>
          </a:xfrm>
        </p:spPr>
        <p:txBody>
          <a:bodyPr/>
          <a:lstStyle/>
          <a:p>
            <a:r>
              <a:rPr lang="en-US" dirty="0"/>
              <a:t>neural networks are chains of tensor operations</a:t>
            </a:r>
          </a:p>
          <a:p>
            <a:r>
              <a:rPr lang="en-US" dirty="0"/>
              <a:t>tensor operations can be viewed as geometric transformations of the input data</a:t>
            </a:r>
          </a:p>
          <a:p>
            <a:r>
              <a:rPr lang="en-US" dirty="0"/>
              <a:t>so you can think of a neural network as a very complex geometric transformation in high-dimensional space implemented a step at a time</a:t>
            </a:r>
          </a:p>
          <a:p>
            <a:r>
              <a:rPr lang="en-US" dirty="0"/>
              <a:t>deep learning works by decomposing a complicated transformation into a long chain of elementary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9846496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layer contains weights (W, b) that are learned from the training data</a:t>
            </a:r>
          </a:p>
          <a:p>
            <a:r>
              <a:rPr lang="en-US" dirty="0"/>
              <a:t>weights are where the </a:t>
            </a:r>
            <a:r>
              <a:rPr lang="en-US" i="1" dirty="0"/>
              <a:t>knowledge</a:t>
            </a:r>
            <a:r>
              <a:rPr lang="en-US" dirty="0"/>
              <a:t> of the network persists</a:t>
            </a:r>
          </a:p>
          <a:p>
            <a:r>
              <a:rPr lang="en-US" dirty="0"/>
              <a:t>the weights are initialized with random small values</a:t>
            </a:r>
          </a:p>
          <a:p>
            <a:r>
              <a:rPr lang="en-US" dirty="0"/>
              <a:t>the weights are gradually adjusted via </a:t>
            </a:r>
            <a:r>
              <a:rPr lang="en-US" dirty="0" err="1"/>
              <a:t>backpropagation</a:t>
            </a:r>
            <a:r>
              <a:rPr lang="en-US" dirty="0"/>
              <a:t> of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9" y="4603692"/>
            <a:ext cx="3873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4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training loop:</a:t>
            </a:r>
          </a:p>
          <a:p>
            <a:pPr lvl="1"/>
            <a:r>
              <a:rPr lang="en-US" dirty="0"/>
              <a:t>draw a batch of training samples x and targets y</a:t>
            </a:r>
          </a:p>
          <a:p>
            <a:pPr lvl="1"/>
            <a:r>
              <a:rPr lang="en-US" dirty="0"/>
              <a:t>run the network on x (forward pass) to obtain predictions </a:t>
            </a:r>
            <a:r>
              <a:rPr lang="en-US" dirty="0" err="1"/>
              <a:t>y_pred</a:t>
            </a:r>
            <a:endParaRPr lang="en-US" dirty="0"/>
          </a:p>
          <a:p>
            <a:pPr lvl="1"/>
            <a:r>
              <a:rPr lang="en-US" dirty="0"/>
              <a:t>compute the loss of the network on the batch</a:t>
            </a:r>
          </a:p>
          <a:p>
            <a:pPr lvl="1"/>
            <a:r>
              <a:rPr lang="en-US" dirty="0"/>
              <a:t>update all weights of the network to reduce the loss on this batch</a:t>
            </a:r>
          </a:p>
        </p:txBody>
      </p:sp>
    </p:spTree>
    <p:extLst>
      <p:ext uri="{BB962C8B-B14F-4D97-AF65-F5344CB8AC3E}">
        <p14:creationId xmlns:p14="http://schemas.microsoft.com/office/powerpoint/2010/main" val="6518955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operations in the network are differentiable</a:t>
            </a:r>
          </a:p>
          <a:p>
            <a:r>
              <a:rPr lang="en-US" dirty="0"/>
              <a:t>compute the gradient of the loss</a:t>
            </a:r>
          </a:p>
          <a:p>
            <a:r>
              <a:rPr lang="en-US" dirty="0"/>
              <a:t>adjust the coefficients in the opposite direction of the gradient of the loss</a:t>
            </a:r>
          </a:p>
        </p:txBody>
      </p:sp>
    </p:spTree>
    <p:extLst>
      <p:ext uri="{BB962C8B-B14F-4D97-AF65-F5344CB8AC3E}">
        <p14:creationId xmlns:p14="http://schemas.microsoft.com/office/powerpoint/2010/main" val="942156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45" y="5689288"/>
            <a:ext cx="7951856" cy="1143000"/>
          </a:xfrm>
        </p:spPr>
        <p:txBody>
          <a:bodyPr/>
          <a:lstStyle/>
          <a:p>
            <a:r>
              <a:rPr lang="en-US" sz="3200" dirty="0" err="1"/>
              <a:t>minibatch</a:t>
            </a:r>
            <a:r>
              <a:rPr lang="en-US" sz="3200" dirty="0"/>
              <a:t> stochastic gradient descent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42999" y="731518"/>
            <a:ext cx="3346704" cy="48485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1  </a:t>
            </a:r>
            <a:r>
              <a:rPr lang="en-US" dirty="0"/>
              <a:t>Draw a batch of training samples x and corresponding targets y. </a:t>
            </a:r>
          </a:p>
          <a:p>
            <a:r>
              <a:rPr lang="en-US" b="1" dirty="0"/>
              <a:t>2  </a:t>
            </a:r>
            <a:r>
              <a:rPr lang="en-US" dirty="0"/>
              <a:t>Run the network on x to obtain predictions </a:t>
            </a:r>
            <a:r>
              <a:rPr lang="en-US" dirty="0" err="1"/>
              <a:t>y_pred</a:t>
            </a:r>
            <a:r>
              <a:rPr lang="en-US" dirty="0"/>
              <a:t>. </a:t>
            </a:r>
          </a:p>
          <a:p>
            <a:r>
              <a:rPr lang="en-US" b="1" dirty="0"/>
              <a:t>3  </a:t>
            </a:r>
            <a:r>
              <a:rPr lang="en-US" dirty="0"/>
              <a:t>Compute the loss of the network on the batch, a measure of the mismatch between </a:t>
            </a:r>
            <a:r>
              <a:rPr lang="en-US" dirty="0" err="1"/>
              <a:t>y_pred</a:t>
            </a:r>
            <a:r>
              <a:rPr lang="en-US" dirty="0"/>
              <a:t> and y. </a:t>
            </a:r>
          </a:p>
          <a:p>
            <a:r>
              <a:rPr lang="en-US" b="1" dirty="0"/>
              <a:t>4  </a:t>
            </a:r>
            <a:r>
              <a:rPr lang="en-US" dirty="0"/>
              <a:t>Compute the gradient of the loss with regard to the network’s parameters (a </a:t>
            </a:r>
            <a:r>
              <a:rPr lang="en-US" i="1" dirty="0"/>
              <a:t>backward pass</a:t>
            </a:r>
            <a:r>
              <a:rPr lang="en-US" dirty="0"/>
              <a:t>). </a:t>
            </a:r>
          </a:p>
          <a:p>
            <a:r>
              <a:rPr lang="en-US" b="1" dirty="0"/>
              <a:t>5  </a:t>
            </a:r>
            <a:r>
              <a:rPr lang="en-US" dirty="0"/>
              <a:t>Move the parameters a little in the opposite direction from the gradient—for example, W=W-(step*gradient)—thus reducing the loss on the batch a bit.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8937" r="-893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934403" y="4955458"/>
            <a:ext cx="357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“stochastic” because each batch</a:t>
            </a:r>
          </a:p>
          <a:p>
            <a:r>
              <a:rPr lang="en-US" dirty="0"/>
              <a:t>is drawn at random</a:t>
            </a:r>
          </a:p>
        </p:txBody>
      </p:sp>
    </p:spTree>
    <p:extLst>
      <p:ext uri="{BB962C8B-B14F-4D97-AF65-F5344CB8AC3E}">
        <p14:creationId xmlns:p14="http://schemas.microsoft.com/office/powerpoint/2010/main" val="16331763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variations consider momentum</a:t>
            </a:r>
          </a:p>
          <a:p>
            <a:r>
              <a:rPr lang="en-US" dirty="0"/>
              <a:t>momentum considers not only the current gradient but also the previous parameter update</a:t>
            </a:r>
          </a:p>
          <a:p>
            <a:r>
              <a:rPr lang="en-US" dirty="0"/>
              <a:t>this can help avoid local minima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925674"/>
            <a:ext cx="3426238" cy="21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17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 starts with the final loss value </a:t>
            </a:r>
          </a:p>
          <a:p>
            <a:r>
              <a:rPr lang="en-US" dirty="0"/>
              <a:t>works backwards through layers, applying the calculus chain rule to compute the contribution that each parameter had in the loss value</a:t>
            </a:r>
          </a:p>
          <a:p>
            <a:r>
              <a:rPr lang="en-US" dirty="0"/>
              <a:t>this is accomplished with a call to a gradient function</a:t>
            </a:r>
          </a:p>
        </p:txBody>
      </p:sp>
    </p:spTree>
    <p:extLst>
      <p:ext uri="{BB962C8B-B14F-4D97-AF65-F5344CB8AC3E}">
        <p14:creationId xmlns:p14="http://schemas.microsoft.com/office/powerpoint/2010/main" val="34143149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learning</a:t>
            </a:r>
            <a:r>
              <a:rPr lang="en-US" dirty="0"/>
              <a:t> means finding the parameters that minimize the loss function for the training data</a:t>
            </a:r>
          </a:p>
          <a:p>
            <a:r>
              <a:rPr lang="en-US" dirty="0"/>
              <a:t>this happens by drawing random batches of samples and computing the gradient of the parameters on the batch and adjusting the weights in the opposite direction</a:t>
            </a:r>
          </a:p>
          <a:p>
            <a:r>
              <a:rPr lang="en-US" dirty="0"/>
              <a:t>the chain rule for derivatives is used to find the gradient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9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loss </a:t>
            </a:r>
            <a:r>
              <a:rPr lang="mr-IN" dirty="0"/>
              <a:t>–</a:t>
            </a:r>
            <a:r>
              <a:rPr lang="en-US" dirty="0"/>
              <a:t> the quantity to minimize during training</a:t>
            </a:r>
          </a:p>
          <a:p>
            <a:r>
              <a:rPr lang="en-US" dirty="0"/>
              <a:t>optimizer </a:t>
            </a:r>
            <a:r>
              <a:rPr lang="mr-IN" dirty="0"/>
              <a:t>–</a:t>
            </a:r>
            <a:r>
              <a:rPr lang="en-US" dirty="0"/>
              <a:t> the way the gradient of the loss will be used to update parameters</a:t>
            </a:r>
          </a:p>
        </p:txBody>
      </p:sp>
    </p:spTree>
    <p:extLst>
      <p:ext uri="{BB962C8B-B14F-4D97-AF65-F5344CB8AC3E}">
        <p14:creationId xmlns:p14="http://schemas.microsoft.com/office/powerpoint/2010/main" val="42054070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network anatomy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726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1648</TotalTime>
  <Words>4221</Words>
  <Application>Microsoft Office PowerPoint</Application>
  <PresentationFormat>On-screen Show (4:3)</PresentationFormat>
  <Paragraphs>552</Paragraphs>
  <Slides>131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8" baseType="lpstr">
      <vt:lpstr>Calibri</vt:lpstr>
      <vt:lpstr>Courier</vt:lpstr>
      <vt:lpstr>Georgia</vt:lpstr>
      <vt:lpstr>Mangal</vt:lpstr>
      <vt:lpstr>Trebuchet MS</vt:lpstr>
      <vt:lpstr>Wingdings</vt:lpstr>
      <vt:lpstr>Slipstream</vt:lpstr>
      <vt:lpstr>Neural Networks and Deep Learning</vt:lpstr>
      <vt:lpstr>the idea</vt:lpstr>
      <vt:lpstr>ANN artificial neural network</vt:lpstr>
      <vt:lpstr>step function</vt:lpstr>
      <vt:lpstr>perceptron</vt:lpstr>
      <vt:lpstr>perceptron</vt:lpstr>
      <vt:lpstr>perceptron classifier</vt:lpstr>
      <vt:lpstr>perceptron classifier</vt:lpstr>
      <vt:lpstr>perceptron</vt:lpstr>
      <vt:lpstr>decision boundary</vt:lpstr>
      <vt:lpstr>linearly separable</vt:lpstr>
      <vt:lpstr>perceptron</vt:lpstr>
      <vt:lpstr>adding features</vt:lpstr>
      <vt:lpstr>perceptron: AND, XOR</vt:lpstr>
      <vt:lpstr>multilayer perceptron</vt:lpstr>
      <vt:lpstr>step functions</vt:lpstr>
      <vt:lpstr>step functions = perceptrons</vt:lpstr>
      <vt:lpstr>PowerPoint Presentation</vt:lpstr>
      <vt:lpstr>for regression</vt:lpstr>
      <vt:lpstr>building block: one layer</vt:lpstr>
      <vt:lpstr>2 layers</vt:lpstr>
      <vt:lpstr>3 layers</vt:lpstr>
      <vt:lpstr>deep networks</vt:lpstr>
      <vt:lpstr>layers -&gt; flexibility</vt:lpstr>
      <vt:lpstr>sine example</vt:lpstr>
      <vt:lpstr>activation functions</vt:lpstr>
      <vt:lpstr>feed-forward network</vt:lpstr>
      <vt:lpstr>feed-forward NN</vt:lpstr>
      <vt:lpstr>backpropagation</vt:lpstr>
      <vt:lpstr>some notation</vt:lpstr>
      <vt:lpstr>gradient descent</vt:lpstr>
      <vt:lpstr>gradient descent</vt:lpstr>
      <vt:lpstr>now wrt next layer</vt:lpstr>
      <vt:lpstr>backpropagation</vt:lpstr>
      <vt:lpstr>backpropagation</vt:lpstr>
      <vt:lpstr>backpropagation</vt:lpstr>
      <vt:lpstr>summary</vt:lpstr>
      <vt:lpstr>scaling</vt:lpstr>
      <vt:lpstr>R neuralnet()</vt:lpstr>
      <vt:lpstr>data</vt:lpstr>
      <vt:lpstr>normalize the data</vt:lpstr>
      <vt:lpstr>try a linear model</vt:lpstr>
      <vt:lpstr>linear model results</vt:lpstr>
      <vt:lpstr>neural net</vt:lpstr>
      <vt:lpstr>PowerPoint Presentation</vt:lpstr>
      <vt:lpstr>neural model</vt:lpstr>
      <vt:lpstr>models</vt:lpstr>
      <vt:lpstr>add hidden nodes and evaluate</vt:lpstr>
      <vt:lpstr>PowerPoint Presentation</vt:lpstr>
      <vt:lpstr>PowerPoint Presentation</vt:lpstr>
      <vt:lpstr>deep learning in R</vt:lpstr>
      <vt:lpstr>Andrew Ng Comments</vt:lpstr>
      <vt:lpstr>many packages</vt:lpstr>
      <vt:lpstr>Keras</vt:lpstr>
      <vt:lpstr>Neural networks with Keras in R</vt:lpstr>
      <vt:lpstr>hardware</vt:lpstr>
      <vt:lpstr>why keras?</vt:lpstr>
      <vt:lpstr>Neural Networks</vt:lpstr>
      <vt:lpstr>hidden layers</vt:lpstr>
      <vt:lpstr>recurrent NN</vt:lpstr>
      <vt:lpstr>training</vt:lpstr>
      <vt:lpstr>topology</vt:lpstr>
      <vt:lpstr>what is deep learning?</vt:lpstr>
      <vt:lpstr>deep learning</vt:lpstr>
      <vt:lpstr>deep layers</vt:lpstr>
      <vt:lpstr>how it works</vt:lpstr>
      <vt:lpstr>advantage</vt:lpstr>
      <vt:lpstr>recent advances</vt:lpstr>
      <vt:lpstr>let’s dive in</vt:lpstr>
      <vt:lpstr>MNIST data set</vt:lpstr>
      <vt:lpstr>set up</vt:lpstr>
      <vt:lpstr>build the network</vt:lpstr>
      <vt:lpstr>layers</vt:lpstr>
      <vt:lpstr>units</vt:lpstr>
      <vt:lpstr>activation</vt:lpstr>
      <vt:lpstr>activation</vt:lpstr>
      <vt:lpstr>compilation step</vt:lpstr>
      <vt:lpstr>preprocessing</vt:lpstr>
      <vt:lpstr>train the  network</vt:lpstr>
      <vt:lpstr>test accuracy</vt:lpstr>
      <vt:lpstr>predictions</vt:lpstr>
      <vt:lpstr>quick picture</vt:lpstr>
      <vt:lpstr>data representations for neural networks</vt:lpstr>
      <vt:lpstr>tensors</vt:lpstr>
      <vt:lpstr>tensors</vt:lpstr>
      <vt:lpstr>tensor example</vt:lpstr>
      <vt:lpstr>data batches</vt:lpstr>
      <vt:lpstr>tensor examples</vt:lpstr>
      <vt:lpstr>tensor operations</vt:lpstr>
      <vt:lpstr>geometric interpretation</vt:lpstr>
      <vt:lpstr>learning the weights</vt:lpstr>
      <vt:lpstr>learning the weights</vt:lpstr>
      <vt:lpstr>update the weights</vt:lpstr>
      <vt:lpstr>minibatch stochastic gradient descent</vt:lpstr>
      <vt:lpstr>SGD variations</vt:lpstr>
      <vt:lpstr>backpropagation</vt:lpstr>
      <vt:lpstr>NN summary</vt:lpstr>
      <vt:lpstr>key concepts</vt:lpstr>
      <vt:lpstr>a closer look at network anatomy</vt:lpstr>
      <vt:lpstr>layers</vt:lpstr>
      <vt:lpstr>dense layers</vt:lpstr>
      <vt:lpstr>recurrent layers</vt:lpstr>
      <vt:lpstr>convolution layers</vt:lpstr>
      <vt:lpstr>connecting layers</vt:lpstr>
      <vt:lpstr>connecting layers</vt:lpstr>
      <vt:lpstr>models</vt:lpstr>
      <vt:lpstr>topology</vt:lpstr>
      <vt:lpstr>learning configurations</vt:lpstr>
      <vt:lpstr>loss function</vt:lpstr>
      <vt:lpstr>recurrent NN</vt:lpstr>
      <vt:lpstr>Keras, TensorFlow, Theano, and CNTK</vt:lpstr>
      <vt:lpstr>Keras backend</vt:lpstr>
      <vt:lpstr>PowerPoint Presentation</vt:lpstr>
      <vt:lpstr>software and hardware stack</vt:lpstr>
      <vt:lpstr>installing</vt:lpstr>
      <vt:lpstr>workflow</vt:lpstr>
      <vt:lpstr>DL workstation</vt:lpstr>
      <vt:lpstr>options</vt:lpstr>
      <vt:lpstr>cloud pros and cons</vt:lpstr>
      <vt:lpstr>workstation</vt:lpstr>
      <vt:lpstr>some practical considerations</vt:lpstr>
      <vt:lpstr>data normalization</vt:lpstr>
      <vt:lpstr>missing values</vt:lpstr>
      <vt:lpstr>feature engineering</vt:lpstr>
      <vt:lpstr>over- and underfitting</vt:lpstr>
      <vt:lpstr>regularization techniques</vt:lpstr>
      <vt:lpstr>regularization techniques</vt:lpstr>
      <vt:lpstr>regularization techniques</vt:lpstr>
      <vt:lpstr>regularization techniques</vt:lpstr>
      <vt:lpstr>regularization techniques</vt:lpstr>
      <vt:lpstr>ML workflow for NN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Mazidi, Karen</cp:lastModifiedBy>
  <cp:revision>55</cp:revision>
  <dcterms:created xsi:type="dcterms:W3CDTF">2017-04-04T15:04:44Z</dcterms:created>
  <dcterms:modified xsi:type="dcterms:W3CDTF">2018-07-09T16:46:44Z</dcterms:modified>
</cp:coreProperties>
</file>