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339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417" r:id="rId10"/>
    <p:sldId id="418" r:id="rId11"/>
    <p:sldId id="414" r:id="rId12"/>
    <p:sldId id="369" r:id="rId13"/>
    <p:sldId id="412" r:id="rId14"/>
    <p:sldId id="370" r:id="rId15"/>
    <p:sldId id="413" r:id="rId16"/>
    <p:sldId id="403" r:id="rId17"/>
    <p:sldId id="404" r:id="rId18"/>
    <p:sldId id="405" r:id="rId19"/>
    <p:sldId id="406" r:id="rId20"/>
    <p:sldId id="407" r:id="rId21"/>
    <p:sldId id="419" r:id="rId22"/>
    <p:sldId id="373" r:id="rId23"/>
    <p:sldId id="371" r:id="rId24"/>
    <p:sldId id="408" r:id="rId25"/>
    <p:sldId id="409" r:id="rId26"/>
    <p:sldId id="421" r:id="rId27"/>
    <p:sldId id="415" r:id="rId28"/>
    <p:sldId id="410" r:id="rId29"/>
    <p:sldId id="374" r:id="rId30"/>
    <p:sldId id="389" r:id="rId31"/>
    <p:sldId id="416" r:id="rId32"/>
    <p:sldId id="390" r:id="rId33"/>
    <p:sldId id="420" r:id="rId34"/>
    <p:sldId id="411" r:id="rId35"/>
    <p:sldId id="375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8FA"/>
    <a:srgbClr val="00FF99"/>
    <a:srgbClr val="FF0000"/>
    <a:srgbClr val="00CC99"/>
    <a:srgbClr val="FFCCCC"/>
    <a:srgbClr val="66FFCC"/>
    <a:srgbClr val="00FF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0" autoAdjust="0"/>
    <p:restoredTop sz="94660"/>
  </p:normalViewPr>
  <p:slideViewPr>
    <p:cSldViewPr>
      <p:cViewPr varScale="1">
        <p:scale>
          <a:sx n="80" d="100"/>
          <a:sy n="80" d="100"/>
        </p:scale>
        <p:origin x="10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fld id="{76D5FFA3-9699-472E-911A-63ACF7019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4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fld id="{AD6E7144-0A72-437A-BB36-CED3D8AF9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7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E2D9A-537F-48FD-BB82-40E89B9808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1F1EF-32C6-4EE0-998C-497CDBD2DA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1FF08-F938-4876-82C2-DD7312A70F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4AAA5-723C-4D22-86B3-C8492DF430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59C62-FE9A-4B41-A3C4-0765A4EECE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D445F-F1D9-4BD6-83E3-D0C3EC01CF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8685F-76C2-428D-94C4-8C5B3670A86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8A171-82F1-43F6-9AC9-EE08E64F06E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CAC1C-2007-4866-B542-1EC0AA5F48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604B6-CEE5-4F7D-A90C-94B9F1DA2CF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83AFC-4B57-4C29-9BC2-8A148E5B60C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71358-2C8C-4FBC-92BA-C75E77CD0F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51169-2C3E-4F41-B38D-72925B55755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D9F77-DE34-47AF-8FCB-09AC7974E95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FBD6B-8AF0-4173-83A7-CED1BBB7C03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B0D6B-4FBC-4760-90FB-47B4124FE41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ECB69-CBDA-4B9E-89C2-D00E515D9B0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06ED7-7668-4E2B-8A68-9A16549F4E6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76A52-FFF0-47A5-970F-C88FE9234DF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6A3D8-E6CA-4089-82B2-FD11BD11A41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BAD36-2A85-4EC5-AE9A-FF28698FB76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43B8F-5192-4CA9-9741-815E487C34F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2A5F8-EA5A-484E-A7FC-86A0112ED1D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617C6-1A64-4998-8C43-A8A8D4B04A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33981-ED7E-4730-AFED-8334AD7C98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442D2-51B3-4C76-8BF7-20E7DCFB12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55A77D-C5DD-4E49-BC97-ADDD12D467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86281-4224-41F4-A3B7-9DCDC5E216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644B2-F53C-4869-B9AC-F697B1B0D7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1FF08-F938-4876-82C2-DD7312A70F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E30EB-763E-4EF2-A6D7-0BADF2AF7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4926D-6930-4314-A12E-2C7C3C790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6E79-BABE-43C0-A94B-ACBB6E395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7719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7719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A8C92-44E7-4DEC-9A7D-84646F3B4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246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4027E-F839-44C4-AC55-6D5A52EE7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D050-86D9-407B-B17F-73905C00C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37719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E6D2A-1D2D-4847-BC9D-52E579583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45B0B-22B2-4DE3-8353-5F0E7BDE0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FFD04-94EA-45E8-8938-2B010E1F6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7CA93-E4FB-47A1-93E7-9744F3E69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BA8C1-C019-4B83-8E50-4EAC108B9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1E84D-53F3-4296-8532-DB63725AD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43675"/>
            <a:ext cx="2057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CS 5390</a:t>
            </a:r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556375"/>
            <a:ext cx="2895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Fall 2003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D59A2576-E614-4E11-BB59-D4EA8B927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168275" y="228600"/>
            <a:ext cx="8823325" cy="624840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>
            <a:off x="762000" y="12192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3179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467600" y="6553200"/>
            <a:ext cx="457200" cy="304800"/>
          </a:xfrm>
          <a:prstGeom prst="actionButtonForwardNex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3180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010400" y="6553200"/>
            <a:ext cx="433388" cy="304800"/>
          </a:xfrm>
          <a:prstGeom prst="actionButtonBackPrevious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18FA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18FA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18FA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18FA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18FA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bldLvl="5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3318FA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3318FA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3318FA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3318FA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26317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3318FA"/>
                      </p:to>
                    </p:animClr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26317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922CD4-E400-4D91-AEF2-D69FF965EC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Routing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457200"/>
          </a:xfrm>
        </p:spPr>
        <p:txBody>
          <a:bodyPr/>
          <a:lstStyle/>
          <a:p>
            <a:pPr eaLnBrk="1" hangingPunct="1"/>
            <a:r>
              <a:rPr lang="en-US" sz="2000"/>
              <a:t>Distance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Bellman-Ford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Based on iterations, </a:t>
            </a:r>
          </a:p>
          <a:p>
            <a:pPr lvl="1" eaLnBrk="1" hangingPunct="1"/>
            <a:r>
              <a:rPr lang="en-US" dirty="0"/>
              <a:t>each iteration visits every pair of nodes joined by a link</a:t>
            </a:r>
          </a:p>
          <a:p>
            <a:pPr eaLnBrk="1" hangingPunct="1"/>
            <a:r>
              <a:rPr lang="en-US" dirty="0"/>
              <a:t>One iteration is of the form:</a:t>
            </a:r>
          </a:p>
          <a:p>
            <a:pPr lvl="1" eaLnBrk="1" hangingPunct="1"/>
            <a:r>
              <a:rPr lang="en-US" sz="2400" dirty="0"/>
              <a:t>for every node A and </a:t>
            </a:r>
          </a:p>
          <a:p>
            <a:pPr lvl="2" eaLnBrk="1" hangingPunct="1"/>
            <a:r>
              <a:rPr lang="en-US" dirty="0"/>
              <a:t>for every neighbor B of A</a:t>
            </a:r>
          </a:p>
          <a:p>
            <a:pPr lvl="3" eaLnBrk="1" hangingPunct="1"/>
            <a:r>
              <a:rPr lang="en-US" dirty="0"/>
              <a:t>is the cost of the path (A </a:t>
            </a:r>
            <a:r>
              <a:rPr lang="en-US" dirty="0">
                <a:sym typeface="Symbol" pitchFamily="18" charset="2"/>
              </a:rPr>
              <a:t> B    destination) smaller than the current cost from A to the destination? </a:t>
            </a:r>
          </a:p>
          <a:p>
            <a:pPr lvl="3" eaLnBrk="1" hangingPunct="1"/>
            <a:r>
              <a:rPr lang="en-US" sz="1800" dirty="0">
                <a:sym typeface="Symbol" pitchFamily="18" charset="2"/>
              </a:rPr>
              <a:t>if YES</a:t>
            </a:r>
          </a:p>
          <a:p>
            <a:pPr lvl="4" eaLnBrk="1" hangingPunct="1"/>
            <a:r>
              <a:rPr lang="en-US" dirty="0">
                <a:sym typeface="Symbol" pitchFamily="18" charset="2"/>
              </a:rPr>
              <a:t>Make B the next hop node for A</a:t>
            </a:r>
          </a:p>
          <a:p>
            <a:pPr lvl="4" eaLnBrk="1" hangingPunct="1"/>
            <a:r>
              <a:rPr lang="en-US" dirty="0">
                <a:sym typeface="Symbol" pitchFamily="18" charset="2"/>
              </a:rPr>
              <a:t>Update cost from A to destination (from B’s info)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4027E-F839-44C4-AC55-6D5A52EE71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D37BF9-3B32-4840-87FC-BFD874DF9C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to update?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 dirty="0">
                <a:sym typeface="Symbol" pitchFamily="18" charset="2"/>
              </a:rPr>
              <a:t>Asynchronously: change cost of each node as you iterate</a:t>
            </a:r>
          </a:p>
          <a:p>
            <a:pPr eaLnBrk="1" hangingPunct="1"/>
            <a:endParaRPr lang="en-US" sz="2500" dirty="0">
              <a:sym typeface="Symbol" pitchFamily="18" charset="2"/>
            </a:endParaRPr>
          </a:p>
          <a:p>
            <a:pPr eaLnBrk="1" hangingPunct="1"/>
            <a:r>
              <a:rPr lang="en-US" sz="2500" dirty="0">
                <a:sym typeface="Symbol" pitchFamily="18" charset="2"/>
              </a:rPr>
              <a:t>Synchronously: change the cost of each node only at the end of the iteration </a:t>
            </a:r>
          </a:p>
          <a:p>
            <a:pPr lvl="1" eaLnBrk="1" hangingPunct="1"/>
            <a:r>
              <a:rPr lang="en-US" sz="2300" dirty="0">
                <a:solidFill>
                  <a:srgbClr val="00B050"/>
                </a:solidFill>
                <a:sym typeface="Symbol" pitchFamily="18" charset="2"/>
              </a:rPr>
              <a:t>I do synchronous one on the slides</a:t>
            </a:r>
          </a:p>
          <a:p>
            <a:pPr lvl="1" eaLnBrk="1" hangingPunct="1"/>
            <a:r>
              <a:rPr lang="en-US" sz="2300" dirty="0">
                <a:solidFill>
                  <a:srgbClr val="00B050"/>
                </a:solidFill>
                <a:sym typeface="Symbol" pitchFamily="18" charset="2"/>
              </a:rPr>
              <a:t>Makes the </a:t>
            </a:r>
            <a:r>
              <a:rPr lang="en-US" sz="2300" dirty="0" err="1">
                <a:solidFill>
                  <a:srgbClr val="00B050"/>
                </a:solidFill>
                <a:sym typeface="Symbol" pitchFamily="18" charset="2"/>
              </a:rPr>
              <a:t>powerpoint</a:t>
            </a:r>
            <a:r>
              <a:rPr lang="en-US" sz="2300" dirty="0">
                <a:solidFill>
                  <a:srgbClr val="00B050"/>
                </a:solidFill>
                <a:sym typeface="Symbol" pitchFamily="18" charset="2"/>
              </a:rPr>
              <a:t> easier </a:t>
            </a:r>
            <a:r>
              <a:rPr lang="en-US" sz="2300" dirty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en-US" sz="2300" dirty="0">
              <a:solidFill>
                <a:srgbClr val="00B050"/>
              </a:solidFill>
              <a:sym typeface="Symbol" pitchFamily="18" charset="2"/>
            </a:endParaRPr>
          </a:p>
          <a:p>
            <a:pPr eaLnBrk="1" hangingPunct="1"/>
            <a:endParaRPr lang="en-US" sz="2500" dirty="0">
              <a:sym typeface="Symbol" pitchFamily="18" charset="2"/>
            </a:endParaRPr>
          </a:p>
          <a:p>
            <a:pPr eaLnBrk="1" hangingPunct="1"/>
            <a:r>
              <a:rPr lang="en-US" sz="2500" u="sng" dirty="0">
                <a:sym typeface="Symbol" pitchFamily="18" charset="2"/>
              </a:rPr>
              <a:t>Both end up with the same result</a:t>
            </a:r>
            <a:r>
              <a:rPr lang="en-US" sz="2500" dirty="0">
                <a:sym typeface="Symbol" pitchFamily="18" charset="2"/>
              </a:rPr>
              <a:t> anyway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0CE257-FFC2-4B42-A173-8221EC2764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/>
              <a:t>Bellman-Ford Algorithm (synchronous)</a:t>
            </a:r>
          </a:p>
        </p:txBody>
      </p:sp>
      <p:sp>
        <p:nvSpPr>
          <p:cNvPr id="14340" name="Rectangle 1029"/>
          <p:cNvSpPr>
            <a:spLocks noChangeArrowheads="1"/>
          </p:cNvSpPr>
          <p:nvPr/>
        </p:nvSpPr>
        <p:spPr bwMode="auto">
          <a:xfrm>
            <a:off x="990600" y="20574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A</a:t>
            </a:r>
          </a:p>
        </p:txBody>
      </p:sp>
      <p:sp>
        <p:nvSpPr>
          <p:cNvPr id="14341" name="Rectangle 1030"/>
          <p:cNvSpPr>
            <a:spLocks noChangeArrowheads="1"/>
          </p:cNvSpPr>
          <p:nvPr/>
        </p:nvSpPr>
        <p:spPr bwMode="auto">
          <a:xfrm>
            <a:off x="990600" y="40386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D</a:t>
            </a:r>
          </a:p>
        </p:txBody>
      </p:sp>
      <p:sp>
        <p:nvSpPr>
          <p:cNvPr id="14342" name="Rectangle 1031"/>
          <p:cNvSpPr>
            <a:spLocks noChangeArrowheads="1"/>
          </p:cNvSpPr>
          <p:nvPr/>
        </p:nvSpPr>
        <p:spPr bwMode="auto">
          <a:xfrm>
            <a:off x="3657600" y="20574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B</a:t>
            </a:r>
          </a:p>
        </p:txBody>
      </p:sp>
      <p:sp>
        <p:nvSpPr>
          <p:cNvPr id="14343" name="Rectangle 1032"/>
          <p:cNvSpPr>
            <a:spLocks noChangeArrowheads="1"/>
          </p:cNvSpPr>
          <p:nvPr/>
        </p:nvSpPr>
        <p:spPr bwMode="auto">
          <a:xfrm>
            <a:off x="3657600" y="40386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E</a:t>
            </a:r>
          </a:p>
        </p:txBody>
      </p:sp>
      <p:sp>
        <p:nvSpPr>
          <p:cNvPr id="14344" name="Rectangle 1033"/>
          <p:cNvSpPr>
            <a:spLocks noChangeArrowheads="1"/>
          </p:cNvSpPr>
          <p:nvPr/>
        </p:nvSpPr>
        <p:spPr bwMode="auto">
          <a:xfrm>
            <a:off x="6324600" y="20574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C</a:t>
            </a:r>
          </a:p>
        </p:txBody>
      </p:sp>
      <p:sp>
        <p:nvSpPr>
          <p:cNvPr id="14345" name="Rectangle 1034"/>
          <p:cNvSpPr>
            <a:spLocks noChangeArrowheads="1"/>
          </p:cNvSpPr>
          <p:nvPr/>
        </p:nvSpPr>
        <p:spPr bwMode="auto">
          <a:xfrm>
            <a:off x="6324600" y="40386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Destination</a:t>
            </a:r>
          </a:p>
        </p:txBody>
      </p:sp>
      <p:cxnSp>
        <p:nvCxnSpPr>
          <p:cNvPr id="14346" name="AutoShape 1042"/>
          <p:cNvCxnSpPr>
            <a:cxnSpLocks noChangeShapeType="1"/>
            <a:stCxn id="14340" idx="3"/>
            <a:endCxn id="14342" idx="1"/>
          </p:cNvCxnSpPr>
          <p:nvPr/>
        </p:nvCxnSpPr>
        <p:spPr bwMode="auto">
          <a:xfrm>
            <a:off x="2447925" y="2819400"/>
            <a:ext cx="1200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7" name="AutoShape 1043"/>
          <p:cNvCxnSpPr>
            <a:cxnSpLocks noChangeShapeType="1"/>
            <a:stCxn id="14342" idx="3"/>
            <a:endCxn id="14344" idx="1"/>
          </p:cNvCxnSpPr>
          <p:nvPr/>
        </p:nvCxnSpPr>
        <p:spPr bwMode="auto">
          <a:xfrm>
            <a:off x="5114925" y="2819400"/>
            <a:ext cx="1200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8" name="AutoShape 1044"/>
          <p:cNvCxnSpPr>
            <a:cxnSpLocks noChangeShapeType="1"/>
            <a:stCxn id="14343" idx="3"/>
            <a:endCxn id="14345" idx="1"/>
          </p:cNvCxnSpPr>
          <p:nvPr/>
        </p:nvCxnSpPr>
        <p:spPr bwMode="auto">
          <a:xfrm>
            <a:off x="5114925" y="4800600"/>
            <a:ext cx="1200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9" name="AutoShape 1045"/>
          <p:cNvCxnSpPr>
            <a:cxnSpLocks noChangeShapeType="1"/>
            <a:stCxn id="14341" idx="3"/>
            <a:endCxn id="14343" idx="1"/>
          </p:cNvCxnSpPr>
          <p:nvPr/>
        </p:nvCxnSpPr>
        <p:spPr bwMode="auto">
          <a:xfrm>
            <a:off x="2447925" y="4800600"/>
            <a:ext cx="1200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0" name="AutoShape 1046"/>
          <p:cNvCxnSpPr>
            <a:cxnSpLocks noChangeShapeType="1"/>
            <a:stCxn id="14340" idx="2"/>
            <a:endCxn id="14341" idx="0"/>
          </p:cNvCxnSpPr>
          <p:nvPr/>
        </p:nvCxnSpPr>
        <p:spPr bwMode="auto">
          <a:xfrm>
            <a:off x="1714500" y="35909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1" name="AutoShape 1047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4381500" y="35909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2" name="AutoShape 1048"/>
          <p:cNvCxnSpPr>
            <a:cxnSpLocks noChangeShapeType="1"/>
            <a:stCxn id="14344" idx="2"/>
            <a:endCxn id="14345" idx="0"/>
          </p:cNvCxnSpPr>
          <p:nvPr/>
        </p:nvCxnSpPr>
        <p:spPr bwMode="auto">
          <a:xfrm>
            <a:off x="7048500" y="35909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1074"/>
          <p:cNvGrpSpPr>
            <a:grpSpLocks/>
          </p:cNvGrpSpPr>
          <p:nvPr/>
        </p:nvGrpSpPr>
        <p:grpSpPr bwMode="auto">
          <a:xfrm>
            <a:off x="1066800" y="2209800"/>
            <a:ext cx="5638800" cy="2378075"/>
            <a:chOff x="912" y="1584"/>
            <a:chExt cx="3552" cy="1498"/>
          </a:xfrm>
        </p:grpSpPr>
        <p:sp>
          <p:nvSpPr>
            <p:cNvPr id="14391" name="Text Box 1035"/>
            <p:cNvSpPr txBox="1">
              <a:spLocks noChangeArrowheads="1"/>
            </p:cNvSpPr>
            <p:nvPr/>
          </p:nvSpPr>
          <p:spPr bwMode="auto">
            <a:xfrm>
              <a:off x="912" y="163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92" name="Text Box 1049"/>
            <p:cNvSpPr txBox="1">
              <a:spLocks noChangeArrowheads="1"/>
            </p:cNvSpPr>
            <p:nvPr/>
          </p:nvSpPr>
          <p:spPr bwMode="auto">
            <a:xfrm>
              <a:off x="2592" y="1584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93" name="Text Box 1051"/>
            <p:cNvSpPr txBox="1">
              <a:spLocks noChangeArrowheads="1"/>
            </p:cNvSpPr>
            <p:nvPr/>
          </p:nvSpPr>
          <p:spPr bwMode="auto">
            <a:xfrm>
              <a:off x="4272" y="1584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94" name="Text Box 1052"/>
            <p:cNvSpPr txBox="1">
              <a:spLocks noChangeArrowheads="1"/>
            </p:cNvSpPr>
            <p:nvPr/>
          </p:nvSpPr>
          <p:spPr bwMode="auto">
            <a:xfrm>
              <a:off x="912" y="283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95" name="Text Box 1054"/>
            <p:cNvSpPr txBox="1">
              <a:spLocks noChangeArrowheads="1"/>
            </p:cNvSpPr>
            <p:nvPr/>
          </p:nvSpPr>
          <p:spPr bwMode="auto">
            <a:xfrm>
              <a:off x="2592" y="283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</p:grpSp>
      <p:grpSp>
        <p:nvGrpSpPr>
          <p:cNvPr id="3" name="Group 1075"/>
          <p:cNvGrpSpPr>
            <a:grpSpLocks/>
          </p:cNvGrpSpPr>
          <p:nvPr/>
        </p:nvGrpSpPr>
        <p:grpSpPr bwMode="auto">
          <a:xfrm>
            <a:off x="1066800" y="2362200"/>
            <a:ext cx="6629400" cy="2378075"/>
            <a:chOff x="912" y="1680"/>
            <a:chExt cx="4176" cy="1498"/>
          </a:xfrm>
        </p:grpSpPr>
        <p:sp>
          <p:nvSpPr>
            <p:cNvPr id="14386" name="Text Box 1036"/>
            <p:cNvSpPr txBox="1">
              <a:spLocks noChangeArrowheads="1"/>
            </p:cNvSpPr>
            <p:nvPr/>
          </p:nvSpPr>
          <p:spPr bwMode="auto">
            <a:xfrm>
              <a:off x="912" y="1728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87" name="Text Box 1050"/>
            <p:cNvSpPr txBox="1">
              <a:spLocks noChangeArrowheads="1"/>
            </p:cNvSpPr>
            <p:nvPr/>
          </p:nvSpPr>
          <p:spPr bwMode="auto">
            <a:xfrm>
              <a:off x="2592" y="1680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88" name="Text Box 1053"/>
            <p:cNvSpPr txBox="1">
              <a:spLocks noChangeArrowheads="1"/>
            </p:cNvSpPr>
            <p:nvPr/>
          </p:nvSpPr>
          <p:spPr bwMode="auto">
            <a:xfrm>
              <a:off x="912" y="2928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89" name="Text Box 1060"/>
            <p:cNvSpPr txBox="1">
              <a:spLocks noChangeArrowheads="1"/>
            </p:cNvSpPr>
            <p:nvPr/>
          </p:nvSpPr>
          <p:spPr bwMode="auto">
            <a:xfrm>
              <a:off x="4272" y="1728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  <a:sym typeface="Symbol" pitchFamily="18" charset="2"/>
                </a:rPr>
                <a:t>1         Dest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4390" name="Text Box 1068"/>
            <p:cNvSpPr txBox="1">
              <a:spLocks noChangeArrowheads="1"/>
            </p:cNvSpPr>
            <p:nvPr/>
          </p:nvSpPr>
          <p:spPr bwMode="auto">
            <a:xfrm>
              <a:off x="2592" y="2956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  <a:sym typeface="Symbol" pitchFamily="18" charset="2"/>
                </a:rPr>
                <a:t>5        Dest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076"/>
          <p:cNvGrpSpPr>
            <a:grpSpLocks/>
          </p:cNvGrpSpPr>
          <p:nvPr/>
        </p:nvGrpSpPr>
        <p:grpSpPr bwMode="auto">
          <a:xfrm>
            <a:off x="1066800" y="2559050"/>
            <a:ext cx="6629400" cy="2393950"/>
            <a:chOff x="912" y="1804"/>
            <a:chExt cx="4176" cy="1508"/>
          </a:xfrm>
        </p:grpSpPr>
        <p:sp>
          <p:nvSpPr>
            <p:cNvPr id="14381" name="Text Box 1037"/>
            <p:cNvSpPr txBox="1">
              <a:spLocks noChangeArrowheads="1"/>
            </p:cNvSpPr>
            <p:nvPr/>
          </p:nvSpPr>
          <p:spPr bwMode="auto">
            <a:xfrm>
              <a:off x="912" y="1824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82" name="Text Box 1058"/>
            <p:cNvSpPr txBox="1">
              <a:spLocks noChangeArrowheads="1"/>
            </p:cNvSpPr>
            <p:nvPr/>
          </p:nvSpPr>
          <p:spPr bwMode="auto">
            <a:xfrm>
              <a:off x="2592" y="1804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  <a:sym typeface="Symbol" pitchFamily="18" charset="2"/>
                </a:rPr>
                <a:t>3	C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4383" name="Text Box 1059"/>
            <p:cNvSpPr txBox="1">
              <a:spLocks noChangeArrowheads="1"/>
            </p:cNvSpPr>
            <p:nvPr/>
          </p:nvSpPr>
          <p:spPr bwMode="auto">
            <a:xfrm>
              <a:off x="4272" y="1852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1         Dest</a:t>
              </a:r>
              <a:endParaRPr lang="en-US" sz="1600"/>
            </a:p>
          </p:txBody>
        </p:sp>
        <p:sp>
          <p:nvSpPr>
            <p:cNvPr id="14384" name="Text Box 1064"/>
            <p:cNvSpPr txBox="1">
              <a:spLocks noChangeArrowheads="1"/>
            </p:cNvSpPr>
            <p:nvPr/>
          </p:nvSpPr>
          <p:spPr bwMode="auto">
            <a:xfrm>
              <a:off x="912" y="3062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  <a:sym typeface="Symbol" pitchFamily="18" charset="2"/>
                </a:rPr>
                <a:t>7	E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4385" name="Text Box 1069"/>
            <p:cNvSpPr txBox="1">
              <a:spLocks noChangeArrowheads="1"/>
            </p:cNvSpPr>
            <p:nvPr/>
          </p:nvSpPr>
          <p:spPr bwMode="auto">
            <a:xfrm>
              <a:off x="2592" y="3100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5        Dest</a:t>
              </a:r>
              <a:endParaRPr lang="en-US" sz="1600"/>
            </a:p>
          </p:txBody>
        </p:sp>
      </p:grpSp>
      <p:grpSp>
        <p:nvGrpSpPr>
          <p:cNvPr id="5" name="Group 1077"/>
          <p:cNvGrpSpPr>
            <a:grpSpLocks/>
          </p:cNvGrpSpPr>
          <p:nvPr/>
        </p:nvGrpSpPr>
        <p:grpSpPr bwMode="auto">
          <a:xfrm>
            <a:off x="1066800" y="2787650"/>
            <a:ext cx="6629400" cy="2393950"/>
            <a:chOff x="912" y="1948"/>
            <a:chExt cx="4176" cy="1508"/>
          </a:xfrm>
        </p:grpSpPr>
        <p:sp>
          <p:nvSpPr>
            <p:cNvPr id="14376" name="Text Box 1038"/>
            <p:cNvSpPr txBox="1">
              <a:spLocks noChangeArrowheads="1"/>
            </p:cNvSpPr>
            <p:nvPr/>
          </p:nvSpPr>
          <p:spPr bwMode="auto">
            <a:xfrm>
              <a:off x="912" y="1968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  <a:sym typeface="Symbol" pitchFamily="18" charset="2"/>
                </a:rPr>
                <a:t>8	D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4377" name="Text Box 1055"/>
            <p:cNvSpPr txBox="1">
              <a:spLocks noChangeArrowheads="1"/>
            </p:cNvSpPr>
            <p:nvPr/>
          </p:nvSpPr>
          <p:spPr bwMode="auto">
            <a:xfrm>
              <a:off x="2592" y="1948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3	C</a:t>
              </a:r>
              <a:endParaRPr lang="en-US" sz="1600"/>
            </a:p>
          </p:txBody>
        </p:sp>
        <p:sp>
          <p:nvSpPr>
            <p:cNvPr id="14378" name="Text Box 1061"/>
            <p:cNvSpPr txBox="1">
              <a:spLocks noChangeArrowheads="1"/>
            </p:cNvSpPr>
            <p:nvPr/>
          </p:nvSpPr>
          <p:spPr bwMode="auto">
            <a:xfrm>
              <a:off x="4272" y="1996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1         Dest</a:t>
              </a:r>
              <a:endParaRPr lang="en-US" sz="1600"/>
            </a:p>
          </p:txBody>
        </p:sp>
        <p:sp>
          <p:nvSpPr>
            <p:cNvPr id="14379" name="Text Box 1065"/>
            <p:cNvSpPr txBox="1">
              <a:spLocks noChangeArrowheads="1"/>
            </p:cNvSpPr>
            <p:nvPr/>
          </p:nvSpPr>
          <p:spPr bwMode="auto">
            <a:xfrm>
              <a:off x="912" y="3206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7	E</a:t>
              </a:r>
              <a:endParaRPr lang="en-US" sz="1600"/>
            </a:p>
          </p:txBody>
        </p:sp>
        <p:sp>
          <p:nvSpPr>
            <p:cNvPr id="14380" name="Text Box 1070"/>
            <p:cNvSpPr txBox="1">
              <a:spLocks noChangeArrowheads="1"/>
            </p:cNvSpPr>
            <p:nvPr/>
          </p:nvSpPr>
          <p:spPr bwMode="auto">
            <a:xfrm>
              <a:off x="2592" y="3244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  <a:sym typeface="Symbol" pitchFamily="18" charset="2"/>
                </a:rPr>
                <a:t>4	B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078"/>
          <p:cNvGrpSpPr>
            <a:grpSpLocks/>
          </p:cNvGrpSpPr>
          <p:nvPr/>
        </p:nvGrpSpPr>
        <p:grpSpPr bwMode="auto">
          <a:xfrm>
            <a:off x="1066800" y="3016250"/>
            <a:ext cx="6629400" cy="2393950"/>
            <a:chOff x="912" y="2092"/>
            <a:chExt cx="4176" cy="1508"/>
          </a:xfrm>
        </p:grpSpPr>
        <p:sp>
          <p:nvSpPr>
            <p:cNvPr id="14371" name="Text Box 1039"/>
            <p:cNvSpPr txBox="1">
              <a:spLocks noChangeArrowheads="1"/>
            </p:cNvSpPr>
            <p:nvPr/>
          </p:nvSpPr>
          <p:spPr bwMode="auto">
            <a:xfrm>
              <a:off x="912" y="2092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8	D</a:t>
              </a:r>
              <a:endParaRPr lang="en-US" sz="1600"/>
            </a:p>
          </p:txBody>
        </p:sp>
        <p:sp>
          <p:nvSpPr>
            <p:cNvPr id="14372" name="Text Box 1056"/>
            <p:cNvSpPr txBox="1">
              <a:spLocks noChangeArrowheads="1"/>
            </p:cNvSpPr>
            <p:nvPr/>
          </p:nvSpPr>
          <p:spPr bwMode="auto">
            <a:xfrm>
              <a:off x="2592" y="2092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3	C</a:t>
              </a:r>
              <a:endParaRPr lang="en-US" sz="1600"/>
            </a:p>
          </p:txBody>
        </p:sp>
        <p:sp>
          <p:nvSpPr>
            <p:cNvPr id="14373" name="Text Box 1062"/>
            <p:cNvSpPr txBox="1">
              <a:spLocks noChangeArrowheads="1"/>
            </p:cNvSpPr>
            <p:nvPr/>
          </p:nvSpPr>
          <p:spPr bwMode="auto">
            <a:xfrm>
              <a:off x="4272" y="2112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1         Dest</a:t>
              </a:r>
              <a:endParaRPr lang="en-US" sz="1600"/>
            </a:p>
          </p:txBody>
        </p:sp>
        <p:sp>
          <p:nvSpPr>
            <p:cNvPr id="14374" name="Text Box 1066"/>
            <p:cNvSpPr txBox="1">
              <a:spLocks noChangeArrowheads="1"/>
            </p:cNvSpPr>
            <p:nvPr/>
          </p:nvSpPr>
          <p:spPr bwMode="auto">
            <a:xfrm>
              <a:off x="912" y="3350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  <a:sym typeface="Symbol" pitchFamily="18" charset="2"/>
                </a:rPr>
                <a:t>6	E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4375" name="Text Box 1071"/>
            <p:cNvSpPr txBox="1">
              <a:spLocks noChangeArrowheads="1"/>
            </p:cNvSpPr>
            <p:nvPr/>
          </p:nvSpPr>
          <p:spPr bwMode="auto">
            <a:xfrm>
              <a:off x="2592" y="3388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4	B</a:t>
              </a:r>
              <a:endParaRPr lang="en-US" sz="1600"/>
            </a:p>
          </p:txBody>
        </p:sp>
      </p:grpSp>
      <p:grpSp>
        <p:nvGrpSpPr>
          <p:cNvPr id="7" name="Group 1079"/>
          <p:cNvGrpSpPr>
            <a:grpSpLocks/>
          </p:cNvGrpSpPr>
          <p:nvPr/>
        </p:nvGrpSpPr>
        <p:grpSpPr bwMode="auto">
          <a:xfrm>
            <a:off x="1066800" y="3244850"/>
            <a:ext cx="6629400" cy="2349500"/>
            <a:chOff x="912" y="2236"/>
            <a:chExt cx="4176" cy="1480"/>
          </a:xfrm>
        </p:grpSpPr>
        <p:sp>
          <p:nvSpPr>
            <p:cNvPr id="14366" name="Text Box 1041"/>
            <p:cNvSpPr txBox="1">
              <a:spLocks noChangeArrowheads="1"/>
            </p:cNvSpPr>
            <p:nvPr/>
          </p:nvSpPr>
          <p:spPr bwMode="auto">
            <a:xfrm>
              <a:off x="912" y="2236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  <a:sym typeface="Symbol" pitchFamily="18" charset="2"/>
                </a:rPr>
                <a:t>7	D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4367" name="Text Box 1057"/>
            <p:cNvSpPr txBox="1">
              <a:spLocks noChangeArrowheads="1"/>
            </p:cNvSpPr>
            <p:nvPr/>
          </p:nvSpPr>
          <p:spPr bwMode="auto">
            <a:xfrm>
              <a:off x="2592" y="2236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3	C</a:t>
              </a:r>
              <a:endParaRPr lang="en-US" sz="1600"/>
            </a:p>
          </p:txBody>
        </p:sp>
        <p:sp>
          <p:nvSpPr>
            <p:cNvPr id="14368" name="Text Box 1063"/>
            <p:cNvSpPr txBox="1">
              <a:spLocks noChangeArrowheads="1"/>
            </p:cNvSpPr>
            <p:nvPr/>
          </p:nvSpPr>
          <p:spPr bwMode="auto">
            <a:xfrm>
              <a:off x="4272" y="2256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1         Dest</a:t>
              </a:r>
              <a:endParaRPr lang="en-US" sz="1600"/>
            </a:p>
          </p:txBody>
        </p:sp>
        <p:sp>
          <p:nvSpPr>
            <p:cNvPr id="14369" name="Text Box 1067"/>
            <p:cNvSpPr txBox="1">
              <a:spLocks noChangeArrowheads="1"/>
            </p:cNvSpPr>
            <p:nvPr/>
          </p:nvSpPr>
          <p:spPr bwMode="auto">
            <a:xfrm>
              <a:off x="912" y="3494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6	E</a:t>
              </a:r>
              <a:endParaRPr lang="en-US" sz="1600"/>
            </a:p>
          </p:txBody>
        </p:sp>
        <p:sp>
          <p:nvSpPr>
            <p:cNvPr id="14370" name="Text Box 1072"/>
            <p:cNvSpPr txBox="1">
              <a:spLocks noChangeArrowheads="1"/>
            </p:cNvSpPr>
            <p:nvPr/>
          </p:nvSpPr>
          <p:spPr bwMode="auto">
            <a:xfrm>
              <a:off x="2592" y="3504"/>
              <a:ext cx="81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ym typeface="Symbol" pitchFamily="18" charset="2"/>
                </a:rPr>
                <a:t>4	B</a:t>
              </a:r>
              <a:endParaRPr lang="en-US" sz="1600"/>
            </a:p>
          </p:txBody>
        </p:sp>
      </p:grpSp>
      <p:sp>
        <p:nvSpPr>
          <p:cNvPr id="14359" name="Text Box 1080"/>
          <p:cNvSpPr txBox="1">
            <a:spLocks noChangeArrowheads="1"/>
          </p:cNvSpPr>
          <p:nvPr/>
        </p:nvSpPr>
        <p:spPr bwMode="auto">
          <a:xfrm>
            <a:off x="5334000" y="44958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14360" name="Text Box 1081"/>
          <p:cNvSpPr txBox="1">
            <a:spLocks noChangeArrowheads="1"/>
          </p:cNvSpPr>
          <p:nvPr/>
        </p:nvSpPr>
        <p:spPr bwMode="auto">
          <a:xfrm>
            <a:off x="6553200" y="3657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14361" name="Text Box 1082"/>
          <p:cNvSpPr txBox="1">
            <a:spLocks noChangeArrowheads="1"/>
          </p:cNvSpPr>
          <p:nvPr/>
        </p:nvSpPr>
        <p:spPr bwMode="auto">
          <a:xfrm>
            <a:off x="2667000" y="2514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14362" name="Text Box 1083"/>
          <p:cNvSpPr txBox="1">
            <a:spLocks noChangeArrowheads="1"/>
          </p:cNvSpPr>
          <p:nvPr/>
        </p:nvSpPr>
        <p:spPr bwMode="auto">
          <a:xfrm>
            <a:off x="2667000" y="44958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14363" name="Text Box 1084"/>
          <p:cNvSpPr txBox="1">
            <a:spLocks noChangeArrowheads="1"/>
          </p:cNvSpPr>
          <p:nvPr/>
        </p:nvSpPr>
        <p:spPr bwMode="auto">
          <a:xfrm>
            <a:off x="3886200" y="3657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14364" name="Text Box 1085"/>
          <p:cNvSpPr txBox="1">
            <a:spLocks noChangeArrowheads="1"/>
          </p:cNvSpPr>
          <p:nvPr/>
        </p:nvSpPr>
        <p:spPr bwMode="auto">
          <a:xfrm>
            <a:off x="5334000" y="2514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14365" name="Text Box 1086"/>
          <p:cNvSpPr txBox="1">
            <a:spLocks noChangeArrowheads="1"/>
          </p:cNvSpPr>
          <p:nvPr/>
        </p:nvSpPr>
        <p:spPr bwMode="auto">
          <a:xfrm>
            <a:off x="1219200" y="3657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80B4B-2F9E-40EC-9BFC-A5A4074222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make this distributed? 	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000" dirty="0"/>
              <a:t>Each node knows the cost of the link to each neighbor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/>
              <a:t>Each node </a:t>
            </a:r>
            <a:r>
              <a:rPr lang="en-US" sz="2000" b="1" i="1" dirty="0"/>
              <a:t>periodically sends a message</a:t>
            </a:r>
            <a:r>
              <a:rPr lang="en-US" sz="2000" dirty="0"/>
              <a:t> to all its neighbors indicating its current cost to the destination (one scalar value if only one destination)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/>
              <a:t>These messages are </a:t>
            </a:r>
            <a:r>
              <a:rPr lang="en-US" sz="2000" b="1" i="1" dirty="0"/>
              <a:t>NOT synchronized</a:t>
            </a:r>
            <a:r>
              <a:rPr lang="en-US" sz="2000" dirty="0"/>
              <a:t>, each node sends them basically at its own pace.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/>
              <a:t>From these messages, each node chooses the next hop according to the least cost of (link cost + neighbor’s cost).</a:t>
            </a:r>
          </a:p>
          <a:p>
            <a:pPr eaLnBrk="1" hangingPunct="1">
              <a:spcBef>
                <a:spcPts val="1200"/>
              </a:spcBef>
            </a:pPr>
            <a:r>
              <a:rPr lang="en-US" sz="2000" dirty="0"/>
              <a:t>If we want to find a next hop to ALL destinations, we have to send a </a:t>
            </a:r>
            <a:r>
              <a:rPr lang="en-US" sz="2000" b="1" i="1" u="sng" dirty="0"/>
              <a:t>vector</a:t>
            </a:r>
            <a:r>
              <a:rPr lang="en-US" sz="2000" dirty="0"/>
              <a:t> with the cost (a.k.a. distance) to each destination (hence the name, </a:t>
            </a:r>
            <a:r>
              <a:rPr lang="en-US" sz="2000" b="1" i="1" u="sng" dirty="0"/>
              <a:t>distance vector</a:t>
            </a:r>
            <a:r>
              <a:rPr lang="en-US" sz="2000" dirty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ECE2D-84A5-4CEF-9429-2F15E21B812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Distance Vector Routing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Distributed dynamic version of Bellman-Ford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Each node maintains two tables (vectors)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/>
              <a:t>routing table</a:t>
            </a:r>
            <a:r>
              <a:rPr lang="en-US" sz="2000" dirty="0"/>
              <a:t> of &lt;destination, next-hop&gt;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/>
              <a:t>cost (distance) table</a:t>
            </a:r>
            <a:r>
              <a:rPr lang="en-US" sz="2000" dirty="0"/>
              <a:t> of &lt;destination, cost&gt; pairs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Information acquisition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Assume nodes initially know cost to each neighbor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Initially, what is your cost to a non-neighbor????</a:t>
            </a:r>
            <a:br>
              <a:rPr lang="en-US" sz="1800" dirty="0"/>
            </a:b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Each node sends its cost table (vector) to all its neighbors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Periodically – every 30 seconds, or couple of minutes</a:t>
            </a:r>
            <a:br>
              <a:rPr lang="en-US" dirty="0"/>
            </a:b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000" b="1" dirty="0"/>
              <a:t>NOTE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you don’t need to send your routing table, only your cost table.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2138C-9AF0-440B-B833-9D61FD211FF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DV Code	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419600"/>
          </a:xfrm>
        </p:spPr>
        <p:txBody>
          <a:bodyPr/>
          <a:lstStyle/>
          <a:p>
            <a:pPr eaLnBrk="1" hangingPunct="1"/>
            <a:r>
              <a:rPr lang="en-US" dirty="0"/>
              <a:t>NID is the set of all node ID’s </a:t>
            </a:r>
          </a:p>
          <a:p>
            <a:pPr eaLnBrk="1" hangingPunct="1"/>
            <a:r>
              <a:rPr lang="en-US" dirty="0"/>
              <a:t>Each node maintains two arrays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rtb</a:t>
            </a:r>
            <a:r>
              <a:rPr lang="en-US" sz="2000" dirty="0"/>
              <a:t>  : </a:t>
            </a:r>
            <a:r>
              <a:rPr lang="en-US" sz="2000" b="1" dirty="0"/>
              <a:t>array </a:t>
            </a:r>
            <a:r>
              <a:rPr lang="en-US" sz="2000" dirty="0"/>
              <a:t>[NID] </a:t>
            </a:r>
            <a:r>
              <a:rPr lang="en-US" sz="2000" b="1" dirty="0"/>
              <a:t>of</a:t>
            </a:r>
            <a:r>
              <a:rPr lang="en-US" sz="2000" dirty="0"/>
              <a:t> G, </a:t>
            </a:r>
            <a:r>
              <a:rPr lang="en-US" sz="1800" dirty="0"/>
              <a:t>{routing table, G is the set of neighbors</a:t>
            </a:r>
            <a:r>
              <a:rPr lang="en-US" sz="2000" dirty="0"/>
              <a:t>}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dirty="0"/>
              <a:t>     	cost : </a:t>
            </a:r>
            <a:r>
              <a:rPr lang="en-US" sz="2000" b="1" dirty="0"/>
              <a:t>array </a:t>
            </a:r>
            <a:r>
              <a:rPr lang="en-US" sz="2000" dirty="0"/>
              <a:t>[NID] </a:t>
            </a:r>
            <a:r>
              <a:rPr lang="en-US" sz="2000" b="1" dirty="0"/>
              <a:t>of</a:t>
            </a:r>
            <a:r>
              <a:rPr lang="en-US" sz="2000" dirty="0"/>
              <a:t> </a:t>
            </a:r>
            <a:r>
              <a:rPr lang="en-US" sz="2000" b="1" dirty="0"/>
              <a:t>integer</a:t>
            </a:r>
            <a:r>
              <a:rPr lang="en-US" sz="2000" dirty="0"/>
              <a:t>, </a:t>
            </a:r>
            <a:r>
              <a:rPr lang="en-US" sz="1800" dirty="0"/>
              <a:t>{cost to reach each node}</a:t>
            </a:r>
            <a:r>
              <a:rPr lang="en-US" sz="2000" dirty="0"/>
              <a:t> </a:t>
            </a:r>
          </a:p>
          <a:p>
            <a:pPr eaLnBrk="1" hangingPunct="1"/>
            <a:r>
              <a:rPr lang="en-US" dirty="0" err="1"/>
              <a:t>rtb</a:t>
            </a:r>
            <a:r>
              <a:rPr lang="en-US" dirty="0"/>
              <a:t> and cost are implemented as a </a:t>
            </a:r>
            <a:r>
              <a:rPr lang="en-US" u="sng" dirty="0"/>
              <a:t>set of pairs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otherwise, they would be too large (e.g., 2GB if NID is 4 bytes long)</a:t>
            </a:r>
          </a:p>
          <a:p>
            <a:pPr eaLnBrk="1" hangingPunct="1"/>
            <a:r>
              <a:rPr lang="en-US" dirty="0"/>
              <a:t>If there is no pair for destination d, we simply write</a:t>
            </a:r>
          </a:p>
          <a:p>
            <a:pPr lvl="1" eaLnBrk="1" hangingPunct="1"/>
            <a:r>
              <a:rPr lang="en-US" dirty="0"/>
              <a:t>cost[d] = </a:t>
            </a:r>
            <a:r>
              <a:rPr lang="en-US" dirty="0">
                <a:cs typeface="Arial" charset="0"/>
              </a:rPr>
              <a:t>∞</a:t>
            </a:r>
          </a:p>
          <a:p>
            <a:pPr lvl="1" eaLnBrk="1" hangingPunct="1"/>
            <a:r>
              <a:rPr lang="en-US" dirty="0" err="1"/>
              <a:t>rtb</a:t>
            </a:r>
            <a:r>
              <a:rPr lang="en-US" dirty="0"/>
              <a:t>[d] = (irrelevant, since cost[d] = </a:t>
            </a:r>
            <a:r>
              <a:rPr lang="en-US" dirty="0">
                <a:cs typeface="Arial" charset="0"/>
              </a:rPr>
              <a:t>∞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34A31E-D376-4C83-BC1F-20ED239F8DC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Code: declarations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77200" cy="44196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 dirty="0"/>
              <a:t>node </a:t>
            </a:r>
            <a:r>
              <a:rPr lang="en-US" sz="2000" dirty="0"/>
              <a:t>p</a:t>
            </a:r>
            <a:endParaRPr lang="en-US" sz="2000" b="1" dirty="0"/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 dirty="0" err="1"/>
              <a:t>inp</a:t>
            </a:r>
            <a:endParaRPr lang="en-US" sz="2000" b="1" dirty="0"/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 dirty="0"/>
              <a:t>   </a:t>
            </a:r>
            <a:r>
              <a:rPr lang="en-US" sz="2000" dirty="0"/>
              <a:t>G    : </a:t>
            </a:r>
            <a:r>
              <a:rPr lang="en-US" sz="2000" b="1" dirty="0"/>
              <a:t>set</a:t>
            </a:r>
            <a:r>
              <a:rPr lang="en-US" sz="2000" dirty="0"/>
              <a:t> {g | g is a neighbor of p}</a:t>
            </a:r>
            <a:endParaRPr lang="en-US" sz="2000" b="1" dirty="0"/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 dirty="0"/>
              <a:t>   </a:t>
            </a:r>
            <a:r>
              <a:rPr lang="en-US" sz="2000" dirty="0"/>
              <a:t>up   : </a:t>
            </a:r>
            <a:r>
              <a:rPr lang="en-US" sz="2000" b="1" dirty="0"/>
              <a:t>array</a:t>
            </a:r>
            <a:r>
              <a:rPr lang="en-US" sz="2000" dirty="0"/>
              <a:t> [G] </a:t>
            </a:r>
            <a:r>
              <a:rPr lang="en-US" sz="2000" b="1" dirty="0"/>
              <a:t>of</a:t>
            </a:r>
            <a:r>
              <a:rPr lang="en-US" sz="2000" dirty="0"/>
              <a:t> </a:t>
            </a:r>
            <a:r>
              <a:rPr lang="en-US" sz="2000" b="1" dirty="0" err="1"/>
              <a:t>boolean</a:t>
            </a:r>
            <a:r>
              <a:rPr lang="en-US" sz="2000" b="1" dirty="0"/>
              <a:t>, 	</a:t>
            </a:r>
            <a:r>
              <a:rPr lang="en-US" sz="2000" dirty="0"/>
              <a:t>{is my neighbor up}</a:t>
            </a:r>
            <a:endParaRPr lang="en-US" sz="2000" b="1" dirty="0"/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 dirty="0" err="1"/>
              <a:t>var</a:t>
            </a:r>
            <a:endParaRPr lang="en-US" sz="2000" b="1" dirty="0"/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 dirty="0"/>
              <a:t>   </a:t>
            </a:r>
            <a:r>
              <a:rPr lang="en-US" sz="2000" dirty="0" err="1"/>
              <a:t>rtb</a:t>
            </a:r>
            <a:r>
              <a:rPr lang="en-US" sz="2000" dirty="0"/>
              <a:t>  : </a:t>
            </a:r>
            <a:r>
              <a:rPr lang="en-US" sz="2000" b="1" dirty="0"/>
              <a:t>array </a:t>
            </a:r>
            <a:r>
              <a:rPr lang="en-US" sz="2000" dirty="0"/>
              <a:t>[NID] </a:t>
            </a:r>
            <a:r>
              <a:rPr lang="en-US" sz="2000" b="1" dirty="0"/>
              <a:t>of</a:t>
            </a:r>
            <a:r>
              <a:rPr lang="en-US" sz="2000" dirty="0"/>
              <a:t> G, 	{routing table}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dirty="0"/>
              <a:t>   cost : </a:t>
            </a:r>
            <a:r>
              <a:rPr lang="en-US" sz="2000" b="1" dirty="0"/>
              <a:t>array </a:t>
            </a:r>
            <a:r>
              <a:rPr lang="en-US" sz="2000" dirty="0"/>
              <a:t>[NID] </a:t>
            </a:r>
            <a:r>
              <a:rPr lang="en-US" sz="2000" b="1" dirty="0"/>
              <a:t>of</a:t>
            </a:r>
            <a:r>
              <a:rPr lang="en-US" sz="2000" dirty="0"/>
              <a:t> </a:t>
            </a:r>
            <a:r>
              <a:rPr lang="en-US" sz="2000" b="1" dirty="0"/>
              <a:t>integer</a:t>
            </a:r>
            <a:r>
              <a:rPr lang="en-US" sz="2000" dirty="0"/>
              <a:t>, 	{cost to reach each node}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dirty="0"/>
              <a:t>   d    : NID,			{temporary variable}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dirty="0"/>
              <a:t>   c    : </a:t>
            </a:r>
            <a:r>
              <a:rPr lang="en-US" sz="2000" b="1" dirty="0"/>
              <a:t>array </a:t>
            </a:r>
            <a:r>
              <a:rPr lang="en-US" sz="2000" dirty="0"/>
              <a:t>[NID] </a:t>
            </a:r>
            <a:r>
              <a:rPr lang="en-US" sz="2000" b="1" dirty="0"/>
              <a:t>of</a:t>
            </a:r>
            <a:r>
              <a:rPr lang="en-US" sz="2000" dirty="0"/>
              <a:t> </a:t>
            </a:r>
            <a:r>
              <a:rPr lang="en-US" sz="2000" b="1" dirty="0"/>
              <a:t>integer	</a:t>
            </a:r>
            <a:r>
              <a:rPr lang="en-US" sz="2000" dirty="0"/>
              <a:t>{temporary variable}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b="1" dirty="0" err="1"/>
              <a:t>param</a:t>
            </a:r>
            <a:endParaRPr lang="en-US" sz="2000" b="1" dirty="0"/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sz="2000" dirty="0"/>
              <a:t>	g:	</a:t>
            </a:r>
            <a:r>
              <a:rPr lang="en-US" sz="2000" b="1" dirty="0"/>
              <a:t>element of </a:t>
            </a:r>
            <a:r>
              <a:rPr lang="en-US" sz="2000" dirty="0"/>
              <a:t>G		{g can be any neighbor}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3397FD-8AF7-417B-A9FB-F57790B8C9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Code: actions (data)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/>
              <a:t>begin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b="1" dirty="0"/>
              <a:t>event:	receive </a:t>
            </a:r>
            <a:r>
              <a:rPr lang="en-US" sz="2000" dirty="0"/>
              <a:t>data(d) </a:t>
            </a:r>
            <a:r>
              <a:rPr lang="en-US" sz="2000" b="1" dirty="0"/>
              <a:t>from </a:t>
            </a:r>
            <a:r>
              <a:rPr lang="en-US" sz="2000" dirty="0"/>
              <a:t>g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b="1" dirty="0" err="1"/>
              <a:t>resp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b="1" dirty="0"/>
              <a:t>if</a:t>
            </a:r>
            <a:r>
              <a:rPr lang="en-US" sz="2000" dirty="0"/>
              <a:t> d = p </a:t>
            </a:r>
            <a:r>
              <a:rPr lang="en-US" sz="2000" b="1" dirty="0">
                <a:sym typeface="Wingdings" pitchFamily="2" charset="2"/>
              </a:rPr>
              <a:t>then</a:t>
            </a:r>
            <a:r>
              <a:rPr lang="en-US" sz="2000" dirty="0"/>
              <a:t> </a:t>
            </a:r>
            <a:r>
              <a:rPr lang="en-US" sz="2000" b="1" dirty="0"/>
              <a:t>skip</a:t>
            </a:r>
            <a:r>
              <a:rPr lang="en-US" sz="2000" dirty="0"/>
              <a:t> {arrived}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b="1" dirty="0"/>
              <a:t>else if</a:t>
            </a:r>
            <a:r>
              <a:rPr lang="en-US" sz="2000" dirty="0"/>
              <a:t> d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 p </a:t>
            </a:r>
            <a:r>
              <a:rPr lang="en-US" sz="2000" dirty="0">
                <a:sym typeface="Symbol" pitchFamily="18" charset="2"/>
              </a:rPr>
              <a:t></a:t>
            </a:r>
            <a:r>
              <a:rPr lang="en-US" sz="2000" dirty="0"/>
              <a:t> cost[d] &lt; </a:t>
            </a:r>
            <a:r>
              <a:rPr lang="en-US" sz="2000" b="1" dirty="0">
                <a:sym typeface="Symbol" pitchFamily="18" charset="2"/>
              </a:rPr>
              <a:t></a:t>
            </a:r>
            <a:r>
              <a:rPr lang="en-US" sz="2000" dirty="0"/>
              <a:t> </a:t>
            </a:r>
            <a:r>
              <a:rPr lang="en-US" sz="2000" b="1" dirty="0">
                <a:sym typeface="Wingdings" pitchFamily="2" charset="2"/>
              </a:rPr>
              <a:t>then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b="1" dirty="0"/>
              <a:t>send</a:t>
            </a:r>
            <a:r>
              <a:rPr lang="en-US" sz="2000" dirty="0"/>
              <a:t> data(d) </a:t>
            </a:r>
            <a:r>
              <a:rPr lang="en-US" sz="2000" b="1" dirty="0"/>
              <a:t>to </a:t>
            </a:r>
            <a:r>
              <a:rPr lang="en-US" sz="2000" dirty="0"/>
              <a:t>node </a:t>
            </a:r>
            <a:r>
              <a:rPr lang="en-US" sz="2000" dirty="0" err="1"/>
              <a:t>rtb</a:t>
            </a:r>
            <a:r>
              <a:rPr lang="en-US" sz="2000" dirty="0"/>
              <a:t>[d]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b="1" dirty="0"/>
              <a:t>else if</a:t>
            </a:r>
            <a:r>
              <a:rPr lang="en-US" sz="2000" dirty="0"/>
              <a:t> d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 p </a:t>
            </a:r>
            <a:r>
              <a:rPr lang="en-US" sz="2000" dirty="0">
                <a:sym typeface="Symbol" pitchFamily="18" charset="2"/>
              </a:rPr>
              <a:t></a:t>
            </a:r>
            <a:r>
              <a:rPr lang="en-US" sz="2000" dirty="0"/>
              <a:t> cost[d] = </a:t>
            </a:r>
            <a:r>
              <a:rPr lang="en-US" sz="2000" b="1" dirty="0">
                <a:sym typeface="Symbol" pitchFamily="18" charset="2"/>
              </a:rPr>
              <a:t></a:t>
            </a:r>
            <a:r>
              <a:rPr lang="en-US" sz="2000" dirty="0"/>
              <a:t> </a:t>
            </a:r>
            <a:r>
              <a:rPr lang="en-US" sz="2000" b="1" dirty="0">
                <a:sym typeface="Wingdings" pitchFamily="2" charset="2"/>
              </a:rPr>
              <a:t>then</a:t>
            </a:r>
            <a:r>
              <a:rPr lang="en-US" sz="2000" dirty="0"/>
              <a:t> 						</a:t>
            </a:r>
            <a:r>
              <a:rPr lang="en-US" sz="2000" b="1" dirty="0"/>
              <a:t>skip </a:t>
            </a:r>
            <a:r>
              <a:rPr lang="en-US" sz="2000" dirty="0"/>
              <a:t>{non reachable}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b="1" dirty="0"/>
              <a:t>end if</a:t>
            </a: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3C52B5-A49D-427F-91A1-0D9D6AF7317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/>
              <a:t>Code: send distance vector action, and detect down neighbors action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event: true</a:t>
            </a:r>
            <a:r>
              <a:rPr lang="en-US" sz="2000" dirty="0"/>
              <a:t> {at anytime, send cost to all neighbors}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err="1"/>
              <a:t>resp</a:t>
            </a:r>
            <a:r>
              <a:rPr lang="en-US" sz="2000" b="1" dirty="0"/>
              <a:t>:</a:t>
            </a:r>
            <a:r>
              <a:rPr lang="en-US" sz="2000" dirty="0"/>
              <a:t>	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	 </a:t>
            </a:r>
            <a:r>
              <a:rPr lang="en-US" sz="2000" b="1" dirty="0"/>
              <a:t>if</a:t>
            </a:r>
            <a:r>
              <a:rPr lang="en-US" sz="2000" dirty="0"/>
              <a:t> up[g] </a:t>
            </a:r>
            <a:r>
              <a:rPr lang="en-US" sz="2000" b="1" dirty="0">
                <a:sym typeface="Wingdings" pitchFamily="2" charset="2"/>
              </a:rPr>
              <a:t>then</a:t>
            </a:r>
            <a:r>
              <a:rPr lang="en-US" sz="2000" dirty="0"/>
              <a:t> </a:t>
            </a:r>
            <a:r>
              <a:rPr lang="en-US" sz="2000" b="1" dirty="0"/>
              <a:t>send</a:t>
            </a:r>
            <a:r>
              <a:rPr lang="en-US" sz="2000" dirty="0"/>
              <a:t> update(cost) </a:t>
            </a:r>
            <a:r>
              <a:rPr lang="en-US" sz="2000" b="1" dirty="0"/>
              <a:t>to</a:t>
            </a:r>
            <a:r>
              <a:rPr lang="en-US" sz="2000" dirty="0"/>
              <a:t> node 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	end if</a:t>
            </a: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spcAft>
                <a:spcPts val="0"/>
              </a:spcAft>
              <a:buFont typeface="Wingdings" pitchFamily="2" charset="2"/>
              <a:buNone/>
            </a:pPr>
            <a:r>
              <a:rPr lang="en-US" sz="2000" b="1" dirty="0"/>
              <a:t>event: </a:t>
            </a:r>
            <a:r>
              <a:rPr lang="en-US" sz="2000" dirty="0"/>
              <a:t>~up[g]</a:t>
            </a:r>
            <a:r>
              <a:rPr lang="en-US" sz="2000" b="1" dirty="0"/>
              <a:t> </a:t>
            </a:r>
            <a:r>
              <a:rPr lang="en-US" sz="2000" dirty="0"/>
              <a:t>{has the neighbor died?}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b="1" dirty="0" err="1"/>
              <a:t>resp</a:t>
            </a:r>
            <a:r>
              <a:rPr lang="en-US" sz="2000" b="1" dirty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     for every </a:t>
            </a:r>
            <a:r>
              <a:rPr lang="en-US" sz="2000" dirty="0"/>
              <a:t>d </a:t>
            </a:r>
            <a:r>
              <a:rPr lang="en-US" sz="2000" b="1" dirty="0"/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                  if </a:t>
            </a:r>
            <a:r>
              <a:rPr lang="en-US" sz="2000" dirty="0" err="1"/>
              <a:t>rtb</a:t>
            </a:r>
            <a:r>
              <a:rPr lang="en-US" sz="2000" dirty="0"/>
              <a:t>[d] = g</a:t>
            </a:r>
            <a:r>
              <a:rPr lang="en-US" sz="2000" b="1" dirty="0"/>
              <a:t> then </a:t>
            </a:r>
            <a:r>
              <a:rPr lang="en-US" sz="2000" dirty="0"/>
              <a:t>cost[d] =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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                  </a:t>
            </a:r>
            <a:r>
              <a:rPr lang="en-US" sz="2000" b="1" dirty="0"/>
              <a:t>end if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b="1" dirty="0"/>
              <a:t>end for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2977A1-5D1F-4FBE-955F-E053F7D788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Code: receive distance vector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event: receive</a:t>
            </a:r>
            <a:r>
              <a:rPr lang="en-US" sz="2000" dirty="0"/>
              <a:t> update(c) </a:t>
            </a:r>
            <a:r>
              <a:rPr lang="en-US" sz="2000" b="1" dirty="0"/>
              <a:t>from</a:t>
            </a:r>
            <a:r>
              <a:rPr lang="en-US" sz="2000" dirty="0"/>
              <a:t> g  </a:t>
            </a:r>
            <a:r>
              <a:rPr lang="en-US" sz="2000" b="1" dirty="0">
                <a:sym typeface="Wingdings" pitchFamily="2" charset="2"/>
              </a:rPr>
              <a:t>then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/>
              <a:t>resp</a:t>
            </a:r>
            <a:r>
              <a:rPr lang="en-US" sz="2000" b="1" dirty="0"/>
              <a:t>:   </a:t>
            </a:r>
            <a:r>
              <a:rPr lang="en-US" sz="2000" dirty="0"/>
              <a:t>{compare costs to all destinations}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for every </a:t>
            </a:r>
            <a:r>
              <a:rPr lang="en-US" sz="2000" dirty="0"/>
              <a:t>d </a:t>
            </a:r>
            <a:r>
              <a:rPr lang="en-US" sz="2000" b="1" dirty="0"/>
              <a:t>do     </a:t>
            </a:r>
            <a:r>
              <a:rPr lang="en-US" sz="2000" dirty="0"/>
              <a:t>{for every destination, compare c[] and cost[]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	if</a:t>
            </a:r>
            <a:r>
              <a:rPr lang="en-US" sz="2000" dirty="0"/>
              <a:t> d = p </a:t>
            </a:r>
            <a:r>
              <a:rPr lang="en-US" sz="2000" b="1" dirty="0">
                <a:sym typeface="Wingdings" pitchFamily="2" charset="2"/>
              </a:rPr>
              <a:t>then</a:t>
            </a:r>
            <a:r>
              <a:rPr lang="en-US" sz="2000" dirty="0"/>
              <a:t> cost[p] :=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		</a:t>
            </a:r>
            <a:r>
              <a:rPr lang="en-US" sz="2000" b="1" dirty="0"/>
              <a:t>else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d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 p </a:t>
            </a:r>
            <a:r>
              <a:rPr lang="en-US" sz="2000" dirty="0">
                <a:sym typeface="Symbol" pitchFamily="18" charset="2"/>
              </a:rPr>
              <a:t>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	            (</a:t>
            </a:r>
            <a:r>
              <a:rPr lang="en-US" sz="2000" dirty="0" err="1"/>
              <a:t>rtb</a:t>
            </a:r>
            <a:r>
              <a:rPr lang="en-US" sz="2000" dirty="0"/>
              <a:t>[d] = g </a:t>
            </a:r>
            <a:r>
              <a:rPr lang="en-US" sz="2000" dirty="0">
                <a:sym typeface="Symbol" pitchFamily="18" charset="2"/>
              </a:rPr>
              <a:t></a:t>
            </a:r>
            <a:r>
              <a:rPr lang="en-US" sz="2000" dirty="0"/>
              <a:t> cost[d] &gt; c[d] + 1)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		</a:t>
            </a:r>
            <a:r>
              <a:rPr lang="en-US" sz="2000" dirty="0" err="1"/>
              <a:t>rtb</a:t>
            </a:r>
            <a:r>
              <a:rPr lang="en-US" sz="2000" dirty="0"/>
              <a:t>[d]  := 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		cost[d] := c[d]+1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{I assume link cost of 1 for simplicity}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	end if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end for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end </a:t>
            </a:r>
            <a:r>
              <a:rPr lang="en-US" sz="2000" dirty="0"/>
              <a:t>{code}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B77DD3-AE45-43A7-9887-C00D797071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</a:t>
            </a:r>
          </a:p>
          <a:p>
            <a:pPr lvl="1" eaLnBrk="1" hangingPunct="1"/>
            <a:r>
              <a:rPr lang="en-US" sz="2400" dirty="0"/>
              <a:t>The task of constructing and maintaining the forwarding table in datagram routing</a:t>
            </a:r>
          </a:p>
          <a:p>
            <a:pPr eaLnBrk="1" hangingPunct="1"/>
            <a:r>
              <a:rPr lang="en-US" dirty="0"/>
              <a:t>Goals</a:t>
            </a:r>
          </a:p>
          <a:p>
            <a:pPr lvl="1" eaLnBrk="1" hangingPunct="1"/>
            <a:r>
              <a:rPr lang="en-US" sz="2400" dirty="0"/>
              <a:t>Obtain the “best” path from each node to each other node.</a:t>
            </a:r>
          </a:p>
          <a:p>
            <a:pPr eaLnBrk="1" hangingPunct="1"/>
            <a:r>
              <a:rPr lang="en-US" dirty="0"/>
              <a:t>Conceptually</a:t>
            </a:r>
          </a:p>
          <a:p>
            <a:pPr lvl="1" eaLnBrk="1" hangingPunct="1"/>
            <a:r>
              <a:rPr lang="en-US" sz="2400" dirty="0">
                <a:solidFill>
                  <a:srgbClr val="3318FA"/>
                </a:solidFill>
              </a:rPr>
              <a:t>We will describe the algorithm for a general graph of nodes and edges. We will adapt it to the Internet model at the end (remind me!)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4C05E-6D79-47C4-A370-E7CF7E6119D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85800" y="3657600"/>
            <a:ext cx="7924800" cy="2530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2. cost[d] &gt; c[d] + 1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Neighbor g gives me a better (shorter) path, so g becomes next hop to d.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153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1. </a:t>
            </a:r>
            <a:r>
              <a:rPr lang="en-US" sz="2000" dirty="0" err="1"/>
              <a:t>rtb</a:t>
            </a:r>
            <a:r>
              <a:rPr lang="en-US" sz="2000" dirty="0"/>
              <a:t>[d] = g </a:t>
            </a:r>
            <a:br>
              <a:rPr lang="en-US" sz="2000" dirty="0"/>
            </a:b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I must believe the cost that g tells me since g is my next hop to d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924800" cy="685800"/>
          </a:xfrm>
        </p:spPr>
        <p:txBody>
          <a:bodyPr/>
          <a:lstStyle/>
          <a:p>
            <a:pPr eaLnBrk="1" hangingPunct="1"/>
            <a:r>
              <a:rPr lang="en-US" sz="2900"/>
              <a:t>When to choose neigh. g as next hop to d?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2362200" y="2514600"/>
          <a:ext cx="5867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Picture" r:id="rId4" imgW="5105520" imgH="571680" progId="Word.Picture.8">
                  <p:embed/>
                </p:oleObj>
              </mc:Choice>
              <mc:Fallback>
                <p:oleObj name="Picture" r:id="rId4" imgW="5105520" imgH="5716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58674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8" name="Object 6"/>
          <p:cNvGraphicFramePr>
            <a:graphicFrameLocks noChangeAspect="1"/>
          </p:cNvGraphicFramePr>
          <p:nvPr/>
        </p:nvGraphicFramePr>
        <p:xfrm>
          <a:off x="1981200" y="4114800"/>
          <a:ext cx="4545013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Picture" r:id="rId6" imgW="4829040" imgH="1486080" progId="Word.Picture.8">
                  <p:embed/>
                </p:oleObj>
              </mc:Choice>
              <mc:Fallback>
                <p:oleObj name="Picture" r:id="rId6" imgW="4829040" imgH="14860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4545013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304800" y="1371600"/>
            <a:ext cx="8839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For each destination d, when to do the following?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rtb</a:t>
            </a:r>
            <a:r>
              <a:rPr lang="en-US" sz="2000" dirty="0"/>
              <a:t>[d] := g  (choose my neighbor as my next hop)</a:t>
            </a:r>
            <a:br>
              <a:rPr lang="en-US" sz="2000" dirty="0"/>
            </a:br>
            <a:r>
              <a:rPr lang="en-US" sz="2000" dirty="0"/>
              <a:t>	cost[d] := c[d] + 1 (set my cost to my neighbor’s cost + 1) </a:t>
            </a:r>
            <a:br>
              <a:rPr lang="en-US" sz="2000" dirty="0"/>
            </a:br>
            <a:r>
              <a:rPr lang="en-US" sz="2000" dirty="0"/>
              <a:t>             </a:t>
            </a:r>
            <a:r>
              <a:rPr lang="en-US" sz="1600" dirty="0"/>
              <a:t>(an arrow indicates the current routing table entry for d)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0" grpId="0"/>
      <p:bldP spid="2693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419600"/>
          </a:xfrm>
        </p:spPr>
        <p:txBody>
          <a:bodyPr/>
          <a:lstStyle/>
          <a:p>
            <a:r>
              <a:rPr lang="en-US" dirty="0"/>
              <a:t>The code above assumes the cost of each link is just 1</a:t>
            </a:r>
          </a:p>
          <a:p>
            <a:endParaRPr lang="en-US" dirty="0"/>
          </a:p>
          <a:p>
            <a:r>
              <a:rPr lang="en-US" dirty="0"/>
              <a:t>I.e., it performs minimum-hop routing</a:t>
            </a:r>
          </a:p>
          <a:p>
            <a:endParaRPr lang="en-US" dirty="0"/>
          </a:p>
          <a:p>
            <a:r>
              <a:rPr lang="en-US" dirty="0"/>
              <a:t>It is easy to change it to the case where the cost of each link is some integer (determined locally by the node).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4027E-F839-44C4-AC55-6D5A52EE71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4A6EE-E3B9-4B09-B035-C37A255D818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Recover from link failure (destination = G, min-hop routing)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953000" y="2057400"/>
            <a:ext cx="3886200" cy="4114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019800" y="32766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A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543800" y="32004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C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B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8077200" y="41910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D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315200" y="49530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G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410200" y="48768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F</a:t>
            </a:r>
          </a:p>
        </p:txBody>
      </p:sp>
      <p:cxnSp>
        <p:nvCxnSpPr>
          <p:cNvPr id="23563" name="AutoShape 12"/>
          <p:cNvCxnSpPr>
            <a:cxnSpLocks noChangeShapeType="1"/>
            <a:stCxn id="23557" idx="0"/>
            <a:endCxn id="23559" idx="1"/>
          </p:cNvCxnSpPr>
          <p:nvPr/>
        </p:nvCxnSpPr>
        <p:spPr bwMode="auto">
          <a:xfrm flipV="1">
            <a:off x="6248400" y="2667000"/>
            <a:ext cx="371475" cy="600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4" name="AutoShape 13"/>
          <p:cNvCxnSpPr>
            <a:cxnSpLocks noChangeShapeType="1"/>
            <a:stCxn id="23557" idx="3"/>
            <a:endCxn id="23558" idx="1"/>
          </p:cNvCxnSpPr>
          <p:nvPr/>
        </p:nvCxnSpPr>
        <p:spPr bwMode="auto">
          <a:xfrm flipV="1">
            <a:off x="6486525" y="3429000"/>
            <a:ext cx="1047750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5" name="AutoShape 14"/>
          <p:cNvCxnSpPr>
            <a:cxnSpLocks noChangeShapeType="1"/>
            <a:stCxn id="23559" idx="3"/>
            <a:endCxn id="23558" idx="0"/>
          </p:cNvCxnSpPr>
          <p:nvPr/>
        </p:nvCxnSpPr>
        <p:spPr bwMode="auto">
          <a:xfrm>
            <a:off x="7096125" y="2667000"/>
            <a:ext cx="6762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6" name="AutoShape 16"/>
          <p:cNvCxnSpPr>
            <a:cxnSpLocks noChangeShapeType="1"/>
            <a:stCxn id="23557" idx="1"/>
            <a:endCxn id="23562" idx="0"/>
          </p:cNvCxnSpPr>
          <p:nvPr/>
        </p:nvCxnSpPr>
        <p:spPr bwMode="auto">
          <a:xfrm flipH="1">
            <a:off x="5638800" y="3505200"/>
            <a:ext cx="371475" cy="1362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7" name="AutoShape 17"/>
          <p:cNvCxnSpPr>
            <a:cxnSpLocks noChangeShapeType="1"/>
            <a:stCxn id="23561" idx="3"/>
            <a:endCxn id="23560" idx="2"/>
          </p:cNvCxnSpPr>
          <p:nvPr/>
        </p:nvCxnSpPr>
        <p:spPr bwMode="auto">
          <a:xfrm flipV="1">
            <a:off x="7781925" y="4657725"/>
            <a:ext cx="5238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8" name="AutoShape 18"/>
          <p:cNvCxnSpPr>
            <a:cxnSpLocks noChangeShapeType="1"/>
            <a:stCxn id="23562" idx="3"/>
            <a:endCxn id="23561" idx="1"/>
          </p:cNvCxnSpPr>
          <p:nvPr/>
        </p:nvCxnSpPr>
        <p:spPr bwMode="auto">
          <a:xfrm>
            <a:off x="5876925" y="5105400"/>
            <a:ext cx="1428750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9" name="AutoShape 19"/>
          <p:cNvCxnSpPr>
            <a:cxnSpLocks noChangeShapeType="1"/>
            <a:stCxn id="23558" idx="3"/>
            <a:endCxn id="23560" idx="0"/>
          </p:cNvCxnSpPr>
          <p:nvPr/>
        </p:nvCxnSpPr>
        <p:spPr bwMode="auto">
          <a:xfrm>
            <a:off x="8010525" y="3429000"/>
            <a:ext cx="29527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1748" name="AutoShape 20"/>
          <p:cNvCxnSpPr>
            <a:cxnSpLocks noChangeShapeType="1"/>
            <a:stCxn id="23562" idx="3"/>
            <a:endCxn id="23561" idx="1"/>
          </p:cNvCxnSpPr>
          <p:nvPr/>
        </p:nvCxnSpPr>
        <p:spPr bwMode="auto">
          <a:xfrm>
            <a:off x="5876925" y="5105400"/>
            <a:ext cx="142875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01749" name="Freeform 21"/>
          <p:cNvSpPr>
            <a:spLocks/>
          </p:cNvSpPr>
          <p:nvPr/>
        </p:nvSpPr>
        <p:spPr bwMode="auto">
          <a:xfrm>
            <a:off x="7718425" y="3733800"/>
            <a:ext cx="258763" cy="1131888"/>
          </a:xfrm>
          <a:custGeom>
            <a:avLst/>
            <a:gdLst>
              <a:gd name="T0" fmla="*/ 85685471 w 163"/>
              <a:gd name="T1" fmla="*/ 0 h 713"/>
              <a:gd name="T2" fmla="*/ 395666041 w 163"/>
              <a:gd name="T3" fmla="*/ 985382382 h 713"/>
              <a:gd name="T4" fmla="*/ 0 w 163"/>
              <a:gd name="T5" fmla="*/ 1796873172 h 713"/>
              <a:gd name="T6" fmla="*/ 0 60000 65536"/>
              <a:gd name="T7" fmla="*/ 0 60000 65536"/>
              <a:gd name="T8" fmla="*/ 0 60000 65536"/>
              <a:gd name="T9" fmla="*/ 0 w 163"/>
              <a:gd name="T10" fmla="*/ 0 h 713"/>
              <a:gd name="T11" fmla="*/ 163 w 163"/>
              <a:gd name="T12" fmla="*/ 713 h 7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" h="713">
                <a:moveTo>
                  <a:pt x="34" y="0"/>
                </a:moveTo>
                <a:cubicBezTo>
                  <a:pt x="54" y="65"/>
                  <a:pt x="163" y="272"/>
                  <a:pt x="157" y="391"/>
                </a:cubicBezTo>
                <a:cubicBezTo>
                  <a:pt x="151" y="510"/>
                  <a:pt x="33" y="646"/>
                  <a:pt x="0" y="713"/>
                </a:cubicBezTo>
              </a:path>
            </a:pathLst>
          </a:custGeom>
          <a:noFill/>
          <a:ln w="38100">
            <a:solidFill>
              <a:srgbClr val="33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1750" name="Freeform 22"/>
          <p:cNvSpPr>
            <a:spLocks/>
          </p:cNvSpPr>
          <p:nvPr/>
        </p:nvSpPr>
        <p:spPr bwMode="auto">
          <a:xfrm>
            <a:off x="6586538" y="3636963"/>
            <a:ext cx="1160462" cy="1239837"/>
          </a:xfrm>
          <a:custGeom>
            <a:avLst/>
            <a:gdLst>
              <a:gd name="T0" fmla="*/ 0 w 731"/>
              <a:gd name="T1" fmla="*/ 50403101 h 781"/>
              <a:gd name="T2" fmla="*/ 1537294534 w 731"/>
              <a:gd name="T3" fmla="*/ 189010839 h 781"/>
              <a:gd name="T4" fmla="*/ 1829632832 w 731"/>
              <a:gd name="T5" fmla="*/ 1192032656 h 781"/>
              <a:gd name="T6" fmla="*/ 1572576694 w 731"/>
              <a:gd name="T7" fmla="*/ 1968240622 h 781"/>
              <a:gd name="T8" fmla="*/ 0 60000 65536"/>
              <a:gd name="T9" fmla="*/ 0 60000 65536"/>
              <a:gd name="T10" fmla="*/ 0 60000 65536"/>
              <a:gd name="T11" fmla="*/ 0 60000 65536"/>
              <a:gd name="T12" fmla="*/ 0 w 731"/>
              <a:gd name="T13" fmla="*/ 0 h 781"/>
              <a:gd name="T14" fmla="*/ 731 w 731"/>
              <a:gd name="T15" fmla="*/ 781 h 7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" h="781">
                <a:moveTo>
                  <a:pt x="0" y="20"/>
                </a:moveTo>
                <a:cubicBezTo>
                  <a:pt x="101" y="29"/>
                  <a:pt x="489" y="0"/>
                  <a:pt x="610" y="75"/>
                </a:cubicBezTo>
                <a:cubicBezTo>
                  <a:pt x="731" y="150"/>
                  <a:pt x="724" y="355"/>
                  <a:pt x="726" y="473"/>
                </a:cubicBezTo>
                <a:cubicBezTo>
                  <a:pt x="728" y="591"/>
                  <a:pt x="645" y="717"/>
                  <a:pt x="624" y="781"/>
                </a:cubicBezTo>
              </a:path>
            </a:pathLst>
          </a:custGeom>
          <a:noFill/>
          <a:ln w="38100">
            <a:solidFill>
              <a:srgbClr val="33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1751" name="Freeform 23"/>
          <p:cNvSpPr>
            <a:spLocks/>
          </p:cNvSpPr>
          <p:nvPr/>
        </p:nvSpPr>
        <p:spPr bwMode="auto">
          <a:xfrm>
            <a:off x="5757863" y="3759200"/>
            <a:ext cx="1824037" cy="1117600"/>
          </a:xfrm>
          <a:custGeom>
            <a:avLst/>
            <a:gdLst>
              <a:gd name="T0" fmla="*/ 0 w 1149"/>
              <a:gd name="T1" fmla="*/ 1600299854 h 704"/>
              <a:gd name="T2" fmla="*/ 778727142 w 1149"/>
              <a:gd name="T3" fmla="*/ 254534998 h 704"/>
              <a:gd name="T4" fmla="*/ 2147483647 w 1149"/>
              <a:gd name="T5" fmla="*/ 254534998 h 704"/>
              <a:gd name="T6" fmla="*/ 2147483647 w 1149"/>
              <a:gd name="T7" fmla="*/ 1774190178 h 704"/>
              <a:gd name="T8" fmla="*/ 0 60000 65536"/>
              <a:gd name="T9" fmla="*/ 0 60000 65536"/>
              <a:gd name="T10" fmla="*/ 0 60000 65536"/>
              <a:gd name="T11" fmla="*/ 0 60000 65536"/>
              <a:gd name="T12" fmla="*/ 0 w 1149"/>
              <a:gd name="T13" fmla="*/ 0 h 704"/>
              <a:gd name="T14" fmla="*/ 1149 w 1149"/>
              <a:gd name="T15" fmla="*/ 704 h 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9" h="704">
                <a:moveTo>
                  <a:pt x="0" y="635"/>
                </a:moveTo>
                <a:cubicBezTo>
                  <a:pt x="51" y="546"/>
                  <a:pt x="139" y="190"/>
                  <a:pt x="309" y="101"/>
                </a:cubicBezTo>
                <a:cubicBezTo>
                  <a:pt x="479" y="12"/>
                  <a:pt x="895" y="0"/>
                  <a:pt x="1022" y="101"/>
                </a:cubicBezTo>
                <a:cubicBezTo>
                  <a:pt x="1149" y="202"/>
                  <a:pt x="1060" y="579"/>
                  <a:pt x="1070" y="704"/>
                </a:cubicBezTo>
              </a:path>
            </a:pathLst>
          </a:custGeom>
          <a:noFill/>
          <a:ln w="38100">
            <a:solidFill>
              <a:srgbClr val="33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574" name="Text Box 26"/>
          <p:cNvSpPr txBox="1">
            <a:spLocks noChangeArrowheads="1"/>
          </p:cNvSpPr>
          <p:nvPr/>
        </p:nvSpPr>
        <p:spPr bwMode="auto">
          <a:xfrm>
            <a:off x="381000" y="1371600"/>
            <a:ext cx="4419600" cy="52322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F detects that link to G has failed</a:t>
            </a:r>
          </a:p>
          <a:p>
            <a:pPr lvl="1">
              <a:spcAft>
                <a:spcPts val="1200"/>
              </a:spcAft>
              <a:buFontTx/>
              <a:buChar char="•"/>
            </a:pPr>
            <a:r>
              <a:rPr lang="en-US" dirty="0"/>
              <a:t>F sets its distance to G to infinity and sends a periodic update to A</a:t>
            </a:r>
          </a:p>
          <a:p>
            <a:pPr lvl="1">
              <a:buFontTx/>
              <a:buChar char="•"/>
            </a:pPr>
            <a:r>
              <a:rPr lang="en-US" dirty="0"/>
              <a:t>A sets its distance to G to infinity and sends a periodic update to C, F, B</a:t>
            </a:r>
          </a:p>
          <a:p>
            <a:pPr lvl="1"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C </a:t>
            </a:r>
            <a:r>
              <a:rPr lang="en-US" dirty="0"/>
              <a:t>has a hop-count of 2 to G via D </a:t>
            </a:r>
          </a:p>
          <a:p>
            <a:pPr lvl="1">
              <a:buFontTx/>
              <a:buChar char="•"/>
            </a:pPr>
            <a:r>
              <a:rPr lang="en-US" dirty="0"/>
              <a:t> it thus ignores A’s update 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A receives periodic update from C with 2-hop path to G</a:t>
            </a:r>
          </a:p>
          <a:p>
            <a:pPr>
              <a:buFontTx/>
              <a:buChar char="•"/>
            </a:pPr>
            <a:endParaRPr lang="en-US" dirty="0"/>
          </a:p>
          <a:p>
            <a:pPr lvl="1">
              <a:buFontTx/>
              <a:buChar char="•"/>
            </a:pPr>
            <a:r>
              <a:rPr lang="en-US" dirty="0"/>
              <a:t>A sets distance to G to 3 and send update to F, C, B</a:t>
            </a:r>
          </a:p>
          <a:p>
            <a:pPr lvl="1"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F decides it can reach G in 4 hops via A</a:t>
            </a:r>
          </a:p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10400" y="5410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2400" y="1371600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(?? What is the next hop from each node to G ??)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9" grpId="0" animBg="1"/>
      <p:bldP spid="201750" grpId="0" animBg="1"/>
      <p:bldP spid="2017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55B24-F1AD-4612-AC05-302E0F414C8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00600"/>
          </a:xfrm>
        </p:spPr>
        <p:txBody>
          <a:bodyPr/>
          <a:lstStyle/>
          <a:p>
            <a:pPr eaLnBrk="1" hangingPunct="1"/>
            <a:r>
              <a:rPr lang="en-US" sz="2000" dirty="0"/>
              <a:t>Optional: Triggered Updates</a:t>
            </a:r>
          </a:p>
          <a:p>
            <a:pPr lvl="1" eaLnBrk="1" hangingPunct="1"/>
            <a:r>
              <a:rPr lang="en-US" sz="2000" dirty="0"/>
              <a:t>Resend the cost vector whenever a </a:t>
            </a:r>
            <a:r>
              <a:rPr lang="en-US" sz="2000" b="1" i="1" dirty="0"/>
              <a:t>significant</a:t>
            </a:r>
            <a:r>
              <a:rPr lang="en-US" sz="2000" dirty="0"/>
              <a:t> change occurs</a:t>
            </a:r>
          </a:p>
          <a:p>
            <a:pPr lvl="2" eaLnBrk="1" hangingPunct="1"/>
            <a:r>
              <a:rPr lang="en-US" sz="1800" dirty="0"/>
              <a:t>A neighbor has failed</a:t>
            </a:r>
          </a:p>
          <a:p>
            <a:pPr lvl="3" eaLnBrk="1" hangingPunct="1"/>
            <a:r>
              <a:rPr lang="en-US" sz="1800" dirty="0"/>
              <a:t>All costs where this neighbor was a next hop become infinity.</a:t>
            </a:r>
          </a:p>
          <a:p>
            <a:pPr lvl="3" eaLnBrk="1" hangingPunct="1"/>
            <a:r>
              <a:rPr lang="en-US" sz="1800" dirty="0"/>
              <a:t>BTW, how do you detect the failure of a node?</a:t>
            </a:r>
          </a:p>
          <a:p>
            <a:pPr lvl="2" eaLnBrk="1" hangingPunct="1"/>
            <a:r>
              <a:rPr lang="en-US" sz="1800" dirty="0"/>
              <a:t>The cost to a destination changes significantly	</a:t>
            </a:r>
          </a:p>
          <a:p>
            <a:pPr lvl="3" eaLnBrk="1" hangingPunct="1"/>
            <a:r>
              <a:rPr lang="en-US" sz="1800" dirty="0"/>
              <a:t>Caused by a significant increase in the cost of the link or the cost advertised by the next hop.</a:t>
            </a:r>
          </a:p>
          <a:p>
            <a:pPr eaLnBrk="1" hangingPunct="1"/>
            <a:r>
              <a:rPr lang="en-US" sz="2000" dirty="0"/>
              <a:t>Optional: remember the last update from each neighbor</a:t>
            </a:r>
          </a:p>
          <a:p>
            <a:pPr eaLnBrk="1" hangingPunct="1"/>
            <a:r>
              <a:rPr lang="en-US" sz="2000" dirty="0"/>
              <a:t>DVR used in</a:t>
            </a:r>
          </a:p>
          <a:p>
            <a:pPr lvl="1" eaLnBrk="1" hangingPunct="1"/>
            <a:r>
              <a:rPr lang="en-US" sz="2000" dirty="0"/>
              <a:t>Original ARPANET (until 1979)</a:t>
            </a:r>
          </a:p>
          <a:p>
            <a:pPr lvl="1" eaLnBrk="1" hangingPunct="1"/>
            <a:r>
              <a:rPr lang="en-US" sz="2000" dirty="0"/>
              <a:t>Early Internet: Routing Information Protocol (RIP)</a:t>
            </a:r>
          </a:p>
          <a:p>
            <a:pPr lvl="1" eaLnBrk="1" hangingPunct="1"/>
            <a:r>
              <a:rPr lang="en-US" sz="2000" dirty="0"/>
              <a:t>Early versions of </a:t>
            </a:r>
            <a:r>
              <a:rPr lang="en-US" sz="2000" dirty="0" err="1"/>
              <a:t>DECnet</a:t>
            </a:r>
            <a:r>
              <a:rPr lang="en-US" sz="2000" dirty="0"/>
              <a:t> and Novell IPX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F487B1-8FB0-425A-BA33-34E706F428A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Good news travel quickly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6934200" cy="1828800"/>
          </a:xfrm>
        </p:spPr>
        <p:txBody>
          <a:bodyPr/>
          <a:lstStyle/>
          <a:p>
            <a:pPr eaLnBrk="1" hangingPunct="1"/>
            <a:r>
              <a:rPr lang="en-US" sz="2000" dirty="0"/>
              <a:t>Assume for simplicity that the edge cost = 1 for all edges</a:t>
            </a:r>
          </a:p>
          <a:p>
            <a:pPr eaLnBrk="1" hangingPunct="1"/>
            <a:r>
              <a:rPr lang="en-US" sz="2000" dirty="0"/>
              <a:t>consider only </a:t>
            </a:r>
            <a:r>
              <a:rPr lang="en-US" sz="2000" b="1" dirty="0"/>
              <a:t>node A as the destination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000" dirty="0"/>
              <a:t>Assume triggered updates (in addition to periodic updates) sent when any change occurs</a:t>
            </a:r>
          </a:p>
        </p:txBody>
      </p:sp>
      <p:sp>
        <p:nvSpPr>
          <p:cNvPr id="24581" name="Line 17"/>
          <p:cNvSpPr>
            <a:spLocks noChangeShapeType="1"/>
          </p:cNvSpPr>
          <p:nvPr/>
        </p:nvSpPr>
        <p:spPr bwMode="auto">
          <a:xfrm>
            <a:off x="2247900" y="3584575"/>
            <a:ext cx="354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Text Box 18"/>
          <p:cNvSpPr txBox="1">
            <a:spLocks noChangeArrowheads="1"/>
          </p:cNvSpPr>
          <p:nvPr/>
        </p:nvSpPr>
        <p:spPr bwMode="auto">
          <a:xfrm>
            <a:off x="2133600" y="31242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A</a:t>
            </a:r>
          </a:p>
        </p:txBody>
      </p:sp>
      <p:sp>
        <p:nvSpPr>
          <p:cNvPr id="24583" name="Text Box 19"/>
          <p:cNvSpPr txBox="1">
            <a:spLocks noChangeArrowheads="1"/>
          </p:cNvSpPr>
          <p:nvPr/>
        </p:nvSpPr>
        <p:spPr bwMode="auto">
          <a:xfrm>
            <a:off x="2933700" y="31242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B</a:t>
            </a:r>
          </a:p>
        </p:txBody>
      </p:sp>
      <p:sp>
        <p:nvSpPr>
          <p:cNvPr id="24584" name="Text Box 20"/>
          <p:cNvSpPr txBox="1">
            <a:spLocks noChangeArrowheads="1"/>
          </p:cNvSpPr>
          <p:nvPr/>
        </p:nvSpPr>
        <p:spPr bwMode="auto">
          <a:xfrm>
            <a:off x="3733800" y="31242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C</a:t>
            </a:r>
          </a:p>
        </p:txBody>
      </p:sp>
      <p:sp>
        <p:nvSpPr>
          <p:cNvPr id="24585" name="Text Box 21"/>
          <p:cNvSpPr txBox="1">
            <a:spLocks noChangeArrowheads="1"/>
          </p:cNvSpPr>
          <p:nvPr/>
        </p:nvSpPr>
        <p:spPr bwMode="auto">
          <a:xfrm>
            <a:off x="4762500" y="31242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D</a:t>
            </a:r>
          </a:p>
        </p:txBody>
      </p:sp>
      <p:sp>
        <p:nvSpPr>
          <p:cNvPr id="24586" name="Text Box 22"/>
          <p:cNvSpPr txBox="1">
            <a:spLocks noChangeArrowheads="1"/>
          </p:cNvSpPr>
          <p:nvPr/>
        </p:nvSpPr>
        <p:spPr bwMode="auto">
          <a:xfrm>
            <a:off x="5676900" y="3124200"/>
            <a:ext cx="34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E</a:t>
            </a:r>
          </a:p>
        </p:txBody>
      </p:sp>
      <p:sp>
        <p:nvSpPr>
          <p:cNvPr id="24587" name="AutoShape 23"/>
          <p:cNvSpPr>
            <a:spLocks/>
          </p:cNvSpPr>
          <p:nvPr/>
        </p:nvSpPr>
        <p:spPr bwMode="auto">
          <a:xfrm>
            <a:off x="1752600" y="37338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Text Box 24"/>
          <p:cNvSpPr txBox="1">
            <a:spLocks noChangeArrowheads="1"/>
          </p:cNvSpPr>
          <p:nvPr/>
        </p:nvSpPr>
        <p:spPr bwMode="auto">
          <a:xfrm>
            <a:off x="685800" y="4191000"/>
            <a:ext cx="1143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cost </a:t>
            </a:r>
          </a:p>
          <a:p>
            <a:r>
              <a:rPr lang="en-US" sz="1600"/>
              <a:t>to reach</a:t>
            </a:r>
          </a:p>
          <a:p>
            <a:r>
              <a:rPr lang="en-US" sz="1600"/>
              <a:t>A</a:t>
            </a:r>
          </a:p>
        </p:txBody>
      </p:sp>
      <p:sp>
        <p:nvSpPr>
          <p:cNvPr id="24589" name="Text Box 25"/>
          <p:cNvSpPr txBox="1">
            <a:spLocks noChangeArrowheads="1"/>
          </p:cNvSpPr>
          <p:nvPr/>
        </p:nvSpPr>
        <p:spPr bwMode="auto">
          <a:xfrm>
            <a:off x="6324600" y="4191000"/>
            <a:ext cx="914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/>
              <a:t>2</a:t>
            </a:r>
            <a:r>
              <a:rPr lang="en-US" sz="1600" baseline="30000"/>
              <a:t>nd</a:t>
            </a:r>
            <a:r>
              <a:rPr lang="en-US" sz="1600"/>
              <a:t> step</a:t>
            </a:r>
          </a:p>
        </p:txBody>
      </p:sp>
      <p:sp>
        <p:nvSpPr>
          <p:cNvPr id="24590" name="Text Box 26"/>
          <p:cNvSpPr txBox="1">
            <a:spLocks noChangeArrowheads="1"/>
          </p:cNvSpPr>
          <p:nvPr/>
        </p:nvSpPr>
        <p:spPr bwMode="auto">
          <a:xfrm>
            <a:off x="6324600" y="4572000"/>
            <a:ext cx="914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/>
              <a:t>3</a:t>
            </a:r>
            <a:r>
              <a:rPr lang="en-US" sz="1600" baseline="30000"/>
              <a:t>rd</a:t>
            </a:r>
            <a:r>
              <a:rPr lang="en-US" sz="1600"/>
              <a:t> step</a:t>
            </a:r>
          </a:p>
        </p:txBody>
      </p:sp>
      <p:sp>
        <p:nvSpPr>
          <p:cNvPr id="24591" name="Text Box 27"/>
          <p:cNvSpPr txBox="1">
            <a:spLocks noChangeArrowheads="1"/>
          </p:cNvSpPr>
          <p:nvPr/>
        </p:nvSpPr>
        <p:spPr bwMode="auto">
          <a:xfrm>
            <a:off x="6324600" y="4953000"/>
            <a:ext cx="914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/>
              <a:t>4</a:t>
            </a:r>
            <a:r>
              <a:rPr lang="en-US" sz="1600" baseline="30000"/>
              <a:t>th</a:t>
            </a:r>
            <a:r>
              <a:rPr lang="en-US" sz="1600"/>
              <a:t> step</a:t>
            </a:r>
          </a:p>
        </p:txBody>
      </p:sp>
      <p:sp>
        <p:nvSpPr>
          <p:cNvPr id="24592" name="Text Box 28"/>
          <p:cNvSpPr txBox="1">
            <a:spLocks noChangeArrowheads="1"/>
          </p:cNvSpPr>
          <p:nvPr/>
        </p:nvSpPr>
        <p:spPr bwMode="auto">
          <a:xfrm>
            <a:off x="6324600" y="5410200"/>
            <a:ext cx="914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/>
              <a:t>5</a:t>
            </a:r>
            <a:r>
              <a:rPr lang="en-US" sz="1600" baseline="30000"/>
              <a:t>th</a:t>
            </a:r>
            <a:r>
              <a:rPr lang="en-US" sz="1600"/>
              <a:t> step</a:t>
            </a:r>
          </a:p>
        </p:txBody>
      </p:sp>
      <p:sp>
        <p:nvSpPr>
          <p:cNvPr id="24593" name="Text Box 29"/>
          <p:cNvSpPr txBox="1">
            <a:spLocks noChangeArrowheads="1"/>
          </p:cNvSpPr>
          <p:nvPr/>
        </p:nvSpPr>
        <p:spPr bwMode="auto">
          <a:xfrm>
            <a:off x="6248400" y="3733800"/>
            <a:ext cx="914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step</a:t>
            </a:r>
          </a:p>
        </p:txBody>
      </p:sp>
      <p:sp>
        <p:nvSpPr>
          <p:cNvPr id="24594" name="Oval 30"/>
          <p:cNvSpPr>
            <a:spLocks noChangeArrowheads="1"/>
          </p:cNvSpPr>
          <p:nvPr/>
        </p:nvSpPr>
        <p:spPr bwMode="auto">
          <a:xfrm>
            <a:off x="5732463" y="3448050"/>
            <a:ext cx="238125" cy="200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Oval 31"/>
          <p:cNvSpPr>
            <a:spLocks noChangeArrowheads="1"/>
          </p:cNvSpPr>
          <p:nvPr/>
        </p:nvSpPr>
        <p:spPr bwMode="auto">
          <a:xfrm>
            <a:off x="4799013" y="3438525"/>
            <a:ext cx="238125" cy="200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Oval 32"/>
          <p:cNvSpPr>
            <a:spLocks noChangeArrowheads="1"/>
          </p:cNvSpPr>
          <p:nvPr/>
        </p:nvSpPr>
        <p:spPr bwMode="auto">
          <a:xfrm>
            <a:off x="3789363" y="3429000"/>
            <a:ext cx="238125" cy="200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Oval 33"/>
          <p:cNvSpPr>
            <a:spLocks noChangeArrowheads="1"/>
          </p:cNvSpPr>
          <p:nvPr/>
        </p:nvSpPr>
        <p:spPr bwMode="auto">
          <a:xfrm>
            <a:off x="2960688" y="3429000"/>
            <a:ext cx="238125" cy="200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Oval 34"/>
          <p:cNvSpPr>
            <a:spLocks noChangeArrowheads="1"/>
          </p:cNvSpPr>
          <p:nvPr/>
        </p:nvSpPr>
        <p:spPr bwMode="auto">
          <a:xfrm>
            <a:off x="2141538" y="3448050"/>
            <a:ext cx="238125" cy="200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2598" name="Group 214"/>
          <p:cNvGraphicFramePr>
            <a:graphicFrameLocks noGrp="1"/>
          </p:cNvGraphicFramePr>
          <p:nvPr>
            <p:ph sz="half" idx="2"/>
          </p:nvPr>
        </p:nvGraphicFramePr>
        <p:xfrm>
          <a:off x="2066925" y="3705225"/>
          <a:ext cx="4000500" cy="2057402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6225" algn="l"/>
                          <a:tab pos="361950" algn="ctr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00800" y="2667000"/>
            <a:ext cx="240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18FA"/>
                </a:solidFill>
              </a:rPr>
              <a:t>Without triggered updates</a:t>
            </a:r>
            <a:br>
              <a:rPr lang="en-US" sz="1400" dirty="0">
                <a:solidFill>
                  <a:srgbClr val="3318FA"/>
                </a:solidFill>
              </a:rPr>
            </a:br>
            <a:r>
              <a:rPr lang="en-US" sz="1400" dirty="0">
                <a:solidFill>
                  <a:srgbClr val="3318FA"/>
                </a:solidFill>
              </a:rPr>
              <a:t>its identical, just slower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CD64D1-2CB3-4676-953C-F01969D903F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Bad news may travel slowly (count to </a:t>
            </a:r>
            <a:r>
              <a:rPr lang="en-US" sz="2400" dirty="0">
                <a:ea typeface="Times New Roman" pitchFamily="18" charset="0"/>
                <a:cs typeface="Arial" charset="0"/>
                <a:sym typeface="Symbol" pitchFamily="18" charset="2"/>
              </a:rPr>
              <a:t>)</a:t>
            </a:r>
            <a:r>
              <a:rPr lang="en-US" sz="2800" dirty="0"/>
              <a:t>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848600" cy="914400"/>
          </a:xfrm>
        </p:spPr>
        <p:txBody>
          <a:bodyPr/>
          <a:lstStyle/>
          <a:p>
            <a:pPr eaLnBrk="1" hangingPunct="1"/>
            <a:r>
              <a:rPr lang="en-US" sz="1800" dirty="0"/>
              <a:t>(A, B) goes down. </a:t>
            </a:r>
          </a:p>
          <a:p>
            <a:pPr eaLnBrk="1" hangingPunct="1"/>
            <a:r>
              <a:rPr lang="en-US" sz="1800" u="sng" dirty="0"/>
              <a:t>Assume nodes remember earlier neighbor reports</a:t>
            </a:r>
            <a:r>
              <a:rPr lang="en-US" sz="1800" dirty="0"/>
              <a:t> </a:t>
            </a:r>
          </a:p>
          <a:p>
            <a:pPr eaLnBrk="1" hangingPunct="1"/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denotes next-hop neighbor to A..</a:t>
            </a:r>
          </a:p>
          <a:p>
            <a:pPr eaLnBrk="1" hangingPunct="1"/>
            <a:r>
              <a:rPr lang="en-US" sz="1800" dirty="0"/>
              <a:t>B sees the link is down, recalls that C = 2, and points to C with cost 3</a:t>
            </a:r>
          </a:p>
        </p:txBody>
      </p:sp>
      <p:sp>
        <p:nvSpPr>
          <p:cNvPr id="25605" name="Rectangle 20"/>
          <p:cNvSpPr>
            <a:spLocks noChangeArrowheads="1"/>
          </p:cNvSpPr>
          <p:nvPr/>
        </p:nvSpPr>
        <p:spPr bwMode="auto">
          <a:xfrm>
            <a:off x="2871788" y="1328738"/>
            <a:ext cx="860425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6" name="Rectangle 26"/>
          <p:cNvSpPr>
            <a:spLocks noChangeArrowheads="1"/>
          </p:cNvSpPr>
          <p:nvPr/>
        </p:nvSpPr>
        <p:spPr bwMode="auto">
          <a:xfrm>
            <a:off x="2871788" y="1328738"/>
            <a:ext cx="860425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7" name="Rectangle 223"/>
          <p:cNvSpPr>
            <a:spLocks noChangeArrowheads="1"/>
          </p:cNvSpPr>
          <p:nvPr/>
        </p:nvSpPr>
        <p:spPr bwMode="auto">
          <a:xfrm>
            <a:off x="2871788" y="1328738"/>
            <a:ext cx="860425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8" name="Rectangle 229"/>
          <p:cNvSpPr>
            <a:spLocks noChangeArrowheads="1"/>
          </p:cNvSpPr>
          <p:nvPr/>
        </p:nvSpPr>
        <p:spPr bwMode="auto">
          <a:xfrm>
            <a:off x="2871788" y="1328738"/>
            <a:ext cx="860425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73847" name="Group 439"/>
          <p:cNvGraphicFramePr>
            <a:graphicFrameLocks noGrp="1"/>
          </p:cNvGraphicFramePr>
          <p:nvPr/>
        </p:nvGraphicFramePr>
        <p:xfrm>
          <a:off x="1371600" y="3276600"/>
          <a:ext cx="5867400" cy="3171828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53" name="Line 422"/>
          <p:cNvSpPr>
            <a:spLocks noChangeShapeType="1"/>
          </p:cNvSpPr>
          <p:nvPr/>
        </p:nvSpPr>
        <p:spPr bwMode="auto">
          <a:xfrm>
            <a:off x="1585913" y="2998788"/>
            <a:ext cx="5432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4" name="Text Box 423"/>
          <p:cNvSpPr txBox="1">
            <a:spLocks noChangeArrowheads="1"/>
          </p:cNvSpPr>
          <p:nvPr/>
        </p:nvSpPr>
        <p:spPr bwMode="auto">
          <a:xfrm>
            <a:off x="2035175" y="2811463"/>
            <a:ext cx="525463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X</a:t>
            </a:r>
          </a:p>
        </p:txBody>
      </p:sp>
      <p:sp>
        <p:nvSpPr>
          <p:cNvPr id="25655" name="Oval 424"/>
          <p:cNvSpPr>
            <a:spLocks noChangeArrowheads="1"/>
          </p:cNvSpPr>
          <p:nvPr/>
        </p:nvSpPr>
        <p:spPr bwMode="auto">
          <a:xfrm>
            <a:off x="2720975" y="2962275"/>
            <a:ext cx="365125" cy="223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6" name="Oval 425"/>
          <p:cNvSpPr>
            <a:spLocks noChangeArrowheads="1"/>
          </p:cNvSpPr>
          <p:nvPr/>
        </p:nvSpPr>
        <p:spPr bwMode="auto">
          <a:xfrm>
            <a:off x="1406525" y="2947988"/>
            <a:ext cx="365125" cy="2238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7" name="Oval 426"/>
          <p:cNvSpPr>
            <a:spLocks noChangeArrowheads="1"/>
          </p:cNvSpPr>
          <p:nvPr/>
        </p:nvSpPr>
        <p:spPr bwMode="auto">
          <a:xfrm>
            <a:off x="4191000" y="2895600"/>
            <a:ext cx="365125" cy="223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Oval 427"/>
          <p:cNvSpPr>
            <a:spLocks noChangeArrowheads="1"/>
          </p:cNvSpPr>
          <p:nvPr/>
        </p:nvSpPr>
        <p:spPr bwMode="auto">
          <a:xfrm>
            <a:off x="5514975" y="2976563"/>
            <a:ext cx="365125" cy="2238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9" name="Oval 428"/>
          <p:cNvSpPr>
            <a:spLocks noChangeArrowheads="1"/>
          </p:cNvSpPr>
          <p:nvPr/>
        </p:nvSpPr>
        <p:spPr bwMode="auto">
          <a:xfrm>
            <a:off x="6878638" y="2962275"/>
            <a:ext cx="363537" cy="223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Text Box 429"/>
          <p:cNvSpPr txBox="1">
            <a:spLocks noChangeArrowheads="1"/>
          </p:cNvSpPr>
          <p:nvPr/>
        </p:nvSpPr>
        <p:spPr bwMode="auto">
          <a:xfrm>
            <a:off x="1420813" y="2644775"/>
            <a:ext cx="525462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A</a:t>
            </a:r>
          </a:p>
        </p:txBody>
      </p:sp>
      <p:sp>
        <p:nvSpPr>
          <p:cNvPr id="25661" name="Text Box 430"/>
          <p:cNvSpPr txBox="1">
            <a:spLocks noChangeArrowheads="1"/>
          </p:cNvSpPr>
          <p:nvPr/>
        </p:nvSpPr>
        <p:spPr bwMode="auto">
          <a:xfrm>
            <a:off x="2660650" y="2640013"/>
            <a:ext cx="525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B</a:t>
            </a:r>
          </a:p>
        </p:txBody>
      </p:sp>
      <p:sp>
        <p:nvSpPr>
          <p:cNvPr id="25662" name="Text Box 431"/>
          <p:cNvSpPr txBox="1">
            <a:spLocks noChangeArrowheads="1"/>
          </p:cNvSpPr>
          <p:nvPr/>
        </p:nvSpPr>
        <p:spPr bwMode="auto">
          <a:xfrm>
            <a:off x="4191000" y="2590800"/>
            <a:ext cx="525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C</a:t>
            </a:r>
          </a:p>
        </p:txBody>
      </p:sp>
      <p:sp>
        <p:nvSpPr>
          <p:cNvPr id="25663" name="Text Box 432"/>
          <p:cNvSpPr txBox="1">
            <a:spLocks noChangeArrowheads="1"/>
          </p:cNvSpPr>
          <p:nvPr/>
        </p:nvSpPr>
        <p:spPr bwMode="auto">
          <a:xfrm>
            <a:off x="5464175" y="2640013"/>
            <a:ext cx="525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D</a:t>
            </a:r>
          </a:p>
        </p:txBody>
      </p:sp>
      <p:sp>
        <p:nvSpPr>
          <p:cNvPr id="25664" name="Text Box 433"/>
          <p:cNvSpPr txBox="1">
            <a:spLocks noChangeArrowheads="1"/>
          </p:cNvSpPr>
          <p:nvPr/>
        </p:nvSpPr>
        <p:spPr bwMode="auto">
          <a:xfrm>
            <a:off x="6865938" y="2640013"/>
            <a:ext cx="525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E</a:t>
            </a:r>
          </a:p>
        </p:txBody>
      </p:sp>
      <p:sp>
        <p:nvSpPr>
          <p:cNvPr id="25665" name="AutoShape 435"/>
          <p:cNvSpPr>
            <a:spLocks/>
          </p:cNvSpPr>
          <p:nvPr/>
        </p:nvSpPr>
        <p:spPr bwMode="auto">
          <a:xfrm>
            <a:off x="1066800" y="3276600"/>
            <a:ext cx="304800" cy="3124200"/>
          </a:xfrm>
          <a:prstGeom prst="leftBrace">
            <a:avLst>
              <a:gd name="adj1" fmla="val 8541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6" name="Text Box 436"/>
          <p:cNvSpPr txBox="1">
            <a:spLocks noChangeArrowheads="1"/>
          </p:cNvSpPr>
          <p:nvPr/>
        </p:nvSpPr>
        <p:spPr bwMode="auto">
          <a:xfrm>
            <a:off x="304800" y="4191000"/>
            <a:ext cx="76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cost </a:t>
            </a:r>
          </a:p>
          <a:p>
            <a:r>
              <a:rPr lang="en-US" sz="1600" dirty="0"/>
              <a:t>to reach</a:t>
            </a:r>
          </a:p>
          <a:p>
            <a:r>
              <a:rPr lang="en-US" sz="1600" dirty="0"/>
              <a:t>A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7467600" y="4953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dirty="0"/>
              <a:t>We then continue to send triggered updates</a:t>
            </a:r>
            <a:endParaRPr lang="en-US" sz="1600" dirty="0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7391400" y="4114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dirty="0"/>
              <a:t>B remembers C’s cost of 2, and sends triggered update</a:t>
            </a:r>
            <a:endParaRPr lang="en-US" sz="1600" dirty="0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7315200" y="3352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dirty="0"/>
              <a:t>B notices link is down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737838" y="1330623"/>
            <a:ext cx="2139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318FA"/>
                </a:solidFill>
              </a:rPr>
              <a:t>Triggered updates or </a:t>
            </a:r>
            <a:br>
              <a:rPr lang="en-US" sz="1600" dirty="0">
                <a:solidFill>
                  <a:srgbClr val="3318FA"/>
                </a:solidFill>
              </a:rPr>
            </a:br>
            <a:r>
              <a:rPr lang="en-US" sz="1600" dirty="0">
                <a:solidFill>
                  <a:srgbClr val="3318FA"/>
                </a:solidFill>
              </a:rPr>
              <a:t>not we get the same </a:t>
            </a:r>
          </a:p>
          <a:p>
            <a:r>
              <a:rPr lang="en-US" sz="1600" dirty="0">
                <a:solidFill>
                  <a:srgbClr val="3318FA"/>
                </a:solidFill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Bad news may travel slowly (count to </a:t>
            </a:r>
            <a:r>
              <a:rPr lang="en-US" sz="2400" dirty="0">
                <a:ea typeface="Times New Roman" pitchFamily="18" charset="0"/>
                <a:cs typeface="Arial" charset="0"/>
                <a:sym typeface="Symbol" pitchFamily="18" charset="2"/>
              </a:rPr>
              <a:t>)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363" y="1364171"/>
            <a:ext cx="7696200" cy="1295400"/>
          </a:xfrm>
        </p:spPr>
        <p:txBody>
          <a:bodyPr/>
          <a:lstStyle/>
          <a:p>
            <a:r>
              <a:rPr lang="en-US" sz="1800" u="sng" dirty="0"/>
              <a:t>Assume nodes don’t remember earlier reports</a:t>
            </a:r>
          </a:p>
          <a:p>
            <a:r>
              <a:rPr lang="en-US" sz="1800" dirty="0"/>
              <a:t>Assume only periodic updates; </a:t>
            </a:r>
            <a:r>
              <a:rPr lang="en-US" sz="1800" u="sng" dirty="0"/>
              <a:t>no triggered updates</a:t>
            </a:r>
          </a:p>
          <a:p>
            <a:r>
              <a:rPr lang="en-US" sz="1800" dirty="0"/>
              <a:t>Same as before, except that C sends periodic update to B before B sends it to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4027E-F839-44C4-AC55-6D5A52EE715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Group 439"/>
          <p:cNvGraphicFramePr>
            <a:graphicFrameLocks noGrp="1"/>
          </p:cNvGraphicFramePr>
          <p:nvPr/>
        </p:nvGraphicFramePr>
        <p:xfrm>
          <a:off x="1371600" y="3276600"/>
          <a:ext cx="5867400" cy="3171828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Line 422"/>
          <p:cNvSpPr>
            <a:spLocks noChangeShapeType="1"/>
          </p:cNvSpPr>
          <p:nvPr/>
        </p:nvSpPr>
        <p:spPr bwMode="auto">
          <a:xfrm>
            <a:off x="1585913" y="2998788"/>
            <a:ext cx="5432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423"/>
          <p:cNvSpPr txBox="1">
            <a:spLocks noChangeArrowheads="1"/>
          </p:cNvSpPr>
          <p:nvPr/>
        </p:nvSpPr>
        <p:spPr bwMode="auto">
          <a:xfrm>
            <a:off x="2035175" y="2811463"/>
            <a:ext cx="525463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X</a:t>
            </a:r>
          </a:p>
        </p:txBody>
      </p:sp>
      <p:sp>
        <p:nvSpPr>
          <p:cNvPr id="8" name="Oval 424"/>
          <p:cNvSpPr>
            <a:spLocks noChangeArrowheads="1"/>
          </p:cNvSpPr>
          <p:nvPr/>
        </p:nvSpPr>
        <p:spPr bwMode="auto">
          <a:xfrm>
            <a:off x="2720975" y="2962275"/>
            <a:ext cx="365125" cy="223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425"/>
          <p:cNvSpPr>
            <a:spLocks noChangeArrowheads="1"/>
          </p:cNvSpPr>
          <p:nvPr/>
        </p:nvSpPr>
        <p:spPr bwMode="auto">
          <a:xfrm>
            <a:off x="1406525" y="2947988"/>
            <a:ext cx="365125" cy="2238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426"/>
          <p:cNvSpPr>
            <a:spLocks noChangeArrowheads="1"/>
          </p:cNvSpPr>
          <p:nvPr/>
        </p:nvSpPr>
        <p:spPr bwMode="auto">
          <a:xfrm>
            <a:off x="4191000" y="2895600"/>
            <a:ext cx="365125" cy="223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427"/>
          <p:cNvSpPr>
            <a:spLocks noChangeArrowheads="1"/>
          </p:cNvSpPr>
          <p:nvPr/>
        </p:nvSpPr>
        <p:spPr bwMode="auto">
          <a:xfrm>
            <a:off x="5514975" y="2976563"/>
            <a:ext cx="365125" cy="2238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428"/>
          <p:cNvSpPr>
            <a:spLocks noChangeArrowheads="1"/>
          </p:cNvSpPr>
          <p:nvPr/>
        </p:nvSpPr>
        <p:spPr bwMode="auto">
          <a:xfrm>
            <a:off x="6878638" y="2962275"/>
            <a:ext cx="363537" cy="223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429"/>
          <p:cNvSpPr txBox="1">
            <a:spLocks noChangeArrowheads="1"/>
          </p:cNvSpPr>
          <p:nvPr/>
        </p:nvSpPr>
        <p:spPr bwMode="auto">
          <a:xfrm>
            <a:off x="1420813" y="2644775"/>
            <a:ext cx="525462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A</a:t>
            </a:r>
          </a:p>
        </p:txBody>
      </p:sp>
      <p:sp>
        <p:nvSpPr>
          <p:cNvPr id="14" name="Text Box 430"/>
          <p:cNvSpPr txBox="1">
            <a:spLocks noChangeArrowheads="1"/>
          </p:cNvSpPr>
          <p:nvPr/>
        </p:nvSpPr>
        <p:spPr bwMode="auto">
          <a:xfrm>
            <a:off x="2660650" y="2640013"/>
            <a:ext cx="525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B</a:t>
            </a:r>
          </a:p>
        </p:txBody>
      </p:sp>
      <p:sp>
        <p:nvSpPr>
          <p:cNvPr id="15" name="Text Box 431"/>
          <p:cNvSpPr txBox="1">
            <a:spLocks noChangeArrowheads="1"/>
          </p:cNvSpPr>
          <p:nvPr/>
        </p:nvSpPr>
        <p:spPr bwMode="auto">
          <a:xfrm>
            <a:off x="4191000" y="2590800"/>
            <a:ext cx="525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C</a:t>
            </a:r>
          </a:p>
        </p:txBody>
      </p:sp>
      <p:sp>
        <p:nvSpPr>
          <p:cNvPr id="16" name="Text Box 432"/>
          <p:cNvSpPr txBox="1">
            <a:spLocks noChangeArrowheads="1"/>
          </p:cNvSpPr>
          <p:nvPr/>
        </p:nvSpPr>
        <p:spPr bwMode="auto">
          <a:xfrm>
            <a:off x="5464175" y="2640013"/>
            <a:ext cx="525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D</a:t>
            </a:r>
          </a:p>
        </p:txBody>
      </p:sp>
      <p:sp>
        <p:nvSpPr>
          <p:cNvPr id="17" name="Text Box 433"/>
          <p:cNvSpPr txBox="1">
            <a:spLocks noChangeArrowheads="1"/>
          </p:cNvSpPr>
          <p:nvPr/>
        </p:nvSpPr>
        <p:spPr bwMode="auto">
          <a:xfrm>
            <a:off x="6865938" y="2640013"/>
            <a:ext cx="525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E</a:t>
            </a:r>
          </a:p>
        </p:txBody>
      </p:sp>
      <p:sp>
        <p:nvSpPr>
          <p:cNvPr id="18" name="AutoShape 435"/>
          <p:cNvSpPr>
            <a:spLocks/>
          </p:cNvSpPr>
          <p:nvPr/>
        </p:nvSpPr>
        <p:spPr bwMode="auto">
          <a:xfrm>
            <a:off x="1066800" y="3276600"/>
            <a:ext cx="304800" cy="3124200"/>
          </a:xfrm>
          <a:prstGeom prst="leftBrace">
            <a:avLst>
              <a:gd name="adj1" fmla="val 8541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436"/>
          <p:cNvSpPr txBox="1">
            <a:spLocks noChangeArrowheads="1"/>
          </p:cNvSpPr>
          <p:nvPr/>
        </p:nvSpPr>
        <p:spPr bwMode="auto">
          <a:xfrm>
            <a:off x="304800" y="4191000"/>
            <a:ext cx="76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cost </a:t>
            </a:r>
          </a:p>
          <a:p>
            <a:r>
              <a:rPr lang="en-US" sz="1600" dirty="0"/>
              <a:t>to reach</a:t>
            </a:r>
          </a:p>
          <a:p>
            <a:r>
              <a:rPr lang="en-US" sz="1600" dirty="0"/>
              <a:t>A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7391400" y="38862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dirty="0"/>
              <a:t>B receives C’s cost of 2</a:t>
            </a:r>
            <a:endParaRPr lang="en-US" sz="1600" dirty="0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315200" y="3352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dirty="0"/>
              <a:t>B notices link is down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3253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D9E337-7DCB-47F5-8D28-27B66BC65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Bad news may travel slowly (count to </a:t>
            </a:r>
            <a:r>
              <a:rPr lang="en-US" sz="2400" dirty="0">
                <a:ea typeface="Times New Roman" pitchFamily="18" charset="0"/>
                <a:cs typeface="Arial" charset="0"/>
                <a:sym typeface="Symbol" pitchFamily="18" charset="2"/>
              </a:rPr>
              <a:t>)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61256"/>
            <a:ext cx="7467600" cy="1693862"/>
          </a:xfrm>
          <a:noFill/>
        </p:spPr>
        <p:txBody>
          <a:bodyPr/>
          <a:lstStyle/>
          <a:p>
            <a:pPr eaLnBrk="1" hangingPunct="1"/>
            <a:r>
              <a:rPr lang="en-US" sz="1600" u="sng" dirty="0"/>
              <a:t>Assume nodes don’t remember earlier neighbor reports, assume triggered updates</a:t>
            </a:r>
            <a:r>
              <a:rPr lang="en-US" sz="1600" dirty="0"/>
              <a:t> 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B sees the link is down, sets cost = </a:t>
            </a:r>
            <a:r>
              <a:rPr lang="en-US" sz="1600" dirty="0">
                <a:ea typeface="Times New Roman" pitchFamily="18" charset="0"/>
                <a:cs typeface="Arial" charset="0"/>
                <a:sym typeface="Symbol" pitchFamily="18" charset="2"/>
              </a:rPr>
              <a:t></a:t>
            </a:r>
            <a:r>
              <a:rPr lang="en-US" sz="1600" dirty="0"/>
              <a:t>, and assume C sends its periodic update to B (with cost 2) </a:t>
            </a:r>
            <a:r>
              <a:rPr lang="en-US" sz="1600" u="sng" dirty="0"/>
              <a:t>at the same time</a:t>
            </a:r>
            <a:r>
              <a:rPr lang="en-US" sz="1600" dirty="0"/>
              <a:t> B sends its triggered cost of </a:t>
            </a:r>
            <a:r>
              <a:rPr lang="en-US" sz="1600" dirty="0">
                <a:ea typeface="Times New Roman" pitchFamily="18" charset="0"/>
                <a:cs typeface="Arial" charset="0"/>
                <a:sym typeface="Symbol" pitchFamily="18" charset="2"/>
              </a:rPr>
              <a:t></a:t>
            </a:r>
            <a:r>
              <a:rPr lang="en-US" sz="1600" dirty="0"/>
              <a:t> to C. </a:t>
            </a:r>
          </a:p>
        </p:txBody>
      </p:sp>
      <p:sp>
        <p:nvSpPr>
          <p:cNvPr id="26673" name="Line 52"/>
          <p:cNvSpPr>
            <a:spLocks noChangeShapeType="1"/>
          </p:cNvSpPr>
          <p:nvPr/>
        </p:nvSpPr>
        <p:spPr bwMode="auto">
          <a:xfrm>
            <a:off x="1585913" y="2998788"/>
            <a:ext cx="5432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4" name="Text Box 53"/>
          <p:cNvSpPr txBox="1">
            <a:spLocks noChangeArrowheads="1"/>
          </p:cNvSpPr>
          <p:nvPr/>
        </p:nvSpPr>
        <p:spPr bwMode="auto">
          <a:xfrm>
            <a:off x="2035175" y="2811463"/>
            <a:ext cx="525463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X</a:t>
            </a:r>
          </a:p>
        </p:txBody>
      </p:sp>
      <p:sp>
        <p:nvSpPr>
          <p:cNvPr id="26675" name="Oval 54"/>
          <p:cNvSpPr>
            <a:spLocks noChangeArrowheads="1"/>
          </p:cNvSpPr>
          <p:nvPr/>
        </p:nvSpPr>
        <p:spPr bwMode="auto">
          <a:xfrm>
            <a:off x="2720975" y="2962275"/>
            <a:ext cx="365125" cy="223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6" name="Oval 55"/>
          <p:cNvSpPr>
            <a:spLocks noChangeArrowheads="1"/>
          </p:cNvSpPr>
          <p:nvPr/>
        </p:nvSpPr>
        <p:spPr bwMode="auto">
          <a:xfrm>
            <a:off x="1406525" y="2947988"/>
            <a:ext cx="365125" cy="2238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7" name="Oval 56"/>
          <p:cNvSpPr>
            <a:spLocks noChangeArrowheads="1"/>
          </p:cNvSpPr>
          <p:nvPr/>
        </p:nvSpPr>
        <p:spPr bwMode="auto">
          <a:xfrm>
            <a:off x="4191000" y="2895600"/>
            <a:ext cx="365125" cy="223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8" name="Oval 57"/>
          <p:cNvSpPr>
            <a:spLocks noChangeArrowheads="1"/>
          </p:cNvSpPr>
          <p:nvPr/>
        </p:nvSpPr>
        <p:spPr bwMode="auto">
          <a:xfrm>
            <a:off x="5514975" y="2976563"/>
            <a:ext cx="365125" cy="2238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9" name="Oval 58"/>
          <p:cNvSpPr>
            <a:spLocks noChangeArrowheads="1"/>
          </p:cNvSpPr>
          <p:nvPr/>
        </p:nvSpPr>
        <p:spPr bwMode="auto">
          <a:xfrm>
            <a:off x="6878638" y="2962275"/>
            <a:ext cx="363537" cy="223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80" name="Text Box 59"/>
          <p:cNvSpPr txBox="1">
            <a:spLocks noChangeArrowheads="1"/>
          </p:cNvSpPr>
          <p:nvPr/>
        </p:nvSpPr>
        <p:spPr bwMode="auto">
          <a:xfrm>
            <a:off x="1447800" y="2662237"/>
            <a:ext cx="525462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26681" name="Text Box 60"/>
          <p:cNvSpPr txBox="1">
            <a:spLocks noChangeArrowheads="1"/>
          </p:cNvSpPr>
          <p:nvPr/>
        </p:nvSpPr>
        <p:spPr bwMode="auto">
          <a:xfrm>
            <a:off x="2687637" y="2657475"/>
            <a:ext cx="525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26682" name="Text Box 61"/>
          <p:cNvSpPr txBox="1">
            <a:spLocks noChangeArrowheads="1"/>
          </p:cNvSpPr>
          <p:nvPr/>
        </p:nvSpPr>
        <p:spPr bwMode="auto">
          <a:xfrm>
            <a:off x="4217987" y="2608262"/>
            <a:ext cx="525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/>
              <a:t>C</a:t>
            </a:r>
          </a:p>
        </p:txBody>
      </p:sp>
      <p:sp>
        <p:nvSpPr>
          <p:cNvPr id="26683" name="Text Box 62"/>
          <p:cNvSpPr txBox="1">
            <a:spLocks noChangeArrowheads="1"/>
          </p:cNvSpPr>
          <p:nvPr/>
        </p:nvSpPr>
        <p:spPr bwMode="auto">
          <a:xfrm>
            <a:off x="5414962" y="2657475"/>
            <a:ext cx="525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/>
              <a:t>D</a:t>
            </a:r>
          </a:p>
        </p:txBody>
      </p:sp>
      <p:sp>
        <p:nvSpPr>
          <p:cNvPr id="26684" name="Text Box 63"/>
          <p:cNvSpPr txBox="1">
            <a:spLocks noChangeArrowheads="1"/>
          </p:cNvSpPr>
          <p:nvPr/>
        </p:nvSpPr>
        <p:spPr bwMode="auto">
          <a:xfrm>
            <a:off x="6816725" y="2657475"/>
            <a:ext cx="525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/>
              <a:t>E</a:t>
            </a:r>
          </a:p>
        </p:txBody>
      </p:sp>
      <p:graphicFrame>
        <p:nvGraphicFramePr>
          <p:cNvPr id="20" name="Group 439"/>
          <p:cNvGraphicFramePr>
            <a:graphicFrameLocks noGrp="1"/>
          </p:cNvGraphicFramePr>
          <p:nvPr/>
        </p:nvGraphicFramePr>
        <p:xfrm>
          <a:off x="1371600" y="3276600"/>
          <a:ext cx="5867400" cy="3171828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lang="en-US" sz="1400" dirty="0"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lang="en-US" sz="1400" dirty="0"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lang="en-US" sz="1400" dirty="0"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lang="en-US" sz="1400" dirty="0"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lang="en-US" sz="1400" dirty="0"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lang="en-US" sz="1400" dirty="0"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lang="en-US" sz="1400" dirty="0"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7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lang="en-US" sz="1400" dirty="0"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lang="en-US" sz="1400" dirty="0">
                          <a:ea typeface="Times New Roman" pitchFamily="18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4305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sym typeface="Wingdings" pitchFamily="2" charset="2"/>
                        </a:rPr>
                        <a:t>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AutoShape 435"/>
          <p:cNvSpPr>
            <a:spLocks/>
          </p:cNvSpPr>
          <p:nvPr/>
        </p:nvSpPr>
        <p:spPr bwMode="auto">
          <a:xfrm>
            <a:off x="1066800" y="3276600"/>
            <a:ext cx="304800" cy="3124200"/>
          </a:xfrm>
          <a:prstGeom prst="leftBrace">
            <a:avLst>
              <a:gd name="adj1" fmla="val 8541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436"/>
          <p:cNvSpPr txBox="1">
            <a:spLocks noChangeArrowheads="1"/>
          </p:cNvSpPr>
          <p:nvPr/>
        </p:nvSpPr>
        <p:spPr bwMode="auto">
          <a:xfrm>
            <a:off x="304800" y="4191000"/>
            <a:ext cx="76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cost </a:t>
            </a:r>
          </a:p>
          <a:p>
            <a:r>
              <a:rPr lang="en-US" sz="1600" dirty="0"/>
              <a:t>to reach</a:t>
            </a:r>
          </a:p>
          <a:p>
            <a:r>
              <a:rPr lang="en-US" sz="1600" dirty="0"/>
              <a:t>A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7391400" y="3352800"/>
            <a:ext cx="914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dirty="0"/>
              <a:t>Initially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7391400" y="3810000"/>
            <a:ext cx="9144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400" dirty="0"/>
              <a:t>B receives periodic update from C </a:t>
            </a:r>
            <a:r>
              <a:rPr lang="en-US" sz="1400" u="sng" dirty="0"/>
              <a:t>while sending </a:t>
            </a:r>
            <a:r>
              <a:rPr lang="en-US" sz="1400" dirty="0">
                <a:ea typeface="Times New Roman" pitchFamily="18" charset="0"/>
                <a:cs typeface="Arial" charset="0"/>
                <a:sym typeface="Symbol" pitchFamily="18" charset="2"/>
              </a:rPr>
              <a:t> to </a:t>
            </a:r>
            <a:r>
              <a:rPr lang="en-US" sz="1400" dirty="0"/>
              <a:t>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63FF49-16B8-4912-9269-42923080C44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Distance Vector Routing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Problem   A </a:t>
            </a:r>
            <a:r>
              <a:rPr lang="en-US" b="1" dirty="0">
                <a:solidFill>
                  <a:srgbClr val="FF0000"/>
                </a:solidFill>
              </a:rPr>
              <a:t>---</a:t>
            </a:r>
            <a:r>
              <a:rPr lang="en-US" dirty="0"/>
              <a:t> B </a:t>
            </a:r>
            <a:r>
              <a:rPr lang="en-US" dirty="0">
                <a:sym typeface="Symbol"/>
              </a:rPr>
              <a:t></a:t>
            </a:r>
            <a:r>
              <a:rPr lang="en-US" dirty="0"/>
              <a:t> C</a:t>
            </a:r>
          </a:p>
          <a:p>
            <a:pPr lvl="1" eaLnBrk="1" hangingPunct="1"/>
            <a:r>
              <a:rPr lang="en-US" dirty="0"/>
              <a:t>Node B notices that its link to A is broken (or is much worse in cost) </a:t>
            </a:r>
          </a:p>
          <a:p>
            <a:pPr lvl="1" eaLnBrk="1" hangingPunct="1"/>
            <a:r>
              <a:rPr lang="en-US" dirty="0"/>
              <a:t>Other nodes (C) believe that the route through B is still good</a:t>
            </a:r>
          </a:p>
          <a:p>
            <a:pPr lvl="1" eaLnBrk="1" hangingPunct="1"/>
            <a:r>
              <a:rPr lang="en-US" dirty="0"/>
              <a:t>B believes the routes of others (C) are still good (even though they go through B)</a:t>
            </a:r>
          </a:p>
          <a:p>
            <a:pPr lvl="1" eaLnBrk="1" hangingPunct="1"/>
            <a:r>
              <a:rPr lang="en-US" dirty="0"/>
              <a:t>Mutual deception!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A9E15A-617B-44FC-9F74-6C7D884124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Distance Vector Routing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/>
              <a:t>Heuristics for breaking loops</a:t>
            </a:r>
          </a:p>
          <a:p>
            <a:pPr lvl="1" eaLnBrk="1" hangingPunct="1"/>
            <a:r>
              <a:rPr lang="en-US"/>
              <a:t>Set infinity to 16</a:t>
            </a:r>
          </a:p>
          <a:p>
            <a:pPr lvl="2" eaLnBrk="1" hangingPunct="1"/>
            <a:r>
              <a:rPr lang="en-US" sz="2200"/>
              <a:t>Small limit allows fast completion of “counting to infinity”</a:t>
            </a:r>
          </a:p>
          <a:p>
            <a:pPr lvl="2" eaLnBrk="1" hangingPunct="1"/>
            <a:r>
              <a:rPr lang="en-US" sz="2200"/>
              <a:t>Limits the size of the network</a:t>
            </a:r>
          </a:p>
          <a:p>
            <a:pPr lvl="1" eaLnBrk="1" hangingPunct="1"/>
            <a:r>
              <a:rPr lang="en-US"/>
              <a:t>Split horizon</a:t>
            </a:r>
          </a:p>
          <a:p>
            <a:pPr lvl="2" eaLnBrk="1" hangingPunct="1"/>
            <a:r>
              <a:rPr lang="en-US" sz="2200"/>
              <a:t>Avoid counting to infinity by solving “mutual deception” problem</a:t>
            </a:r>
          </a:p>
          <a:p>
            <a:pPr lvl="1" eaLnBrk="1" hangingPunct="1"/>
            <a:r>
              <a:rPr lang="en-US"/>
              <a:t>Split horizon with poisoned reverse</a:t>
            </a:r>
          </a:p>
          <a:p>
            <a:pPr lvl="2" eaLnBrk="1" hangingPunct="1"/>
            <a:r>
              <a:rPr lang="en-US" sz="2200"/>
              <a:t>“Poison” the routes sent to you by your neighbors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3E59D-8B08-4E83-9AAE-4A99B558CC6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Factors</a:t>
            </a:r>
          </a:p>
          <a:p>
            <a:pPr lvl="1" eaLnBrk="1" hangingPunct="1"/>
            <a:r>
              <a:rPr lang="en-US" sz="2000" dirty="0"/>
              <a:t>Network topology can change</a:t>
            </a:r>
          </a:p>
          <a:p>
            <a:pPr lvl="1" eaLnBrk="1" hangingPunct="1"/>
            <a:r>
              <a:rPr lang="en-US" sz="2000" dirty="0"/>
              <a:t>Traffic conditions can change</a:t>
            </a:r>
          </a:p>
          <a:p>
            <a:pPr lvl="2" eaLnBrk="1" hangingPunct="1"/>
            <a:r>
              <a:rPr lang="en-US" sz="1800" dirty="0"/>
              <a:t>What was a “best path” before no longer is!</a:t>
            </a:r>
          </a:p>
          <a:p>
            <a:pPr eaLnBrk="1" hangingPunct="1"/>
            <a:r>
              <a:rPr lang="en-US" sz="2200" dirty="0"/>
              <a:t>Desired Properties</a:t>
            </a:r>
          </a:p>
          <a:p>
            <a:pPr lvl="1" eaLnBrk="1" hangingPunct="1"/>
            <a:r>
              <a:rPr lang="en-US" sz="2000" dirty="0"/>
              <a:t>Correctness</a:t>
            </a:r>
          </a:p>
          <a:p>
            <a:pPr lvl="1" eaLnBrk="1" hangingPunct="1"/>
            <a:r>
              <a:rPr lang="en-US" sz="2000" dirty="0"/>
              <a:t>Simplicity</a:t>
            </a:r>
          </a:p>
          <a:p>
            <a:pPr lvl="1" eaLnBrk="1" hangingPunct="1"/>
            <a:r>
              <a:rPr lang="en-US" sz="2000" dirty="0"/>
              <a:t>Robustness</a:t>
            </a:r>
          </a:p>
          <a:p>
            <a:pPr lvl="1" eaLnBrk="1" hangingPunct="1"/>
            <a:r>
              <a:rPr lang="en-US" sz="2000" dirty="0"/>
              <a:t>Find paths with </a:t>
            </a:r>
          </a:p>
          <a:p>
            <a:pPr lvl="2" eaLnBrk="1" hangingPunct="1"/>
            <a:r>
              <a:rPr lang="en-US" sz="1800" dirty="0"/>
              <a:t>High throughput</a:t>
            </a:r>
          </a:p>
          <a:p>
            <a:pPr lvl="2" eaLnBrk="1" hangingPunct="1"/>
            <a:r>
              <a:rPr lang="en-US" sz="1800" dirty="0"/>
              <a:t>Low end-to-end latency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D42B16-CB43-43E1-8B63-14F11422642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Split Horizon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Avoid counting to infinity by solving “mutual deception” problem.</a:t>
            </a:r>
          </a:p>
          <a:p>
            <a:pPr eaLnBrk="1" hangingPunct="1"/>
            <a:r>
              <a:rPr lang="en-US" dirty="0"/>
              <a:t>When </a:t>
            </a:r>
            <a:r>
              <a:rPr lang="en-US" b="1" dirty="0"/>
              <a:t>C</a:t>
            </a:r>
            <a:r>
              <a:rPr lang="en-US" dirty="0"/>
              <a:t> sends an update to node </a:t>
            </a:r>
            <a:r>
              <a:rPr lang="en-US" b="1" dirty="0"/>
              <a:t>B</a:t>
            </a:r>
            <a:r>
              <a:rPr lang="en-US" dirty="0"/>
              <a:t>, it does not include destinations that </a:t>
            </a:r>
            <a:r>
              <a:rPr lang="en-US" b="1" dirty="0"/>
              <a:t>C</a:t>
            </a:r>
            <a:r>
              <a:rPr lang="en-US" dirty="0"/>
              <a:t> routes through </a:t>
            </a:r>
            <a:r>
              <a:rPr lang="en-US" b="1" dirty="0"/>
              <a:t>B</a:t>
            </a:r>
            <a:endParaRPr lang="en-US" dirty="0"/>
          </a:p>
          <a:p>
            <a:pPr lvl="2" eaLnBrk="1" hangingPunct="1"/>
            <a:endParaRPr lang="en-US" sz="2200" dirty="0"/>
          </a:p>
        </p:txBody>
      </p:sp>
      <p:sp>
        <p:nvSpPr>
          <p:cNvPr id="5" name="Oval 4"/>
          <p:cNvSpPr/>
          <p:nvPr/>
        </p:nvSpPr>
        <p:spPr bwMode="auto">
          <a:xfrm>
            <a:off x="1676400" y="4229100"/>
            <a:ext cx="457200" cy="381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57600" y="4229100"/>
            <a:ext cx="457200" cy="381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229100"/>
            <a:ext cx="457200" cy="381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6"/>
            <a:endCxn id="6" idx="2"/>
          </p:cNvCxnSpPr>
          <p:nvPr/>
        </p:nvCxnSpPr>
        <p:spPr bwMode="auto">
          <a:xfrm>
            <a:off x="2133600" y="4419600"/>
            <a:ext cx="152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905000" y="453390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update(cost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A is not included in the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list of pairs of “cost”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438400" y="4305300"/>
            <a:ext cx="1066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371600" y="38481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rtb</a:t>
            </a:r>
            <a:r>
              <a:rPr lang="en-US" dirty="0"/>
              <a:t>[A]=B</a:t>
            </a:r>
          </a:p>
        </p:txBody>
      </p: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 bwMode="auto">
          <a:xfrm>
            <a:off x="4114800" y="4419600"/>
            <a:ext cx="2286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Horizon (continued 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</a:t>
            </a:r>
            <a:r>
              <a:rPr lang="en-US" b="1" dirty="0"/>
              <a:t>B</a:t>
            </a:r>
            <a:r>
              <a:rPr lang="en-US" dirty="0"/>
              <a:t> thinks the route is not through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 will not point to </a:t>
            </a:r>
            <a:r>
              <a:rPr lang="en-US" b="1" dirty="0"/>
              <a:t>C</a:t>
            </a:r>
            <a:r>
              <a:rPr lang="en-US" dirty="0"/>
              <a:t> (no loop is formed!) since </a:t>
            </a:r>
            <a:r>
              <a:rPr lang="en-US" b="1" dirty="0"/>
              <a:t>C</a:t>
            </a:r>
            <a:r>
              <a:rPr lang="en-US" dirty="0"/>
              <a:t> does not offer a route.</a:t>
            </a:r>
          </a:p>
          <a:p>
            <a:pPr eaLnBrk="1" hangingPunct="1"/>
            <a:r>
              <a:rPr lang="en-US" dirty="0"/>
              <a:t>If </a:t>
            </a:r>
            <a:r>
              <a:rPr lang="en-US" b="1" dirty="0"/>
              <a:t>B</a:t>
            </a:r>
            <a:r>
              <a:rPr lang="en-US" dirty="0"/>
              <a:t> thinks route </a:t>
            </a:r>
            <a:r>
              <a:rPr lang="en-US" b="1" i="1" u="sng" dirty="0"/>
              <a:t>is</a:t>
            </a:r>
            <a:r>
              <a:rPr lang="en-US" dirty="0"/>
              <a:t> through </a:t>
            </a:r>
            <a:r>
              <a:rPr lang="en-US" b="1" dirty="0"/>
              <a:t>C </a:t>
            </a:r>
            <a:r>
              <a:rPr lang="en-US" dirty="0"/>
              <a:t>(loop already exists), </a:t>
            </a:r>
            <a:r>
              <a:rPr lang="en-US" b="1" dirty="0"/>
              <a:t>B</a:t>
            </a:r>
            <a:r>
              <a:rPr lang="en-US" dirty="0"/>
              <a:t> will timeout (doesn’t receive information from </a:t>
            </a:r>
            <a:r>
              <a:rPr lang="en-US" b="1" dirty="0"/>
              <a:t>C</a:t>
            </a:r>
            <a:r>
              <a:rPr lang="en-US" dirty="0"/>
              <a:t>) and removes the route eventually</a:t>
            </a:r>
          </a:p>
          <a:p>
            <a:pPr lvl="3" eaLnBrk="1" hangingPunct="1"/>
            <a:r>
              <a:rPr lang="en-US" dirty="0"/>
              <a:t>Note that in this case, </a:t>
            </a:r>
            <a:r>
              <a:rPr lang="en-US" b="1" dirty="0"/>
              <a:t>C</a:t>
            </a:r>
            <a:r>
              <a:rPr lang="en-US" dirty="0"/>
              <a:t> does not receive information from </a:t>
            </a:r>
            <a:r>
              <a:rPr lang="en-US" b="1" dirty="0"/>
              <a:t>B</a:t>
            </a:r>
            <a:r>
              <a:rPr lang="en-US" dirty="0"/>
              <a:t> either !!!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4027E-F839-44C4-AC55-6D5A52EE715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1676400" y="5181600"/>
            <a:ext cx="457200" cy="381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657600" y="5181600"/>
            <a:ext cx="457200" cy="381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400800" y="5181600"/>
            <a:ext cx="457200" cy="381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>
            <a:stCxn id="13" idx="6"/>
            <a:endCxn id="14" idx="2"/>
          </p:cNvCxnSpPr>
          <p:nvPr/>
        </p:nvCxnSpPr>
        <p:spPr bwMode="auto">
          <a:xfrm>
            <a:off x="2133600" y="5372100"/>
            <a:ext cx="152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905000" y="548640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update(cost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A is not included in the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list of pairs of “cost”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438400" y="5257800"/>
            <a:ext cx="1066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371600" y="4800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rtb</a:t>
            </a:r>
            <a:r>
              <a:rPr lang="en-US" dirty="0"/>
              <a:t>[A]=B</a:t>
            </a:r>
          </a:p>
        </p:txBody>
      </p:sp>
      <p:cxnSp>
        <p:nvCxnSpPr>
          <p:cNvPr id="20" name="Straight Arrow Connector 19"/>
          <p:cNvCxnSpPr>
            <a:stCxn id="14" idx="6"/>
            <a:endCxn id="15" idx="2"/>
          </p:cNvCxnSpPr>
          <p:nvPr/>
        </p:nvCxnSpPr>
        <p:spPr bwMode="auto">
          <a:xfrm>
            <a:off x="4114800" y="5372100"/>
            <a:ext cx="2286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A75E64-E268-492D-BF8D-EA903EF481D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8305800" cy="557213"/>
          </a:xfrm>
        </p:spPr>
        <p:txBody>
          <a:bodyPr/>
          <a:lstStyle/>
          <a:p>
            <a:pPr eaLnBrk="1" hangingPunct="1"/>
            <a:r>
              <a:rPr lang="en-US" sz="2900" dirty="0"/>
              <a:t>Split Horizon and “Poisoned Reverse”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</a:pPr>
            <a:r>
              <a:rPr lang="en-US" dirty="0"/>
              <a:t>Distance Vector with Split Horizon and Poisoned Reverse: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</a:pPr>
            <a:r>
              <a:rPr lang="en-US" sz="2400" dirty="0"/>
              <a:t>When </a:t>
            </a:r>
            <a:r>
              <a:rPr lang="en-US" sz="2400" b="1" dirty="0"/>
              <a:t>C </a:t>
            </a:r>
            <a:r>
              <a:rPr lang="en-US" sz="2400" dirty="0"/>
              <a:t>sends updates to node </a:t>
            </a:r>
            <a:r>
              <a:rPr lang="en-US" sz="2400" b="1" dirty="0"/>
              <a:t>B</a:t>
            </a:r>
            <a:r>
              <a:rPr lang="en-US" sz="2400" dirty="0"/>
              <a:t>, destinations that </a:t>
            </a:r>
            <a:r>
              <a:rPr lang="en-US" sz="2400" b="1" dirty="0"/>
              <a:t>C</a:t>
            </a:r>
            <a:r>
              <a:rPr lang="en-US" sz="2400" dirty="0"/>
              <a:t> routes through </a:t>
            </a:r>
            <a:r>
              <a:rPr lang="en-US" sz="2400" b="1" dirty="0"/>
              <a:t>B</a:t>
            </a:r>
            <a:r>
              <a:rPr lang="en-US" sz="2400" dirty="0"/>
              <a:t> are sent with a distance of infinity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</a:pPr>
            <a:r>
              <a:rPr lang="en-US" sz="2400" dirty="0"/>
              <a:t>It’s faster: you don’t need to wait for </a:t>
            </a:r>
            <a:r>
              <a:rPr lang="en-US" sz="2400" b="1" dirty="0"/>
              <a:t>B</a:t>
            </a:r>
            <a:r>
              <a:rPr lang="en-US" sz="2400" dirty="0"/>
              <a:t> to timeout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676400" y="5181600"/>
            <a:ext cx="457200" cy="381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57600" y="5181600"/>
            <a:ext cx="457200" cy="381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400800" y="5181600"/>
            <a:ext cx="457200" cy="381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5" idx="6"/>
            <a:endCxn id="17" idx="2"/>
          </p:cNvCxnSpPr>
          <p:nvPr/>
        </p:nvCxnSpPr>
        <p:spPr bwMode="auto">
          <a:xfrm>
            <a:off x="2133600" y="5372100"/>
            <a:ext cx="152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05000" y="5486400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update(cost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     cost[A] = ∞</a:t>
            </a:r>
            <a:br>
              <a:rPr lang="en-US" dirty="0">
                <a:sym typeface="Symbol"/>
              </a:rPr>
            </a:b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2438400" y="5257800"/>
            <a:ext cx="1066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371600" y="4800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rtb</a:t>
            </a:r>
            <a:r>
              <a:rPr lang="en-US" dirty="0"/>
              <a:t>[A]=B</a:t>
            </a:r>
          </a:p>
        </p:txBody>
      </p:sp>
      <p:cxnSp>
        <p:nvCxnSpPr>
          <p:cNvPr id="23" name="Straight Arrow Connector 22"/>
          <p:cNvCxnSpPr>
            <a:stCxn id="17" idx="6"/>
            <a:endCxn id="18" idx="2"/>
          </p:cNvCxnSpPr>
          <p:nvPr/>
        </p:nvCxnSpPr>
        <p:spPr bwMode="auto">
          <a:xfrm>
            <a:off x="4114800" y="5372100"/>
            <a:ext cx="2286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(destination 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3434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Assume updates are not triggered (only periodic)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Assume you don’t remember earlier updates from neighbors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Assume S. H. with P. R.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the steady state?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the best and the worst that can happen to the route to Z if the link from X to Y changes in cost from 10 to 1000?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if you DO remember your neighbor’s earlier cost?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4027E-F839-44C4-AC55-6D5A52EE715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096000" y="1371600"/>
            <a:ext cx="685800" cy="4572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2362200"/>
            <a:ext cx="533400" cy="4572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248400" y="3352800"/>
            <a:ext cx="533400" cy="4572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467600" y="4114800"/>
            <a:ext cx="533400" cy="4572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00800" y="5029200"/>
            <a:ext cx="533400" cy="4572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181600" y="4114800"/>
            <a:ext cx="533400" cy="4572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324600" y="1828800"/>
            <a:ext cx="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553200" y="1752600"/>
            <a:ext cx="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400800" y="2895600"/>
            <a:ext cx="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629400" y="2819400"/>
            <a:ext cx="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6" name="Straight Arrow Connector 15"/>
          <p:cNvCxnSpPr>
            <a:stCxn id="7" idx="2"/>
          </p:cNvCxnSpPr>
          <p:nvPr/>
        </p:nvCxnSpPr>
        <p:spPr bwMode="auto">
          <a:xfrm flipH="1">
            <a:off x="5638800" y="3581400"/>
            <a:ext cx="6096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3"/>
          </p:cNvCxnSpPr>
          <p:nvPr/>
        </p:nvCxnSpPr>
        <p:spPr bwMode="auto">
          <a:xfrm flipH="1">
            <a:off x="5715000" y="3743045"/>
            <a:ext cx="611515" cy="6003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6858000" y="4410355"/>
            <a:ext cx="609600" cy="533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934200" y="4572000"/>
            <a:ext cx="611515" cy="6003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8" name="Straight Arrow Connector 27"/>
          <p:cNvCxnSpPr>
            <a:stCxn id="8" idx="1"/>
          </p:cNvCxnSpPr>
          <p:nvPr/>
        </p:nvCxnSpPr>
        <p:spPr bwMode="auto">
          <a:xfrm flipH="1" flipV="1">
            <a:off x="6781800" y="3581400"/>
            <a:ext cx="763915" cy="6003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8" idx="2"/>
          </p:cNvCxnSpPr>
          <p:nvPr/>
        </p:nvCxnSpPr>
        <p:spPr bwMode="auto">
          <a:xfrm flipH="1" flipV="1">
            <a:off x="6705601" y="3733801"/>
            <a:ext cx="761999" cy="6095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5638799" y="4495799"/>
            <a:ext cx="763915" cy="6003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562600" y="4648200"/>
            <a:ext cx="761999" cy="6095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790126" y="1992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53200" y="1992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86600" y="3505200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10200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81800" y="434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0" y="4495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0" y="4800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29400" y="3886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19800" y="3886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8800" y="3505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67400" y="2907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5600" y="28956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10        1000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F08363-03F0-4C60-B3CF-041B6D66F81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Please view additional PDF slides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 have another scenario here SH with PR fails.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You don’t have to go through it but it is quite illustrative. 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848FE-254E-448B-9098-0C22D32A9C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Distance Vector Routing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Problem</a:t>
            </a:r>
          </a:p>
          <a:p>
            <a:pPr lvl="1" eaLnBrk="1" hangingPunct="1"/>
            <a:r>
              <a:rPr lang="en-US"/>
              <a:t>Information propagates slowly</a:t>
            </a:r>
          </a:p>
          <a:p>
            <a:pPr lvl="2" eaLnBrk="1" hangingPunct="1"/>
            <a:r>
              <a:rPr lang="en-US"/>
              <a:t>One period per hop for new routes (mitigated if we do triggered updates)</a:t>
            </a:r>
          </a:p>
          <a:p>
            <a:pPr lvl="2" eaLnBrk="1" hangingPunct="1"/>
            <a:r>
              <a:rPr lang="en-US"/>
              <a:t>Count to infinity to detect lost routes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31631-E04E-4835-A7B3-99340E6B0E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Routing: Ideal Approach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1063625"/>
          </a:xfrm>
        </p:spPr>
        <p:txBody>
          <a:bodyPr/>
          <a:lstStyle/>
          <a:p>
            <a:pPr eaLnBrk="1" hangingPunct="1"/>
            <a:r>
              <a:rPr lang="en-US"/>
              <a:t>Maintain information about each link</a:t>
            </a:r>
          </a:p>
          <a:p>
            <a:pPr eaLnBrk="1" hangingPunct="1"/>
            <a:r>
              <a:rPr lang="en-US"/>
              <a:t>Calculate “fastest path” between each directed pair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66800" y="33528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A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029200" y="30480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C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B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895600" y="41148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D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562600" y="44196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G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962400" y="49530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F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219200" y="4648200"/>
            <a:ext cx="457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E</a:t>
            </a:r>
          </a:p>
        </p:txBody>
      </p:sp>
      <p:cxnSp>
        <p:nvCxnSpPr>
          <p:cNvPr id="8204" name="AutoShape 12"/>
          <p:cNvCxnSpPr>
            <a:cxnSpLocks noChangeShapeType="1"/>
            <a:stCxn id="8197" idx="2"/>
            <a:endCxn id="8200" idx="1"/>
          </p:cNvCxnSpPr>
          <p:nvPr/>
        </p:nvCxnSpPr>
        <p:spPr bwMode="auto">
          <a:xfrm>
            <a:off x="1295400" y="3819525"/>
            <a:ext cx="15906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5" name="AutoShape 13"/>
          <p:cNvCxnSpPr>
            <a:cxnSpLocks noChangeShapeType="1"/>
            <a:stCxn id="8199" idx="2"/>
            <a:endCxn id="8200" idx="3"/>
          </p:cNvCxnSpPr>
          <p:nvPr/>
        </p:nvCxnSpPr>
        <p:spPr bwMode="auto">
          <a:xfrm flipH="1">
            <a:off x="3362325" y="3514725"/>
            <a:ext cx="371475" cy="828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AutoShape 14"/>
          <p:cNvCxnSpPr>
            <a:cxnSpLocks noChangeShapeType="1"/>
            <a:stCxn id="8199" idx="3"/>
            <a:endCxn id="8198" idx="1"/>
          </p:cNvCxnSpPr>
          <p:nvPr/>
        </p:nvCxnSpPr>
        <p:spPr bwMode="auto">
          <a:xfrm>
            <a:off x="3971925" y="3276600"/>
            <a:ext cx="1047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15"/>
          <p:cNvCxnSpPr>
            <a:cxnSpLocks noChangeShapeType="1"/>
            <a:stCxn id="8203" idx="0"/>
            <a:endCxn id="8200" idx="1"/>
          </p:cNvCxnSpPr>
          <p:nvPr/>
        </p:nvCxnSpPr>
        <p:spPr bwMode="auto">
          <a:xfrm flipV="1">
            <a:off x="1447800" y="4343400"/>
            <a:ext cx="1438275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6"/>
          <p:cNvCxnSpPr>
            <a:cxnSpLocks noChangeShapeType="1"/>
            <a:stCxn id="8203" idx="0"/>
            <a:endCxn id="8197" idx="2"/>
          </p:cNvCxnSpPr>
          <p:nvPr/>
        </p:nvCxnSpPr>
        <p:spPr bwMode="auto">
          <a:xfrm flipH="1" flipV="1">
            <a:off x="1295400" y="3819525"/>
            <a:ext cx="152400" cy="81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7"/>
          <p:cNvCxnSpPr>
            <a:cxnSpLocks noChangeShapeType="1"/>
            <a:stCxn id="8203" idx="3"/>
            <a:endCxn id="8202" idx="1"/>
          </p:cNvCxnSpPr>
          <p:nvPr/>
        </p:nvCxnSpPr>
        <p:spPr bwMode="auto">
          <a:xfrm>
            <a:off x="1685925" y="4876800"/>
            <a:ext cx="22669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18"/>
          <p:cNvCxnSpPr>
            <a:cxnSpLocks noChangeShapeType="1"/>
            <a:stCxn id="8201" idx="0"/>
            <a:endCxn id="8198" idx="2"/>
          </p:cNvCxnSpPr>
          <p:nvPr/>
        </p:nvCxnSpPr>
        <p:spPr bwMode="auto">
          <a:xfrm flipH="1" flipV="1">
            <a:off x="5257800" y="3514725"/>
            <a:ext cx="533400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9"/>
          <p:cNvCxnSpPr>
            <a:cxnSpLocks noChangeShapeType="1"/>
            <a:stCxn id="8202" idx="3"/>
            <a:endCxn id="8201" idx="1"/>
          </p:cNvCxnSpPr>
          <p:nvPr/>
        </p:nvCxnSpPr>
        <p:spPr bwMode="auto">
          <a:xfrm flipV="1">
            <a:off x="4429125" y="4648200"/>
            <a:ext cx="1123950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20"/>
          <p:cNvCxnSpPr>
            <a:cxnSpLocks noChangeShapeType="1"/>
            <a:stCxn id="8198" idx="2"/>
            <a:endCxn id="8202" idx="0"/>
          </p:cNvCxnSpPr>
          <p:nvPr/>
        </p:nvCxnSpPr>
        <p:spPr bwMode="auto">
          <a:xfrm flipH="1">
            <a:off x="4191000" y="3514725"/>
            <a:ext cx="1066800" cy="1428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AutoShape 21"/>
          <p:cNvCxnSpPr>
            <a:cxnSpLocks noChangeShapeType="1"/>
            <a:stCxn id="8198" idx="1"/>
            <a:endCxn id="8200" idx="3"/>
          </p:cNvCxnSpPr>
          <p:nvPr/>
        </p:nvCxnSpPr>
        <p:spPr bwMode="auto">
          <a:xfrm flipH="1">
            <a:off x="3362325" y="3276600"/>
            <a:ext cx="1657350" cy="1066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6324600" y="3048000"/>
            <a:ext cx="1981200" cy="149271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dirty="0"/>
              <a:t>For each direction</a:t>
            </a:r>
            <a:br>
              <a:rPr lang="en-US" sz="1400" dirty="0"/>
            </a:br>
            <a:r>
              <a:rPr lang="en-US" sz="1400" dirty="0"/>
              <a:t>of each link, maintain: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 dirty="0"/>
              <a:t>Available bandwidth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 dirty="0"/>
              <a:t>Propagation delay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400" dirty="0"/>
              <a:t>Queuing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3C0EC-CF5B-4FC9-B27F-E132344E36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Routing: Ideal Approach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Problems</a:t>
            </a:r>
            <a:endParaRPr lang="en-US" sz="2200" b="1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Unbounded amount of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Queuing delay can change rapidly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Graph connectivity can change rapidly</a:t>
            </a: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Solution</a:t>
            </a:r>
            <a:endParaRPr lang="en-US" sz="2200" b="1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Dynamic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u="sng" dirty="0"/>
              <a:t>Periodically</a:t>
            </a:r>
            <a:r>
              <a:rPr lang="en-US" sz="1700" dirty="0"/>
              <a:t> recalculate routes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Distributed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No single point of failure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Reduced computation per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Abstract Metric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“Distance” may combine many factors (we assume a simple cost)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Use heuristics to map multiple factors into a single “distance” (or cost)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BF64B-A7F6-4F2B-AA48-686ABDD1114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Routing 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305800" cy="4419600"/>
          </a:xfrm>
        </p:spPr>
        <p:txBody>
          <a:bodyPr/>
          <a:lstStyle/>
          <a:p>
            <a:pPr eaLnBrk="1" hangingPunct="1"/>
            <a:r>
              <a:rPr lang="en-US" sz="2100" dirty="0"/>
              <a:t>Algorithms</a:t>
            </a:r>
          </a:p>
          <a:p>
            <a:pPr eaLnBrk="1" hangingPunct="1"/>
            <a:endParaRPr lang="en-US" sz="2100" dirty="0"/>
          </a:p>
          <a:p>
            <a:pPr lvl="1" eaLnBrk="1" hangingPunct="1"/>
            <a:r>
              <a:rPr lang="en-US" sz="2000" dirty="0">
                <a:solidFill>
                  <a:srgbClr val="3318FA"/>
                </a:solidFill>
              </a:rPr>
              <a:t>Static</a:t>
            </a:r>
            <a:r>
              <a:rPr lang="en-US" sz="2000" dirty="0"/>
              <a:t> shortest path algorithms (</a:t>
            </a:r>
            <a:r>
              <a:rPr lang="en-US" sz="2000" u="sng" dirty="0"/>
              <a:t>network graph is given</a:t>
            </a:r>
            <a:r>
              <a:rPr lang="en-US" sz="2000" dirty="0"/>
              <a:t>)</a:t>
            </a:r>
          </a:p>
          <a:p>
            <a:pPr lvl="2" eaLnBrk="1" hangingPunct="1"/>
            <a:r>
              <a:rPr lang="en-US" dirty="0"/>
              <a:t>Bellman-Ford</a:t>
            </a:r>
          </a:p>
          <a:p>
            <a:pPr lvl="3" eaLnBrk="1" hangingPunct="1"/>
            <a:r>
              <a:rPr lang="en-US" sz="1800" dirty="0"/>
              <a:t>Based on comparing information with neighboring nodes</a:t>
            </a:r>
          </a:p>
          <a:p>
            <a:pPr lvl="2" eaLnBrk="1" hangingPunct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3" eaLnBrk="1" hangingPunct="1"/>
            <a:r>
              <a:rPr lang="en-US" sz="1800" dirty="0"/>
              <a:t>Build tree from source to all other nodes</a:t>
            </a:r>
          </a:p>
          <a:p>
            <a:pPr lvl="3" eaLnBrk="1" hangingPunct="1"/>
            <a:endParaRPr lang="en-US" sz="1800" dirty="0"/>
          </a:p>
          <a:p>
            <a:pPr lvl="1" eaLnBrk="1" hangingPunct="1"/>
            <a:r>
              <a:rPr lang="en-US" sz="2000" dirty="0">
                <a:solidFill>
                  <a:srgbClr val="3318FA"/>
                </a:solidFill>
              </a:rPr>
              <a:t>Distributed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3318FA"/>
                </a:solidFill>
              </a:rPr>
              <a:t>dynamic </a:t>
            </a:r>
            <a:r>
              <a:rPr lang="en-US" sz="2000" dirty="0"/>
              <a:t>routing algorithms (</a:t>
            </a:r>
            <a:r>
              <a:rPr lang="en-US" sz="2000" u="sng" dirty="0"/>
              <a:t>graph is “discovered”</a:t>
            </a:r>
            <a:r>
              <a:rPr lang="en-US" sz="2000" dirty="0"/>
              <a:t>)</a:t>
            </a:r>
          </a:p>
          <a:p>
            <a:pPr lvl="2" eaLnBrk="1" hangingPunct="1"/>
            <a:r>
              <a:rPr lang="en-US" dirty="0"/>
              <a:t>Distance vector routing</a:t>
            </a:r>
          </a:p>
          <a:p>
            <a:pPr lvl="3" eaLnBrk="1" hangingPunct="1"/>
            <a:r>
              <a:rPr lang="en-US" sz="1800" dirty="0"/>
              <a:t>Distributed form of Bellman-Ford</a:t>
            </a:r>
          </a:p>
          <a:p>
            <a:pPr lvl="2" eaLnBrk="1" hangingPunct="1"/>
            <a:r>
              <a:rPr lang="en-US" dirty="0"/>
              <a:t>Link state routing</a:t>
            </a:r>
          </a:p>
          <a:p>
            <a:pPr lvl="3" eaLnBrk="1" hangingPunct="1"/>
            <a:r>
              <a:rPr lang="en-US" sz="1800" dirty="0"/>
              <a:t>Distributed </a:t>
            </a:r>
            <a:r>
              <a:rPr lang="en-US" sz="1800" dirty="0" err="1"/>
              <a:t>Dijkstra’s</a:t>
            </a:r>
            <a:r>
              <a:rPr lang="en-US" sz="1800" dirty="0"/>
              <a:t>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45706-7780-4C96-A75F-753AB3112F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Bellman-Ford Algorithm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Static centralized algorithm (i.e., not used directly in a network)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Given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Directed graph with edge costs and a destination node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Finds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Least cost path from each node to a specific destination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Multiple destination nodes ???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To find shortest paths for multiple destination nodes, run entire Bellman-Ford algorithm once per 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2B0D3-B1BE-4103-AB18-2582BBB2C4B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Bellman-Ford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96200" cy="5181600"/>
          </a:xfrm>
        </p:spPr>
        <p:txBody>
          <a:bodyPr/>
          <a:lstStyle/>
          <a:p>
            <a:pPr eaLnBrk="1" hangingPunct="1"/>
            <a:r>
              <a:rPr lang="en-US" sz="2500" dirty="0"/>
              <a:t>I will assume (</a:t>
            </a:r>
            <a:r>
              <a:rPr lang="en-US" sz="2500" i="1" dirty="0"/>
              <a:t>for simplicity</a:t>
            </a:r>
            <a:r>
              <a:rPr lang="en-US" sz="2500" dirty="0"/>
              <a:t>) an undirected graph (i.e. cost is the same in both directions of an edge). </a:t>
            </a:r>
          </a:p>
          <a:p>
            <a:pPr lvl="1" eaLnBrk="1" hangingPunct="1"/>
            <a:r>
              <a:rPr lang="en-US" sz="2300" b="1" dirty="0"/>
              <a:t>You </a:t>
            </a:r>
            <a:r>
              <a:rPr lang="en-US" sz="2300" dirty="0"/>
              <a:t>can figure out the general case where each edge has different cost in its two directions. </a:t>
            </a:r>
          </a:p>
          <a:p>
            <a:pPr eaLnBrk="1" hangingPunct="1"/>
            <a:endParaRPr lang="en-US" sz="2500" dirty="0"/>
          </a:p>
          <a:p>
            <a:pPr eaLnBrk="1" hangingPunct="1"/>
            <a:r>
              <a:rPr lang="en-US" sz="2500" dirty="0"/>
              <a:t>Initially every node is labeled with </a:t>
            </a:r>
          </a:p>
          <a:p>
            <a:pPr lvl="1" eaLnBrk="1" hangingPunct="1"/>
            <a:r>
              <a:rPr lang="en-US" sz="2600" dirty="0"/>
              <a:t>its “current” cost to the destination </a:t>
            </a:r>
          </a:p>
          <a:p>
            <a:pPr lvl="1" eaLnBrk="1" hangingPunct="1"/>
            <a:r>
              <a:rPr lang="en-US" sz="2600" dirty="0"/>
              <a:t>its “current” choice of next-hop.</a:t>
            </a:r>
          </a:p>
          <a:p>
            <a:pPr lvl="1" eaLnBrk="1" hangingPunct="1"/>
            <a:endParaRPr lang="en-US" sz="2600" dirty="0"/>
          </a:p>
          <a:p>
            <a:pPr eaLnBrk="1" hangingPunct="1"/>
            <a:r>
              <a:rPr lang="en-US" dirty="0"/>
              <a:t>Note, initially no one knows how to reach the destination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0CE257-FFC2-4B42-A173-8221EC2764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dirty="0"/>
              <a:t>Bellman-Ford Algorithm</a:t>
            </a:r>
          </a:p>
        </p:txBody>
      </p:sp>
      <p:sp>
        <p:nvSpPr>
          <p:cNvPr id="14340" name="Rectangle 1029"/>
          <p:cNvSpPr>
            <a:spLocks noChangeArrowheads="1"/>
          </p:cNvSpPr>
          <p:nvPr/>
        </p:nvSpPr>
        <p:spPr bwMode="auto">
          <a:xfrm>
            <a:off x="990600" y="20574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A</a:t>
            </a:r>
          </a:p>
        </p:txBody>
      </p:sp>
      <p:sp>
        <p:nvSpPr>
          <p:cNvPr id="14341" name="Rectangle 1030"/>
          <p:cNvSpPr>
            <a:spLocks noChangeArrowheads="1"/>
          </p:cNvSpPr>
          <p:nvPr/>
        </p:nvSpPr>
        <p:spPr bwMode="auto">
          <a:xfrm>
            <a:off x="990600" y="40386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D</a:t>
            </a:r>
          </a:p>
        </p:txBody>
      </p:sp>
      <p:sp>
        <p:nvSpPr>
          <p:cNvPr id="14342" name="Rectangle 1031"/>
          <p:cNvSpPr>
            <a:spLocks noChangeArrowheads="1"/>
          </p:cNvSpPr>
          <p:nvPr/>
        </p:nvSpPr>
        <p:spPr bwMode="auto">
          <a:xfrm>
            <a:off x="3657600" y="20574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B</a:t>
            </a:r>
          </a:p>
        </p:txBody>
      </p:sp>
      <p:sp>
        <p:nvSpPr>
          <p:cNvPr id="14343" name="Rectangle 1032"/>
          <p:cNvSpPr>
            <a:spLocks noChangeArrowheads="1"/>
          </p:cNvSpPr>
          <p:nvPr/>
        </p:nvSpPr>
        <p:spPr bwMode="auto">
          <a:xfrm>
            <a:off x="3657600" y="40386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E</a:t>
            </a:r>
          </a:p>
        </p:txBody>
      </p:sp>
      <p:sp>
        <p:nvSpPr>
          <p:cNvPr id="14344" name="Rectangle 1033"/>
          <p:cNvSpPr>
            <a:spLocks noChangeArrowheads="1"/>
          </p:cNvSpPr>
          <p:nvPr/>
        </p:nvSpPr>
        <p:spPr bwMode="auto">
          <a:xfrm>
            <a:off x="6324600" y="20574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C</a:t>
            </a:r>
          </a:p>
        </p:txBody>
      </p:sp>
      <p:sp>
        <p:nvSpPr>
          <p:cNvPr id="14345" name="Rectangle 1034"/>
          <p:cNvSpPr>
            <a:spLocks noChangeArrowheads="1"/>
          </p:cNvSpPr>
          <p:nvPr/>
        </p:nvSpPr>
        <p:spPr bwMode="auto">
          <a:xfrm>
            <a:off x="6324600" y="4038600"/>
            <a:ext cx="1447800" cy="1524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1400"/>
              <a:t>Destination</a:t>
            </a:r>
          </a:p>
        </p:txBody>
      </p:sp>
      <p:cxnSp>
        <p:nvCxnSpPr>
          <p:cNvPr id="14346" name="AutoShape 1042"/>
          <p:cNvCxnSpPr>
            <a:cxnSpLocks noChangeShapeType="1"/>
            <a:stCxn id="14340" idx="3"/>
            <a:endCxn id="14342" idx="1"/>
          </p:cNvCxnSpPr>
          <p:nvPr/>
        </p:nvCxnSpPr>
        <p:spPr bwMode="auto">
          <a:xfrm>
            <a:off x="2447925" y="2819400"/>
            <a:ext cx="1200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7" name="AutoShape 1043"/>
          <p:cNvCxnSpPr>
            <a:cxnSpLocks noChangeShapeType="1"/>
            <a:stCxn id="14342" idx="3"/>
            <a:endCxn id="14344" idx="1"/>
          </p:cNvCxnSpPr>
          <p:nvPr/>
        </p:nvCxnSpPr>
        <p:spPr bwMode="auto">
          <a:xfrm>
            <a:off x="5114925" y="2819400"/>
            <a:ext cx="1200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8" name="AutoShape 1044"/>
          <p:cNvCxnSpPr>
            <a:cxnSpLocks noChangeShapeType="1"/>
            <a:stCxn id="14343" idx="3"/>
            <a:endCxn id="14345" idx="1"/>
          </p:cNvCxnSpPr>
          <p:nvPr/>
        </p:nvCxnSpPr>
        <p:spPr bwMode="auto">
          <a:xfrm>
            <a:off x="5114925" y="4800600"/>
            <a:ext cx="1200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9" name="AutoShape 1045"/>
          <p:cNvCxnSpPr>
            <a:cxnSpLocks noChangeShapeType="1"/>
            <a:stCxn id="14341" idx="3"/>
            <a:endCxn id="14343" idx="1"/>
          </p:cNvCxnSpPr>
          <p:nvPr/>
        </p:nvCxnSpPr>
        <p:spPr bwMode="auto">
          <a:xfrm>
            <a:off x="2447925" y="4800600"/>
            <a:ext cx="1200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0" name="AutoShape 1046"/>
          <p:cNvCxnSpPr>
            <a:cxnSpLocks noChangeShapeType="1"/>
            <a:stCxn id="14340" idx="2"/>
            <a:endCxn id="14341" idx="0"/>
          </p:cNvCxnSpPr>
          <p:nvPr/>
        </p:nvCxnSpPr>
        <p:spPr bwMode="auto">
          <a:xfrm>
            <a:off x="1714500" y="35909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1" name="AutoShape 1047"/>
          <p:cNvCxnSpPr>
            <a:cxnSpLocks noChangeShapeType="1"/>
            <a:stCxn id="14342" idx="2"/>
            <a:endCxn id="14343" idx="0"/>
          </p:cNvCxnSpPr>
          <p:nvPr/>
        </p:nvCxnSpPr>
        <p:spPr bwMode="auto">
          <a:xfrm>
            <a:off x="4381500" y="35909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2" name="AutoShape 1048"/>
          <p:cNvCxnSpPr>
            <a:cxnSpLocks noChangeShapeType="1"/>
            <a:stCxn id="14344" idx="2"/>
            <a:endCxn id="14345" idx="0"/>
          </p:cNvCxnSpPr>
          <p:nvPr/>
        </p:nvCxnSpPr>
        <p:spPr bwMode="auto">
          <a:xfrm>
            <a:off x="7048500" y="35909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1074"/>
          <p:cNvGrpSpPr>
            <a:grpSpLocks/>
          </p:cNvGrpSpPr>
          <p:nvPr/>
        </p:nvGrpSpPr>
        <p:grpSpPr bwMode="auto">
          <a:xfrm>
            <a:off x="1066800" y="2209800"/>
            <a:ext cx="5638800" cy="2378075"/>
            <a:chOff x="912" y="1584"/>
            <a:chExt cx="3552" cy="1498"/>
          </a:xfrm>
        </p:grpSpPr>
        <p:sp>
          <p:nvSpPr>
            <p:cNvPr id="14391" name="Text Box 1035"/>
            <p:cNvSpPr txBox="1">
              <a:spLocks noChangeArrowheads="1"/>
            </p:cNvSpPr>
            <p:nvPr/>
          </p:nvSpPr>
          <p:spPr bwMode="auto">
            <a:xfrm>
              <a:off x="912" y="163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92" name="Text Box 1049"/>
            <p:cNvSpPr txBox="1">
              <a:spLocks noChangeArrowheads="1"/>
            </p:cNvSpPr>
            <p:nvPr/>
          </p:nvSpPr>
          <p:spPr bwMode="auto">
            <a:xfrm>
              <a:off x="2592" y="1584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93" name="Text Box 1051"/>
            <p:cNvSpPr txBox="1">
              <a:spLocks noChangeArrowheads="1"/>
            </p:cNvSpPr>
            <p:nvPr/>
          </p:nvSpPr>
          <p:spPr bwMode="auto">
            <a:xfrm>
              <a:off x="4272" y="1584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94" name="Text Box 1052"/>
            <p:cNvSpPr txBox="1">
              <a:spLocks noChangeArrowheads="1"/>
            </p:cNvSpPr>
            <p:nvPr/>
          </p:nvSpPr>
          <p:spPr bwMode="auto">
            <a:xfrm>
              <a:off x="912" y="283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  <p:sp>
          <p:nvSpPr>
            <p:cNvPr id="14395" name="Text Box 1054"/>
            <p:cNvSpPr txBox="1">
              <a:spLocks noChangeArrowheads="1"/>
            </p:cNvSpPr>
            <p:nvPr/>
          </p:nvSpPr>
          <p:spPr bwMode="auto">
            <a:xfrm>
              <a:off x="2592" y="2832"/>
              <a:ext cx="19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sym typeface="Symbol" pitchFamily="18" charset="2"/>
                </a:rPr>
                <a:t></a:t>
              </a:r>
              <a:endParaRPr lang="en-US" sz="2000" b="1"/>
            </a:p>
          </p:txBody>
        </p:sp>
      </p:grpSp>
      <p:sp>
        <p:nvSpPr>
          <p:cNvPr id="14359" name="Text Box 1080"/>
          <p:cNvSpPr txBox="1">
            <a:spLocks noChangeArrowheads="1"/>
          </p:cNvSpPr>
          <p:nvPr/>
        </p:nvSpPr>
        <p:spPr bwMode="auto">
          <a:xfrm>
            <a:off x="5334000" y="44958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14360" name="Text Box 1081"/>
          <p:cNvSpPr txBox="1">
            <a:spLocks noChangeArrowheads="1"/>
          </p:cNvSpPr>
          <p:nvPr/>
        </p:nvSpPr>
        <p:spPr bwMode="auto">
          <a:xfrm>
            <a:off x="6553200" y="3657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14361" name="Text Box 1082"/>
          <p:cNvSpPr txBox="1">
            <a:spLocks noChangeArrowheads="1"/>
          </p:cNvSpPr>
          <p:nvPr/>
        </p:nvSpPr>
        <p:spPr bwMode="auto">
          <a:xfrm>
            <a:off x="2667000" y="2514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14362" name="Text Box 1083"/>
          <p:cNvSpPr txBox="1">
            <a:spLocks noChangeArrowheads="1"/>
          </p:cNvSpPr>
          <p:nvPr/>
        </p:nvSpPr>
        <p:spPr bwMode="auto">
          <a:xfrm>
            <a:off x="2667000" y="44958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14363" name="Text Box 1084"/>
          <p:cNvSpPr txBox="1">
            <a:spLocks noChangeArrowheads="1"/>
          </p:cNvSpPr>
          <p:nvPr/>
        </p:nvSpPr>
        <p:spPr bwMode="auto">
          <a:xfrm>
            <a:off x="3886200" y="3657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14364" name="Text Box 1085"/>
          <p:cNvSpPr txBox="1">
            <a:spLocks noChangeArrowheads="1"/>
          </p:cNvSpPr>
          <p:nvPr/>
        </p:nvSpPr>
        <p:spPr bwMode="auto">
          <a:xfrm>
            <a:off x="5334000" y="2514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14365" name="Text Box 1086"/>
          <p:cNvSpPr txBox="1">
            <a:spLocks noChangeArrowheads="1"/>
          </p:cNvSpPr>
          <p:nvPr/>
        </p:nvSpPr>
        <p:spPr bwMode="auto">
          <a:xfrm>
            <a:off x="1219200" y="36576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4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9428</TotalTime>
  <Words>2152</Words>
  <Application>Microsoft Office PowerPoint</Application>
  <PresentationFormat>On-screen Show (4:3)</PresentationFormat>
  <Paragraphs>687</Paragraphs>
  <Slides>35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Comic Sans MS</vt:lpstr>
      <vt:lpstr>Symbol</vt:lpstr>
      <vt:lpstr>Times New Roman</vt:lpstr>
      <vt:lpstr>Wingdings</vt:lpstr>
      <vt:lpstr>Studio</vt:lpstr>
      <vt:lpstr>Picture</vt:lpstr>
      <vt:lpstr>Routing</vt:lpstr>
      <vt:lpstr>Routing</vt:lpstr>
      <vt:lpstr>Routing</vt:lpstr>
      <vt:lpstr>Routing: Ideal Approach</vt:lpstr>
      <vt:lpstr>Routing: Ideal Approach</vt:lpstr>
      <vt:lpstr>Routing Overview</vt:lpstr>
      <vt:lpstr>Bellman-Ford Algorithm</vt:lpstr>
      <vt:lpstr>Bellman-Ford Algorithm</vt:lpstr>
      <vt:lpstr>Bellman-Ford Algorithm</vt:lpstr>
      <vt:lpstr>Bellman-Ford Algorithm</vt:lpstr>
      <vt:lpstr>When to update?</vt:lpstr>
      <vt:lpstr>Bellman-Ford Algorithm (synchronous)</vt:lpstr>
      <vt:lpstr>How to make this distributed?  </vt:lpstr>
      <vt:lpstr>Distance Vector Routing</vt:lpstr>
      <vt:lpstr>DV Code </vt:lpstr>
      <vt:lpstr>Code: declarations</vt:lpstr>
      <vt:lpstr>Code: actions (data)</vt:lpstr>
      <vt:lpstr>Code: send distance vector action, and detect down neighbors action</vt:lpstr>
      <vt:lpstr>Code: receive distance vector</vt:lpstr>
      <vt:lpstr>When to choose neigh. g as next hop to d?</vt:lpstr>
      <vt:lpstr>Integer costs</vt:lpstr>
      <vt:lpstr>Recover from link failure (destination = G, min-hop routing)</vt:lpstr>
      <vt:lpstr>Options</vt:lpstr>
      <vt:lpstr>Good news travel quickly</vt:lpstr>
      <vt:lpstr>Bad news may travel slowly (count to ) </vt:lpstr>
      <vt:lpstr>Bad news may travel slowly (count to ) </vt:lpstr>
      <vt:lpstr>Bad news may travel slowly (count to )</vt:lpstr>
      <vt:lpstr>Distance Vector Routing</vt:lpstr>
      <vt:lpstr>Distance Vector Routing</vt:lpstr>
      <vt:lpstr>Split Horizon</vt:lpstr>
      <vt:lpstr>Split Horizon (continued …)</vt:lpstr>
      <vt:lpstr>Split Horizon and “Poisoned Reverse”</vt:lpstr>
      <vt:lpstr>Another example (destination Z)</vt:lpstr>
      <vt:lpstr>Please view additional PDF slides</vt:lpstr>
      <vt:lpstr>Distance Vector Routing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Overview</dc:title>
  <dc:creator>robink</dc:creator>
  <cp:lastModifiedBy>Cobb, Jorge</cp:lastModifiedBy>
  <cp:revision>233</cp:revision>
  <cp:lastPrinted>2014-03-26T17:38:55Z</cp:lastPrinted>
  <dcterms:created xsi:type="dcterms:W3CDTF">2000-07-31T21:40:56Z</dcterms:created>
  <dcterms:modified xsi:type="dcterms:W3CDTF">2018-02-14T20:13:32Z</dcterms:modified>
</cp:coreProperties>
</file>