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1"/>
  </p:notesMasterIdLst>
  <p:handoutMasterIdLst>
    <p:handoutMasterId r:id="rId42"/>
  </p:handoutMasterIdLst>
  <p:sldIdLst>
    <p:sldId id="339" r:id="rId2"/>
    <p:sldId id="422" r:id="rId3"/>
    <p:sldId id="377" r:id="rId4"/>
    <p:sldId id="417" r:id="rId5"/>
    <p:sldId id="378" r:id="rId6"/>
    <p:sldId id="423" r:id="rId7"/>
    <p:sldId id="414" r:id="rId8"/>
    <p:sldId id="420" r:id="rId9"/>
    <p:sldId id="415" r:id="rId10"/>
    <p:sldId id="418" r:id="rId11"/>
    <p:sldId id="411" r:id="rId12"/>
    <p:sldId id="412" r:id="rId13"/>
    <p:sldId id="416" r:id="rId14"/>
    <p:sldId id="413" r:id="rId15"/>
    <p:sldId id="381" r:id="rId16"/>
    <p:sldId id="382" r:id="rId17"/>
    <p:sldId id="383" r:id="rId18"/>
    <p:sldId id="424" r:id="rId19"/>
    <p:sldId id="426" r:id="rId20"/>
    <p:sldId id="427" r:id="rId21"/>
    <p:sldId id="429" r:id="rId22"/>
    <p:sldId id="430" r:id="rId23"/>
    <p:sldId id="437" r:id="rId24"/>
    <p:sldId id="438" r:id="rId25"/>
    <p:sldId id="439" r:id="rId26"/>
    <p:sldId id="440" r:id="rId27"/>
    <p:sldId id="441" r:id="rId28"/>
    <p:sldId id="428" r:id="rId29"/>
    <p:sldId id="442" r:id="rId30"/>
    <p:sldId id="443" r:id="rId31"/>
    <p:sldId id="444" r:id="rId32"/>
    <p:sldId id="445" r:id="rId33"/>
    <p:sldId id="446" r:id="rId34"/>
    <p:sldId id="447" r:id="rId35"/>
    <p:sldId id="448" r:id="rId36"/>
    <p:sldId id="449" r:id="rId37"/>
    <p:sldId id="450" r:id="rId38"/>
    <p:sldId id="451" r:id="rId39"/>
    <p:sldId id="452" r:id="rId40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CCCC"/>
    <a:srgbClr val="0099FF"/>
    <a:srgbClr val="33CCFF"/>
    <a:srgbClr val="99CCFF"/>
    <a:srgbClr val="FFCC66"/>
    <a:srgbClr val="FF9999"/>
    <a:srgbClr val="FFFF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56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37" tIns="48168" rIns="96337" bIns="48168" numCol="1" anchor="t" anchorCtr="0" compatLnSpc="1">
            <a:prstTxWarp prst="textNoShape">
              <a:avLst/>
            </a:prstTxWarp>
          </a:bodyPr>
          <a:lstStyle>
            <a:lvl1pPr algn="l" defTabSz="963613" eaLnBrk="1" hangingPunct="1">
              <a:defRPr sz="1300">
                <a:latin typeface="Comic Sans MS" pitchFamily="6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363" y="0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37" tIns="48168" rIns="96337" bIns="48168" numCol="1" anchor="t" anchorCtr="0" compatLnSpc="1">
            <a:prstTxWarp prst="textNoShape">
              <a:avLst/>
            </a:prstTxWarp>
          </a:bodyPr>
          <a:lstStyle>
            <a:lvl1pPr algn="r" defTabSz="963613" eaLnBrk="1" hangingPunct="1">
              <a:defRPr sz="1300">
                <a:latin typeface="Comic Sans MS" pitchFamily="6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50075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37" tIns="48168" rIns="96337" bIns="48168" numCol="1" anchor="b" anchorCtr="0" compatLnSpc="1">
            <a:prstTxWarp prst="textNoShape">
              <a:avLst/>
            </a:prstTxWarp>
          </a:bodyPr>
          <a:lstStyle>
            <a:lvl1pPr algn="l" defTabSz="963613" eaLnBrk="1" hangingPunct="1">
              <a:defRPr sz="1300">
                <a:latin typeface="Comic Sans MS" pitchFamily="6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363" y="6950075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37" tIns="48168" rIns="96337" bIns="48168" numCol="1" anchor="b" anchorCtr="0" compatLnSpc="1">
            <a:prstTxWarp prst="textNoShape">
              <a:avLst/>
            </a:prstTxWarp>
          </a:bodyPr>
          <a:lstStyle>
            <a:lvl1pPr algn="r" defTabSz="963613" eaLnBrk="1" hangingPunct="1">
              <a:defRPr sz="1300" smtClean="0"/>
            </a:lvl1pPr>
          </a:lstStyle>
          <a:p>
            <a:pPr>
              <a:defRPr/>
            </a:pPr>
            <a:fld id="{786978EB-93FF-4255-89AA-9F74AF4F5E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37" tIns="48168" rIns="96337" bIns="48168" numCol="1" anchor="t" anchorCtr="0" compatLnSpc="1">
            <a:prstTxWarp prst="textNoShape">
              <a:avLst/>
            </a:prstTxWarp>
          </a:bodyPr>
          <a:lstStyle>
            <a:lvl1pPr algn="l" defTabSz="963613" eaLnBrk="1" hangingPunct="1">
              <a:defRPr sz="1300">
                <a:latin typeface="Comic Sans MS" pitchFamily="6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363" y="0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37" tIns="48168" rIns="96337" bIns="48168" numCol="1" anchor="t" anchorCtr="0" compatLnSpc="1">
            <a:prstTxWarp prst="textNoShape">
              <a:avLst/>
            </a:prstTxWarp>
          </a:bodyPr>
          <a:lstStyle>
            <a:lvl1pPr algn="r" defTabSz="963613" eaLnBrk="1" hangingPunct="1">
              <a:defRPr sz="1300">
                <a:latin typeface="Comic Sans MS" pitchFamily="6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7938" y="3473450"/>
            <a:ext cx="7045325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37" tIns="48168" rIns="96337" bIns="481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0075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37" tIns="48168" rIns="96337" bIns="48168" numCol="1" anchor="b" anchorCtr="0" compatLnSpc="1">
            <a:prstTxWarp prst="textNoShape">
              <a:avLst/>
            </a:prstTxWarp>
          </a:bodyPr>
          <a:lstStyle>
            <a:lvl1pPr algn="l" defTabSz="963613" eaLnBrk="1" hangingPunct="1">
              <a:defRPr sz="1300">
                <a:latin typeface="Comic Sans MS" pitchFamily="6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363" y="6950075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37" tIns="48168" rIns="96337" bIns="48168" numCol="1" anchor="b" anchorCtr="0" compatLnSpc="1">
            <a:prstTxWarp prst="textNoShape">
              <a:avLst/>
            </a:prstTxWarp>
          </a:bodyPr>
          <a:lstStyle>
            <a:lvl1pPr algn="r" defTabSz="963613" eaLnBrk="1" hangingPunct="1">
              <a:defRPr sz="1300" smtClean="0"/>
            </a:lvl1pPr>
          </a:lstStyle>
          <a:p>
            <a:pPr>
              <a:defRPr/>
            </a:pPr>
            <a:fld id="{C67BE2A5-FDAA-4F33-AB08-DA9EA0AF8E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FB48EB5-7E71-44F1-ACB3-48E4EBDDB0D8}" type="slidenum">
              <a:rPr lang="en-US" altLang="en-US" sz="1300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sz="13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D682054-2C58-407A-AFCD-084F14E6DA27}" type="slidenum">
              <a:rPr lang="en-US" altLang="en-US" sz="1300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 sz="13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C05E14E-D037-4D0B-8D1C-81ABBF168FD8}" type="slidenum">
              <a:rPr lang="en-US" altLang="en-US" sz="1300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 sz="13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0DEC855-3A6D-4027-A3EB-2D20CE4EB7B0}" type="slidenum">
              <a:rPr lang="en-US" altLang="en-US" sz="1300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 sz="13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5745D20-B4EA-4FB3-8D41-CE5D8E25D9C7}" type="slidenum">
              <a:rPr lang="en-US" altLang="en-US" sz="1300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13</a:t>
            </a:fld>
            <a:endParaRPr lang="en-US" altLang="en-US" sz="13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0EA07BB-163B-49B4-83B6-4FE24C4980A6}" type="slidenum">
              <a:rPr lang="en-US" altLang="en-US" sz="1300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 sz="13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364ADAB-FAB4-4D24-A2F2-7CD29FAF09EB}" type="slidenum">
              <a:rPr lang="en-US" altLang="en-US" sz="1300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15</a:t>
            </a:fld>
            <a:endParaRPr lang="en-US" altLang="en-US" sz="13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59C25B0-8955-4841-BAD1-6122F8BDB05D}" type="slidenum">
              <a:rPr lang="en-US" altLang="en-US" sz="1300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16</a:t>
            </a:fld>
            <a:endParaRPr lang="en-US" altLang="en-US" sz="13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C0BF86F-B2DE-4D1A-B409-8C0444F2EAEF}" type="slidenum">
              <a:rPr lang="en-US" altLang="en-US" sz="1300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17</a:t>
            </a:fld>
            <a:endParaRPr lang="en-US" altLang="en-US" sz="13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271AB1D-2F7D-4525-8ED0-1B54276E78E5}" type="slidenum">
              <a:rPr lang="en-US" altLang="en-US" sz="1300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18</a:t>
            </a:fld>
            <a:endParaRPr lang="en-US" altLang="en-US" sz="13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0624980-1773-4C8D-B336-4157D182F714}" type="slidenum">
              <a:rPr lang="en-US" altLang="en-US" sz="1300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19</a:t>
            </a:fld>
            <a:endParaRPr lang="en-US" altLang="en-US" sz="13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3E238DD-085F-43F2-91B1-50350271AF60}" type="slidenum">
              <a:rPr lang="en-US" altLang="en-US" sz="1300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2</a:t>
            </a:fld>
            <a:endParaRPr lang="en-US" altLang="en-US" sz="13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E22E02D-9917-4019-8C0A-51237B7366EA}" type="slidenum">
              <a:rPr lang="en-US" altLang="en-US" sz="1300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20</a:t>
            </a:fld>
            <a:endParaRPr lang="en-US" altLang="en-US" sz="13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0D17BB5-D4AD-4FDB-98B6-F3074E505E7A}" type="slidenum">
              <a:rPr lang="en-US" altLang="en-US" sz="1300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21</a:t>
            </a:fld>
            <a:endParaRPr lang="en-US" altLang="en-US" sz="13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EA462B2-14CE-4D0F-9E25-22DE00FC7CA9}" type="slidenum">
              <a:rPr lang="en-US" altLang="en-US" sz="1300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22</a:t>
            </a:fld>
            <a:endParaRPr lang="en-US" altLang="en-US" sz="13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EF53B95-DE26-419F-A99A-D872E56E813A}" type="slidenum">
              <a:rPr lang="en-US" altLang="en-US" sz="1300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23</a:t>
            </a:fld>
            <a:endParaRPr lang="en-US" altLang="en-US" sz="1300">
              <a:latin typeface="Comic Sans MS" panose="030F0702030302020204" pitchFamily="66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1113" y="3475038"/>
            <a:ext cx="7038975" cy="32908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6" tIns="45714" rIns="91426" bIns="45714" anchor="ctr"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33257B1-9052-45AA-BBF4-4E39F1DD0FEE}" type="slidenum">
              <a:rPr lang="en-US" altLang="en-US" sz="1300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24</a:t>
            </a:fld>
            <a:endParaRPr lang="en-US" altLang="en-US" sz="1300">
              <a:latin typeface="Comic Sans MS" panose="030F0702030302020204" pitchFamily="66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1113" y="3475038"/>
            <a:ext cx="7038975" cy="32908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6" tIns="45714" rIns="91426" bIns="45714" anchor="ctr"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A54D5A8-D262-4E54-A784-0E9760F43E5D}" type="slidenum">
              <a:rPr lang="en-US" altLang="en-US" sz="1300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25</a:t>
            </a:fld>
            <a:endParaRPr lang="en-US" altLang="en-US" sz="1300">
              <a:latin typeface="Comic Sans MS" panose="030F0702030302020204" pitchFamily="66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1113" y="3475038"/>
            <a:ext cx="7038975" cy="32908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6" tIns="45714" rIns="91426" bIns="45714" anchor="ctr"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2AC796F-DED6-4F1B-991A-1A66376806B9}" type="slidenum">
              <a:rPr lang="en-US" altLang="en-US" sz="1300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26</a:t>
            </a:fld>
            <a:endParaRPr lang="en-US" altLang="en-US" sz="13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5879434-A3CE-4AAA-8CD5-6964F0B43D95}" type="slidenum">
              <a:rPr lang="en-US" altLang="en-US" sz="1300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27</a:t>
            </a:fld>
            <a:endParaRPr lang="en-US" altLang="en-US" sz="13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080B34D-8D9D-4A5E-ACDC-07EFC49EDF59}" type="slidenum">
              <a:rPr lang="en-US" altLang="en-US" sz="1300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28</a:t>
            </a:fld>
            <a:endParaRPr lang="en-US" altLang="en-US" sz="13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95D62BA-F409-4E80-BB7A-BBACED88E107}" type="slidenum">
              <a:rPr lang="en-US" altLang="en-US" sz="1300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29</a:t>
            </a:fld>
            <a:endParaRPr lang="en-US" altLang="en-US" sz="130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487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4D22176-95B2-481F-AC88-EA7E518F609D}" type="slidenum">
              <a:rPr lang="en-US" altLang="en-US" sz="1300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3</a:t>
            </a:fld>
            <a:endParaRPr lang="en-US" altLang="en-US" sz="13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6DB6DEC-437F-464B-930D-6D67F92DF800}" type="slidenum">
              <a:rPr lang="en-US" altLang="en-US" sz="1300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30</a:t>
            </a:fld>
            <a:endParaRPr lang="en-US" altLang="en-US" sz="130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2994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0FC48AF-8072-465D-937C-8B1880D05B6C}" type="slidenum">
              <a:rPr lang="en-US" altLang="en-US" sz="1300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31</a:t>
            </a:fld>
            <a:endParaRPr lang="en-US" altLang="en-US" sz="130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1130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9E31380-4E38-427A-A47B-CE22AD294487}" type="slidenum">
              <a:rPr lang="en-US" altLang="en-US" sz="1300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32</a:t>
            </a:fld>
            <a:endParaRPr lang="en-US" altLang="en-US" sz="130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9900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5F07C06-53FC-441A-BD71-789CFF44A366}" type="slidenum">
              <a:rPr lang="en-US" altLang="en-US" sz="1300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33</a:t>
            </a:fld>
            <a:endParaRPr lang="en-US" altLang="en-US" sz="130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2341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3B483C9-BA19-4D53-B555-BCDD927B2D7F}" type="slidenum">
              <a:rPr lang="en-US" altLang="en-US" sz="1300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34</a:t>
            </a:fld>
            <a:endParaRPr lang="en-US" altLang="en-US" sz="130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2517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226CC97-2A33-4EFD-ADB5-1CC0EC52AC51}" type="slidenum">
              <a:rPr lang="en-US" altLang="en-US" sz="1300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35</a:t>
            </a:fld>
            <a:endParaRPr lang="en-US" altLang="en-US" sz="130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8538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C18FCE3-3483-485A-AE3F-6FE56DC25375}" type="slidenum">
              <a:rPr lang="en-US" altLang="en-US" sz="1300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36</a:t>
            </a:fld>
            <a:endParaRPr lang="en-US" altLang="en-US" sz="130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975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F5BB9FC-B43B-4B6F-9350-4A9759E8F04F}" type="slidenum">
              <a:rPr lang="en-US" altLang="en-US" sz="1300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37</a:t>
            </a:fld>
            <a:endParaRPr lang="en-US" altLang="en-US" sz="130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1210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A0F2CC2-BDCE-4E33-A6BF-2D5B320CB961}" type="slidenum">
              <a:rPr lang="en-US" altLang="en-US" sz="1300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38</a:t>
            </a:fld>
            <a:endParaRPr lang="en-US" altLang="en-US" sz="130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4430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BFB473B-3F4F-4936-BA25-3C98DBFF8F3C}" type="slidenum">
              <a:rPr lang="en-US" altLang="en-US" sz="1300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39</a:t>
            </a:fld>
            <a:endParaRPr lang="en-US" altLang="en-US" sz="130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615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5D0D035-0C1C-41F6-8B2F-61DCE133280E}" type="slidenum">
              <a:rPr lang="en-US" altLang="en-US" sz="1300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4</a:t>
            </a:fld>
            <a:endParaRPr lang="en-US" altLang="en-US" sz="13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B42DD20-5661-4920-8A3C-F4003DA6B46C}" type="slidenum">
              <a:rPr lang="en-US" altLang="en-US" sz="1300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5</a:t>
            </a:fld>
            <a:endParaRPr lang="en-US" altLang="en-US" sz="13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1A14F91-1CE1-4902-8061-335C94DEC9A4}" type="slidenum">
              <a:rPr lang="en-US" altLang="en-US" sz="1300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6</a:t>
            </a:fld>
            <a:endParaRPr lang="en-US" altLang="en-US" sz="13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0BFF465-DBC3-4B7B-8578-B5772CDB22BA}" type="slidenum">
              <a:rPr lang="en-US" altLang="en-US" sz="1300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7</a:t>
            </a:fld>
            <a:endParaRPr lang="en-US" altLang="en-US" sz="13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DA04B4B-0880-4A20-AF0A-6E3993568DDB}" type="slidenum">
              <a:rPr lang="en-US" altLang="en-US" sz="1300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8</a:t>
            </a:fld>
            <a:endParaRPr lang="en-US" altLang="en-US" sz="13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774C653-E352-4773-BD49-DCE50DBA7837}" type="slidenum">
              <a:rPr lang="en-US" altLang="en-US" sz="1300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9</a:t>
            </a:fld>
            <a:endParaRPr lang="en-US" altLang="en-US" sz="13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17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18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410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85800" y="2300288"/>
            <a:ext cx="7772400" cy="519112"/>
          </a:xfrm>
          <a:ln w="9525"/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457200"/>
          </a:xfrm>
          <a:ln w="9525"/>
        </p:spPr>
        <p:txBody>
          <a:bodyPr>
            <a:spAutoFit/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3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 5390</a:t>
            </a:r>
          </a:p>
        </p:txBody>
      </p:sp>
      <p:sp>
        <p:nvSpPr>
          <p:cNvPr id="19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/>
              <a:t>CS 5390</a:t>
            </a:r>
          </a:p>
        </p:txBody>
      </p:sp>
      <p:sp>
        <p:nvSpPr>
          <p:cNvPr id="20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EE46B80-F692-463B-A5B1-F9FFC64448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8284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5390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FBC68-2193-404C-BCD3-AC031FD4F5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77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661988"/>
            <a:ext cx="2076450" cy="55102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61988"/>
            <a:ext cx="6076950" cy="55102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5390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9505C-B3CD-435D-8F6D-E8D80B29A3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4276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61988"/>
            <a:ext cx="8305800" cy="5191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481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600200"/>
            <a:ext cx="38481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5390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7B38D-7149-48EB-88B3-E244594A11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367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5390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4E7F0-C183-4418-9E45-96071D9054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043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5390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9D92A-37E1-43D6-80A7-32136B0D6C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764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48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600200"/>
            <a:ext cx="3848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5390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9C6D9-32C3-476F-91EA-33ED53D9A8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9888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5390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4EF81-6715-4EE6-A99E-138CC10CA5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6137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5390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045C3-5946-4679-B470-D565B97FFD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6952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5390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3A87C-7CD7-4E80-8DF6-0C9C0EE4D5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633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5390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0A835-836E-4735-9B08-F9E66FB3F1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122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5390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B7A89-A265-48D2-86DC-DB18874713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028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661988"/>
            <a:ext cx="830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848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 5390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400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6586C16-188A-45E4-A011-FBDDADFC21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0" name="Group 11"/>
          <p:cNvGrpSpPr>
            <a:grpSpLocks/>
          </p:cNvGrpSpPr>
          <p:nvPr userDrawn="1"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3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13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5" name="Rectangle 14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1800" smtClean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6" name="Rectangle 15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1800" smtClean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7" name="Rectangle 16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1800" smtClean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8" name="Rectangle 17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1800" smtClean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9" name="Rectangle 18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40" name="Rectangle 19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1800" smtClean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1" name="Rectangle 20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1800" smtClean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31" name="AutoShape 21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6553200" y="6324600"/>
            <a:ext cx="457200" cy="533400"/>
          </a:xfrm>
          <a:prstGeom prst="actionButtonBackPrevious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/>
          </a:p>
        </p:txBody>
      </p:sp>
      <p:sp>
        <p:nvSpPr>
          <p:cNvPr id="1032" name="AutoShape 22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7086600" y="6324600"/>
            <a:ext cx="381000" cy="533400"/>
          </a:xfrm>
          <a:prstGeom prst="actionButtonForwardNex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build="p" bldLvl="5">
        <p:tmplLst>
          <p:tmpl lvl="1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3078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bg2"/>
                      </p:to>
                    </p:animClr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7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3078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bg2"/>
                      </p:to>
                    </p:animClr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7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3078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bg2"/>
                      </p:to>
                    </p:animClr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7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3078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bg2"/>
                      </p:to>
                    </p:animClr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7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3078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bg2"/>
                      </p:to>
                    </p:animClr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7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5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Ø"/>
        <a:defRPr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A1F6B6-7365-4121-B4BC-6AE3F8D3FA3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895600"/>
            <a:ext cx="7772400" cy="519113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Global Internet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191000"/>
            <a:ext cx="9144000" cy="366713"/>
          </a:xfrm>
        </p:spPr>
        <p:txBody>
          <a:bodyPr/>
          <a:lstStyle/>
          <a:p>
            <a:pPr eaLnBrk="1" hangingPunct="1"/>
            <a:r>
              <a:rPr lang="en-US" altLang="en-US" sz="1800" smtClean="0"/>
              <a:t>Dealing with complexity and scale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54F3F2-4678-4E02-A488-EFEA2AF5173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Types of AS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000099"/>
                </a:solidFill>
              </a:rPr>
              <a:t>Stub</a:t>
            </a:r>
            <a:r>
              <a:rPr lang="en-US" altLang="en-US" smtClean="0"/>
              <a:t>: only connected to one other AS; carries local traffic only (can use default path to its parent AS, and does not necessarily have an AS number)</a:t>
            </a:r>
          </a:p>
          <a:p>
            <a:pPr eaLnBrk="1" hangingPunct="1"/>
            <a:r>
              <a:rPr lang="en-US" altLang="en-US" b="1" smtClean="0">
                <a:solidFill>
                  <a:srgbClr val="000099"/>
                </a:solidFill>
              </a:rPr>
              <a:t>Multi-homed</a:t>
            </a:r>
            <a:r>
              <a:rPr lang="en-US" altLang="en-US" smtClean="0"/>
              <a:t>: connected to multiple ASM</a:t>
            </a:r>
            <a:r>
              <a:rPr lang="ja-JP" altLang="en-US" smtClean="0"/>
              <a:t>’</a:t>
            </a:r>
            <a:r>
              <a:rPr lang="en-US" altLang="ja-JP" smtClean="0"/>
              <a:t>s, but refuses to carry transit traffic</a:t>
            </a:r>
          </a:p>
          <a:p>
            <a:pPr eaLnBrk="1" hangingPunct="1"/>
            <a:r>
              <a:rPr lang="en-US" altLang="en-US" b="1" smtClean="0">
                <a:solidFill>
                  <a:srgbClr val="000099"/>
                </a:solidFill>
              </a:rPr>
              <a:t>Transit</a:t>
            </a:r>
            <a:r>
              <a:rPr lang="en-US" altLang="en-US" smtClean="0"/>
              <a:t>: allows traffic from other ASM</a:t>
            </a:r>
            <a:r>
              <a:rPr lang="ja-JP" altLang="en-US" smtClean="0"/>
              <a:t>’</a:t>
            </a:r>
            <a:r>
              <a:rPr lang="en-US" altLang="ja-JP" smtClean="0"/>
              <a:t>s to cross it.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Need a protocol that can handle this general connectivity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6DDD3D-6B56-4302-B28D-6428F1ECB09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Reachability vs Optimality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848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US" altLang="en-US" sz="2000" smtClean="0"/>
              <a:t>Each domain can choose its own </a:t>
            </a:r>
            <a:r>
              <a:rPr lang="en-US" altLang="en-US" sz="2000" i="1" u="sng" smtClean="0"/>
              <a:t>interior</a:t>
            </a:r>
            <a:r>
              <a:rPr lang="en-US" altLang="en-US" sz="2000" smtClean="0"/>
              <a:t> routing protocol (also known as interior gateway protocols IGP)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US" altLang="en-US" sz="2000" smtClean="0"/>
              <a:t>It can choose any scheme to assign metrics (e.g. costs, bandwidth, etc) to its interior links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US" altLang="en-US" sz="2000" smtClean="0"/>
              <a:t>No consistency between ASM</a:t>
            </a:r>
            <a:r>
              <a:rPr lang="ja-JP" altLang="en-US" sz="2000" smtClean="0"/>
              <a:t>’</a:t>
            </a:r>
            <a:r>
              <a:rPr lang="en-US" altLang="ja-JP" sz="2000" smtClean="0"/>
              <a:t>s</a:t>
            </a:r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US" altLang="en-US" sz="1800" smtClean="0"/>
              <a:t>Metric of 1000 in one AS may be great, but awful at another (it may not even be the same type! E.g. cost vs bandwidth)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US" altLang="en-US" sz="2000" smtClean="0"/>
              <a:t>Impossible to find the least cost path to a destination AS.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US" altLang="en-US" sz="2000" smtClean="0"/>
              <a:t>Best you can do is find </a:t>
            </a:r>
            <a:r>
              <a:rPr lang="ja-JP" altLang="en-US" sz="2000" smtClean="0"/>
              <a:t>“</a:t>
            </a:r>
            <a:r>
              <a:rPr lang="en-US" altLang="ja-JP" sz="2000" smtClean="0"/>
              <a:t>a path</a:t>
            </a:r>
            <a:r>
              <a:rPr lang="ja-JP" altLang="en-US" sz="2000" smtClean="0"/>
              <a:t>”</a:t>
            </a:r>
            <a:r>
              <a:rPr lang="en-US" altLang="ja-JP" sz="2000" smtClean="0"/>
              <a:t>.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US" altLang="en-US" sz="2000" smtClean="0"/>
              <a:t>Each AS advertises </a:t>
            </a:r>
            <a:r>
              <a:rPr lang="ja-JP" altLang="en-US" sz="2000" smtClean="0"/>
              <a:t>“</a:t>
            </a:r>
            <a:r>
              <a:rPr lang="en-US" altLang="ja-JP" sz="2000" b="1" smtClean="0"/>
              <a:t>network</a:t>
            </a:r>
            <a:r>
              <a:rPr lang="en-US" altLang="ja-JP" sz="2000" smtClean="0"/>
              <a:t> reachability information</a:t>
            </a:r>
            <a:r>
              <a:rPr lang="ja-JP" altLang="en-US" sz="2000" smtClean="0"/>
              <a:t>”</a:t>
            </a:r>
            <a:endParaRPr lang="en-US" altLang="ja-JP" sz="2000" smtClean="0"/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US" altLang="en-US" smtClean="0"/>
              <a:t>I can reach AS n and it contains networks 129.18.0.0/16, 100.18.0.0/16</a:t>
            </a:r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US" altLang="en-US" u="sng" smtClean="0"/>
              <a:t>No cost is given</a:t>
            </a:r>
            <a:r>
              <a:rPr lang="en-US" altLang="en-US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3ED34C-4884-49A0-942E-E2274174644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Need for  Loop Freedom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90800"/>
            <a:ext cx="7924800" cy="3886200"/>
          </a:xfrm>
        </p:spPr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Short-lived or long-lived routing loops are devastating</a:t>
            </a:r>
          </a:p>
          <a:p>
            <a:pPr lvl="1" eaLnBrk="1" hangingPunct="1"/>
            <a:r>
              <a:rPr lang="en-US" altLang="en-US" smtClean="0"/>
              <a:t>The traffic of an entire AS could be interrupted</a:t>
            </a:r>
          </a:p>
          <a:p>
            <a:pPr lvl="1" eaLnBrk="1" hangingPunct="1"/>
            <a:r>
              <a:rPr lang="en-US" altLang="en-US" smtClean="0"/>
              <a:t>Looping packets would cause congestion</a:t>
            </a:r>
          </a:p>
          <a:p>
            <a:pPr eaLnBrk="1" hangingPunct="1"/>
            <a:r>
              <a:rPr lang="en-US" altLang="en-US" smtClean="0"/>
              <a:t>Example</a:t>
            </a:r>
          </a:p>
          <a:p>
            <a:pPr lvl="1" eaLnBrk="1" hangingPunct="1"/>
            <a:r>
              <a:rPr lang="en-US" altLang="en-US" smtClean="0"/>
              <a:t>Assume we were using DV routing, and to reach AS0, a loop formed between AS2, AS3, AS4, back to AS2</a:t>
            </a:r>
          </a:p>
          <a:p>
            <a:pPr lvl="1" eaLnBrk="1" hangingPunct="1"/>
            <a:r>
              <a:rPr lang="en-US" altLang="en-US" smtClean="0"/>
              <a:t>All traffic originating from these three ASMs goes around, wasting bandwidth!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80901" name="Text Box 4"/>
          <p:cNvSpPr txBox="1">
            <a:spLocks noChangeArrowheads="1"/>
          </p:cNvSpPr>
          <p:nvPr/>
        </p:nvSpPr>
        <p:spPr bwMode="auto">
          <a:xfrm>
            <a:off x="3727450" y="1733550"/>
            <a:ext cx="539750" cy="3238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AS1</a:t>
            </a:r>
          </a:p>
        </p:txBody>
      </p:sp>
      <p:sp>
        <p:nvSpPr>
          <p:cNvPr id="80902" name="Text Box 5"/>
          <p:cNvSpPr txBox="1">
            <a:spLocks noChangeArrowheads="1"/>
          </p:cNvSpPr>
          <p:nvPr/>
        </p:nvSpPr>
        <p:spPr bwMode="auto">
          <a:xfrm>
            <a:off x="5099050" y="1733550"/>
            <a:ext cx="539750" cy="3238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AS2</a:t>
            </a:r>
          </a:p>
        </p:txBody>
      </p:sp>
      <p:sp>
        <p:nvSpPr>
          <p:cNvPr id="80903" name="Text Box 6"/>
          <p:cNvSpPr txBox="1">
            <a:spLocks noChangeArrowheads="1"/>
          </p:cNvSpPr>
          <p:nvPr/>
        </p:nvSpPr>
        <p:spPr bwMode="auto">
          <a:xfrm>
            <a:off x="6242050" y="1733550"/>
            <a:ext cx="539750" cy="3238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AS3</a:t>
            </a:r>
          </a:p>
        </p:txBody>
      </p:sp>
      <p:sp>
        <p:nvSpPr>
          <p:cNvPr id="80904" name="Text Box 7"/>
          <p:cNvSpPr txBox="1">
            <a:spLocks noChangeArrowheads="1"/>
          </p:cNvSpPr>
          <p:nvPr/>
        </p:nvSpPr>
        <p:spPr bwMode="auto">
          <a:xfrm>
            <a:off x="5708650" y="2343150"/>
            <a:ext cx="539750" cy="3238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AS4</a:t>
            </a:r>
          </a:p>
        </p:txBody>
      </p:sp>
      <p:sp>
        <p:nvSpPr>
          <p:cNvPr id="80905" name="Line 8"/>
          <p:cNvSpPr>
            <a:spLocks noChangeShapeType="1"/>
          </p:cNvSpPr>
          <p:nvPr/>
        </p:nvSpPr>
        <p:spPr bwMode="auto">
          <a:xfrm>
            <a:off x="4260850" y="188595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0906" name="Line 10"/>
          <p:cNvSpPr>
            <a:spLocks noChangeShapeType="1"/>
          </p:cNvSpPr>
          <p:nvPr/>
        </p:nvSpPr>
        <p:spPr bwMode="auto">
          <a:xfrm>
            <a:off x="5632450" y="188595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0907" name="Line 11"/>
          <p:cNvSpPr>
            <a:spLocks noChangeShapeType="1"/>
          </p:cNvSpPr>
          <p:nvPr/>
        </p:nvSpPr>
        <p:spPr bwMode="auto">
          <a:xfrm>
            <a:off x="5334000" y="2038350"/>
            <a:ext cx="3810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0908" name="Line 12"/>
          <p:cNvSpPr>
            <a:spLocks noChangeShapeType="1"/>
          </p:cNvSpPr>
          <p:nvPr/>
        </p:nvSpPr>
        <p:spPr bwMode="auto">
          <a:xfrm flipH="1">
            <a:off x="6248400" y="203835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0909" name="Text Box 13"/>
          <p:cNvSpPr txBox="1">
            <a:spLocks noChangeArrowheads="1"/>
          </p:cNvSpPr>
          <p:nvPr/>
        </p:nvSpPr>
        <p:spPr bwMode="auto">
          <a:xfrm>
            <a:off x="2286000" y="1733550"/>
            <a:ext cx="539750" cy="3238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AS0</a:t>
            </a:r>
          </a:p>
        </p:txBody>
      </p:sp>
      <p:sp>
        <p:nvSpPr>
          <p:cNvPr id="80910" name="Line 14"/>
          <p:cNvSpPr>
            <a:spLocks noChangeShapeType="1"/>
          </p:cNvSpPr>
          <p:nvPr/>
        </p:nvSpPr>
        <p:spPr bwMode="auto">
          <a:xfrm>
            <a:off x="2819400" y="188595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E1A10F-1A80-4920-968A-659EEA58CD8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Need for Flexible Routing Policies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Each AS is not forced to disclose its reachability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Multi-homed ASM</a:t>
            </a:r>
            <a:r>
              <a:rPr lang="ja-JP" altLang="en-US" smtClean="0"/>
              <a:t>’</a:t>
            </a:r>
            <a:r>
              <a:rPr lang="en-US" altLang="ja-JP" smtClean="0"/>
              <a:t>s prevent through traffic by not announcing reachability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Domains should have the freedom to choose their path to each destination domain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An AS may prefer a neighboring AS according to: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Some economic relationship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Level of trust (may not trust some ASM</a:t>
            </a:r>
            <a:r>
              <a:rPr lang="ja-JP" altLang="en-US" smtClean="0"/>
              <a:t>’</a:t>
            </a:r>
            <a:r>
              <a:rPr lang="en-US" altLang="ja-JP" smtClean="0"/>
              <a:t>s)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whole point is to find a </a:t>
            </a:r>
            <a:r>
              <a:rPr lang="ja-JP" altLang="en-US" smtClean="0"/>
              <a:t>“</a:t>
            </a:r>
            <a:r>
              <a:rPr lang="en-US" altLang="ja-JP" smtClean="0"/>
              <a:t>good</a:t>
            </a:r>
            <a:r>
              <a:rPr lang="ja-JP" altLang="en-US" smtClean="0"/>
              <a:t>”</a:t>
            </a:r>
            <a:r>
              <a:rPr lang="en-US" altLang="ja-JP" smtClean="0"/>
              <a:t> path, not an optimal one, that you </a:t>
            </a:r>
            <a:r>
              <a:rPr lang="ja-JP" altLang="en-US" smtClean="0"/>
              <a:t>“</a:t>
            </a:r>
            <a:r>
              <a:rPr lang="en-US" altLang="ja-JP" smtClean="0"/>
              <a:t>like</a:t>
            </a:r>
            <a:r>
              <a:rPr lang="ja-JP" altLang="en-US" smtClean="0"/>
              <a:t>”</a:t>
            </a:r>
            <a:endParaRPr lang="en-US" altLang="ja-JP" smtClean="0"/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5DC4E4-B1F6-4A28-8CBF-7B03F58A5AC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Why not DV or Link-State?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848600" cy="4800600"/>
          </a:xfrm>
        </p:spPr>
        <p:txBody>
          <a:bodyPr/>
          <a:lstStyle/>
          <a:p>
            <a:pPr eaLnBrk="1" hangingPunct="1"/>
            <a:r>
              <a:rPr lang="en-US" altLang="en-US" smtClean="0"/>
              <a:t>Link-State</a:t>
            </a:r>
          </a:p>
          <a:p>
            <a:pPr lvl="1" eaLnBrk="1" hangingPunct="1"/>
            <a:r>
              <a:rPr lang="en-US" altLang="en-US" smtClean="0"/>
              <a:t>Too much overhead: O(N</a:t>
            </a:r>
            <a:r>
              <a:rPr lang="en-US" altLang="en-US" baseline="30000" smtClean="0"/>
              <a:t>2</a:t>
            </a:r>
            <a:r>
              <a:rPr lang="en-US" altLang="en-US" smtClean="0"/>
              <a:t>) message and processing overhead</a:t>
            </a:r>
          </a:p>
          <a:p>
            <a:pPr lvl="1" eaLnBrk="1" hangingPunct="1"/>
            <a:r>
              <a:rPr lang="en-US" altLang="en-US" smtClean="0"/>
              <a:t>Even for intradomain routing, it has too much overhead</a:t>
            </a:r>
          </a:p>
          <a:p>
            <a:pPr eaLnBrk="1" hangingPunct="1"/>
            <a:r>
              <a:rPr lang="en-US" altLang="en-US" smtClean="0"/>
              <a:t>Distance Vector</a:t>
            </a:r>
          </a:p>
          <a:p>
            <a:pPr lvl="1" eaLnBrk="1" hangingPunct="1"/>
            <a:r>
              <a:rPr lang="en-US" altLang="en-US" smtClean="0"/>
              <a:t>Slow to converge: counting to infinity.</a:t>
            </a:r>
          </a:p>
          <a:p>
            <a:pPr lvl="2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Need for flexible policies</a:t>
            </a:r>
          </a:p>
          <a:p>
            <a:pPr lvl="1" eaLnBrk="1" hangingPunct="1"/>
            <a:r>
              <a:rPr lang="en-US" altLang="en-US" b="1" smtClean="0"/>
              <a:t>Neither of the above two supports flexible policies</a:t>
            </a:r>
            <a:r>
              <a:rPr lang="en-US" altLang="en-US" smtClean="0"/>
              <a:t>.</a:t>
            </a:r>
          </a:p>
          <a:p>
            <a:pPr lvl="2" eaLnBrk="1" hangingPunct="1"/>
            <a:r>
              <a:rPr lang="en-US" altLang="en-US" u="sng" smtClean="0"/>
              <a:t>You must know the entire path </a:t>
            </a:r>
            <a:r>
              <a:rPr lang="en-US" altLang="en-US" smtClean="0"/>
              <a:t>taken by your neighbor to decide if you want it or not</a:t>
            </a:r>
          </a:p>
          <a:p>
            <a:pPr lvl="2" eaLnBrk="1" hangingPunct="1"/>
            <a:r>
              <a:rPr lang="en-US" altLang="en-US" u="sng" smtClean="0"/>
              <a:t>Must selectively advertise routes </a:t>
            </a:r>
            <a:r>
              <a:rPr lang="en-US" altLang="en-US" smtClean="0"/>
              <a:t>to different neighbors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F34830-646E-4E1A-AF1F-6E343DE22E9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305800" cy="519113"/>
          </a:xfrm>
        </p:spPr>
        <p:txBody>
          <a:bodyPr/>
          <a:lstStyle/>
          <a:p>
            <a:pPr eaLnBrk="1" hangingPunct="1"/>
            <a:r>
              <a:rPr lang="en-US" altLang="en-US" smtClean="0"/>
              <a:t>BGP-4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848600" cy="5029200"/>
          </a:xfrm>
        </p:spPr>
        <p:txBody>
          <a:bodyPr/>
          <a:lstStyle/>
          <a:p>
            <a:pPr eaLnBrk="1" hangingPunct="1">
              <a:spcAft>
                <a:spcPct val="30000"/>
              </a:spcAft>
            </a:pPr>
            <a:r>
              <a:rPr lang="en-US" altLang="en-US" sz="2000" smtClean="0"/>
              <a:t>Current standard interdomain routing protocol</a:t>
            </a:r>
          </a:p>
          <a:p>
            <a:pPr eaLnBrk="1" hangingPunct="1">
              <a:spcAft>
                <a:spcPct val="30000"/>
              </a:spcAft>
            </a:pPr>
            <a:r>
              <a:rPr lang="en-US" altLang="en-US" sz="2000" smtClean="0"/>
              <a:t>Assumption</a:t>
            </a:r>
          </a:p>
          <a:p>
            <a:pPr lvl="1" eaLnBrk="1" hangingPunct="1"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1800" smtClean="0"/>
              <a:t>Internet is an arbitrarily interconnected set of ASM</a:t>
            </a:r>
            <a:r>
              <a:rPr lang="ja-JP" altLang="en-US" sz="1800" smtClean="0"/>
              <a:t>’</a:t>
            </a:r>
            <a:r>
              <a:rPr lang="en-US" altLang="ja-JP" sz="1800" smtClean="0"/>
              <a:t>s</a:t>
            </a:r>
          </a:p>
          <a:p>
            <a:pPr eaLnBrk="1" hangingPunct="1">
              <a:spcAft>
                <a:spcPct val="30000"/>
              </a:spcAft>
            </a:pPr>
            <a:r>
              <a:rPr lang="en-US" altLang="en-US" sz="2000" smtClean="0"/>
              <a:t>Each AS has</a:t>
            </a:r>
          </a:p>
          <a:p>
            <a:pPr lvl="1" eaLnBrk="1" hangingPunct="1"/>
            <a:r>
              <a:rPr lang="en-US" altLang="en-US" sz="1800" smtClean="0"/>
              <a:t>Border routers (one or more)</a:t>
            </a:r>
          </a:p>
          <a:p>
            <a:pPr lvl="2" eaLnBrk="1" hangingPunct="1"/>
            <a:r>
              <a:rPr lang="en-US" altLang="en-US" sz="1600" smtClean="0"/>
              <a:t>Connect an AS to the Internet</a:t>
            </a:r>
          </a:p>
          <a:p>
            <a:pPr lvl="2" eaLnBrk="1" hangingPunct="1"/>
            <a:r>
              <a:rPr lang="en-US" altLang="en-US" sz="1600" smtClean="0"/>
              <a:t>Used for default external routing </a:t>
            </a:r>
          </a:p>
          <a:p>
            <a:pPr lvl="2" eaLnBrk="1" hangingPunct="1"/>
            <a:r>
              <a:rPr lang="en-US" altLang="en-US" sz="1600" smtClean="0"/>
              <a:t>Usually is a BGP speaker</a:t>
            </a:r>
            <a:endParaRPr lang="en-US" altLang="en-US" smtClean="0"/>
          </a:p>
          <a:p>
            <a:pPr lvl="1" eaLnBrk="1" hangingPunct="1"/>
            <a:r>
              <a:rPr lang="en-US" altLang="en-US" sz="1800" smtClean="0"/>
              <a:t>BGP speakers (one or more)</a:t>
            </a:r>
            <a:endParaRPr lang="en-US" altLang="en-US" sz="2800" smtClean="0"/>
          </a:p>
          <a:p>
            <a:pPr lvl="2" eaLnBrk="1" hangingPunct="1">
              <a:spcAft>
                <a:spcPct val="30000"/>
              </a:spcAft>
            </a:pPr>
            <a:r>
              <a:rPr lang="en-US" altLang="en-US" sz="1600" smtClean="0"/>
              <a:t>Routers that participate in the inter-domain routing protocol</a:t>
            </a:r>
          </a:p>
          <a:p>
            <a:pPr eaLnBrk="1" hangingPunct="1">
              <a:spcAft>
                <a:spcPct val="30000"/>
              </a:spcAft>
            </a:pPr>
            <a:r>
              <a:rPr lang="en-US" altLang="en-US" sz="2000" smtClean="0"/>
              <a:t>Note: Routers that are not BGP speakers only learn about networks within their AS</a:t>
            </a:r>
          </a:p>
          <a:p>
            <a:pPr lvl="1" eaLnBrk="1" hangingPunct="1">
              <a:spcAft>
                <a:spcPct val="30000"/>
              </a:spcAft>
            </a:pPr>
            <a:r>
              <a:rPr lang="en-US" altLang="en-US" sz="1600" smtClean="0"/>
              <a:t>I.e., they only run OSPF, RIP, etc; an intra-domain protocol.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6F5C5A-60C9-4631-B43F-C9EBB84C18C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BGP-4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ct val="30000"/>
              </a:spcAft>
            </a:pPr>
            <a:r>
              <a:rPr lang="en-US" altLang="en-US" sz="2000" smtClean="0"/>
              <a:t>Neither link-state nor distance-vector</a:t>
            </a:r>
          </a:p>
          <a:p>
            <a:pPr eaLnBrk="1" hangingPunct="1">
              <a:spcAft>
                <a:spcPct val="30000"/>
              </a:spcAft>
            </a:pPr>
            <a:r>
              <a:rPr lang="en-US" altLang="en-US" sz="2000" b="1" smtClean="0"/>
              <a:t>BGP speakers advertise, for each network N</a:t>
            </a:r>
          </a:p>
          <a:p>
            <a:pPr lvl="1" eaLnBrk="1" hangingPunct="1">
              <a:spcAft>
                <a:spcPct val="30000"/>
              </a:spcAft>
            </a:pPr>
            <a:r>
              <a:rPr lang="en-US" altLang="en-US" sz="1800" b="1" smtClean="0"/>
              <a:t>The full path (list) of ASM</a:t>
            </a:r>
            <a:r>
              <a:rPr lang="ja-JP" altLang="en-US" sz="1800" b="1" smtClean="0"/>
              <a:t>’</a:t>
            </a:r>
            <a:r>
              <a:rPr lang="en-US" altLang="ja-JP" sz="1800" b="1" smtClean="0"/>
              <a:t>s to reach network N </a:t>
            </a:r>
          </a:p>
          <a:p>
            <a:pPr eaLnBrk="1" hangingPunct="1">
              <a:spcAft>
                <a:spcPct val="30000"/>
              </a:spcAft>
            </a:pPr>
            <a:r>
              <a:rPr lang="en-US" altLang="en-US" sz="2000" smtClean="0"/>
              <a:t>Loops are avoided by not choosing a neighbor</a:t>
            </a:r>
            <a:r>
              <a:rPr lang="ja-JP" altLang="en-US" sz="2000" smtClean="0"/>
              <a:t>’</a:t>
            </a:r>
            <a:r>
              <a:rPr lang="en-US" altLang="ja-JP" sz="2000" smtClean="0"/>
              <a:t>s path if it contains your own AS ID.</a:t>
            </a:r>
          </a:p>
          <a:p>
            <a:pPr eaLnBrk="1" hangingPunct="1">
              <a:spcAft>
                <a:spcPct val="30000"/>
              </a:spcAft>
            </a:pPr>
            <a:endParaRPr lang="en-US" altLang="en-US" sz="2000" smtClean="0"/>
          </a:p>
          <a:p>
            <a:pPr eaLnBrk="1" hangingPunct="1">
              <a:spcAft>
                <a:spcPct val="30000"/>
              </a:spcAft>
            </a:pPr>
            <a:r>
              <a:rPr lang="en-US" altLang="en-US" sz="2000" smtClean="0"/>
              <a:t>Only one path is advertised even if many are available.</a:t>
            </a:r>
          </a:p>
          <a:p>
            <a:pPr lvl="1" eaLnBrk="1" hangingPunct="1">
              <a:spcAft>
                <a:spcPct val="30000"/>
              </a:spcAft>
            </a:pPr>
            <a:r>
              <a:rPr lang="en-US" altLang="en-US" sz="1800" smtClean="0"/>
              <a:t>Advertise the route that you have chosen according to your routing policies.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74A099-E0F3-47FE-ADC9-9E9A7C70961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BGP-4 Route Advertisements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848600" cy="1447800"/>
          </a:xfrm>
        </p:spPr>
        <p:txBody>
          <a:bodyPr/>
          <a:lstStyle/>
          <a:p>
            <a:pPr eaLnBrk="1" hangingPunct="1"/>
            <a:r>
              <a:rPr lang="en-US" altLang="en-US" sz="1800" smtClean="0"/>
              <a:t>Example</a:t>
            </a:r>
          </a:p>
          <a:p>
            <a:pPr lvl="1" eaLnBrk="1" hangingPunct="1"/>
            <a:r>
              <a:rPr lang="en-US" altLang="en-US" sz="1600" smtClean="0"/>
              <a:t>AS10 advertises to its neighbor (AS6) that 131.141 and 192.10.20 are local to AS10</a:t>
            </a:r>
          </a:p>
          <a:p>
            <a:pPr lvl="1" eaLnBrk="1" hangingPunct="1"/>
            <a:r>
              <a:rPr lang="en-US" altLang="en-US" sz="1600" smtClean="0"/>
              <a:t>AS6 advertises to its neighbors (AS19, and AS18) that 131.141 and 192.10.20 are reachable via the path (AS6, AS10)</a:t>
            </a:r>
          </a:p>
          <a:p>
            <a:pPr lvl="1" eaLnBrk="1" hangingPunct="1"/>
            <a:r>
              <a:rPr lang="en-US" altLang="en-US" sz="1600" smtClean="0"/>
              <a:t>AS19 advertises to its neighbors (not drawn) that 131.141 and 192.10.20 are reachable via the path (AS19, AS6, AS10)</a:t>
            </a:r>
          </a:p>
        </p:txBody>
      </p:sp>
      <p:sp>
        <p:nvSpPr>
          <p:cNvPr id="91141" name="Rectangle 4"/>
          <p:cNvSpPr>
            <a:spLocks noChangeArrowheads="1"/>
          </p:cNvSpPr>
          <p:nvPr/>
        </p:nvSpPr>
        <p:spPr bwMode="auto">
          <a:xfrm>
            <a:off x="685800" y="3581400"/>
            <a:ext cx="7772400" cy="2209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mic Sans MS" panose="030F0702030302020204" pitchFamily="66" charset="0"/>
            </a:endParaRPr>
          </a:p>
        </p:txBody>
      </p:sp>
      <p:grpSp>
        <p:nvGrpSpPr>
          <p:cNvPr id="91142" name="Group 13"/>
          <p:cNvGrpSpPr>
            <a:grpSpLocks/>
          </p:cNvGrpSpPr>
          <p:nvPr/>
        </p:nvGrpSpPr>
        <p:grpSpPr bwMode="auto">
          <a:xfrm>
            <a:off x="5562600" y="4114800"/>
            <a:ext cx="1066800" cy="1295400"/>
            <a:chOff x="3744" y="2832"/>
            <a:chExt cx="672" cy="816"/>
          </a:xfrm>
        </p:grpSpPr>
        <p:sp>
          <p:nvSpPr>
            <p:cNvPr id="91151" name="Oval 7"/>
            <p:cNvSpPr>
              <a:spLocks noChangeArrowheads="1"/>
            </p:cNvSpPr>
            <p:nvPr/>
          </p:nvSpPr>
          <p:spPr bwMode="auto">
            <a:xfrm>
              <a:off x="3744" y="2832"/>
              <a:ext cx="672" cy="240"/>
            </a:xfrm>
            <a:prstGeom prst="ellipse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AS10</a:t>
              </a:r>
            </a:p>
          </p:txBody>
        </p:sp>
        <p:sp>
          <p:nvSpPr>
            <p:cNvPr id="91152" name="Oval 8"/>
            <p:cNvSpPr>
              <a:spLocks noChangeArrowheads="1"/>
            </p:cNvSpPr>
            <p:nvPr/>
          </p:nvSpPr>
          <p:spPr bwMode="auto">
            <a:xfrm>
              <a:off x="3744" y="3408"/>
              <a:ext cx="672" cy="240"/>
            </a:xfrm>
            <a:prstGeom prst="ellipse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AS18</a:t>
              </a:r>
            </a:p>
          </p:txBody>
        </p:sp>
      </p:grpSp>
      <p:grpSp>
        <p:nvGrpSpPr>
          <p:cNvPr id="91143" name="Group 15"/>
          <p:cNvGrpSpPr>
            <a:grpSpLocks/>
          </p:cNvGrpSpPr>
          <p:nvPr/>
        </p:nvGrpSpPr>
        <p:grpSpPr bwMode="auto">
          <a:xfrm>
            <a:off x="1905000" y="4610100"/>
            <a:ext cx="1819275" cy="495300"/>
            <a:chOff x="1440" y="3144"/>
            <a:chExt cx="1146" cy="312"/>
          </a:xfrm>
        </p:grpSpPr>
        <p:sp>
          <p:nvSpPr>
            <p:cNvPr id="91149" name="Oval 5"/>
            <p:cNvSpPr>
              <a:spLocks noChangeArrowheads="1"/>
            </p:cNvSpPr>
            <p:nvPr/>
          </p:nvSpPr>
          <p:spPr bwMode="auto">
            <a:xfrm>
              <a:off x="1440" y="3216"/>
              <a:ext cx="672" cy="240"/>
            </a:xfrm>
            <a:prstGeom prst="ellipse">
              <a:avLst/>
            </a:prstGeom>
            <a:solidFill>
              <a:srgbClr val="33CC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AS19</a:t>
              </a:r>
            </a:p>
          </p:txBody>
        </p:sp>
        <p:cxnSp>
          <p:nvCxnSpPr>
            <p:cNvPr id="91150" name="AutoShape 9"/>
            <p:cNvCxnSpPr>
              <a:cxnSpLocks noChangeShapeType="1"/>
              <a:stCxn id="91149" idx="7"/>
              <a:endCxn id="91146" idx="2"/>
            </p:cNvCxnSpPr>
            <p:nvPr/>
          </p:nvCxnSpPr>
          <p:spPr bwMode="auto">
            <a:xfrm flipV="1">
              <a:off x="2014" y="3144"/>
              <a:ext cx="572" cy="10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1144" name="Group 14"/>
          <p:cNvGrpSpPr>
            <a:grpSpLocks/>
          </p:cNvGrpSpPr>
          <p:nvPr/>
        </p:nvGrpSpPr>
        <p:grpSpPr bwMode="auto">
          <a:xfrm>
            <a:off x="3733800" y="4305300"/>
            <a:ext cx="1819275" cy="914400"/>
            <a:chOff x="2592" y="2952"/>
            <a:chExt cx="1146" cy="576"/>
          </a:xfrm>
        </p:grpSpPr>
        <p:sp>
          <p:nvSpPr>
            <p:cNvPr id="91146" name="Oval 6"/>
            <p:cNvSpPr>
              <a:spLocks noChangeArrowheads="1"/>
            </p:cNvSpPr>
            <p:nvPr/>
          </p:nvSpPr>
          <p:spPr bwMode="auto">
            <a:xfrm>
              <a:off x="2592" y="3024"/>
              <a:ext cx="672" cy="240"/>
            </a:xfrm>
            <a:prstGeom prst="ellipse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AS6</a:t>
              </a:r>
            </a:p>
          </p:txBody>
        </p:sp>
        <p:cxnSp>
          <p:nvCxnSpPr>
            <p:cNvPr id="91147" name="AutoShape 10"/>
            <p:cNvCxnSpPr>
              <a:cxnSpLocks noChangeShapeType="1"/>
              <a:stCxn id="91146" idx="5"/>
              <a:endCxn id="91152" idx="2"/>
            </p:cNvCxnSpPr>
            <p:nvPr/>
          </p:nvCxnSpPr>
          <p:spPr bwMode="auto">
            <a:xfrm>
              <a:off x="3166" y="3235"/>
              <a:ext cx="572" cy="29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48" name="AutoShape 11"/>
            <p:cNvCxnSpPr>
              <a:cxnSpLocks noChangeShapeType="1"/>
              <a:stCxn id="91146" idx="7"/>
              <a:endCxn id="91151" idx="2"/>
            </p:cNvCxnSpPr>
            <p:nvPr/>
          </p:nvCxnSpPr>
          <p:spPr bwMode="auto">
            <a:xfrm flipV="1">
              <a:off x="3166" y="2952"/>
              <a:ext cx="572" cy="10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1145" name="Text Box 12"/>
          <p:cNvSpPr txBox="1">
            <a:spLocks noChangeArrowheads="1"/>
          </p:cNvSpPr>
          <p:nvPr/>
        </p:nvSpPr>
        <p:spPr bwMode="auto">
          <a:xfrm>
            <a:off x="6553200" y="3962400"/>
            <a:ext cx="13716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/>
              <a:t>131.141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/>
              <a:t>192.10.20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A0E654-E2A0-4724-8CB1-D0DB173BBCF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Multiple BGP Speakers per AS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0225" y="1371600"/>
            <a:ext cx="3848100" cy="45720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Two types of neighbors (peers)</a:t>
            </a:r>
          </a:p>
          <a:p>
            <a:pPr lvl="1" eaLnBrk="1" hangingPunct="1"/>
            <a:r>
              <a:rPr lang="en-US" altLang="en-US" sz="1800" smtClean="0"/>
              <a:t>Internal: in the same AS, use iBGP protocol</a:t>
            </a:r>
          </a:p>
          <a:p>
            <a:pPr lvl="1" eaLnBrk="1" hangingPunct="1"/>
            <a:r>
              <a:rPr lang="en-US" altLang="en-US" sz="1800" smtClean="0"/>
              <a:t>External: in a different AS, use eBGP protocol</a:t>
            </a:r>
          </a:p>
          <a:p>
            <a:pPr eaLnBrk="1" hangingPunct="1"/>
            <a:endParaRPr lang="en-US" altLang="en-US" sz="2000" smtClean="0"/>
          </a:p>
          <a:p>
            <a:pPr eaLnBrk="1" hangingPunct="1"/>
            <a:r>
              <a:rPr lang="ja-JP" altLang="en-US" sz="2000" smtClean="0"/>
              <a:t>“</a:t>
            </a:r>
            <a:r>
              <a:rPr lang="en-US" altLang="ja-JP" sz="2000" smtClean="0"/>
              <a:t>neighbors</a:t>
            </a:r>
            <a:r>
              <a:rPr lang="ja-JP" altLang="en-US" sz="2000" smtClean="0"/>
              <a:t>”</a:t>
            </a:r>
            <a:r>
              <a:rPr lang="en-US" altLang="ja-JP" sz="2000" smtClean="0"/>
              <a:t> may be multiple hops from each other</a:t>
            </a:r>
            <a:r>
              <a:rPr lang="en-US" altLang="ja-JP" sz="2200" smtClean="0"/>
              <a:t>.</a:t>
            </a:r>
          </a:p>
          <a:p>
            <a:pPr eaLnBrk="1" hangingPunct="1"/>
            <a:endParaRPr lang="en-US" altLang="en-US" sz="2000" smtClean="0"/>
          </a:p>
          <a:p>
            <a:pPr eaLnBrk="1" hangingPunct="1"/>
            <a:r>
              <a:rPr lang="en-US" altLang="en-US" sz="2000" smtClean="0"/>
              <a:t>Full (reliable) TCP connectivity between internal neighbors (peers).</a:t>
            </a:r>
          </a:p>
          <a:p>
            <a:pPr lvl="1" eaLnBrk="1" hangingPunct="1"/>
            <a:r>
              <a:rPr lang="en-US" altLang="en-US" sz="1800" smtClean="0"/>
              <a:t>All internal neighbors share the routes they learned from outside ASM</a:t>
            </a:r>
            <a:r>
              <a:rPr lang="ja-JP" altLang="en-US" sz="1800" smtClean="0"/>
              <a:t>’</a:t>
            </a:r>
            <a:r>
              <a:rPr lang="en-US" altLang="ja-JP" sz="1800" smtClean="0"/>
              <a:t>s.</a:t>
            </a:r>
          </a:p>
          <a:p>
            <a:pPr lvl="1" eaLnBrk="1" hangingPunct="1"/>
            <a:endParaRPr lang="en-US" altLang="en-US" sz="1800" smtClean="0"/>
          </a:p>
          <a:p>
            <a:pPr lvl="1" eaLnBrk="1" hangingPunct="1"/>
            <a:endParaRPr lang="en-US" altLang="en-US" sz="1800" smtClean="0"/>
          </a:p>
          <a:p>
            <a:pPr eaLnBrk="1" hangingPunct="1"/>
            <a:endParaRPr lang="en-US" altLang="en-US" sz="2000" smtClean="0"/>
          </a:p>
          <a:p>
            <a:pPr eaLnBrk="1" hangingPunct="1"/>
            <a:endParaRPr lang="en-US" altLang="en-US" sz="2000" smtClean="0"/>
          </a:p>
          <a:p>
            <a:pPr eaLnBrk="1" hangingPunct="1"/>
            <a:endParaRPr lang="en-US" altLang="en-US" sz="2000" smtClean="0"/>
          </a:p>
          <a:p>
            <a:pPr eaLnBrk="1" hangingPunct="1"/>
            <a:endParaRPr lang="en-US" altLang="en-US" sz="2000" smtClean="0"/>
          </a:p>
          <a:p>
            <a:pPr eaLnBrk="1" hangingPunct="1"/>
            <a:endParaRPr lang="en-US" altLang="en-US" sz="2000" smtClean="0"/>
          </a:p>
        </p:txBody>
      </p:sp>
      <p:pic>
        <p:nvPicPr>
          <p:cNvPr id="93189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1143000"/>
            <a:ext cx="4219575" cy="2344738"/>
          </a:xfrm>
          <a:noFill/>
        </p:spPr>
      </p:pic>
      <p:sp>
        <p:nvSpPr>
          <p:cNvPr id="93190" name="Rectangle 3"/>
          <p:cNvSpPr txBox="1">
            <a:spLocks noChangeArrowheads="1"/>
          </p:cNvSpPr>
          <p:nvPr/>
        </p:nvSpPr>
        <p:spPr bwMode="auto">
          <a:xfrm>
            <a:off x="4343400" y="3657600"/>
            <a:ext cx="49530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00100" indent="-3429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600"/>
              <a:t>Information is not </a:t>
            </a:r>
            <a:r>
              <a:rPr lang="ja-JP" altLang="en-US" sz="1600"/>
              <a:t>“</a:t>
            </a:r>
            <a:r>
              <a:rPr lang="en-US" altLang="ja-JP" sz="1600"/>
              <a:t>refreshed</a:t>
            </a:r>
            <a:r>
              <a:rPr lang="ja-JP" altLang="en-US" sz="1600"/>
              <a:t>”</a:t>
            </a:r>
            <a:endParaRPr lang="en-US" altLang="ja-JP" sz="1600"/>
          </a:p>
          <a:p>
            <a:pPr eaLnBrk="1" hangingPunct="1">
              <a:spcBef>
                <a:spcPct val="0"/>
              </a:spcBef>
            </a:pPr>
            <a:endParaRPr lang="en-US" altLang="en-US" sz="1600"/>
          </a:p>
          <a:p>
            <a:pPr lvl="1" eaLnBrk="1" hangingPunct="1">
              <a:spcBef>
                <a:spcPct val="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600"/>
              <a:t>Only </a:t>
            </a:r>
            <a:r>
              <a:rPr lang="ja-JP" altLang="en-US" sz="1600"/>
              <a:t>“</a:t>
            </a:r>
            <a:r>
              <a:rPr lang="en-US" altLang="ja-JP" sz="1600"/>
              <a:t>keep-alive</a:t>
            </a:r>
            <a:r>
              <a:rPr lang="ja-JP" altLang="en-US" sz="1600"/>
              <a:t>”</a:t>
            </a:r>
            <a:r>
              <a:rPr lang="en-US" altLang="ja-JP" sz="1600"/>
              <a:t> messages are sent periodically to each neighbor.</a:t>
            </a:r>
          </a:p>
          <a:p>
            <a:pPr eaLnBrk="1" hangingPunct="1">
              <a:spcBef>
                <a:spcPct val="0"/>
              </a:spcBef>
            </a:pPr>
            <a:endParaRPr lang="en-US" altLang="en-US" sz="1600"/>
          </a:p>
          <a:p>
            <a:pPr lvl="1" eaLnBrk="1" hangingPunct="1">
              <a:spcBef>
                <a:spcPct val="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600"/>
              <a:t>Advertised paths, if no longer existent, must be withdrawn explicitly.</a:t>
            </a:r>
          </a:p>
          <a:p>
            <a:pPr eaLnBrk="1" hangingPunct="1">
              <a:spcBef>
                <a:spcPct val="0"/>
              </a:spcBef>
            </a:pPr>
            <a:endParaRPr lang="en-US" altLang="en-US" sz="1600"/>
          </a:p>
          <a:p>
            <a:pPr lvl="1" eaLnBrk="1" hangingPunct="1">
              <a:spcBef>
                <a:spcPct val="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600"/>
              <a:t>Thus, a router has to explicitly tell its neighbors a path is no longer available.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68263B-138C-4B30-B4BD-280E70C52F5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Why is everything more scalable?</a:t>
            </a: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Recall, two levels of the hierarchy</a:t>
            </a:r>
          </a:p>
          <a:p>
            <a:pPr lvl="1" eaLnBrk="1" hangingPunct="1"/>
            <a:r>
              <a:rPr lang="en-US" altLang="en-US" smtClean="0"/>
              <a:t>Within an AS (intradomain)</a:t>
            </a:r>
          </a:p>
          <a:p>
            <a:pPr lvl="1" eaLnBrk="1" hangingPunct="1"/>
            <a:r>
              <a:rPr lang="en-US" altLang="en-US" smtClean="0"/>
              <a:t>Outside of an AS (interdomain)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Within an AS, finding a good interdomain route boils down to finding a path to the right border router (only a few per AS)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Outside of an AS, you are only aware of other ASM’s and which networks they contain, </a:t>
            </a:r>
            <a:r>
              <a:rPr lang="en-US" altLang="en-US" i="1" u="sng" smtClean="0"/>
              <a:t>not how they are structured inside</a:t>
            </a:r>
            <a:r>
              <a:rPr lang="en-US" altLang="en-US" smtClean="0"/>
              <a:t> (plus there is aggregation due to CIDR)</a:t>
            </a:r>
            <a:r>
              <a:rPr lang="en-US" altLang="ja-JP" smtClean="0"/>
              <a:t>.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6B3D42-D612-4D79-A70F-A24D0267E08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Need for More Scalability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Even with </a:t>
            </a:r>
            <a:r>
              <a:rPr lang="en-US" altLang="en-US" dirty="0" err="1" smtClean="0"/>
              <a:t>subnetting</a:t>
            </a:r>
            <a:r>
              <a:rPr lang="en-US" altLang="en-US" dirty="0"/>
              <a:t> </a:t>
            </a:r>
            <a:r>
              <a:rPr lang="en-US" altLang="en-US" dirty="0" smtClean="0"/>
              <a:t>(and CIDR which we cover later)</a:t>
            </a:r>
            <a:r>
              <a:rPr lang="en-US" altLang="en-US" dirty="0" smtClean="0"/>
              <a:t>, </a:t>
            </a:r>
            <a:r>
              <a:rPr lang="en-US" altLang="en-US" dirty="0" smtClean="0"/>
              <a:t>it is not scalable enough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For a routing protocol to work, all routers in a network are aware of all other routers in the network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My router here in UTD should not need to know about or talk to routers in Hong Kong.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We need to break the Internet into pieces, or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routing domains</a:t>
            </a:r>
            <a:r>
              <a:rPr lang="ja-JP" altLang="en-US" dirty="0" smtClean="0"/>
              <a:t>”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A6C595-E9FA-405E-A6EB-EE40EA596B3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Integrating Intradomain and Interdomain</a:t>
            </a:r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352800"/>
            <a:ext cx="8153400" cy="2819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Customer AS: how to reach the Internet? (outside world)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It is a stub AS</a:t>
            </a:r>
            <a:endParaRPr lang="en-US" altLang="en-US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border router </a:t>
            </a:r>
            <a:r>
              <a:rPr lang="ja-JP" altLang="en-US" smtClean="0"/>
              <a:t>“</a:t>
            </a:r>
            <a:r>
              <a:rPr lang="en-US" altLang="ja-JP" smtClean="0"/>
              <a:t>injects</a:t>
            </a:r>
            <a:r>
              <a:rPr lang="ja-JP" altLang="en-US" smtClean="0"/>
              <a:t>”</a:t>
            </a:r>
            <a:r>
              <a:rPr lang="en-US" altLang="ja-JP" smtClean="0"/>
              <a:t> a default entry 0.0.0.0/0 into the intradomain protocol (e.g. OSPF or RIP)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This causes all traffic from the customer to the outside to be sent via the border router to the service provider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  <p:sp>
        <p:nvSpPr>
          <p:cNvPr id="97285" name="Oval 6"/>
          <p:cNvSpPr>
            <a:spLocks noChangeArrowheads="1"/>
          </p:cNvSpPr>
          <p:nvPr/>
        </p:nvSpPr>
        <p:spPr bwMode="auto">
          <a:xfrm>
            <a:off x="5334000" y="1828800"/>
            <a:ext cx="1066800" cy="381000"/>
          </a:xfrm>
          <a:prstGeom prst="ellipse">
            <a:avLst/>
          </a:prstGeom>
          <a:solidFill>
            <a:srgbClr val="CC99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AS10</a:t>
            </a:r>
          </a:p>
        </p:txBody>
      </p:sp>
      <p:sp>
        <p:nvSpPr>
          <p:cNvPr id="97286" name="Oval 7"/>
          <p:cNvSpPr>
            <a:spLocks noChangeArrowheads="1"/>
          </p:cNvSpPr>
          <p:nvPr/>
        </p:nvSpPr>
        <p:spPr bwMode="auto">
          <a:xfrm>
            <a:off x="5334000" y="2743200"/>
            <a:ext cx="1066800" cy="381000"/>
          </a:xfrm>
          <a:prstGeom prst="ellipse">
            <a:avLst/>
          </a:prstGeom>
          <a:solidFill>
            <a:srgbClr val="CC99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AS18</a:t>
            </a:r>
          </a:p>
        </p:txBody>
      </p:sp>
      <p:sp>
        <p:nvSpPr>
          <p:cNvPr id="97287" name="Oval 9"/>
          <p:cNvSpPr>
            <a:spLocks noChangeArrowheads="1"/>
          </p:cNvSpPr>
          <p:nvPr/>
        </p:nvSpPr>
        <p:spPr bwMode="auto">
          <a:xfrm>
            <a:off x="1676400" y="2438400"/>
            <a:ext cx="1066800" cy="381000"/>
          </a:xfrm>
          <a:prstGeom prst="ellipse">
            <a:avLst/>
          </a:prstGeom>
          <a:solidFill>
            <a:srgbClr val="33CC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AS19</a:t>
            </a:r>
          </a:p>
        </p:txBody>
      </p:sp>
      <p:cxnSp>
        <p:nvCxnSpPr>
          <p:cNvPr id="97288" name="AutoShape 10"/>
          <p:cNvCxnSpPr>
            <a:cxnSpLocks noChangeShapeType="1"/>
            <a:stCxn id="97287" idx="7"/>
            <a:endCxn id="97289" idx="2"/>
          </p:cNvCxnSpPr>
          <p:nvPr/>
        </p:nvCxnSpPr>
        <p:spPr bwMode="auto">
          <a:xfrm flipV="1">
            <a:off x="2587625" y="2324100"/>
            <a:ext cx="908050" cy="1603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7289" name="Oval 12"/>
          <p:cNvSpPr>
            <a:spLocks noChangeArrowheads="1"/>
          </p:cNvSpPr>
          <p:nvPr/>
        </p:nvSpPr>
        <p:spPr bwMode="auto">
          <a:xfrm>
            <a:off x="3505200" y="2133600"/>
            <a:ext cx="1066800" cy="381000"/>
          </a:xfrm>
          <a:prstGeom prst="ellipse">
            <a:avLst/>
          </a:prstGeom>
          <a:solidFill>
            <a:srgbClr val="99CC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AS6</a:t>
            </a:r>
          </a:p>
        </p:txBody>
      </p:sp>
      <p:cxnSp>
        <p:nvCxnSpPr>
          <p:cNvPr id="97290" name="AutoShape 13"/>
          <p:cNvCxnSpPr>
            <a:cxnSpLocks noChangeShapeType="1"/>
            <a:stCxn id="97289" idx="5"/>
            <a:endCxn id="97286" idx="2"/>
          </p:cNvCxnSpPr>
          <p:nvPr/>
        </p:nvCxnSpPr>
        <p:spPr bwMode="auto">
          <a:xfrm>
            <a:off x="4416425" y="2468563"/>
            <a:ext cx="908050" cy="465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291" name="AutoShape 14"/>
          <p:cNvCxnSpPr>
            <a:cxnSpLocks noChangeShapeType="1"/>
            <a:stCxn id="97289" idx="7"/>
            <a:endCxn id="97285" idx="2"/>
          </p:cNvCxnSpPr>
          <p:nvPr/>
        </p:nvCxnSpPr>
        <p:spPr bwMode="auto">
          <a:xfrm flipV="1">
            <a:off x="4416425" y="2019300"/>
            <a:ext cx="908050" cy="1603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7292" name="Text Box 19"/>
          <p:cNvSpPr txBox="1">
            <a:spLocks noChangeArrowheads="1"/>
          </p:cNvSpPr>
          <p:nvPr/>
        </p:nvSpPr>
        <p:spPr bwMode="auto">
          <a:xfrm>
            <a:off x="5410200" y="14478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/>
              <a:t>Customer</a:t>
            </a:r>
          </a:p>
        </p:txBody>
      </p:sp>
      <p:sp>
        <p:nvSpPr>
          <p:cNvPr id="97293" name="Text Box 20"/>
          <p:cNvSpPr txBox="1">
            <a:spLocks noChangeArrowheads="1"/>
          </p:cNvSpPr>
          <p:nvPr/>
        </p:nvSpPr>
        <p:spPr bwMode="auto">
          <a:xfrm>
            <a:off x="3352800" y="17526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/>
              <a:t>Service Provider</a:t>
            </a:r>
          </a:p>
        </p:txBody>
      </p:sp>
      <p:sp>
        <p:nvSpPr>
          <p:cNvPr id="97294" name="Text Box 21"/>
          <p:cNvSpPr txBox="1">
            <a:spLocks noChangeArrowheads="1"/>
          </p:cNvSpPr>
          <p:nvPr/>
        </p:nvSpPr>
        <p:spPr bwMode="auto">
          <a:xfrm>
            <a:off x="1447800" y="2057400"/>
            <a:ext cx="167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/>
              <a:t>Backbone Network</a:t>
            </a:r>
          </a:p>
        </p:txBody>
      </p:sp>
      <p:sp>
        <p:nvSpPr>
          <p:cNvPr id="97295" name="Text Box 23"/>
          <p:cNvSpPr txBox="1">
            <a:spLocks noChangeArrowheads="1"/>
          </p:cNvSpPr>
          <p:nvPr/>
        </p:nvSpPr>
        <p:spPr bwMode="auto">
          <a:xfrm>
            <a:off x="6324600" y="1676400"/>
            <a:ext cx="13716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/>
              <a:t>131.141/16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/>
              <a:t>192.10.20/24</a:t>
            </a:r>
          </a:p>
        </p:txBody>
      </p:sp>
      <p:sp>
        <p:nvSpPr>
          <p:cNvPr id="97296" name="Text Box 24"/>
          <p:cNvSpPr txBox="1">
            <a:spLocks noChangeArrowheads="1"/>
          </p:cNvSpPr>
          <p:nvPr/>
        </p:nvSpPr>
        <p:spPr bwMode="auto">
          <a:xfrm>
            <a:off x="6477000" y="2743200"/>
            <a:ext cx="13716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/>
              <a:t>128.140/16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/>
              <a:t>182.10/16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8250DA-953E-4384-B543-B92F379FEC4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Integrating Intradomain and Interdomain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352800"/>
            <a:ext cx="8305800" cy="29718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Service Provider AS6: how to reach customer networks?</a:t>
            </a:r>
          </a:p>
          <a:p>
            <a:pPr lvl="1" eaLnBrk="1" hangingPunct="1"/>
            <a:r>
              <a:rPr lang="en-US" altLang="en-US" sz="1800" b="1" smtClean="0"/>
              <a:t>Assume it has both BGP speakers and non-BGP speakers</a:t>
            </a:r>
            <a:r>
              <a:rPr lang="en-US" altLang="en-US" sz="1800" smtClean="0"/>
              <a:t>.</a:t>
            </a:r>
          </a:p>
          <a:p>
            <a:pPr lvl="1" eaLnBrk="1" hangingPunct="1"/>
            <a:r>
              <a:rPr lang="en-US" altLang="en-US" sz="1800" smtClean="0"/>
              <a:t>In AS6, the router bordering with AS10 learns of 131.141/16 and 192.10.20/24 through the border router of AS10 (BGP)</a:t>
            </a:r>
          </a:p>
          <a:p>
            <a:pPr lvl="1" eaLnBrk="1" hangingPunct="1"/>
            <a:r>
              <a:rPr lang="en-US" altLang="en-US" sz="1800" smtClean="0"/>
              <a:t>In AS6, the border router with AS10 </a:t>
            </a:r>
            <a:r>
              <a:rPr lang="ja-JP" altLang="en-US" sz="1800" smtClean="0"/>
              <a:t>“</a:t>
            </a:r>
            <a:r>
              <a:rPr lang="en-US" altLang="ja-JP" sz="1800" smtClean="0"/>
              <a:t>injects</a:t>
            </a:r>
            <a:r>
              <a:rPr lang="ja-JP" altLang="en-US" sz="1800" smtClean="0"/>
              <a:t>”</a:t>
            </a:r>
            <a:r>
              <a:rPr lang="en-US" altLang="ja-JP" sz="1800" smtClean="0"/>
              <a:t> into AS6</a:t>
            </a:r>
            <a:r>
              <a:rPr lang="ja-JP" altLang="en-US" sz="1800" smtClean="0"/>
              <a:t>’</a:t>
            </a:r>
            <a:r>
              <a:rPr lang="en-US" altLang="ja-JP" sz="1800" smtClean="0"/>
              <a:t>s </a:t>
            </a:r>
            <a:r>
              <a:rPr lang="en-US" altLang="ja-JP" sz="1800" b="1" i="1" smtClean="0"/>
              <a:t>intradomain</a:t>
            </a:r>
            <a:r>
              <a:rPr lang="en-US" altLang="ja-JP" sz="1800" smtClean="0"/>
              <a:t> protocol that it has a </a:t>
            </a:r>
            <a:r>
              <a:rPr lang="ja-JP" altLang="en-US" sz="1800" smtClean="0"/>
              <a:t>“</a:t>
            </a:r>
            <a:r>
              <a:rPr lang="en-US" altLang="ja-JP" sz="1800" smtClean="0"/>
              <a:t>direct link</a:t>
            </a:r>
            <a:r>
              <a:rPr lang="ja-JP" altLang="en-US" sz="1800" smtClean="0"/>
              <a:t>”</a:t>
            </a:r>
            <a:r>
              <a:rPr lang="en-US" altLang="ja-JP" sz="1800" smtClean="0"/>
              <a:t> to networks 131.141/16 and 192.10.20/24</a:t>
            </a:r>
          </a:p>
          <a:p>
            <a:pPr lvl="1" eaLnBrk="1" hangingPunct="1"/>
            <a:r>
              <a:rPr lang="en-US" altLang="en-US" sz="1800" smtClean="0"/>
              <a:t>In AS6, any non-BGP speaker router will reach 131.141/16 and 192.10.20/24 via the border router with AS10.</a:t>
            </a:r>
          </a:p>
          <a:p>
            <a:pPr lvl="1" eaLnBrk="1" hangingPunct="1"/>
            <a:r>
              <a:rPr lang="en-US" altLang="en-US" sz="1800" smtClean="0"/>
              <a:t>What does the BGP border router in AS6 advertise to its peer in AS19?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800" smtClean="0"/>
          </a:p>
          <a:p>
            <a:pPr eaLnBrk="1" hangingPunct="1"/>
            <a:endParaRPr lang="en-US" altLang="en-US" sz="2000" smtClean="0"/>
          </a:p>
        </p:txBody>
      </p:sp>
      <p:sp>
        <p:nvSpPr>
          <p:cNvPr id="99333" name="Oval 4"/>
          <p:cNvSpPr>
            <a:spLocks noChangeArrowheads="1"/>
          </p:cNvSpPr>
          <p:nvPr/>
        </p:nvSpPr>
        <p:spPr bwMode="auto">
          <a:xfrm>
            <a:off x="5334000" y="1828800"/>
            <a:ext cx="1066800" cy="381000"/>
          </a:xfrm>
          <a:prstGeom prst="ellipse">
            <a:avLst/>
          </a:prstGeom>
          <a:solidFill>
            <a:srgbClr val="CC99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AS10</a:t>
            </a:r>
          </a:p>
        </p:txBody>
      </p:sp>
      <p:sp>
        <p:nvSpPr>
          <p:cNvPr id="99334" name="Oval 5"/>
          <p:cNvSpPr>
            <a:spLocks noChangeArrowheads="1"/>
          </p:cNvSpPr>
          <p:nvPr/>
        </p:nvSpPr>
        <p:spPr bwMode="auto">
          <a:xfrm>
            <a:off x="5334000" y="2743200"/>
            <a:ext cx="1066800" cy="381000"/>
          </a:xfrm>
          <a:prstGeom prst="ellipse">
            <a:avLst/>
          </a:prstGeom>
          <a:solidFill>
            <a:srgbClr val="CC99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AS18</a:t>
            </a:r>
          </a:p>
        </p:txBody>
      </p:sp>
      <p:sp>
        <p:nvSpPr>
          <p:cNvPr id="99335" name="Oval 6"/>
          <p:cNvSpPr>
            <a:spLocks noChangeArrowheads="1"/>
          </p:cNvSpPr>
          <p:nvPr/>
        </p:nvSpPr>
        <p:spPr bwMode="auto">
          <a:xfrm>
            <a:off x="1676400" y="2438400"/>
            <a:ext cx="1066800" cy="381000"/>
          </a:xfrm>
          <a:prstGeom prst="ellipse">
            <a:avLst/>
          </a:prstGeom>
          <a:solidFill>
            <a:srgbClr val="33CC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AS19</a:t>
            </a:r>
          </a:p>
        </p:txBody>
      </p:sp>
      <p:cxnSp>
        <p:nvCxnSpPr>
          <p:cNvPr id="99336" name="AutoShape 7"/>
          <p:cNvCxnSpPr>
            <a:cxnSpLocks noChangeShapeType="1"/>
            <a:stCxn id="99335" idx="7"/>
            <a:endCxn id="99337" idx="2"/>
          </p:cNvCxnSpPr>
          <p:nvPr/>
        </p:nvCxnSpPr>
        <p:spPr bwMode="auto">
          <a:xfrm flipV="1">
            <a:off x="2587625" y="2324100"/>
            <a:ext cx="908050" cy="1603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337" name="Oval 8"/>
          <p:cNvSpPr>
            <a:spLocks noChangeArrowheads="1"/>
          </p:cNvSpPr>
          <p:nvPr/>
        </p:nvSpPr>
        <p:spPr bwMode="auto">
          <a:xfrm>
            <a:off x="3505200" y="2133600"/>
            <a:ext cx="1066800" cy="381000"/>
          </a:xfrm>
          <a:prstGeom prst="ellipse">
            <a:avLst/>
          </a:prstGeom>
          <a:solidFill>
            <a:srgbClr val="99CC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AS6</a:t>
            </a:r>
          </a:p>
        </p:txBody>
      </p:sp>
      <p:cxnSp>
        <p:nvCxnSpPr>
          <p:cNvPr id="99338" name="AutoShape 9"/>
          <p:cNvCxnSpPr>
            <a:cxnSpLocks noChangeShapeType="1"/>
            <a:stCxn id="99337" idx="5"/>
            <a:endCxn id="99334" idx="2"/>
          </p:cNvCxnSpPr>
          <p:nvPr/>
        </p:nvCxnSpPr>
        <p:spPr bwMode="auto">
          <a:xfrm>
            <a:off x="4416425" y="2468563"/>
            <a:ext cx="908050" cy="465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339" name="AutoShape 10"/>
          <p:cNvCxnSpPr>
            <a:cxnSpLocks noChangeShapeType="1"/>
            <a:stCxn id="99337" idx="7"/>
            <a:endCxn id="99333" idx="2"/>
          </p:cNvCxnSpPr>
          <p:nvPr/>
        </p:nvCxnSpPr>
        <p:spPr bwMode="auto">
          <a:xfrm flipV="1">
            <a:off x="4416425" y="2019300"/>
            <a:ext cx="908050" cy="1603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340" name="Text Box 11"/>
          <p:cNvSpPr txBox="1">
            <a:spLocks noChangeArrowheads="1"/>
          </p:cNvSpPr>
          <p:nvPr/>
        </p:nvSpPr>
        <p:spPr bwMode="auto">
          <a:xfrm>
            <a:off x="6324600" y="1676400"/>
            <a:ext cx="13716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/>
              <a:t>131.141/16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/>
              <a:t>192.10.20/24</a:t>
            </a:r>
          </a:p>
        </p:txBody>
      </p:sp>
      <p:sp>
        <p:nvSpPr>
          <p:cNvPr id="99341" name="Text Box 12"/>
          <p:cNvSpPr txBox="1">
            <a:spLocks noChangeArrowheads="1"/>
          </p:cNvSpPr>
          <p:nvPr/>
        </p:nvSpPr>
        <p:spPr bwMode="auto">
          <a:xfrm>
            <a:off x="5410200" y="14478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/>
              <a:t>Customer</a:t>
            </a:r>
          </a:p>
        </p:txBody>
      </p:sp>
      <p:sp>
        <p:nvSpPr>
          <p:cNvPr id="99342" name="Text Box 13"/>
          <p:cNvSpPr txBox="1">
            <a:spLocks noChangeArrowheads="1"/>
          </p:cNvSpPr>
          <p:nvPr/>
        </p:nvSpPr>
        <p:spPr bwMode="auto">
          <a:xfrm>
            <a:off x="3352800" y="17526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/>
              <a:t>Service Provider</a:t>
            </a:r>
          </a:p>
        </p:txBody>
      </p:sp>
      <p:sp>
        <p:nvSpPr>
          <p:cNvPr id="99343" name="Text Box 14"/>
          <p:cNvSpPr txBox="1">
            <a:spLocks noChangeArrowheads="1"/>
          </p:cNvSpPr>
          <p:nvPr/>
        </p:nvSpPr>
        <p:spPr bwMode="auto">
          <a:xfrm>
            <a:off x="1447800" y="2057400"/>
            <a:ext cx="167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/>
              <a:t>Backbone Network</a:t>
            </a:r>
          </a:p>
        </p:txBody>
      </p:sp>
      <p:sp>
        <p:nvSpPr>
          <p:cNvPr id="99344" name="Text Box 15"/>
          <p:cNvSpPr txBox="1">
            <a:spLocks noChangeArrowheads="1"/>
          </p:cNvSpPr>
          <p:nvPr/>
        </p:nvSpPr>
        <p:spPr bwMode="auto">
          <a:xfrm>
            <a:off x="6477000" y="2743200"/>
            <a:ext cx="13716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/>
              <a:t>128.140/16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/>
              <a:t>182.10/16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07405F-BA1A-407D-8FC0-5ACE878F7DE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Integrating Intradomain and Interdomain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200400"/>
            <a:ext cx="7848600" cy="3048000"/>
          </a:xfrm>
        </p:spPr>
        <p:txBody>
          <a:bodyPr/>
          <a:lstStyle/>
          <a:p>
            <a:pPr eaLnBrk="1" hangingPunct="1"/>
            <a:r>
              <a:rPr lang="en-US" altLang="en-US" smtClean="0"/>
              <a:t>Backbone networks:</a:t>
            </a:r>
          </a:p>
          <a:p>
            <a:pPr lvl="1" eaLnBrk="1" hangingPunct="1"/>
            <a:r>
              <a:rPr lang="en-US" altLang="en-US" smtClean="0"/>
              <a:t>Too many prefixes to inject into intradomain protocol</a:t>
            </a:r>
          </a:p>
          <a:p>
            <a:pPr lvl="1" eaLnBrk="1" hangingPunct="1"/>
            <a:r>
              <a:rPr lang="en-US" altLang="en-US" b="1" smtClean="0"/>
              <a:t>All routers speak BGP</a:t>
            </a:r>
          </a:p>
          <a:p>
            <a:pPr lvl="1" eaLnBrk="1" hangingPunct="1"/>
            <a:r>
              <a:rPr lang="en-US" altLang="en-US" smtClean="0"/>
              <a:t>Via the iBGP protocol, they share their reachability information (paths to each AS and the networks of each AS)</a:t>
            </a:r>
          </a:p>
          <a:p>
            <a:pPr lvl="1" eaLnBrk="1" hangingPunct="1"/>
            <a:r>
              <a:rPr lang="en-US" altLang="en-US" smtClean="0"/>
              <a:t>To reach a specific network,</a:t>
            </a:r>
          </a:p>
          <a:p>
            <a:pPr lvl="2" eaLnBrk="1" hangingPunct="1"/>
            <a:r>
              <a:rPr lang="en-US" altLang="en-US" smtClean="0"/>
              <a:t>iBGP says which border router is needed, and </a:t>
            </a:r>
          </a:p>
          <a:p>
            <a:pPr lvl="2" eaLnBrk="1" hangingPunct="1"/>
            <a:r>
              <a:rPr lang="en-US" altLang="en-US" smtClean="0"/>
              <a:t>the intradomain protocol (e.g. OSPF) gives the next hop to this router.</a:t>
            </a:r>
          </a:p>
        </p:txBody>
      </p:sp>
      <p:sp>
        <p:nvSpPr>
          <p:cNvPr id="101381" name="Oval 4"/>
          <p:cNvSpPr>
            <a:spLocks noChangeArrowheads="1"/>
          </p:cNvSpPr>
          <p:nvPr/>
        </p:nvSpPr>
        <p:spPr bwMode="auto">
          <a:xfrm>
            <a:off x="5334000" y="1828800"/>
            <a:ext cx="1066800" cy="381000"/>
          </a:xfrm>
          <a:prstGeom prst="ellipse">
            <a:avLst/>
          </a:prstGeom>
          <a:solidFill>
            <a:srgbClr val="CC99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AS10</a:t>
            </a:r>
          </a:p>
        </p:txBody>
      </p:sp>
      <p:sp>
        <p:nvSpPr>
          <p:cNvPr id="101382" name="Oval 5"/>
          <p:cNvSpPr>
            <a:spLocks noChangeArrowheads="1"/>
          </p:cNvSpPr>
          <p:nvPr/>
        </p:nvSpPr>
        <p:spPr bwMode="auto">
          <a:xfrm>
            <a:off x="5334000" y="2743200"/>
            <a:ext cx="1066800" cy="381000"/>
          </a:xfrm>
          <a:prstGeom prst="ellipse">
            <a:avLst/>
          </a:prstGeom>
          <a:solidFill>
            <a:srgbClr val="CC99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AS18</a:t>
            </a:r>
          </a:p>
        </p:txBody>
      </p:sp>
      <p:sp>
        <p:nvSpPr>
          <p:cNvPr id="101383" name="Oval 6"/>
          <p:cNvSpPr>
            <a:spLocks noChangeArrowheads="1"/>
          </p:cNvSpPr>
          <p:nvPr/>
        </p:nvSpPr>
        <p:spPr bwMode="auto">
          <a:xfrm>
            <a:off x="1676400" y="2438400"/>
            <a:ext cx="1066800" cy="381000"/>
          </a:xfrm>
          <a:prstGeom prst="ellipse">
            <a:avLst/>
          </a:prstGeom>
          <a:solidFill>
            <a:srgbClr val="33CC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AS19</a:t>
            </a:r>
          </a:p>
        </p:txBody>
      </p:sp>
      <p:cxnSp>
        <p:nvCxnSpPr>
          <p:cNvPr id="101384" name="AutoShape 7"/>
          <p:cNvCxnSpPr>
            <a:cxnSpLocks noChangeShapeType="1"/>
            <a:stCxn id="101383" idx="7"/>
            <a:endCxn id="101385" idx="2"/>
          </p:cNvCxnSpPr>
          <p:nvPr/>
        </p:nvCxnSpPr>
        <p:spPr bwMode="auto">
          <a:xfrm flipV="1">
            <a:off x="2587625" y="2324100"/>
            <a:ext cx="908050" cy="1603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1385" name="Oval 8"/>
          <p:cNvSpPr>
            <a:spLocks noChangeArrowheads="1"/>
          </p:cNvSpPr>
          <p:nvPr/>
        </p:nvSpPr>
        <p:spPr bwMode="auto">
          <a:xfrm>
            <a:off x="3505200" y="2133600"/>
            <a:ext cx="1066800" cy="381000"/>
          </a:xfrm>
          <a:prstGeom prst="ellipse">
            <a:avLst/>
          </a:prstGeom>
          <a:solidFill>
            <a:srgbClr val="99CC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AS6</a:t>
            </a:r>
          </a:p>
        </p:txBody>
      </p:sp>
      <p:cxnSp>
        <p:nvCxnSpPr>
          <p:cNvPr id="101386" name="AutoShape 9"/>
          <p:cNvCxnSpPr>
            <a:cxnSpLocks noChangeShapeType="1"/>
            <a:stCxn id="101385" idx="5"/>
            <a:endCxn id="101382" idx="2"/>
          </p:cNvCxnSpPr>
          <p:nvPr/>
        </p:nvCxnSpPr>
        <p:spPr bwMode="auto">
          <a:xfrm>
            <a:off x="4416425" y="2468563"/>
            <a:ext cx="908050" cy="465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387" name="AutoShape 10"/>
          <p:cNvCxnSpPr>
            <a:cxnSpLocks noChangeShapeType="1"/>
            <a:stCxn id="101385" idx="7"/>
            <a:endCxn id="101381" idx="2"/>
          </p:cNvCxnSpPr>
          <p:nvPr/>
        </p:nvCxnSpPr>
        <p:spPr bwMode="auto">
          <a:xfrm flipV="1">
            <a:off x="4416425" y="2019300"/>
            <a:ext cx="908050" cy="1603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5410200" y="14478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/>
              <a:t>Customer</a:t>
            </a:r>
          </a:p>
        </p:txBody>
      </p:sp>
      <p:sp>
        <p:nvSpPr>
          <p:cNvPr id="101389" name="Text Box 13"/>
          <p:cNvSpPr txBox="1">
            <a:spLocks noChangeArrowheads="1"/>
          </p:cNvSpPr>
          <p:nvPr/>
        </p:nvSpPr>
        <p:spPr bwMode="auto">
          <a:xfrm>
            <a:off x="3352800" y="17526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/>
              <a:t>Service Provider</a:t>
            </a:r>
          </a:p>
        </p:txBody>
      </p:sp>
      <p:sp>
        <p:nvSpPr>
          <p:cNvPr id="101390" name="Text Box 14"/>
          <p:cNvSpPr txBox="1">
            <a:spLocks noChangeArrowheads="1"/>
          </p:cNvSpPr>
          <p:nvPr/>
        </p:nvSpPr>
        <p:spPr bwMode="auto">
          <a:xfrm>
            <a:off x="1447800" y="2057400"/>
            <a:ext cx="167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/>
              <a:t>Backbone Network</a:t>
            </a:r>
          </a:p>
        </p:txBody>
      </p:sp>
      <p:sp>
        <p:nvSpPr>
          <p:cNvPr id="101391" name="Text Box 15"/>
          <p:cNvSpPr txBox="1">
            <a:spLocks noChangeArrowheads="1"/>
          </p:cNvSpPr>
          <p:nvPr/>
        </p:nvSpPr>
        <p:spPr bwMode="auto">
          <a:xfrm>
            <a:off x="6477000" y="2743200"/>
            <a:ext cx="13716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/>
              <a:t>128.140/16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/>
              <a:t>182.10/16</a:t>
            </a:r>
          </a:p>
        </p:txBody>
      </p:sp>
      <p:sp>
        <p:nvSpPr>
          <p:cNvPr id="101392" name="Text Box 16"/>
          <p:cNvSpPr txBox="1">
            <a:spLocks noChangeArrowheads="1"/>
          </p:cNvSpPr>
          <p:nvPr/>
        </p:nvSpPr>
        <p:spPr bwMode="auto">
          <a:xfrm>
            <a:off x="6324600" y="1676400"/>
            <a:ext cx="13716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/>
              <a:t>131.141/16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/>
              <a:t>192.10.20/24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BBAAB0-2736-4CC4-8A3A-76375E45251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696200" cy="685800"/>
          </a:xfrm>
        </p:spPr>
        <p:txBody>
          <a:bodyPr lIns="90000" tIns="46800" rIns="90000" bIns="46800" anchor="b"/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altLang="en-US" smtClean="0"/>
              <a:t>BGP Import, Export, Path Selection	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696200" cy="4670425"/>
          </a:xfrm>
        </p:spPr>
        <p:txBody>
          <a:bodyPr lIns="90000" tIns="46800" rIns="90000" bIns="46800"/>
          <a:lstStyle/>
          <a:p>
            <a:pPr marL="336550" indent="-336550" defTabSz="457200" eaLnBrk="1" hangingPunct="1">
              <a:spcBef>
                <a:spcPct val="450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There are three types of policies:</a:t>
            </a:r>
          </a:p>
          <a:p>
            <a:pPr marL="736600" lvl="1" indent="-279400" defTabSz="457200" eaLnBrk="1" hangingPunct="1">
              <a:spcBef>
                <a:spcPct val="450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>
                <a:solidFill>
                  <a:srgbClr val="000099"/>
                </a:solidFill>
              </a:rPr>
              <a:t>Import Policy:</a:t>
            </a:r>
            <a:r>
              <a:rPr lang="en-GB" altLang="en-US" smtClean="0"/>
              <a:t> of the paths offered by my neighbours, which ones will I allow? (i.e. “import” the path)</a:t>
            </a:r>
          </a:p>
          <a:p>
            <a:pPr marL="736600" lvl="1" indent="-279400" defTabSz="457200" eaLnBrk="1" hangingPunct="1">
              <a:spcBef>
                <a:spcPct val="450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>
                <a:solidFill>
                  <a:srgbClr val="000099"/>
                </a:solidFill>
              </a:rPr>
              <a:t>Path Selection:</a:t>
            </a:r>
            <a:r>
              <a:rPr lang="en-GB" altLang="en-US" smtClean="0"/>
              <a:t> given the paths offered by my neighbours which satisfy my import policy, which one do I like the best?</a:t>
            </a:r>
          </a:p>
          <a:p>
            <a:pPr marL="736600" lvl="1" indent="-279400" defTabSz="457200" eaLnBrk="1" hangingPunct="1">
              <a:spcBef>
                <a:spcPct val="450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>
                <a:solidFill>
                  <a:srgbClr val="000099"/>
                </a:solidFill>
              </a:rPr>
              <a:t>Export Policy:</a:t>
            </a:r>
            <a:r>
              <a:rPr lang="en-GB" altLang="en-US" smtClean="0"/>
              <a:t> given my current path, will I tell my neighbour of this path or tell my neighbour that I have no path? (i.e., “export” the path)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9CDE31-373B-4EC3-80AF-07907AB039A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696200" cy="685800"/>
          </a:xfrm>
        </p:spPr>
        <p:txBody>
          <a:bodyPr lIns="90000" tIns="46800" rIns="90000" bIns="46800" anchor="b"/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altLang="en-US" smtClean="0"/>
              <a:t>Route fields	</a:t>
            </a:r>
          </a:p>
        </p:txBody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696200" cy="4419600"/>
          </a:xfrm>
        </p:spPr>
        <p:txBody>
          <a:bodyPr lIns="90000" tIns="46800" rIns="90000" bIns="46800"/>
          <a:lstStyle/>
          <a:p>
            <a:pPr marL="336550" indent="-336550" defTabSz="457200" eaLnBrk="1" hangingPunct="1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Assume an AS A receives a route (path) r from its neighbour B</a:t>
            </a:r>
          </a:p>
          <a:p>
            <a:pPr marL="336550" indent="-336550" defTabSz="457200" eaLnBrk="1" hangingPunct="1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mtClean="0"/>
          </a:p>
          <a:p>
            <a:pPr marL="336550" indent="-336550" defTabSz="457200"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Route r has several fields</a:t>
            </a:r>
          </a:p>
          <a:p>
            <a:pPr marL="736600" lvl="1" indent="-279400" defTabSz="457200"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>
                <a:solidFill>
                  <a:srgbClr val="000099"/>
                </a:solidFill>
              </a:rPr>
              <a:t>r.as_path:</a:t>
            </a:r>
            <a:r>
              <a:rPr lang="en-GB" altLang="en-US" smtClean="0"/>
              <a:t> the list of ASms from B to the destination</a:t>
            </a:r>
          </a:p>
          <a:p>
            <a:pPr marL="736600" lvl="1" indent="-279400" defTabSz="457200"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>
                <a:solidFill>
                  <a:srgbClr val="000099"/>
                </a:solidFill>
              </a:rPr>
              <a:t>r.MED</a:t>
            </a:r>
            <a:r>
              <a:rPr lang="en-GB" altLang="en-US" smtClean="0"/>
              <a:t>: if multiple links between A &amp; B, MED determines which one B prefers that A uses (multi-exit discriminator)</a:t>
            </a:r>
          </a:p>
          <a:p>
            <a:pPr marL="736600" lvl="1" indent="-279400" defTabSz="457200"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>
                <a:solidFill>
                  <a:srgbClr val="000099"/>
                </a:solidFill>
              </a:rPr>
              <a:t>r.community:</a:t>
            </a:r>
            <a:r>
              <a:rPr lang="en-GB" altLang="en-US" smtClean="0"/>
              <a:t> you can organize ASms into “communities”, and mentioned the community to which this path belongs.</a:t>
            </a:r>
          </a:p>
          <a:p>
            <a:pPr marL="736600" lvl="1" indent="-279400" defTabSz="457200"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>
                <a:solidFill>
                  <a:srgbClr val="000099"/>
                </a:solidFill>
              </a:rPr>
              <a:t>r.local_pref:</a:t>
            </a:r>
            <a:r>
              <a:rPr lang="en-GB" altLang="en-US" smtClean="0"/>
              <a:t> how desirable the path is (local preference), </a:t>
            </a:r>
            <a:r>
              <a:rPr lang="en-GB" altLang="en-US" u="sng" smtClean="0"/>
              <a:t>and is assigned by A</a:t>
            </a:r>
            <a:r>
              <a:rPr lang="en-GB" altLang="en-US" smtClean="0"/>
              <a:t>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76ABEC-264C-49A9-AEB5-A1A4D9BABB0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696200" cy="685800"/>
          </a:xfrm>
        </p:spPr>
        <p:txBody>
          <a:bodyPr lIns="90000" tIns="46800" rIns="90000" bIns="46800" anchor="b"/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mtClean="0"/>
              <a:t>Path Selection Policy</a:t>
            </a:r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696200" cy="4784725"/>
          </a:xfrm>
        </p:spPr>
        <p:txBody>
          <a:bodyPr lIns="90000" tIns="46800" rIns="90000" bIns="46800"/>
          <a:lstStyle/>
          <a:p>
            <a:pPr marL="457200" indent="-457200" defTabSz="457200" eaLnBrk="1" hangingPunct="1">
              <a:lnSpc>
                <a:spcPct val="93000"/>
              </a:lnSpc>
              <a:tabLst>
                <a:tab pos="574675" algn="l"/>
                <a:tab pos="1031875" algn="l"/>
                <a:tab pos="1489075" algn="l"/>
                <a:tab pos="1946275" algn="l"/>
                <a:tab pos="2403475" algn="l"/>
                <a:tab pos="2860675" algn="l"/>
                <a:tab pos="3317875" algn="l"/>
                <a:tab pos="3775075" algn="l"/>
                <a:tab pos="4232275" algn="l"/>
                <a:tab pos="4689475" algn="l"/>
                <a:tab pos="5146675" algn="l"/>
                <a:tab pos="5603875" algn="l"/>
                <a:tab pos="6061075" algn="l"/>
                <a:tab pos="6518275" algn="l"/>
                <a:tab pos="6975475" algn="l"/>
                <a:tab pos="7432675" algn="l"/>
                <a:tab pos="7889875" algn="l"/>
                <a:tab pos="8347075" algn="l"/>
                <a:tab pos="8804275" algn="l"/>
                <a:tab pos="9261475" algn="l"/>
              </a:tabLst>
            </a:pPr>
            <a:r>
              <a:rPr lang="en-GB" altLang="en-US" smtClean="0"/>
              <a:t>If we have multiple BGP speakers per AS then, path selection is as follows:</a:t>
            </a:r>
          </a:p>
          <a:p>
            <a:pPr marL="869950" lvl="1" indent="-412750" defTabSz="457200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AutoNum type="alphaLcParenR"/>
              <a:tabLst>
                <a:tab pos="574675" algn="l"/>
                <a:tab pos="1031875" algn="l"/>
                <a:tab pos="1489075" algn="l"/>
                <a:tab pos="1946275" algn="l"/>
                <a:tab pos="2403475" algn="l"/>
                <a:tab pos="2860675" algn="l"/>
                <a:tab pos="3317875" algn="l"/>
                <a:tab pos="3775075" algn="l"/>
                <a:tab pos="4232275" algn="l"/>
                <a:tab pos="4689475" algn="l"/>
                <a:tab pos="5146675" algn="l"/>
                <a:tab pos="5603875" algn="l"/>
                <a:tab pos="6061075" algn="l"/>
                <a:tab pos="6518275" algn="l"/>
                <a:tab pos="6975475" algn="l"/>
                <a:tab pos="7432675" algn="l"/>
                <a:tab pos="7889875" algn="l"/>
                <a:tab pos="8347075" algn="l"/>
                <a:tab pos="8804275" algn="l"/>
                <a:tab pos="9261475" algn="l"/>
              </a:tabLst>
            </a:pPr>
            <a:r>
              <a:rPr lang="en-GB" altLang="en-US" smtClean="0">
                <a:solidFill>
                  <a:srgbClr val="C00000"/>
                </a:solidFill>
              </a:rPr>
              <a:t>From the paths that satisfy the import policies</a:t>
            </a:r>
          </a:p>
          <a:p>
            <a:pPr marL="1289050" lvl="2" indent="-374650" defTabSz="457200" eaLnBrk="1" hangingPunct="1">
              <a:buSzPct val="100000"/>
              <a:tabLst>
                <a:tab pos="574675" algn="l"/>
                <a:tab pos="1031875" algn="l"/>
                <a:tab pos="1489075" algn="l"/>
                <a:tab pos="1946275" algn="l"/>
                <a:tab pos="2403475" algn="l"/>
                <a:tab pos="2860675" algn="l"/>
                <a:tab pos="3317875" algn="l"/>
                <a:tab pos="3775075" algn="l"/>
                <a:tab pos="4232275" algn="l"/>
                <a:tab pos="4689475" algn="l"/>
                <a:tab pos="5146675" algn="l"/>
                <a:tab pos="5603875" algn="l"/>
                <a:tab pos="6061075" algn="l"/>
                <a:tab pos="6518275" algn="l"/>
                <a:tab pos="6975475" algn="l"/>
                <a:tab pos="7432675" algn="l"/>
                <a:tab pos="7889875" algn="l"/>
                <a:tab pos="8347075" algn="l"/>
                <a:tab pos="8804275" algn="l"/>
                <a:tab pos="9261475" algn="l"/>
              </a:tabLst>
            </a:pPr>
            <a:r>
              <a:rPr lang="en-GB" altLang="en-US" smtClean="0">
                <a:solidFill>
                  <a:srgbClr val="C00000"/>
                </a:solidFill>
              </a:rPr>
              <a:t>Choose those with the greatest (largest) local_pref </a:t>
            </a:r>
          </a:p>
          <a:p>
            <a:pPr marL="869950" lvl="1" indent="-412750" defTabSz="457200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AutoNum type="alphaLcParenR"/>
              <a:tabLst>
                <a:tab pos="574675" algn="l"/>
                <a:tab pos="1031875" algn="l"/>
                <a:tab pos="1489075" algn="l"/>
                <a:tab pos="1946275" algn="l"/>
                <a:tab pos="2403475" algn="l"/>
                <a:tab pos="2860675" algn="l"/>
                <a:tab pos="3317875" algn="l"/>
                <a:tab pos="3775075" algn="l"/>
                <a:tab pos="4232275" algn="l"/>
                <a:tab pos="4689475" algn="l"/>
                <a:tab pos="5146675" algn="l"/>
                <a:tab pos="5603875" algn="l"/>
                <a:tab pos="6061075" algn="l"/>
                <a:tab pos="6518275" algn="l"/>
                <a:tab pos="6975475" algn="l"/>
                <a:tab pos="7432675" algn="l"/>
                <a:tab pos="7889875" algn="l"/>
                <a:tab pos="8347075" algn="l"/>
                <a:tab pos="8804275" algn="l"/>
                <a:tab pos="9261475" algn="l"/>
              </a:tabLst>
            </a:pPr>
            <a:r>
              <a:rPr lang="en-GB" altLang="en-US" smtClean="0">
                <a:solidFill>
                  <a:srgbClr val="C00000"/>
                </a:solidFill>
              </a:rPr>
              <a:t>Then, out of the remaining paths from above choose the ones with least # of AS hops to the destination</a:t>
            </a:r>
          </a:p>
          <a:p>
            <a:pPr marL="869950" lvl="1" indent="-412750" defTabSz="457200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AutoNum type="alphaLcParenR"/>
              <a:tabLst>
                <a:tab pos="574675" algn="l"/>
                <a:tab pos="1031875" algn="l"/>
                <a:tab pos="1489075" algn="l"/>
                <a:tab pos="1946275" algn="l"/>
                <a:tab pos="2403475" algn="l"/>
                <a:tab pos="2860675" algn="l"/>
                <a:tab pos="3317875" algn="l"/>
                <a:tab pos="3775075" algn="l"/>
                <a:tab pos="4232275" algn="l"/>
                <a:tab pos="4689475" algn="l"/>
                <a:tab pos="5146675" algn="l"/>
                <a:tab pos="5603875" algn="l"/>
                <a:tab pos="6061075" algn="l"/>
                <a:tab pos="6518275" algn="l"/>
                <a:tab pos="6975475" algn="l"/>
                <a:tab pos="7432675" algn="l"/>
                <a:tab pos="7889875" algn="l"/>
                <a:tab pos="8347075" algn="l"/>
                <a:tab pos="8804275" algn="l"/>
                <a:tab pos="9261475" algn="l"/>
              </a:tabLst>
            </a:pPr>
            <a:r>
              <a:rPr lang="en-GB" altLang="en-US" smtClean="0"/>
              <a:t>Then, for each neighboring AS B,</a:t>
            </a:r>
          </a:p>
          <a:p>
            <a:pPr marL="1289050" lvl="2" indent="-374650" defTabSz="457200" eaLnBrk="1" hangingPunct="1">
              <a:buSzPct val="100000"/>
              <a:tabLst>
                <a:tab pos="574675" algn="l"/>
                <a:tab pos="1031875" algn="l"/>
                <a:tab pos="1489075" algn="l"/>
                <a:tab pos="1946275" algn="l"/>
                <a:tab pos="2403475" algn="l"/>
                <a:tab pos="2860675" algn="l"/>
                <a:tab pos="3317875" algn="l"/>
                <a:tab pos="3775075" algn="l"/>
                <a:tab pos="4232275" algn="l"/>
                <a:tab pos="4689475" algn="l"/>
                <a:tab pos="5146675" algn="l"/>
                <a:tab pos="5603875" algn="l"/>
                <a:tab pos="6061075" algn="l"/>
                <a:tab pos="6518275" algn="l"/>
                <a:tab pos="6975475" algn="l"/>
                <a:tab pos="7432675" algn="l"/>
                <a:tab pos="7889875" algn="l"/>
                <a:tab pos="8347075" algn="l"/>
                <a:tab pos="8804275" algn="l"/>
                <a:tab pos="9261475" algn="l"/>
              </a:tabLst>
            </a:pPr>
            <a:r>
              <a:rPr lang="en-GB" altLang="en-US" smtClean="0"/>
              <a:t>Of the paths chosen above, if multiple paths from B (one per BGP border router), choose the one with </a:t>
            </a:r>
            <a:r>
              <a:rPr lang="en-GB" altLang="en-US" smtClean="0">
                <a:solidFill>
                  <a:srgbClr val="009900"/>
                </a:solidFill>
              </a:rPr>
              <a:t>lowest</a:t>
            </a:r>
            <a:r>
              <a:rPr lang="en-GB" altLang="en-US" smtClean="0"/>
              <a:t> MED value (we left at most one path per AS neighbor)</a:t>
            </a:r>
          </a:p>
          <a:p>
            <a:pPr marL="869950" lvl="1" indent="-412750" defTabSz="457200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AutoNum type="alphaLcParenR"/>
              <a:tabLst>
                <a:tab pos="574675" algn="l"/>
                <a:tab pos="1031875" algn="l"/>
                <a:tab pos="1489075" algn="l"/>
                <a:tab pos="1946275" algn="l"/>
                <a:tab pos="2403475" algn="l"/>
                <a:tab pos="2860675" algn="l"/>
                <a:tab pos="3317875" algn="l"/>
                <a:tab pos="3775075" algn="l"/>
                <a:tab pos="4232275" algn="l"/>
                <a:tab pos="4689475" algn="l"/>
                <a:tab pos="5146675" algn="l"/>
                <a:tab pos="5603875" algn="l"/>
                <a:tab pos="6061075" algn="l"/>
                <a:tab pos="6518275" algn="l"/>
                <a:tab pos="6975475" algn="l"/>
                <a:tab pos="7432675" algn="l"/>
                <a:tab pos="7889875" algn="l"/>
                <a:tab pos="8347075" algn="l"/>
                <a:tab pos="8804275" algn="l"/>
                <a:tab pos="9261475" algn="l"/>
              </a:tabLst>
            </a:pPr>
            <a:r>
              <a:rPr lang="en-GB" altLang="en-US" smtClean="0"/>
              <a:t>Choose the path whose internal cost to reach the border router is least.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FCC363-7A75-48DE-B5A5-8FEB7EFACAA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/>
          </a:p>
        </p:txBody>
      </p:sp>
      <p:pic>
        <p:nvPicPr>
          <p:cNvPr id="1095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8229600" cy="663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2" name="Rectangle 3"/>
          <p:cNvSpPr>
            <a:spLocks noChangeArrowheads="1"/>
          </p:cNvSpPr>
          <p:nvPr/>
        </p:nvSpPr>
        <p:spPr bwMode="auto">
          <a:xfrm>
            <a:off x="6248400" y="5105400"/>
            <a:ext cx="568325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latin typeface="Comic Sans MS" panose="030F0702030302020204" pitchFamily="66" charset="0"/>
              </a:rPr>
              <a:t>smaller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D81068-BA4A-43D0-B958-EB004090D21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Answer to previous slide</a:t>
            </a:r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689850" cy="4565650"/>
          </a:xfrm>
        </p:spPr>
        <p:txBody>
          <a:bodyPr/>
          <a:lstStyle/>
          <a:p>
            <a:pPr eaLnBrk="1" hangingPunct="1"/>
            <a:r>
              <a:rPr lang="en-US" altLang="en-US" sz="1800" smtClean="0"/>
              <a:t>Path via (A1, U2) is discarded due to its low local preference value of 1 (all other paths have a local pref value of 2)</a:t>
            </a:r>
          </a:p>
          <a:p>
            <a:pPr eaLnBrk="1" hangingPunct="1"/>
            <a:r>
              <a:rPr lang="en-US" altLang="en-US" sz="1800" smtClean="0"/>
              <a:t>Next, paths via AS V are also discarded because # AS HOPS is larger than the other ASms</a:t>
            </a:r>
          </a:p>
          <a:p>
            <a:pPr eaLnBrk="1" hangingPunct="1"/>
            <a:r>
              <a:rPr lang="en-US" altLang="en-US" sz="1800" smtClean="0"/>
              <a:t>We are left with 3 paths: (A1,U1), (A3,W2) and (A3,W1)</a:t>
            </a:r>
          </a:p>
          <a:p>
            <a:pPr eaLnBrk="1" hangingPunct="1"/>
            <a:r>
              <a:rPr lang="en-US" altLang="en-US" sz="1800" smtClean="0"/>
              <a:t>(A3, W2) is discarded since its MED is greater than (A3,W1)</a:t>
            </a:r>
          </a:p>
          <a:p>
            <a:pPr eaLnBrk="1" hangingPunct="1"/>
            <a:r>
              <a:rPr lang="en-US" altLang="en-US" sz="1800" smtClean="0"/>
              <a:t>We are left with two paths (A1,U1) and (A3,W1). </a:t>
            </a:r>
          </a:p>
          <a:p>
            <a:pPr eaLnBrk="1" hangingPunct="1"/>
            <a:r>
              <a:rPr lang="en-US" altLang="en-US" sz="1800" smtClean="0"/>
              <a:t>Then, A1, A2, and A3 choose their path according to the internal cost to reach the border router</a:t>
            </a:r>
          </a:p>
          <a:p>
            <a:pPr lvl="1" eaLnBrk="1" hangingPunct="1"/>
            <a:r>
              <a:rPr lang="en-US" altLang="en-US" sz="1600" smtClean="0"/>
              <a:t>A1 chooses to go via U1, since reaching the border costs 0 (cost from A1 to A1 is zero, but from A1 to A3 is &gt; 0)</a:t>
            </a:r>
          </a:p>
          <a:p>
            <a:pPr lvl="1" eaLnBrk="1" hangingPunct="1"/>
            <a:r>
              <a:rPr lang="en-US" altLang="en-US" sz="1600" smtClean="0"/>
              <a:t>Similarly, A3 chooses to go via W1 </a:t>
            </a:r>
          </a:p>
          <a:p>
            <a:pPr lvl="1" eaLnBrk="1" hangingPunct="1"/>
            <a:r>
              <a:rPr lang="en-US" altLang="en-US" sz="1600" smtClean="0"/>
              <a:t>A2 chooses to go via A1 or A3 depending on which one is closer (in terms of local cost) to A2.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40A78D-2D87-4C18-A8F6-3B9343B4B1B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Problems with BGP</a:t>
            </a: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Instability</a:t>
            </a:r>
          </a:p>
          <a:p>
            <a:pPr lvl="1" eaLnBrk="1" hangingPunct="1"/>
            <a:r>
              <a:rPr lang="en-US" altLang="en-US" smtClean="0"/>
              <a:t>Route flapping</a:t>
            </a:r>
          </a:p>
          <a:p>
            <a:pPr lvl="1" eaLnBrk="1" hangingPunct="1"/>
            <a:r>
              <a:rPr lang="en-US" altLang="en-US" smtClean="0"/>
              <a:t>Arbitrary path decisions can lead to bouncing/loops</a:t>
            </a:r>
          </a:p>
          <a:p>
            <a:pPr lvl="1" eaLnBrk="1" hangingPunct="1"/>
            <a:r>
              <a:rPr lang="en-US" altLang="en-US" smtClean="0"/>
              <a:t>Not guaranteed to converge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Over 100,000 network prefixes in some routers (without using defaults)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BDF244-9B46-4FA7-833E-EBDC7974B66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Back to </a:t>
            </a:r>
            <a:r>
              <a:rPr lang="en-US" altLang="en-US" dirty="0" err="1" smtClean="0"/>
              <a:t>Subnetting</a:t>
            </a:r>
            <a:r>
              <a:rPr lang="en-US" altLang="en-US" dirty="0" smtClean="0"/>
              <a:t>: </a:t>
            </a:r>
            <a:r>
              <a:rPr lang="en-US" altLang="en-US" dirty="0" smtClean="0"/>
              <a:t>Summary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One network number is given to an organization</a:t>
            </a:r>
          </a:p>
          <a:p>
            <a:pPr eaLnBrk="1" hangingPunct="1"/>
            <a:r>
              <a:rPr lang="en-US" altLang="en-US" dirty="0" smtClean="0"/>
              <a:t>The organization divides the network number into “subnets”, and assigns each subnet to a different physical network in the organization.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Pros</a:t>
            </a:r>
          </a:p>
          <a:p>
            <a:pPr lvl="1" eaLnBrk="1" hangingPunct="1"/>
            <a:r>
              <a:rPr lang="en-US" altLang="en-US" dirty="0" smtClean="0"/>
              <a:t>Helps address consumption – one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network number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spread out over multiple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subnets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(physical network)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Helps reduce routing table size of routers outside the organization – one network # per organization</a:t>
            </a:r>
          </a:p>
        </p:txBody>
      </p:sp>
    </p:spTree>
    <p:extLst>
      <p:ext uri="{BB962C8B-B14F-4D97-AF65-F5344CB8AC3E}">
        <p14:creationId xmlns:p14="http://schemas.microsoft.com/office/powerpoint/2010/main" val="47818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CA8EA7-0395-4122-98EC-1D3780B4161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63575"/>
            <a:ext cx="8305800" cy="519113"/>
          </a:xfrm>
        </p:spPr>
        <p:txBody>
          <a:bodyPr/>
          <a:lstStyle/>
          <a:p>
            <a:pPr eaLnBrk="1" hangingPunct="1"/>
            <a:r>
              <a:rPr lang="en-US" altLang="en-US" smtClean="0"/>
              <a:t>Autonomous Systems (Routing Domains)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Internet is subdivided into Autonomous Systems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There are currently about 13000 active ASM</a:t>
            </a:r>
            <a:r>
              <a:rPr lang="ja-JP" altLang="en-US" smtClean="0"/>
              <a:t>’</a:t>
            </a:r>
            <a:r>
              <a:rPr lang="en-US" altLang="ja-JP" smtClean="0"/>
              <a:t>s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Based on notion of autonomy of control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E.g.: company, university, etc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Each AS has a unique 16 bit ID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D96E42-2D19-4CCE-98D4-CE87F4C9332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63575"/>
            <a:ext cx="8305800" cy="519113"/>
          </a:xfrm>
        </p:spPr>
        <p:txBody>
          <a:bodyPr/>
          <a:lstStyle/>
          <a:p>
            <a:pPr eaLnBrk="1" hangingPunct="1"/>
            <a:r>
              <a:rPr lang="en-US" altLang="en-US" smtClean="0"/>
              <a:t>Subnetting Summary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eaLnBrk="1" hangingPunct="1"/>
            <a:r>
              <a:rPr lang="en-US" altLang="en-US" smtClean="0"/>
              <a:t>Problems remaining</a:t>
            </a:r>
          </a:p>
          <a:p>
            <a:pPr lvl="1" eaLnBrk="1" hangingPunct="1"/>
            <a:r>
              <a:rPr lang="en-US" altLang="en-US" smtClean="0"/>
              <a:t>Does not reduce class B address space pressure (organizations need more than the 255 hosts of a class C address)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If you give multiple class C addresses to an organization, core routers will have LOTS of networks in their routing tables.</a:t>
            </a:r>
          </a:p>
        </p:txBody>
      </p:sp>
    </p:spTree>
    <p:extLst>
      <p:ext uri="{BB962C8B-B14F-4D97-AF65-F5344CB8AC3E}">
        <p14:creationId xmlns:p14="http://schemas.microsoft.com/office/powerpoint/2010/main" val="7793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5592DB-4394-410F-974E-85D3E753C72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8610600" cy="519113"/>
          </a:xfrm>
        </p:spPr>
        <p:txBody>
          <a:bodyPr/>
          <a:lstStyle/>
          <a:p>
            <a:pPr eaLnBrk="1" hangingPunct="1"/>
            <a:r>
              <a:rPr lang="en-US" altLang="en-US" smtClean="0"/>
              <a:t>Solution – Classless Interdomain Routing (CIDR) 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848600" cy="16002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40000"/>
              </a:spcAft>
            </a:pPr>
            <a:r>
              <a:rPr lang="en-US" altLang="en-US" sz="1800" u="sng" smtClean="0"/>
              <a:t>Eliminate class notation </a:t>
            </a:r>
            <a:r>
              <a:rPr lang="en-US" altLang="en-US" sz="1800" smtClean="0"/>
              <a:t>(no more A, B, C)</a:t>
            </a:r>
          </a:p>
          <a:p>
            <a:pPr eaLnBrk="1" hangingPunct="1">
              <a:spcBef>
                <a:spcPct val="0"/>
              </a:spcBef>
              <a:spcAft>
                <a:spcPct val="40000"/>
              </a:spcAft>
            </a:pPr>
            <a:r>
              <a:rPr lang="ja-JP" altLang="en-US" sz="1800" smtClean="0"/>
              <a:t>“</a:t>
            </a:r>
            <a:r>
              <a:rPr lang="en-US" altLang="ja-JP" sz="1800" smtClean="0"/>
              <a:t>Networks</a:t>
            </a:r>
            <a:r>
              <a:rPr lang="ja-JP" altLang="en-US" sz="1800" smtClean="0"/>
              <a:t>”</a:t>
            </a:r>
            <a:r>
              <a:rPr lang="en-US" altLang="ja-JP" sz="1800" smtClean="0"/>
              <a:t> no longer exist, we have now </a:t>
            </a:r>
            <a:r>
              <a:rPr lang="ja-JP" altLang="en-US" sz="1800" smtClean="0"/>
              <a:t>“</a:t>
            </a:r>
            <a:r>
              <a:rPr lang="en-US" altLang="ja-JP" sz="1800" smtClean="0"/>
              <a:t>address blocks</a:t>
            </a:r>
            <a:r>
              <a:rPr lang="ja-JP" altLang="en-US" sz="1800" smtClean="0"/>
              <a:t>”</a:t>
            </a:r>
            <a:endParaRPr lang="en-US" altLang="ja-JP" sz="1800" smtClean="0"/>
          </a:p>
          <a:p>
            <a:pPr eaLnBrk="1" hangingPunct="1">
              <a:spcBef>
                <a:spcPct val="0"/>
              </a:spcBef>
              <a:spcAft>
                <a:spcPct val="40000"/>
              </a:spcAft>
            </a:pPr>
            <a:r>
              <a:rPr lang="en-US" altLang="en-US" sz="1800" smtClean="0"/>
              <a:t>For historical reasons, the word </a:t>
            </a:r>
            <a:r>
              <a:rPr lang="ja-JP" altLang="en-US" sz="1800" smtClean="0"/>
              <a:t>“</a:t>
            </a:r>
            <a:r>
              <a:rPr lang="en-US" altLang="ja-JP" sz="1800" smtClean="0"/>
              <a:t>network</a:t>
            </a:r>
            <a:r>
              <a:rPr lang="ja-JP" altLang="en-US" sz="1800" smtClean="0"/>
              <a:t>”</a:t>
            </a:r>
            <a:r>
              <a:rPr lang="en-US" altLang="ja-JP" sz="1800" smtClean="0"/>
              <a:t> is still used.</a:t>
            </a:r>
          </a:p>
          <a:p>
            <a:pPr eaLnBrk="1" hangingPunct="1">
              <a:spcBef>
                <a:spcPct val="0"/>
              </a:spcBef>
              <a:spcAft>
                <a:spcPct val="40000"/>
              </a:spcAft>
            </a:pPr>
            <a:r>
              <a:rPr lang="en-US" altLang="en-US" sz="1800" smtClean="0"/>
              <a:t>Consider the address block from:</a:t>
            </a:r>
          </a:p>
          <a:p>
            <a:pPr eaLnBrk="1" hangingPunct="1">
              <a:spcBef>
                <a:spcPct val="0"/>
              </a:spcBef>
              <a:spcAft>
                <a:spcPct val="40000"/>
              </a:spcAft>
            </a:pPr>
            <a:endParaRPr lang="en-US" altLang="en-US" sz="1800" smtClean="0"/>
          </a:p>
          <a:p>
            <a:pPr eaLnBrk="1" hangingPunct="1">
              <a:spcBef>
                <a:spcPct val="0"/>
              </a:spcBef>
              <a:spcAft>
                <a:spcPct val="40000"/>
              </a:spcAft>
            </a:pPr>
            <a:endParaRPr lang="en-US" altLang="en-US" sz="1800" smtClean="0"/>
          </a:p>
          <a:p>
            <a:pPr eaLnBrk="1" hangingPunct="1">
              <a:spcBef>
                <a:spcPct val="0"/>
              </a:spcBef>
              <a:spcAft>
                <a:spcPct val="40000"/>
              </a:spcAft>
            </a:pPr>
            <a:endParaRPr lang="en-US" altLang="en-US" sz="1800" smtClean="0"/>
          </a:p>
          <a:p>
            <a:pPr eaLnBrk="1" hangingPunct="1">
              <a:spcBef>
                <a:spcPct val="0"/>
              </a:spcBef>
              <a:spcAft>
                <a:spcPct val="40000"/>
              </a:spcAft>
            </a:pPr>
            <a:endParaRPr lang="en-US" altLang="en-US" sz="1800" smtClean="0"/>
          </a:p>
          <a:p>
            <a:pPr eaLnBrk="1" hangingPunct="1">
              <a:spcBef>
                <a:spcPct val="0"/>
              </a:spcBef>
              <a:spcAft>
                <a:spcPct val="40000"/>
              </a:spcAft>
            </a:pPr>
            <a:r>
              <a:rPr lang="en-US" altLang="en-US" sz="1800" smtClean="0"/>
              <a:t>This is actually represented by the </a:t>
            </a:r>
            <a:r>
              <a:rPr lang="ja-JP" altLang="en-US" sz="1800" smtClean="0"/>
              <a:t>“</a:t>
            </a:r>
            <a:r>
              <a:rPr lang="en-US" altLang="ja-JP" sz="1800" smtClean="0"/>
              <a:t>network</a:t>
            </a:r>
            <a:r>
              <a:rPr lang="ja-JP" altLang="en-US" sz="1800" smtClean="0"/>
              <a:t>”</a:t>
            </a:r>
            <a:r>
              <a:rPr lang="en-US" altLang="ja-JP" sz="1800" smtClean="0"/>
              <a:t> number 192.4.16.0 (32 bits long) and a </a:t>
            </a:r>
            <a:r>
              <a:rPr lang="en-US" altLang="ja-JP" sz="1800" b="1" i="1" smtClean="0"/>
              <a:t>prefix length </a:t>
            </a:r>
            <a:r>
              <a:rPr lang="en-US" altLang="ja-JP" sz="1800" smtClean="0"/>
              <a:t>of 20 bits</a:t>
            </a:r>
          </a:p>
          <a:p>
            <a:pPr eaLnBrk="1" hangingPunct="1">
              <a:spcBef>
                <a:spcPct val="0"/>
              </a:spcBef>
              <a:spcAft>
                <a:spcPct val="40000"/>
              </a:spcAft>
            </a:pPr>
            <a:endParaRPr lang="en-US" altLang="en-US" sz="1800" smtClean="0"/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914400" y="4953000"/>
            <a:ext cx="419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192.4.16.0/20</a:t>
            </a:r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3733800" y="37338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1991" name="Rectangle 6"/>
          <p:cNvSpPr>
            <a:spLocks noChangeArrowheads="1"/>
          </p:cNvSpPr>
          <p:nvPr/>
        </p:nvSpPr>
        <p:spPr bwMode="auto">
          <a:xfrm>
            <a:off x="3962400" y="37338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41992" name="Rectangle 7"/>
          <p:cNvSpPr>
            <a:spLocks noChangeArrowheads="1"/>
          </p:cNvSpPr>
          <p:nvPr/>
        </p:nvSpPr>
        <p:spPr bwMode="auto">
          <a:xfrm>
            <a:off x="4191000" y="37338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1993" name="Rectangle 8"/>
          <p:cNvSpPr>
            <a:spLocks noChangeArrowheads="1"/>
          </p:cNvSpPr>
          <p:nvPr/>
        </p:nvSpPr>
        <p:spPr bwMode="auto">
          <a:xfrm>
            <a:off x="4419600" y="37338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1994" name="Rectangle 9"/>
          <p:cNvSpPr>
            <a:spLocks noChangeArrowheads="1"/>
          </p:cNvSpPr>
          <p:nvPr/>
        </p:nvSpPr>
        <p:spPr bwMode="auto">
          <a:xfrm>
            <a:off x="990600" y="37338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41995" name="Rectangle 10"/>
          <p:cNvSpPr>
            <a:spLocks noChangeArrowheads="1"/>
          </p:cNvSpPr>
          <p:nvPr/>
        </p:nvSpPr>
        <p:spPr bwMode="auto">
          <a:xfrm>
            <a:off x="1219200" y="37338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41996" name="Rectangle 11"/>
          <p:cNvSpPr>
            <a:spLocks noChangeArrowheads="1"/>
          </p:cNvSpPr>
          <p:nvPr/>
        </p:nvSpPr>
        <p:spPr bwMode="auto">
          <a:xfrm>
            <a:off x="1447800" y="37338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1997" name="Rectangle 12"/>
          <p:cNvSpPr>
            <a:spLocks noChangeArrowheads="1"/>
          </p:cNvSpPr>
          <p:nvPr/>
        </p:nvSpPr>
        <p:spPr bwMode="auto">
          <a:xfrm>
            <a:off x="1676400" y="37338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1998" name="Rectangle 13"/>
          <p:cNvSpPr>
            <a:spLocks noChangeArrowheads="1"/>
          </p:cNvSpPr>
          <p:nvPr/>
        </p:nvSpPr>
        <p:spPr bwMode="auto">
          <a:xfrm>
            <a:off x="1905000" y="37338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1999" name="Rectangle 14"/>
          <p:cNvSpPr>
            <a:spLocks noChangeArrowheads="1"/>
          </p:cNvSpPr>
          <p:nvPr/>
        </p:nvSpPr>
        <p:spPr bwMode="auto">
          <a:xfrm>
            <a:off x="2133600" y="37338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00" name="Rectangle 15"/>
          <p:cNvSpPr>
            <a:spLocks noChangeArrowheads="1"/>
          </p:cNvSpPr>
          <p:nvPr/>
        </p:nvSpPr>
        <p:spPr bwMode="auto">
          <a:xfrm>
            <a:off x="2362200" y="37338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01" name="Rectangle 16"/>
          <p:cNvSpPr>
            <a:spLocks noChangeArrowheads="1"/>
          </p:cNvSpPr>
          <p:nvPr/>
        </p:nvSpPr>
        <p:spPr bwMode="auto">
          <a:xfrm>
            <a:off x="2590800" y="37338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02" name="Rectangle 17"/>
          <p:cNvSpPr>
            <a:spLocks noChangeArrowheads="1"/>
          </p:cNvSpPr>
          <p:nvPr/>
        </p:nvSpPr>
        <p:spPr bwMode="auto">
          <a:xfrm>
            <a:off x="2819400" y="37338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03" name="Rectangle 18"/>
          <p:cNvSpPr>
            <a:spLocks noChangeArrowheads="1"/>
          </p:cNvSpPr>
          <p:nvPr/>
        </p:nvSpPr>
        <p:spPr bwMode="auto">
          <a:xfrm>
            <a:off x="3048000" y="37338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04" name="Rectangle 19"/>
          <p:cNvSpPr>
            <a:spLocks noChangeArrowheads="1"/>
          </p:cNvSpPr>
          <p:nvPr/>
        </p:nvSpPr>
        <p:spPr bwMode="auto">
          <a:xfrm>
            <a:off x="3276600" y="37338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05" name="Rectangle 20"/>
          <p:cNvSpPr>
            <a:spLocks noChangeArrowheads="1"/>
          </p:cNvSpPr>
          <p:nvPr/>
        </p:nvSpPr>
        <p:spPr bwMode="auto">
          <a:xfrm>
            <a:off x="3505200" y="37338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06" name="Rectangle 21"/>
          <p:cNvSpPr>
            <a:spLocks noChangeArrowheads="1"/>
          </p:cNvSpPr>
          <p:nvPr/>
        </p:nvSpPr>
        <p:spPr bwMode="auto">
          <a:xfrm>
            <a:off x="4648200" y="37338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07" name="Rectangle 22"/>
          <p:cNvSpPr>
            <a:spLocks noChangeArrowheads="1"/>
          </p:cNvSpPr>
          <p:nvPr/>
        </p:nvSpPr>
        <p:spPr bwMode="auto">
          <a:xfrm>
            <a:off x="4876800" y="37338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08" name="Rectangle 23"/>
          <p:cNvSpPr>
            <a:spLocks noChangeArrowheads="1"/>
          </p:cNvSpPr>
          <p:nvPr/>
        </p:nvSpPr>
        <p:spPr bwMode="auto">
          <a:xfrm>
            <a:off x="5105400" y="37338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09" name="Rectangle 24"/>
          <p:cNvSpPr>
            <a:spLocks noChangeArrowheads="1"/>
          </p:cNvSpPr>
          <p:nvPr/>
        </p:nvSpPr>
        <p:spPr bwMode="auto">
          <a:xfrm>
            <a:off x="5334000" y="37338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42010" name="Rectangle 25"/>
          <p:cNvSpPr>
            <a:spLocks noChangeArrowheads="1"/>
          </p:cNvSpPr>
          <p:nvPr/>
        </p:nvSpPr>
        <p:spPr bwMode="auto">
          <a:xfrm>
            <a:off x="5562600" y="37338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42011" name="Rectangle 26"/>
          <p:cNvSpPr>
            <a:spLocks noChangeArrowheads="1"/>
          </p:cNvSpPr>
          <p:nvPr/>
        </p:nvSpPr>
        <p:spPr bwMode="auto">
          <a:xfrm>
            <a:off x="5791200" y="37338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42012" name="Rectangle 27"/>
          <p:cNvSpPr>
            <a:spLocks noChangeArrowheads="1"/>
          </p:cNvSpPr>
          <p:nvPr/>
        </p:nvSpPr>
        <p:spPr bwMode="auto">
          <a:xfrm>
            <a:off x="6019800" y="37338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42013" name="Rectangle 28"/>
          <p:cNvSpPr>
            <a:spLocks noChangeArrowheads="1"/>
          </p:cNvSpPr>
          <p:nvPr/>
        </p:nvSpPr>
        <p:spPr bwMode="auto">
          <a:xfrm>
            <a:off x="6248400" y="37338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42014" name="Rectangle 30"/>
          <p:cNvSpPr>
            <a:spLocks noChangeArrowheads="1"/>
          </p:cNvSpPr>
          <p:nvPr/>
        </p:nvSpPr>
        <p:spPr bwMode="auto">
          <a:xfrm>
            <a:off x="3733800" y="28194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15" name="Rectangle 31"/>
          <p:cNvSpPr>
            <a:spLocks noChangeArrowheads="1"/>
          </p:cNvSpPr>
          <p:nvPr/>
        </p:nvSpPr>
        <p:spPr bwMode="auto">
          <a:xfrm>
            <a:off x="3962400" y="28194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42016" name="Rectangle 32"/>
          <p:cNvSpPr>
            <a:spLocks noChangeArrowheads="1"/>
          </p:cNvSpPr>
          <p:nvPr/>
        </p:nvSpPr>
        <p:spPr bwMode="auto">
          <a:xfrm>
            <a:off x="4191000" y="28194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17" name="Rectangle 33"/>
          <p:cNvSpPr>
            <a:spLocks noChangeArrowheads="1"/>
          </p:cNvSpPr>
          <p:nvPr/>
        </p:nvSpPr>
        <p:spPr bwMode="auto">
          <a:xfrm>
            <a:off x="4419600" y="28194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18" name="Rectangle 34"/>
          <p:cNvSpPr>
            <a:spLocks noChangeArrowheads="1"/>
          </p:cNvSpPr>
          <p:nvPr/>
        </p:nvSpPr>
        <p:spPr bwMode="auto">
          <a:xfrm>
            <a:off x="990600" y="28194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42019" name="Rectangle 35"/>
          <p:cNvSpPr>
            <a:spLocks noChangeArrowheads="1"/>
          </p:cNvSpPr>
          <p:nvPr/>
        </p:nvSpPr>
        <p:spPr bwMode="auto">
          <a:xfrm>
            <a:off x="1219200" y="28194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42020" name="Rectangle 36"/>
          <p:cNvSpPr>
            <a:spLocks noChangeArrowheads="1"/>
          </p:cNvSpPr>
          <p:nvPr/>
        </p:nvSpPr>
        <p:spPr bwMode="auto">
          <a:xfrm>
            <a:off x="1447800" y="28194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21" name="Rectangle 37"/>
          <p:cNvSpPr>
            <a:spLocks noChangeArrowheads="1"/>
          </p:cNvSpPr>
          <p:nvPr/>
        </p:nvSpPr>
        <p:spPr bwMode="auto">
          <a:xfrm>
            <a:off x="1676400" y="28194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22" name="Rectangle 38"/>
          <p:cNvSpPr>
            <a:spLocks noChangeArrowheads="1"/>
          </p:cNvSpPr>
          <p:nvPr/>
        </p:nvSpPr>
        <p:spPr bwMode="auto">
          <a:xfrm>
            <a:off x="1905000" y="28194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23" name="Rectangle 39"/>
          <p:cNvSpPr>
            <a:spLocks noChangeArrowheads="1"/>
          </p:cNvSpPr>
          <p:nvPr/>
        </p:nvSpPr>
        <p:spPr bwMode="auto">
          <a:xfrm>
            <a:off x="2133600" y="28194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24" name="Rectangle 40"/>
          <p:cNvSpPr>
            <a:spLocks noChangeArrowheads="1"/>
          </p:cNvSpPr>
          <p:nvPr/>
        </p:nvSpPr>
        <p:spPr bwMode="auto">
          <a:xfrm>
            <a:off x="2362200" y="28194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25" name="Rectangle 41"/>
          <p:cNvSpPr>
            <a:spLocks noChangeArrowheads="1"/>
          </p:cNvSpPr>
          <p:nvPr/>
        </p:nvSpPr>
        <p:spPr bwMode="auto">
          <a:xfrm>
            <a:off x="2590800" y="28194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26" name="Rectangle 42"/>
          <p:cNvSpPr>
            <a:spLocks noChangeArrowheads="1"/>
          </p:cNvSpPr>
          <p:nvPr/>
        </p:nvSpPr>
        <p:spPr bwMode="auto">
          <a:xfrm>
            <a:off x="2819400" y="28194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27" name="Rectangle 43"/>
          <p:cNvSpPr>
            <a:spLocks noChangeArrowheads="1"/>
          </p:cNvSpPr>
          <p:nvPr/>
        </p:nvSpPr>
        <p:spPr bwMode="auto">
          <a:xfrm>
            <a:off x="3048000" y="28194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28" name="Rectangle 44"/>
          <p:cNvSpPr>
            <a:spLocks noChangeArrowheads="1"/>
          </p:cNvSpPr>
          <p:nvPr/>
        </p:nvSpPr>
        <p:spPr bwMode="auto">
          <a:xfrm>
            <a:off x="3276600" y="28194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29" name="Rectangle 45"/>
          <p:cNvSpPr>
            <a:spLocks noChangeArrowheads="1"/>
          </p:cNvSpPr>
          <p:nvPr/>
        </p:nvSpPr>
        <p:spPr bwMode="auto">
          <a:xfrm>
            <a:off x="3505200" y="28194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30" name="Rectangle 46"/>
          <p:cNvSpPr>
            <a:spLocks noChangeArrowheads="1"/>
          </p:cNvSpPr>
          <p:nvPr/>
        </p:nvSpPr>
        <p:spPr bwMode="auto">
          <a:xfrm>
            <a:off x="4648200" y="28194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31" name="Rectangle 47"/>
          <p:cNvSpPr>
            <a:spLocks noChangeArrowheads="1"/>
          </p:cNvSpPr>
          <p:nvPr/>
        </p:nvSpPr>
        <p:spPr bwMode="auto">
          <a:xfrm>
            <a:off x="4876800" y="28194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32" name="Rectangle 48"/>
          <p:cNvSpPr>
            <a:spLocks noChangeArrowheads="1"/>
          </p:cNvSpPr>
          <p:nvPr/>
        </p:nvSpPr>
        <p:spPr bwMode="auto">
          <a:xfrm>
            <a:off x="5105400" y="28194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33" name="Rectangle 49"/>
          <p:cNvSpPr>
            <a:spLocks noChangeArrowheads="1"/>
          </p:cNvSpPr>
          <p:nvPr/>
        </p:nvSpPr>
        <p:spPr bwMode="auto">
          <a:xfrm>
            <a:off x="5334000" y="28194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42034" name="Rectangle 50"/>
          <p:cNvSpPr>
            <a:spLocks noChangeArrowheads="1"/>
          </p:cNvSpPr>
          <p:nvPr/>
        </p:nvSpPr>
        <p:spPr bwMode="auto">
          <a:xfrm>
            <a:off x="5562600" y="28194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35" name="Rectangle 51"/>
          <p:cNvSpPr>
            <a:spLocks noChangeArrowheads="1"/>
          </p:cNvSpPr>
          <p:nvPr/>
        </p:nvSpPr>
        <p:spPr bwMode="auto">
          <a:xfrm>
            <a:off x="5791200" y="28194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36" name="Rectangle 52"/>
          <p:cNvSpPr>
            <a:spLocks noChangeArrowheads="1"/>
          </p:cNvSpPr>
          <p:nvPr/>
        </p:nvSpPr>
        <p:spPr bwMode="auto">
          <a:xfrm>
            <a:off x="6019800" y="28194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37" name="Rectangle 53"/>
          <p:cNvSpPr>
            <a:spLocks noChangeArrowheads="1"/>
          </p:cNvSpPr>
          <p:nvPr/>
        </p:nvSpPr>
        <p:spPr bwMode="auto">
          <a:xfrm>
            <a:off x="6248400" y="28194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grpSp>
        <p:nvGrpSpPr>
          <p:cNvPr id="42038" name="Group 54"/>
          <p:cNvGrpSpPr>
            <a:grpSpLocks/>
          </p:cNvGrpSpPr>
          <p:nvPr/>
        </p:nvGrpSpPr>
        <p:grpSpPr bwMode="auto">
          <a:xfrm>
            <a:off x="6477000" y="2819400"/>
            <a:ext cx="1828800" cy="304800"/>
            <a:chOff x="4080" y="2496"/>
            <a:chExt cx="1152" cy="192"/>
          </a:xfrm>
        </p:grpSpPr>
        <p:sp>
          <p:nvSpPr>
            <p:cNvPr id="42116" name="Rectangle 55"/>
            <p:cNvSpPr>
              <a:spLocks noChangeArrowheads="1"/>
            </p:cNvSpPr>
            <p:nvPr/>
          </p:nvSpPr>
          <p:spPr bwMode="auto">
            <a:xfrm>
              <a:off x="4656" y="2496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2117" name="Rectangle 56"/>
            <p:cNvSpPr>
              <a:spLocks noChangeArrowheads="1"/>
            </p:cNvSpPr>
            <p:nvPr/>
          </p:nvSpPr>
          <p:spPr bwMode="auto">
            <a:xfrm>
              <a:off x="4800" y="2496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2118" name="Rectangle 57"/>
            <p:cNvSpPr>
              <a:spLocks noChangeArrowheads="1"/>
            </p:cNvSpPr>
            <p:nvPr/>
          </p:nvSpPr>
          <p:spPr bwMode="auto">
            <a:xfrm>
              <a:off x="4944" y="2496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2119" name="Rectangle 58"/>
            <p:cNvSpPr>
              <a:spLocks noChangeArrowheads="1"/>
            </p:cNvSpPr>
            <p:nvPr/>
          </p:nvSpPr>
          <p:spPr bwMode="auto">
            <a:xfrm>
              <a:off x="5088" y="2496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2120" name="Rectangle 59"/>
            <p:cNvSpPr>
              <a:spLocks noChangeArrowheads="1"/>
            </p:cNvSpPr>
            <p:nvPr/>
          </p:nvSpPr>
          <p:spPr bwMode="auto">
            <a:xfrm>
              <a:off x="4080" y="2496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2121" name="Rectangle 60"/>
            <p:cNvSpPr>
              <a:spLocks noChangeArrowheads="1"/>
            </p:cNvSpPr>
            <p:nvPr/>
          </p:nvSpPr>
          <p:spPr bwMode="auto">
            <a:xfrm>
              <a:off x="4224" y="2496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2122" name="Rectangle 61"/>
            <p:cNvSpPr>
              <a:spLocks noChangeArrowheads="1"/>
            </p:cNvSpPr>
            <p:nvPr/>
          </p:nvSpPr>
          <p:spPr bwMode="auto">
            <a:xfrm>
              <a:off x="4368" y="2496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2123" name="Rectangle 62"/>
            <p:cNvSpPr>
              <a:spLocks noChangeArrowheads="1"/>
            </p:cNvSpPr>
            <p:nvPr/>
          </p:nvSpPr>
          <p:spPr bwMode="auto">
            <a:xfrm>
              <a:off x="4512" y="2496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</p:grpSp>
      <p:grpSp>
        <p:nvGrpSpPr>
          <p:cNvPr id="42039" name="Group 63"/>
          <p:cNvGrpSpPr>
            <a:grpSpLocks/>
          </p:cNvGrpSpPr>
          <p:nvPr/>
        </p:nvGrpSpPr>
        <p:grpSpPr bwMode="auto">
          <a:xfrm>
            <a:off x="6477000" y="3733800"/>
            <a:ext cx="1828800" cy="304800"/>
            <a:chOff x="4080" y="2496"/>
            <a:chExt cx="1152" cy="192"/>
          </a:xfrm>
        </p:grpSpPr>
        <p:sp>
          <p:nvSpPr>
            <p:cNvPr id="42108" name="Rectangle 64"/>
            <p:cNvSpPr>
              <a:spLocks noChangeArrowheads="1"/>
            </p:cNvSpPr>
            <p:nvPr/>
          </p:nvSpPr>
          <p:spPr bwMode="auto">
            <a:xfrm>
              <a:off x="4656" y="2496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2109" name="Rectangle 65"/>
            <p:cNvSpPr>
              <a:spLocks noChangeArrowheads="1"/>
            </p:cNvSpPr>
            <p:nvPr/>
          </p:nvSpPr>
          <p:spPr bwMode="auto">
            <a:xfrm>
              <a:off x="4800" y="2496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2110" name="Rectangle 66"/>
            <p:cNvSpPr>
              <a:spLocks noChangeArrowheads="1"/>
            </p:cNvSpPr>
            <p:nvPr/>
          </p:nvSpPr>
          <p:spPr bwMode="auto">
            <a:xfrm>
              <a:off x="4944" y="2496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2111" name="Rectangle 67"/>
            <p:cNvSpPr>
              <a:spLocks noChangeArrowheads="1"/>
            </p:cNvSpPr>
            <p:nvPr/>
          </p:nvSpPr>
          <p:spPr bwMode="auto">
            <a:xfrm>
              <a:off x="5088" y="2496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2112" name="Rectangle 68"/>
            <p:cNvSpPr>
              <a:spLocks noChangeArrowheads="1"/>
            </p:cNvSpPr>
            <p:nvPr/>
          </p:nvSpPr>
          <p:spPr bwMode="auto">
            <a:xfrm>
              <a:off x="4080" y="2496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2113" name="Rectangle 69"/>
            <p:cNvSpPr>
              <a:spLocks noChangeArrowheads="1"/>
            </p:cNvSpPr>
            <p:nvPr/>
          </p:nvSpPr>
          <p:spPr bwMode="auto">
            <a:xfrm>
              <a:off x="4224" y="2496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2114" name="Rectangle 70"/>
            <p:cNvSpPr>
              <a:spLocks noChangeArrowheads="1"/>
            </p:cNvSpPr>
            <p:nvPr/>
          </p:nvSpPr>
          <p:spPr bwMode="auto">
            <a:xfrm>
              <a:off x="4368" y="2496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2115" name="Rectangle 71"/>
            <p:cNvSpPr>
              <a:spLocks noChangeArrowheads="1"/>
            </p:cNvSpPr>
            <p:nvPr/>
          </p:nvSpPr>
          <p:spPr bwMode="auto">
            <a:xfrm>
              <a:off x="4512" y="2496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</p:grpSp>
      <p:sp>
        <p:nvSpPr>
          <p:cNvPr id="42040" name="Rectangle 72"/>
          <p:cNvSpPr>
            <a:spLocks noChangeArrowheads="1"/>
          </p:cNvSpPr>
          <p:nvPr/>
        </p:nvSpPr>
        <p:spPr bwMode="auto">
          <a:xfrm>
            <a:off x="914400" y="32766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Aft>
                <a:spcPct val="40000"/>
              </a:spcAft>
              <a:buFont typeface="Wingdings" panose="05000000000000000000" pitchFamily="2" charset="2"/>
              <a:buNone/>
            </a:pPr>
            <a:r>
              <a:rPr lang="en-US" altLang="en-US" sz="1800"/>
              <a:t>to:</a:t>
            </a:r>
          </a:p>
        </p:txBody>
      </p:sp>
      <p:sp>
        <p:nvSpPr>
          <p:cNvPr id="42041" name="Rectangle 74"/>
          <p:cNvSpPr>
            <a:spLocks noChangeArrowheads="1"/>
          </p:cNvSpPr>
          <p:nvPr/>
        </p:nvSpPr>
        <p:spPr bwMode="auto">
          <a:xfrm>
            <a:off x="3657600" y="5334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42" name="Rectangle 75"/>
          <p:cNvSpPr>
            <a:spLocks noChangeArrowheads="1"/>
          </p:cNvSpPr>
          <p:nvPr/>
        </p:nvSpPr>
        <p:spPr bwMode="auto">
          <a:xfrm>
            <a:off x="3886200" y="5334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42043" name="Rectangle 76"/>
          <p:cNvSpPr>
            <a:spLocks noChangeArrowheads="1"/>
          </p:cNvSpPr>
          <p:nvPr/>
        </p:nvSpPr>
        <p:spPr bwMode="auto">
          <a:xfrm>
            <a:off x="4114800" y="5334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44" name="Rectangle 77"/>
          <p:cNvSpPr>
            <a:spLocks noChangeArrowheads="1"/>
          </p:cNvSpPr>
          <p:nvPr/>
        </p:nvSpPr>
        <p:spPr bwMode="auto">
          <a:xfrm>
            <a:off x="4343400" y="5334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45" name="Rectangle 78"/>
          <p:cNvSpPr>
            <a:spLocks noChangeArrowheads="1"/>
          </p:cNvSpPr>
          <p:nvPr/>
        </p:nvSpPr>
        <p:spPr bwMode="auto">
          <a:xfrm>
            <a:off x="914400" y="5334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42046" name="Rectangle 79"/>
          <p:cNvSpPr>
            <a:spLocks noChangeArrowheads="1"/>
          </p:cNvSpPr>
          <p:nvPr/>
        </p:nvSpPr>
        <p:spPr bwMode="auto">
          <a:xfrm>
            <a:off x="1143000" y="5334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42047" name="Rectangle 80"/>
          <p:cNvSpPr>
            <a:spLocks noChangeArrowheads="1"/>
          </p:cNvSpPr>
          <p:nvPr/>
        </p:nvSpPr>
        <p:spPr bwMode="auto">
          <a:xfrm>
            <a:off x="1371600" y="5334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48" name="Rectangle 81"/>
          <p:cNvSpPr>
            <a:spLocks noChangeArrowheads="1"/>
          </p:cNvSpPr>
          <p:nvPr/>
        </p:nvSpPr>
        <p:spPr bwMode="auto">
          <a:xfrm>
            <a:off x="1600200" y="5334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49" name="Rectangle 82"/>
          <p:cNvSpPr>
            <a:spLocks noChangeArrowheads="1"/>
          </p:cNvSpPr>
          <p:nvPr/>
        </p:nvSpPr>
        <p:spPr bwMode="auto">
          <a:xfrm>
            <a:off x="1828800" y="5334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50" name="Rectangle 83"/>
          <p:cNvSpPr>
            <a:spLocks noChangeArrowheads="1"/>
          </p:cNvSpPr>
          <p:nvPr/>
        </p:nvSpPr>
        <p:spPr bwMode="auto">
          <a:xfrm>
            <a:off x="2057400" y="5334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51" name="Rectangle 84"/>
          <p:cNvSpPr>
            <a:spLocks noChangeArrowheads="1"/>
          </p:cNvSpPr>
          <p:nvPr/>
        </p:nvSpPr>
        <p:spPr bwMode="auto">
          <a:xfrm>
            <a:off x="2286000" y="5334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52" name="Rectangle 85"/>
          <p:cNvSpPr>
            <a:spLocks noChangeArrowheads="1"/>
          </p:cNvSpPr>
          <p:nvPr/>
        </p:nvSpPr>
        <p:spPr bwMode="auto">
          <a:xfrm>
            <a:off x="2514600" y="5334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53" name="Rectangle 86"/>
          <p:cNvSpPr>
            <a:spLocks noChangeArrowheads="1"/>
          </p:cNvSpPr>
          <p:nvPr/>
        </p:nvSpPr>
        <p:spPr bwMode="auto">
          <a:xfrm>
            <a:off x="2743200" y="5334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54" name="Rectangle 87"/>
          <p:cNvSpPr>
            <a:spLocks noChangeArrowheads="1"/>
          </p:cNvSpPr>
          <p:nvPr/>
        </p:nvSpPr>
        <p:spPr bwMode="auto">
          <a:xfrm>
            <a:off x="2971800" y="5334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55" name="Rectangle 88"/>
          <p:cNvSpPr>
            <a:spLocks noChangeArrowheads="1"/>
          </p:cNvSpPr>
          <p:nvPr/>
        </p:nvSpPr>
        <p:spPr bwMode="auto">
          <a:xfrm>
            <a:off x="3200400" y="5334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56" name="Rectangle 89"/>
          <p:cNvSpPr>
            <a:spLocks noChangeArrowheads="1"/>
          </p:cNvSpPr>
          <p:nvPr/>
        </p:nvSpPr>
        <p:spPr bwMode="auto">
          <a:xfrm>
            <a:off x="3429000" y="5334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57" name="Rectangle 90"/>
          <p:cNvSpPr>
            <a:spLocks noChangeArrowheads="1"/>
          </p:cNvSpPr>
          <p:nvPr/>
        </p:nvSpPr>
        <p:spPr bwMode="auto">
          <a:xfrm>
            <a:off x="4572000" y="53340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58" name="Rectangle 91"/>
          <p:cNvSpPr>
            <a:spLocks noChangeArrowheads="1"/>
          </p:cNvSpPr>
          <p:nvPr/>
        </p:nvSpPr>
        <p:spPr bwMode="auto">
          <a:xfrm>
            <a:off x="4800600" y="53340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59" name="Rectangle 92"/>
          <p:cNvSpPr>
            <a:spLocks noChangeArrowheads="1"/>
          </p:cNvSpPr>
          <p:nvPr/>
        </p:nvSpPr>
        <p:spPr bwMode="auto">
          <a:xfrm>
            <a:off x="5029200" y="53340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60" name="Rectangle 93"/>
          <p:cNvSpPr>
            <a:spLocks noChangeArrowheads="1"/>
          </p:cNvSpPr>
          <p:nvPr/>
        </p:nvSpPr>
        <p:spPr bwMode="auto">
          <a:xfrm>
            <a:off x="5257800" y="53340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42061" name="Rectangle 94"/>
          <p:cNvSpPr>
            <a:spLocks noChangeArrowheads="1"/>
          </p:cNvSpPr>
          <p:nvPr/>
        </p:nvSpPr>
        <p:spPr bwMode="auto">
          <a:xfrm>
            <a:off x="5486400" y="62484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62" name="Rectangle 95"/>
          <p:cNvSpPr>
            <a:spLocks noChangeArrowheads="1"/>
          </p:cNvSpPr>
          <p:nvPr/>
        </p:nvSpPr>
        <p:spPr bwMode="auto">
          <a:xfrm>
            <a:off x="5715000" y="62484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63" name="Rectangle 96"/>
          <p:cNvSpPr>
            <a:spLocks noChangeArrowheads="1"/>
          </p:cNvSpPr>
          <p:nvPr/>
        </p:nvSpPr>
        <p:spPr bwMode="auto">
          <a:xfrm>
            <a:off x="5943600" y="62484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64" name="Rectangle 97"/>
          <p:cNvSpPr>
            <a:spLocks noChangeArrowheads="1"/>
          </p:cNvSpPr>
          <p:nvPr/>
        </p:nvSpPr>
        <p:spPr bwMode="auto">
          <a:xfrm>
            <a:off x="6172200" y="62484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grpSp>
        <p:nvGrpSpPr>
          <p:cNvPr id="42065" name="Group 98"/>
          <p:cNvGrpSpPr>
            <a:grpSpLocks/>
          </p:cNvGrpSpPr>
          <p:nvPr/>
        </p:nvGrpSpPr>
        <p:grpSpPr bwMode="auto">
          <a:xfrm>
            <a:off x="6400800" y="6248400"/>
            <a:ext cx="1828800" cy="304800"/>
            <a:chOff x="4080" y="2496"/>
            <a:chExt cx="1152" cy="192"/>
          </a:xfrm>
        </p:grpSpPr>
        <p:sp>
          <p:nvSpPr>
            <p:cNvPr id="42100" name="Rectangle 99"/>
            <p:cNvSpPr>
              <a:spLocks noChangeArrowheads="1"/>
            </p:cNvSpPr>
            <p:nvPr/>
          </p:nvSpPr>
          <p:spPr bwMode="auto">
            <a:xfrm>
              <a:off x="4656" y="2496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2101" name="Rectangle 100"/>
            <p:cNvSpPr>
              <a:spLocks noChangeArrowheads="1"/>
            </p:cNvSpPr>
            <p:nvPr/>
          </p:nvSpPr>
          <p:spPr bwMode="auto">
            <a:xfrm>
              <a:off x="4800" y="2496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2102" name="Rectangle 101"/>
            <p:cNvSpPr>
              <a:spLocks noChangeArrowheads="1"/>
            </p:cNvSpPr>
            <p:nvPr/>
          </p:nvSpPr>
          <p:spPr bwMode="auto">
            <a:xfrm>
              <a:off x="4944" y="2496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2103" name="Rectangle 102"/>
            <p:cNvSpPr>
              <a:spLocks noChangeArrowheads="1"/>
            </p:cNvSpPr>
            <p:nvPr/>
          </p:nvSpPr>
          <p:spPr bwMode="auto">
            <a:xfrm>
              <a:off x="5088" y="2496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2104" name="Rectangle 103"/>
            <p:cNvSpPr>
              <a:spLocks noChangeArrowheads="1"/>
            </p:cNvSpPr>
            <p:nvPr/>
          </p:nvSpPr>
          <p:spPr bwMode="auto">
            <a:xfrm>
              <a:off x="4080" y="2496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2105" name="Rectangle 104"/>
            <p:cNvSpPr>
              <a:spLocks noChangeArrowheads="1"/>
            </p:cNvSpPr>
            <p:nvPr/>
          </p:nvSpPr>
          <p:spPr bwMode="auto">
            <a:xfrm>
              <a:off x="4224" y="2496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2106" name="Rectangle 105"/>
            <p:cNvSpPr>
              <a:spLocks noChangeArrowheads="1"/>
            </p:cNvSpPr>
            <p:nvPr/>
          </p:nvSpPr>
          <p:spPr bwMode="auto">
            <a:xfrm>
              <a:off x="4368" y="2496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2107" name="Rectangle 106"/>
            <p:cNvSpPr>
              <a:spLocks noChangeArrowheads="1"/>
            </p:cNvSpPr>
            <p:nvPr/>
          </p:nvSpPr>
          <p:spPr bwMode="auto">
            <a:xfrm>
              <a:off x="4512" y="2496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</p:grpSp>
      <p:sp>
        <p:nvSpPr>
          <p:cNvPr id="42066" name="Rectangle 107"/>
          <p:cNvSpPr>
            <a:spLocks noChangeArrowheads="1"/>
          </p:cNvSpPr>
          <p:nvPr/>
        </p:nvSpPr>
        <p:spPr bwMode="auto">
          <a:xfrm>
            <a:off x="914400" y="5791200"/>
            <a:ext cx="7620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Aft>
                <a:spcPct val="40000"/>
              </a:spcAft>
              <a:buFont typeface="Wingdings" panose="05000000000000000000" pitchFamily="2" charset="2"/>
              <a:buNone/>
            </a:pPr>
            <a:r>
              <a:rPr lang="en-US" altLang="en-US" sz="1800"/>
              <a:t>i.e.  (x = </a:t>
            </a:r>
            <a:r>
              <a:rPr lang="ja-JP" altLang="en-US" sz="1800"/>
              <a:t>“</a:t>
            </a:r>
            <a:r>
              <a:rPr lang="en-US" altLang="ja-JP" sz="1800"/>
              <a:t>bits not in the network #</a:t>
            </a:r>
            <a:r>
              <a:rPr lang="ja-JP" altLang="en-US" sz="1800"/>
              <a:t>”</a:t>
            </a:r>
            <a:r>
              <a:rPr lang="en-US" altLang="ja-JP" sz="1800"/>
              <a:t>, set to zero by standard convention)</a:t>
            </a:r>
            <a:endParaRPr lang="en-US" altLang="en-US" sz="1800"/>
          </a:p>
        </p:txBody>
      </p:sp>
      <p:sp>
        <p:nvSpPr>
          <p:cNvPr id="42067" name="Rectangle 108"/>
          <p:cNvSpPr>
            <a:spLocks noChangeArrowheads="1"/>
          </p:cNvSpPr>
          <p:nvPr/>
        </p:nvSpPr>
        <p:spPr bwMode="auto">
          <a:xfrm>
            <a:off x="3657600" y="62484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68" name="Rectangle 109"/>
          <p:cNvSpPr>
            <a:spLocks noChangeArrowheads="1"/>
          </p:cNvSpPr>
          <p:nvPr/>
        </p:nvSpPr>
        <p:spPr bwMode="auto">
          <a:xfrm>
            <a:off x="3886200" y="62484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42069" name="Rectangle 110"/>
          <p:cNvSpPr>
            <a:spLocks noChangeArrowheads="1"/>
          </p:cNvSpPr>
          <p:nvPr/>
        </p:nvSpPr>
        <p:spPr bwMode="auto">
          <a:xfrm>
            <a:off x="4114800" y="62484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70" name="Rectangle 111"/>
          <p:cNvSpPr>
            <a:spLocks noChangeArrowheads="1"/>
          </p:cNvSpPr>
          <p:nvPr/>
        </p:nvSpPr>
        <p:spPr bwMode="auto">
          <a:xfrm>
            <a:off x="4343400" y="62484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71" name="Rectangle 112"/>
          <p:cNvSpPr>
            <a:spLocks noChangeArrowheads="1"/>
          </p:cNvSpPr>
          <p:nvPr/>
        </p:nvSpPr>
        <p:spPr bwMode="auto">
          <a:xfrm>
            <a:off x="914400" y="62484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42072" name="Rectangle 113"/>
          <p:cNvSpPr>
            <a:spLocks noChangeArrowheads="1"/>
          </p:cNvSpPr>
          <p:nvPr/>
        </p:nvSpPr>
        <p:spPr bwMode="auto">
          <a:xfrm>
            <a:off x="1143000" y="62484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42073" name="Rectangle 114"/>
          <p:cNvSpPr>
            <a:spLocks noChangeArrowheads="1"/>
          </p:cNvSpPr>
          <p:nvPr/>
        </p:nvSpPr>
        <p:spPr bwMode="auto">
          <a:xfrm>
            <a:off x="1371600" y="62484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74" name="Rectangle 115"/>
          <p:cNvSpPr>
            <a:spLocks noChangeArrowheads="1"/>
          </p:cNvSpPr>
          <p:nvPr/>
        </p:nvSpPr>
        <p:spPr bwMode="auto">
          <a:xfrm>
            <a:off x="1600200" y="62484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75" name="Rectangle 116"/>
          <p:cNvSpPr>
            <a:spLocks noChangeArrowheads="1"/>
          </p:cNvSpPr>
          <p:nvPr/>
        </p:nvSpPr>
        <p:spPr bwMode="auto">
          <a:xfrm>
            <a:off x="1828800" y="62484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76" name="Rectangle 117"/>
          <p:cNvSpPr>
            <a:spLocks noChangeArrowheads="1"/>
          </p:cNvSpPr>
          <p:nvPr/>
        </p:nvSpPr>
        <p:spPr bwMode="auto">
          <a:xfrm>
            <a:off x="2057400" y="62484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77" name="Rectangle 118"/>
          <p:cNvSpPr>
            <a:spLocks noChangeArrowheads="1"/>
          </p:cNvSpPr>
          <p:nvPr/>
        </p:nvSpPr>
        <p:spPr bwMode="auto">
          <a:xfrm>
            <a:off x="2286000" y="62484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78" name="Rectangle 119"/>
          <p:cNvSpPr>
            <a:spLocks noChangeArrowheads="1"/>
          </p:cNvSpPr>
          <p:nvPr/>
        </p:nvSpPr>
        <p:spPr bwMode="auto">
          <a:xfrm>
            <a:off x="2514600" y="62484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79" name="Rectangle 120"/>
          <p:cNvSpPr>
            <a:spLocks noChangeArrowheads="1"/>
          </p:cNvSpPr>
          <p:nvPr/>
        </p:nvSpPr>
        <p:spPr bwMode="auto">
          <a:xfrm>
            <a:off x="2743200" y="62484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80" name="Rectangle 121"/>
          <p:cNvSpPr>
            <a:spLocks noChangeArrowheads="1"/>
          </p:cNvSpPr>
          <p:nvPr/>
        </p:nvSpPr>
        <p:spPr bwMode="auto">
          <a:xfrm>
            <a:off x="2971800" y="62484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81" name="Rectangle 122"/>
          <p:cNvSpPr>
            <a:spLocks noChangeArrowheads="1"/>
          </p:cNvSpPr>
          <p:nvPr/>
        </p:nvSpPr>
        <p:spPr bwMode="auto">
          <a:xfrm>
            <a:off x="3200400" y="62484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82" name="Rectangle 123"/>
          <p:cNvSpPr>
            <a:spLocks noChangeArrowheads="1"/>
          </p:cNvSpPr>
          <p:nvPr/>
        </p:nvSpPr>
        <p:spPr bwMode="auto">
          <a:xfrm>
            <a:off x="3429000" y="62484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83" name="Rectangle 124"/>
          <p:cNvSpPr>
            <a:spLocks noChangeArrowheads="1"/>
          </p:cNvSpPr>
          <p:nvPr/>
        </p:nvSpPr>
        <p:spPr bwMode="auto">
          <a:xfrm>
            <a:off x="4572000" y="62484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84" name="Rectangle 125"/>
          <p:cNvSpPr>
            <a:spLocks noChangeArrowheads="1"/>
          </p:cNvSpPr>
          <p:nvPr/>
        </p:nvSpPr>
        <p:spPr bwMode="auto">
          <a:xfrm>
            <a:off x="4800600" y="62484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85" name="Rectangle 126"/>
          <p:cNvSpPr>
            <a:spLocks noChangeArrowheads="1"/>
          </p:cNvSpPr>
          <p:nvPr/>
        </p:nvSpPr>
        <p:spPr bwMode="auto">
          <a:xfrm>
            <a:off x="5029200" y="62484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2086" name="Rectangle 127"/>
          <p:cNvSpPr>
            <a:spLocks noChangeArrowheads="1"/>
          </p:cNvSpPr>
          <p:nvPr/>
        </p:nvSpPr>
        <p:spPr bwMode="auto">
          <a:xfrm>
            <a:off x="5257800" y="62484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42087" name="Rectangle 128"/>
          <p:cNvSpPr>
            <a:spLocks noChangeArrowheads="1"/>
          </p:cNvSpPr>
          <p:nvPr/>
        </p:nvSpPr>
        <p:spPr bwMode="auto">
          <a:xfrm>
            <a:off x="5486400" y="53340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X</a:t>
            </a:r>
          </a:p>
        </p:txBody>
      </p:sp>
      <p:sp>
        <p:nvSpPr>
          <p:cNvPr id="42088" name="Rectangle 129"/>
          <p:cNvSpPr>
            <a:spLocks noChangeArrowheads="1"/>
          </p:cNvSpPr>
          <p:nvPr/>
        </p:nvSpPr>
        <p:spPr bwMode="auto">
          <a:xfrm>
            <a:off x="5715000" y="53340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X</a:t>
            </a:r>
          </a:p>
        </p:txBody>
      </p:sp>
      <p:sp>
        <p:nvSpPr>
          <p:cNvPr id="42089" name="Rectangle 130"/>
          <p:cNvSpPr>
            <a:spLocks noChangeArrowheads="1"/>
          </p:cNvSpPr>
          <p:nvPr/>
        </p:nvSpPr>
        <p:spPr bwMode="auto">
          <a:xfrm>
            <a:off x="5943600" y="53340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X</a:t>
            </a:r>
          </a:p>
        </p:txBody>
      </p:sp>
      <p:sp>
        <p:nvSpPr>
          <p:cNvPr id="42090" name="Rectangle 131"/>
          <p:cNvSpPr>
            <a:spLocks noChangeArrowheads="1"/>
          </p:cNvSpPr>
          <p:nvPr/>
        </p:nvSpPr>
        <p:spPr bwMode="auto">
          <a:xfrm>
            <a:off x="6172200" y="53340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X</a:t>
            </a:r>
          </a:p>
        </p:txBody>
      </p:sp>
      <p:grpSp>
        <p:nvGrpSpPr>
          <p:cNvPr id="42091" name="Group 132"/>
          <p:cNvGrpSpPr>
            <a:grpSpLocks/>
          </p:cNvGrpSpPr>
          <p:nvPr/>
        </p:nvGrpSpPr>
        <p:grpSpPr bwMode="auto">
          <a:xfrm>
            <a:off x="6400800" y="5334000"/>
            <a:ext cx="1828800" cy="304800"/>
            <a:chOff x="4080" y="2496"/>
            <a:chExt cx="1152" cy="192"/>
          </a:xfrm>
        </p:grpSpPr>
        <p:sp>
          <p:nvSpPr>
            <p:cNvPr id="42092" name="Rectangle 133"/>
            <p:cNvSpPr>
              <a:spLocks noChangeArrowheads="1"/>
            </p:cNvSpPr>
            <p:nvPr/>
          </p:nvSpPr>
          <p:spPr bwMode="auto">
            <a:xfrm>
              <a:off x="4656" y="2496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X</a:t>
              </a:r>
            </a:p>
          </p:txBody>
        </p:sp>
        <p:sp>
          <p:nvSpPr>
            <p:cNvPr id="42093" name="Rectangle 134"/>
            <p:cNvSpPr>
              <a:spLocks noChangeArrowheads="1"/>
            </p:cNvSpPr>
            <p:nvPr/>
          </p:nvSpPr>
          <p:spPr bwMode="auto">
            <a:xfrm>
              <a:off x="4800" y="2496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X</a:t>
              </a:r>
            </a:p>
          </p:txBody>
        </p:sp>
        <p:sp>
          <p:nvSpPr>
            <p:cNvPr id="42094" name="Rectangle 135"/>
            <p:cNvSpPr>
              <a:spLocks noChangeArrowheads="1"/>
            </p:cNvSpPr>
            <p:nvPr/>
          </p:nvSpPr>
          <p:spPr bwMode="auto">
            <a:xfrm>
              <a:off x="4944" y="2496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X</a:t>
              </a:r>
            </a:p>
          </p:txBody>
        </p:sp>
        <p:sp>
          <p:nvSpPr>
            <p:cNvPr id="42095" name="Rectangle 136"/>
            <p:cNvSpPr>
              <a:spLocks noChangeArrowheads="1"/>
            </p:cNvSpPr>
            <p:nvPr/>
          </p:nvSpPr>
          <p:spPr bwMode="auto">
            <a:xfrm>
              <a:off x="5088" y="2496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X</a:t>
              </a:r>
            </a:p>
          </p:txBody>
        </p:sp>
        <p:sp>
          <p:nvSpPr>
            <p:cNvPr id="42096" name="Rectangle 137"/>
            <p:cNvSpPr>
              <a:spLocks noChangeArrowheads="1"/>
            </p:cNvSpPr>
            <p:nvPr/>
          </p:nvSpPr>
          <p:spPr bwMode="auto">
            <a:xfrm>
              <a:off x="4080" y="2496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X</a:t>
              </a:r>
            </a:p>
          </p:txBody>
        </p:sp>
        <p:sp>
          <p:nvSpPr>
            <p:cNvPr id="42097" name="Rectangle 138"/>
            <p:cNvSpPr>
              <a:spLocks noChangeArrowheads="1"/>
            </p:cNvSpPr>
            <p:nvPr/>
          </p:nvSpPr>
          <p:spPr bwMode="auto">
            <a:xfrm>
              <a:off x="4224" y="2496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X</a:t>
              </a:r>
            </a:p>
          </p:txBody>
        </p:sp>
        <p:sp>
          <p:nvSpPr>
            <p:cNvPr id="42098" name="Rectangle 139"/>
            <p:cNvSpPr>
              <a:spLocks noChangeArrowheads="1"/>
            </p:cNvSpPr>
            <p:nvPr/>
          </p:nvSpPr>
          <p:spPr bwMode="auto">
            <a:xfrm>
              <a:off x="4368" y="2496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X</a:t>
              </a:r>
            </a:p>
          </p:txBody>
        </p:sp>
        <p:sp>
          <p:nvSpPr>
            <p:cNvPr id="42099" name="Rectangle 140"/>
            <p:cNvSpPr>
              <a:spLocks noChangeArrowheads="1"/>
            </p:cNvSpPr>
            <p:nvPr/>
          </p:nvSpPr>
          <p:spPr bwMode="auto">
            <a:xfrm>
              <a:off x="4512" y="2496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66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4916C5-82C9-4774-ABC0-4668A710189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305800" cy="519113"/>
          </a:xfrm>
        </p:spPr>
        <p:txBody>
          <a:bodyPr/>
          <a:lstStyle/>
          <a:p>
            <a:pPr eaLnBrk="1" hangingPunct="1"/>
            <a:r>
              <a:rPr lang="en-US" altLang="en-US" smtClean="0"/>
              <a:t>E.g., Address provider block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7848600" cy="2133600"/>
          </a:xfrm>
        </p:spPr>
        <p:txBody>
          <a:bodyPr/>
          <a:lstStyle/>
          <a:p>
            <a:pPr eaLnBrk="1" hangingPunct="1"/>
            <a:r>
              <a:rPr lang="en-US" altLang="en-US" smtClean="0"/>
              <a:t>A service provider could be assigned the address block 192.4.0.0/16 </a:t>
            </a:r>
          </a:p>
          <a:p>
            <a:pPr eaLnBrk="1" hangingPunct="1"/>
            <a:r>
              <a:rPr lang="en-US" altLang="en-US" smtClean="0"/>
              <a:t>It advertises to all its neighbors that it can reach any destination whose IP address is within this block</a:t>
            </a:r>
          </a:p>
          <a:p>
            <a:pPr lvl="1" eaLnBrk="1" hangingPunct="1"/>
            <a:r>
              <a:rPr lang="en-US" altLang="en-US" smtClean="0"/>
              <a:t>I.e. it advertises 192.4.0.0/16 to all its neighbors. </a:t>
            </a:r>
          </a:p>
        </p:txBody>
      </p:sp>
      <p:sp>
        <p:nvSpPr>
          <p:cNvPr id="44037" name="Rectangle 177"/>
          <p:cNvSpPr>
            <a:spLocks noChangeArrowheads="1"/>
          </p:cNvSpPr>
          <p:nvPr/>
        </p:nvSpPr>
        <p:spPr bwMode="auto">
          <a:xfrm>
            <a:off x="3429000" y="40386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4038" name="Rectangle 178"/>
          <p:cNvSpPr>
            <a:spLocks noChangeArrowheads="1"/>
          </p:cNvSpPr>
          <p:nvPr/>
        </p:nvSpPr>
        <p:spPr bwMode="auto">
          <a:xfrm>
            <a:off x="3657600" y="40386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44039" name="Rectangle 179"/>
          <p:cNvSpPr>
            <a:spLocks noChangeArrowheads="1"/>
          </p:cNvSpPr>
          <p:nvPr/>
        </p:nvSpPr>
        <p:spPr bwMode="auto">
          <a:xfrm>
            <a:off x="3886200" y="40386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4040" name="Rectangle 180"/>
          <p:cNvSpPr>
            <a:spLocks noChangeArrowheads="1"/>
          </p:cNvSpPr>
          <p:nvPr/>
        </p:nvSpPr>
        <p:spPr bwMode="auto">
          <a:xfrm>
            <a:off x="4114800" y="40386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4041" name="Rectangle 181"/>
          <p:cNvSpPr>
            <a:spLocks noChangeArrowheads="1"/>
          </p:cNvSpPr>
          <p:nvPr/>
        </p:nvSpPr>
        <p:spPr bwMode="auto">
          <a:xfrm>
            <a:off x="685800" y="40386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44042" name="Rectangle 182"/>
          <p:cNvSpPr>
            <a:spLocks noChangeArrowheads="1"/>
          </p:cNvSpPr>
          <p:nvPr/>
        </p:nvSpPr>
        <p:spPr bwMode="auto">
          <a:xfrm>
            <a:off x="914400" y="40386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44043" name="Rectangle 183"/>
          <p:cNvSpPr>
            <a:spLocks noChangeArrowheads="1"/>
          </p:cNvSpPr>
          <p:nvPr/>
        </p:nvSpPr>
        <p:spPr bwMode="auto">
          <a:xfrm>
            <a:off x="1143000" y="40386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4044" name="Rectangle 184"/>
          <p:cNvSpPr>
            <a:spLocks noChangeArrowheads="1"/>
          </p:cNvSpPr>
          <p:nvPr/>
        </p:nvSpPr>
        <p:spPr bwMode="auto">
          <a:xfrm>
            <a:off x="1371600" y="40386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4045" name="Rectangle 185"/>
          <p:cNvSpPr>
            <a:spLocks noChangeArrowheads="1"/>
          </p:cNvSpPr>
          <p:nvPr/>
        </p:nvSpPr>
        <p:spPr bwMode="auto">
          <a:xfrm>
            <a:off x="1600200" y="40386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4046" name="Rectangle 186"/>
          <p:cNvSpPr>
            <a:spLocks noChangeArrowheads="1"/>
          </p:cNvSpPr>
          <p:nvPr/>
        </p:nvSpPr>
        <p:spPr bwMode="auto">
          <a:xfrm>
            <a:off x="1828800" y="40386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4047" name="Rectangle 187"/>
          <p:cNvSpPr>
            <a:spLocks noChangeArrowheads="1"/>
          </p:cNvSpPr>
          <p:nvPr/>
        </p:nvSpPr>
        <p:spPr bwMode="auto">
          <a:xfrm>
            <a:off x="2057400" y="40386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4048" name="Rectangle 188"/>
          <p:cNvSpPr>
            <a:spLocks noChangeArrowheads="1"/>
          </p:cNvSpPr>
          <p:nvPr/>
        </p:nvSpPr>
        <p:spPr bwMode="auto">
          <a:xfrm>
            <a:off x="2286000" y="40386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4049" name="Rectangle 189"/>
          <p:cNvSpPr>
            <a:spLocks noChangeArrowheads="1"/>
          </p:cNvSpPr>
          <p:nvPr/>
        </p:nvSpPr>
        <p:spPr bwMode="auto">
          <a:xfrm>
            <a:off x="2514600" y="40386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4050" name="Rectangle 190"/>
          <p:cNvSpPr>
            <a:spLocks noChangeArrowheads="1"/>
          </p:cNvSpPr>
          <p:nvPr/>
        </p:nvSpPr>
        <p:spPr bwMode="auto">
          <a:xfrm>
            <a:off x="2743200" y="40386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4051" name="Rectangle 191"/>
          <p:cNvSpPr>
            <a:spLocks noChangeArrowheads="1"/>
          </p:cNvSpPr>
          <p:nvPr/>
        </p:nvSpPr>
        <p:spPr bwMode="auto">
          <a:xfrm>
            <a:off x="2971800" y="40386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4052" name="Rectangle 192"/>
          <p:cNvSpPr>
            <a:spLocks noChangeArrowheads="1"/>
          </p:cNvSpPr>
          <p:nvPr/>
        </p:nvSpPr>
        <p:spPr bwMode="auto">
          <a:xfrm>
            <a:off x="3200400" y="40386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4053" name="Rectangle 197"/>
          <p:cNvSpPr>
            <a:spLocks noChangeArrowheads="1"/>
          </p:cNvSpPr>
          <p:nvPr/>
        </p:nvSpPr>
        <p:spPr bwMode="auto">
          <a:xfrm>
            <a:off x="4343400" y="40386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4054" name="Rectangle 198"/>
          <p:cNvSpPr>
            <a:spLocks noChangeArrowheads="1"/>
          </p:cNvSpPr>
          <p:nvPr/>
        </p:nvSpPr>
        <p:spPr bwMode="auto">
          <a:xfrm>
            <a:off x="4572000" y="40386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4055" name="Rectangle 199"/>
          <p:cNvSpPr>
            <a:spLocks noChangeArrowheads="1"/>
          </p:cNvSpPr>
          <p:nvPr/>
        </p:nvSpPr>
        <p:spPr bwMode="auto">
          <a:xfrm>
            <a:off x="4800600" y="40386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4056" name="Rectangle 200"/>
          <p:cNvSpPr>
            <a:spLocks noChangeArrowheads="1"/>
          </p:cNvSpPr>
          <p:nvPr/>
        </p:nvSpPr>
        <p:spPr bwMode="auto">
          <a:xfrm>
            <a:off x="5029200" y="40386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4057" name="Rectangle 201"/>
          <p:cNvSpPr>
            <a:spLocks noChangeArrowheads="1"/>
          </p:cNvSpPr>
          <p:nvPr/>
        </p:nvSpPr>
        <p:spPr bwMode="auto">
          <a:xfrm>
            <a:off x="5257800" y="40386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4058" name="Rectangle 202"/>
          <p:cNvSpPr>
            <a:spLocks noChangeArrowheads="1"/>
          </p:cNvSpPr>
          <p:nvPr/>
        </p:nvSpPr>
        <p:spPr bwMode="auto">
          <a:xfrm>
            <a:off x="5486400" y="40386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4059" name="Rectangle 203"/>
          <p:cNvSpPr>
            <a:spLocks noChangeArrowheads="1"/>
          </p:cNvSpPr>
          <p:nvPr/>
        </p:nvSpPr>
        <p:spPr bwMode="auto">
          <a:xfrm>
            <a:off x="5715000" y="40386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4060" name="Rectangle 204"/>
          <p:cNvSpPr>
            <a:spLocks noChangeArrowheads="1"/>
          </p:cNvSpPr>
          <p:nvPr/>
        </p:nvSpPr>
        <p:spPr bwMode="auto">
          <a:xfrm>
            <a:off x="5943600" y="40386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grpSp>
        <p:nvGrpSpPr>
          <p:cNvPr id="44061" name="Group 244"/>
          <p:cNvGrpSpPr>
            <a:grpSpLocks/>
          </p:cNvGrpSpPr>
          <p:nvPr/>
        </p:nvGrpSpPr>
        <p:grpSpPr bwMode="auto">
          <a:xfrm>
            <a:off x="6172200" y="4038600"/>
            <a:ext cx="1828800" cy="304800"/>
            <a:chOff x="3888" y="1968"/>
            <a:chExt cx="1152" cy="192"/>
          </a:xfrm>
        </p:grpSpPr>
        <p:sp>
          <p:nvSpPr>
            <p:cNvPr id="44097" name="Rectangle 193"/>
            <p:cNvSpPr>
              <a:spLocks noChangeArrowheads="1"/>
            </p:cNvSpPr>
            <p:nvPr/>
          </p:nvSpPr>
          <p:spPr bwMode="auto">
            <a:xfrm>
              <a:off x="4464" y="1968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4098" name="Rectangle 194"/>
            <p:cNvSpPr>
              <a:spLocks noChangeArrowheads="1"/>
            </p:cNvSpPr>
            <p:nvPr/>
          </p:nvSpPr>
          <p:spPr bwMode="auto">
            <a:xfrm>
              <a:off x="4608" y="1968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4099" name="Rectangle 195"/>
            <p:cNvSpPr>
              <a:spLocks noChangeArrowheads="1"/>
            </p:cNvSpPr>
            <p:nvPr/>
          </p:nvSpPr>
          <p:spPr bwMode="auto">
            <a:xfrm>
              <a:off x="4752" y="1968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4100" name="Rectangle 196"/>
            <p:cNvSpPr>
              <a:spLocks noChangeArrowheads="1"/>
            </p:cNvSpPr>
            <p:nvPr/>
          </p:nvSpPr>
          <p:spPr bwMode="auto">
            <a:xfrm>
              <a:off x="4896" y="1968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4101" name="Rectangle 205"/>
            <p:cNvSpPr>
              <a:spLocks noChangeArrowheads="1"/>
            </p:cNvSpPr>
            <p:nvPr/>
          </p:nvSpPr>
          <p:spPr bwMode="auto">
            <a:xfrm>
              <a:off x="3888" y="1968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4102" name="Rectangle 206"/>
            <p:cNvSpPr>
              <a:spLocks noChangeArrowheads="1"/>
            </p:cNvSpPr>
            <p:nvPr/>
          </p:nvSpPr>
          <p:spPr bwMode="auto">
            <a:xfrm>
              <a:off x="4032" y="1968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4103" name="Rectangle 207"/>
            <p:cNvSpPr>
              <a:spLocks noChangeArrowheads="1"/>
            </p:cNvSpPr>
            <p:nvPr/>
          </p:nvSpPr>
          <p:spPr bwMode="auto">
            <a:xfrm>
              <a:off x="4176" y="1968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4104" name="Rectangle 208"/>
            <p:cNvSpPr>
              <a:spLocks noChangeArrowheads="1"/>
            </p:cNvSpPr>
            <p:nvPr/>
          </p:nvSpPr>
          <p:spPr bwMode="auto">
            <a:xfrm>
              <a:off x="4320" y="1968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</p:grpSp>
      <p:sp>
        <p:nvSpPr>
          <p:cNvPr id="44062" name="Text Box 209"/>
          <p:cNvSpPr txBox="1">
            <a:spLocks noChangeArrowheads="1"/>
          </p:cNvSpPr>
          <p:nvPr/>
        </p:nvSpPr>
        <p:spPr bwMode="auto">
          <a:xfrm>
            <a:off x="609600" y="3733800"/>
            <a:ext cx="358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Service Provider: 192.4.0.0/16</a:t>
            </a:r>
          </a:p>
        </p:txBody>
      </p:sp>
      <p:sp>
        <p:nvSpPr>
          <p:cNvPr id="44063" name="Text Box 210"/>
          <p:cNvSpPr txBox="1">
            <a:spLocks noChangeArrowheads="1"/>
          </p:cNvSpPr>
          <p:nvPr/>
        </p:nvSpPr>
        <p:spPr bwMode="auto">
          <a:xfrm>
            <a:off x="609600" y="4495800"/>
            <a:ext cx="388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Mask 255.255.0.0 (16 bits)</a:t>
            </a:r>
          </a:p>
        </p:txBody>
      </p:sp>
      <p:grpSp>
        <p:nvGrpSpPr>
          <p:cNvPr id="44064" name="Group 211"/>
          <p:cNvGrpSpPr>
            <a:grpSpLocks/>
          </p:cNvGrpSpPr>
          <p:nvPr/>
        </p:nvGrpSpPr>
        <p:grpSpPr bwMode="auto">
          <a:xfrm>
            <a:off x="685800" y="4800600"/>
            <a:ext cx="7315200" cy="304800"/>
            <a:chOff x="432" y="2804"/>
            <a:chExt cx="4608" cy="192"/>
          </a:xfrm>
        </p:grpSpPr>
        <p:sp>
          <p:nvSpPr>
            <p:cNvPr id="44065" name="Rectangle 212"/>
            <p:cNvSpPr>
              <a:spLocks noChangeArrowheads="1"/>
            </p:cNvSpPr>
            <p:nvPr/>
          </p:nvSpPr>
          <p:spPr bwMode="auto">
            <a:xfrm>
              <a:off x="2160" y="2804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4066" name="Rectangle 213"/>
            <p:cNvSpPr>
              <a:spLocks noChangeArrowheads="1"/>
            </p:cNvSpPr>
            <p:nvPr/>
          </p:nvSpPr>
          <p:spPr bwMode="auto">
            <a:xfrm>
              <a:off x="2304" y="2804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4067" name="Rectangle 214"/>
            <p:cNvSpPr>
              <a:spLocks noChangeArrowheads="1"/>
            </p:cNvSpPr>
            <p:nvPr/>
          </p:nvSpPr>
          <p:spPr bwMode="auto">
            <a:xfrm>
              <a:off x="2448" y="2804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4068" name="Rectangle 215"/>
            <p:cNvSpPr>
              <a:spLocks noChangeArrowheads="1"/>
            </p:cNvSpPr>
            <p:nvPr/>
          </p:nvSpPr>
          <p:spPr bwMode="auto">
            <a:xfrm>
              <a:off x="2592" y="2804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4069" name="Rectangle 216"/>
            <p:cNvSpPr>
              <a:spLocks noChangeArrowheads="1"/>
            </p:cNvSpPr>
            <p:nvPr/>
          </p:nvSpPr>
          <p:spPr bwMode="auto">
            <a:xfrm>
              <a:off x="432" y="2804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4070" name="Rectangle 217"/>
            <p:cNvSpPr>
              <a:spLocks noChangeArrowheads="1"/>
            </p:cNvSpPr>
            <p:nvPr/>
          </p:nvSpPr>
          <p:spPr bwMode="auto">
            <a:xfrm>
              <a:off x="576" y="2804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4071" name="Rectangle 218"/>
            <p:cNvSpPr>
              <a:spLocks noChangeArrowheads="1"/>
            </p:cNvSpPr>
            <p:nvPr/>
          </p:nvSpPr>
          <p:spPr bwMode="auto">
            <a:xfrm>
              <a:off x="720" y="2804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4072" name="Rectangle 219"/>
            <p:cNvSpPr>
              <a:spLocks noChangeArrowheads="1"/>
            </p:cNvSpPr>
            <p:nvPr/>
          </p:nvSpPr>
          <p:spPr bwMode="auto">
            <a:xfrm>
              <a:off x="864" y="2804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4073" name="Rectangle 220"/>
            <p:cNvSpPr>
              <a:spLocks noChangeArrowheads="1"/>
            </p:cNvSpPr>
            <p:nvPr/>
          </p:nvSpPr>
          <p:spPr bwMode="auto">
            <a:xfrm>
              <a:off x="1008" y="2804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4074" name="Rectangle 221"/>
            <p:cNvSpPr>
              <a:spLocks noChangeArrowheads="1"/>
            </p:cNvSpPr>
            <p:nvPr/>
          </p:nvSpPr>
          <p:spPr bwMode="auto">
            <a:xfrm>
              <a:off x="1152" y="2804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4075" name="Rectangle 222"/>
            <p:cNvSpPr>
              <a:spLocks noChangeArrowheads="1"/>
            </p:cNvSpPr>
            <p:nvPr/>
          </p:nvSpPr>
          <p:spPr bwMode="auto">
            <a:xfrm>
              <a:off x="1296" y="2804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4076" name="Rectangle 223"/>
            <p:cNvSpPr>
              <a:spLocks noChangeArrowheads="1"/>
            </p:cNvSpPr>
            <p:nvPr/>
          </p:nvSpPr>
          <p:spPr bwMode="auto">
            <a:xfrm>
              <a:off x="1440" y="2804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4077" name="Rectangle 224"/>
            <p:cNvSpPr>
              <a:spLocks noChangeArrowheads="1"/>
            </p:cNvSpPr>
            <p:nvPr/>
          </p:nvSpPr>
          <p:spPr bwMode="auto">
            <a:xfrm>
              <a:off x="1584" y="2804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4078" name="Rectangle 225"/>
            <p:cNvSpPr>
              <a:spLocks noChangeArrowheads="1"/>
            </p:cNvSpPr>
            <p:nvPr/>
          </p:nvSpPr>
          <p:spPr bwMode="auto">
            <a:xfrm>
              <a:off x="1728" y="2804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4079" name="Rectangle 226"/>
            <p:cNvSpPr>
              <a:spLocks noChangeArrowheads="1"/>
            </p:cNvSpPr>
            <p:nvPr/>
          </p:nvSpPr>
          <p:spPr bwMode="auto">
            <a:xfrm>
              <a:off x="1872" y="2804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4080" name="Rectangle 227"/>
            <p:cNvSpPr>
              <a:spLocks noChangeArrowheads="1"/>
            </p:cNvSpPr>
            <p:nvPr/>
          </p:nvSpPr>
          <p:spPr bwMode="auto">
            <a:xfrm>
              <a:off x="2016" y="2804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4081" name="Rectangle 228"/>
            <p:cNvSpPr>
              <a:spLocks noChangeArrowheads="1"/>
            </p:cNvSpPr>
            <p:nvPr/>
          </p:nvSpPr>
          <p:spPr bwMode="auto">
            <a:xfrm>
              <a:off x="4464" y="2804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4082" name="Rectangle 229"/>
            <p:cNvSpPr>
              <a:spLocks noChangeArrowheads="1"/>
            </p:cNvSpPr>
            <p:nvPr/>
          </p:nvSpPr>
          <p:spPr bwMode="auto">
            <a:xfrm>
              <a:off x="4608" y="2804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4083" name="Rectangle 230"/>
            <p:cNvSpPr>
              <a:spLocks noChangeArrowheads="1"/>
            </p:cNvSpPr>
            <p:nvPr/>
          </p:nvSpPr>
          <p:spPr bwMode="auto">
            <a:xfrm>
              <a:off x="4752" y="2804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4084" name="Rectangle 231"/>
            <p:cNvSpPr>
              <a:spLocks noChangeArrowheads="1"/>
            </p:cNvSpPr>
            <p:nvPr/>
          </p:nvSpPr>
          <p:spPr bwMode="auto">
            <a:xfrm>
              <a:off x="4896" y="2804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4085" name="Rectangle 232"/>
            <p:cNvSpPr>
              <a:spLocks noChangeArrowheads="1"/>
            </p:cNvSpPr>
            <p:nvPr/>
          </p:nvSpPr>
          <p:spPr bwMode="auto">
            <a:xfrm>
              <a:off x="2736" y="2804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4086" name="Rectangle 233"/>
            <p:cNvSpPr>
              <a:spLocks noChangeArrowheads="1"/>
            </p:cNvSpPr>
            <p:nvPr/>
          </p:nvSpPr>
          <p:spPr bwMode="auto">
            <a:xfrm>
              <a:off x="2880" y="2804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4087" name="Rectangle 234"/>
            <p:cNvSpPr>
              <a:spLocks noChangeArrowheads="1"/>
            </p:cNvSpPr>
            <p:nvPr/>
          </p:nvSpPr>
          <p:spPr bwMode="auto">
            <a:xfrm>
              <a:off x="3024" y="2804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4088" name="Rectangle 235"/>
            <p:cNvSpPr>
              <a:spLocks noChangeArrowheads="1"/>
            </p:cNvSpPr>
            <p:nvPr/>
          </p:nvSpPr>
          <p:spPr bwMode="auto">
            <a:xfrm>
              <a:off x="3168" y="2804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4089" name="Rectangle 236"/>
            <p:cNvSpPr>
              <a:spLocks noChangeArrowheads="1"/>
            </p:cNvSpPr>
            <p:nvPr/>
          </p:nvSpPr>
          <p:spPr bwMode="auto">
            <a:xfrm>
              <a:off x="4032" y="2804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4090" name="Rectangle 237"/>
            <p:cNvSpPr>
              <a:spLocks noChangeArrowheads="1"/>
            </p:cNvSpPr>
            <p:nvPr/>
          </p:nvSpPr>
          <p:spPr bwMode="auto">
            <a:xfrm>
              <a:off x="4176" y="2804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4091" name="Rectangle 238"/>
            <p:cNvSpPr>
              <a:spLocks noChangeArrowheads="1"/>
            </p:cNvSpPr>
            <p:nvPr/>
          </p:nvSpPr>
          <p:spPr bwMode="auto">
            <a:xfrm>
              <a:off x="4320" y="2804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4092" name="Rectangle 239"/>
            <p:cNvSpPr>
              <a:spLocks noChangeArrowheads="1"/>
            </p:cNvSpPr>
            <p:nvPr/>
          </p:nvSpPr>
          <p:spPr bwMode="auto">
            <a:xfrm>
              <a:off x="3744" y="2804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4093" name="Rectangle 240"/>
            <p:cNvSpPr>
              <a:spLocks noChangeArrowheads="1"/>
            </p:cNvSpPr>
            <p:nvPr/>
          </p:nvSpPr>
          <p:spPr bwMode="auto">
            <a:xfrm>
              <a:off x="3888" y="2804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4094" name="Rectangle 241"/>
            <p:cNvSpPr>
              <a:spLocks noChangeArrowheads="1"/>
            </p:cNvSpPr>
            <p:nvPr/>
          </p:nvSpPr>
          <p:spPr bwMode="auto">
            <a:xfrm>
              <a:off x="3312" y="2804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4095" name="Rectangle 242"/>
            <p:cNvSpPr>
              <a:spLocks noChangeArrowheads="1"/>
            </p:cNvSpPr>
            <p:nvPr/>
          </p:nvSpPr>
          <p:spPr bwMode="auto">
            <a:xfrm>
              <a:off x="3456" y="2804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4096" name="Rectangle 243"/>
            <p:cNvSpPr>
              <a:spLocks noChangeArrowheads="1"/>
            </p:cNvSpPr>
            <p:nvPr/>
          </p:nvSpPr>
          <p:spPr bwMode="auto">
            <a:xfrm>
              <a:off x="3600" y="2804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555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9FB8B8-1B9E-4889-B3A8-B2CBB934A54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Breaking the address block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848600" cy="25908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The service provider may have many clients.</a:t>
            </a:r>
          </a:p>
          <a:p>
            <a:pPr eaLnBrk="1" hangingPunct="1"/>
            <a:r>
              <a:rPr lang="en-US" altLang="en-US" sz="2000" smtClean="0"/>
              <a:t>It further breaks its address into </a:t>
            </a:r>
            <a:r>
              <a:rPr lang="en-US" altLang="en-US" sz="2000" u="sng" smtClean="0"/>
              <a:t>contiguous blocks of addresses</a:t>
            </a:r>
            <a:r>
              <a:rPr lang="en-US" altLang="en-US" sz="2000" smtClean="0"/>
              <a:t> and gives a block to each of its client organizations.</a:t>
            </a:r>
          </a:p>
          <a:p>
            <a:pPr eaLnBrk="1" hangingPunct="1"/>
            <a:r>
              <a:rPr lang="en-US" altLang="en-US" sz="2000" smtClean="0"/>
              <a:t>One of them is 192.4.16.0/20 for client organization X and</a:t>
            </a:r>
            <a:br>
              <a:rPr lang="en-US" altLang="en-US" sz="2000" smtClean="0"/>
            </a:br>
            <a:r>
              <a:rPr lang="en-US" altLang="en-US" sz="2000" smtClean="0"/>
              <a:t>another is 192.4.128.0/17 for client organization Y</a:t>
            </a:r>
          </a:p>
          <a:p>
            <a:pPr eaLnBrk="1" hangingPunct="1"/>
            <a:r>
              <a:rPr lang="en-US" altLang="en-US" sz="2000" smtClean="0"/>
              <a:t>Routers outside the service provider have only a single entry for the entire service provider, I.e., 192.4.0.0/16 </a:t>
            </a:r>
          </a:p>
          <a:p>
            <a:pPr eaLnBrk="1" hangingPunct="1"/>
            <a:endParaRPr lang="en-US" altLang="en-US" sz="2000" smtClean="0"/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3429000" y="41148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3657600" y="41148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46087" name="Rectangle 6"/>
          <p:cNvSpPr>
            <a:spLocks noChangeArrowheads="1"/>
          </p:cNvSpPr>
          <p:nvPr/>
        </p:nvSpPr>
        <p:spPr bwMode="auto">
          <a:xfrm>
            <a:off x="3886200" y="41148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6088" name="Rectangle 7"/>
          <p:cNvSpPr>
            <a:spLocks noChangeArrowheads="1"/>
          </p:cNvSpPr>
          <p:nvPr/>
        </p:nvSpPr>
        <p:spPr bwMode="auto">
          <a:xfrm>
            <a:off x="4114800" y="41148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6089" name="Rectangle 8"/>
          <p:cNvSpPr>
            <a:spLocks noChangeArrowheads="1"/>
          </p:cNvSpPr>
          <p:nvPr/>
        </p:nvSpPr>
        <p:spPr bwMode="auto">
          <a:xfrm>
            <a:off x="685800" y="41148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46090" name="Rectangle 9"/>
          <p:cNvSpPr>
            <a:spLocks noChangeArrowheads="1"/>
          </p:cNvSpPr>
          <p:nvPr/>
        </p:nvSpPr>
        <p:spPr bwMode="auto">
          <a:xfrm>
            <a:off x="914400" y="41148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46091" name="Rectangle 10"/>
          <p:cNvSpPr>
            <a:spLocks noChangeArrowheads="1"/>
          </p:cNvSpPr>
          <p:nvPr/>
        </p:nvSpPr>
        <p:spPr bwMode="auto">
          <a:xfrm>
            <a:off x="1143000" y="41148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6092" name="Rectangle 11"/>
          <p:cNvSpPr>
            <a:spLocks noChangeArrowheads="1"/>
          </p:cNvSpPr>
          <p:nvPr/>
        </p:nvSpPr>
        <p:spPr bwMode="auto">
          <a:xfrm>
            <a:off x="1371600" y="41148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6093" name="Rectangle 12"/>
          <p:cNvSpPr>
            <a:spLocks noChangeArrowheads="1"/>
          </p:cNvSpPr>
          <p:nvPr/>
        </p:nvSpPr>
        <p:spPr bwMode="auto">
          <a:xfrm>
            <a:off x="1600200" y="41148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6094" name="Rectangle 13"/>
          <p:cNvSpPr>
            <a:spLocks noChangeArrowheads="1"/>
          </p:cNvSpPr>
          <p:nvPr/>
        </p:nvSpPr>
        <p:spPr bwMode="auto">
          <a:xfrm>
            <a:off x="1828800" y="41148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6095" name="Rectangle 14"/>
          <p:cNvSpPr>
            <a:spLocks noChangeArrowheads="1"/>
          </p:cNvSpPr>
          <p:nvPr/>
        </p:nvSpPr>
        <p:spPr bwMode="auto">
          <a:xfrm>
            <a:off x="2057400" y="41148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6096" name="Rectangle 15"/>
          <p:cNvSpPr>
            <a:spLocks noChangeArrowheads="1"/>
          </p:cNvSpPr>
          <p:nvPr/>
        </p:nvSpPr>
        <p:spPr bwMode="auto">
          <a:xfrm>
            <a:off x="2286000" y="41148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6097" name="Rectangle 16"/>
          <p:cNvSpPr>
            <a:spLocks noChangeArrowheads="1"/>
          </p:cNvSpPr>
          <p:nvPr/>
        </p:nvSpPr>
        <p:spPr bwMode="auto">
          <a:xfrm>
            <a:off x="2514600" y="41148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6098" name="Rectangle 17"/>
          <p:cNvSpPr>
            <a:spLocks noChangeArrowheads="1"/>
          </p:cNvSpPr>
          <p:nvPr/>
        </p:nvSpPr>
        <p:spPr bwMode="auto">
          <a:xfrm>
            <a:off x="2743200" y="41148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6099" name="Rectangle 18"/>
          <p:cNvSpPr>
            <a:spLocks noChangeArrowheads="1"/>
          </p:cNvSpPr>
          <p:nvPr/>
        </p:nvSpPr>
        <p:spPr bwMode="auto">
          <a:xfrm>
            <a:off x="2971800" y="41148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6100" name="Rectangle 19"/>
          <p:cNvSpPr>
            <a:spLocks noChangeArrowheads="1"/>
          </p:cNvSpPr>
          <p:nvPr/>
        </p:nvSpPr>
        <p:spPr bwMode="auto">
          <a:xfrm>
            <a:off x="3200400" y="41148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6101" name="Rectangle 20"/>
          <p:cNvSpPr>
            <a:spLocks noChangeArrowheads="1"/>
          </p:cNvSpPr>
          <p:nvPr/>
        </p:nvSpPr>
        <p:spPr bwMode="auto">
          <a:xfrm>
            <a:off x="4343400" y="41148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6102" name="Rectangle 21"/>
          <p:cNvSpPr>
            <a:spLocks noChangeArrowheads="1"/>
          </p:cNvSpPr>
          <p:nvPr/>
        </p:nvSpPr>
        <p:spPr bwMode="auto">
          <a:xfrm>
            <a:off x="4572000" y="41148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6103" name="Rectangle 22"/>
          <p:cNvSpPr>
            <a:spLocks noChangeArrowheads="1"/>
          </p:cNvSpPr>
          <p:nvPr/>
        </p:nvSpPr>
        <p:spPr bwMode="auto">
          <a:xfrm>
            <a:off x="4800600" y="41148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6104" name="Rectangle 23"/>
          <p:cNvSpPr>
            <a:spLocks noChangeArrowheads="1"/>
          </p:cNvSpPr>
          <p:nvPr/>
        </p:nvSpPr>
        <p:spPr bwMode="auto">
          <a:xfrm>
            <a:off x="5029200" y="41148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46105" name="Rectangle 24"/>
          <p:cNvSpPr>
            <a:spLocks noChangeArrowheads="1"/>
          </p:cNvSpPr>
          <p:nvPr/>
        </p:nvSpPr>
        <p:spPr bwMode="auto">
          <a:xfrm>
            <a:off x="5257800" y="41148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6106" name="Rectangle 25"/>
          <p:cNvSpPr>
            <a:spLocks noChangeArrowheads="1"/>
          </p:cNvSpPr>
          <p:nvPr/>
        </p:nvSpPr>
        <p:spPr bwMode="auto">
          <a:xfrm>
            <a:off x="5486400" y="41148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6107" name="Rectangle 26"/>
          <p:cNvSpPr>
            <a:spLocks noChangeArrowheads="1"/>
          </p:cNvSpPr>
          <p:nvPr/>
        </p:nvSpPr>
        <p:spPr bwMode="auto">
          <a:xfrm>
            <a:off x="5715000" y="41148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6108" name="Rectangle 27"/>
          <p:cNvSpPr>
            <a:spLocks noChangeArrowheads="1"/>
          </p:cNvSpPr>
          <p:nvPr/>
        </p:nvSpPr>
        <p:spPr bwMode="auto">
          <a:xfrm>
            <a:off x="5943600" y="41148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6109" name="Text Box 28"/>
          <p:cNvSpPr txBox="1">
            <a:spLocks noChangeArrowheads="1"/>
          </p:cNvSpPr>
          <p:nvPr/>
        </p:nvSpPr>
        <p:spPr bwMode="auto">
          <a:xfrm>
            <a:off x="609600" y="4419600"/>
            <a:ext cx="388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Mask 255.255.240.0 (20 bits)</a:t>
            </a:r>
          </a:p>
        </p:txBody>
      </p:sp>
      <p:grpSp>
        <p:nvGrpSpPr>
          <p:cNvPr id="46110" name="Group 29"/>
          <p:cNvGrpSpPr>
            <a:grpSpLocks/>
          </p:cNvGrpSpPr>
          <p:nvPr/>
        </p:nvGrpSpPr>
        <p:grpSpPr bwMode="auto">
          <a:xfrm>
            <a:off x="685800" y="4724400"/>
            <a:ext cx="7315200" cy="304800"/>
            <a:chOff x="432" y="2804"/>
            <a:chExt cx="4608" cy="192"/>
          </a:xfrm>
        </p:grpSpPr>
        <p:sp>
          <p:nvSpPr>
            <p:cNvPr id="46189" name="Rectangle 30"/>
            <p:cNvSpPr>
              <a:spLocks noChangeArrowheads="1"/>
            </p:cNvSpPr>
            <p:nvPr/>
          </p:nvSpPr>
          <p:spPr bwMode="auto">
            <a:xfrm>
              <a:off x="2160" y="2804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6190" name="Rectangle 31"/>
            <p:cNvSpPr>
              <a:spLocks noChangeArrowheads="1"/>
            </p:cNvSpPr>
            <p:nvPr/>
          </p:nvSpPr>
          <p:spPr bwMode="auto">
            <a:xfrm>
              <a:off x="2304" y="2804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6191" name="Rectangle 32"/>
            <p:cNvSpPr>
              <a:spLocks noChangeArrowheads="1"/>
            </p:cNvSpPr>
            <p:nvPr/>
          </p:nvSpPr>
          <p:spPr bwMode="auto">
            <a:xfrm>
              <a:off x="2448" y="2804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6192" name="Rectangle 33"/>
            <p:cNvSpPr>
              <a:spLocks noChangeArrowheads="1"/>
            </p:cNvSpPr>
            <p:nvPr/>
          </p:nvSpPr>
          <p:spPr bwMode="auto">
            <a:xfrm>
              <a:off x="2592" y="2804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6193" name="Rectangle 34"/>
            <p:cNvSpPr>
              <a:spLocks noChangeArrowheads="1"/>
            </p:cNvSpPr>
            <p:nvPr/>
          </p:nvSpPr>
          <p:spPr bwMode="auto">
            <a:xfrm>
              <a:off x="432" y="2804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6194" name="Rectangle 35"/>
            <p:cNvSpPr>
              <a:spLocks noChangeArrowheads="1"/>
            </p:cNvSpPr>
            <p:nvPr/>
          </p:nvSpPr>
          <p:spPr bwMode="auto">
            <a:xfrm>
              <a:off x="576" y="2804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6195" name="Rectangle 36"/>
            <p:cNvSpPr>
              <a:spLocks noChangeArrowheads="1"/>
            </p:cNvSpPr>
            <p:nvPr/>
          </p:nvSpPr>
          <p:spPr bwMode="auto">
            <a:xfrm>
              <a:off x="720" y="2804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6196" name="Rectangle 37"/>
            <p:cNvSpPr>
              <a:spLocks noChangeArrowheads="1"/>
            </p:cNvSpPr>
            <p:nvPr/>
          </p:nvSpPr>
          <p:spPr bwMode="auto">
            <a:xfrm>
              <a:off x="864" y="2804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6197" name="Rectangle 38"/>
            <p:cNvSpPr>
              <a:spLocks noChangeArrowheads="1"/>
            </p:cNvSpPr>
            <p:nvPr/>
          </p:nvSpPr>
          <p:spPr bwMode="auto">
            <a:xfrm>
              <a:off x="1008" y="2804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6198" name="Rectangle 39"/>
            <p:cNvSpPr>
              <a:spLocks noChangeArrowheads="1"/>
            </p:cNvSpPr>
            <p:nvPr/>
          </p:nvSpPr>
          <p:spPr bwMode="auto">
            <a:xfrm>
              <a:off x="1152" y="2804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6199" name="Rectangle 40"/>
            <p:cNvSpPr>
              <a:spLocks noChangeArrowheads="1"/>
            </p:cNvSpPr>
            <p:nvPr/>
          </p:nvSpPr>
          <p:spPr bwMode="auto">
            <a:xfrm>
              <a:off x="1296" y="2804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6200" name="Rectangle 41"/>
            <p:cNvSpPr>
              <a:spLocks noChangeArrowheads="1"/>
            </p:cNvSpPr>
            <p:nvPr/>
          </p:nvSpPr>
          <p:spPr bwMode="auto">
            <a:xfrm>
              <a:off x="1440" y="2804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6201" name="Rectangle 42"/>
            <p:cNvSpPr>
              <a:spLocks noChangeArrowheads="1"/>
            </p:cNvSpPr>
            <p:nvPr/>
          </p:nvSpPr>
          <p:spPr bwMode="auto">
            <a:xfrm>
              <a:off x="1584" y="2804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6202" name="Rectangle 43"/>
            <p:cNvSpPr>
              <a:spLocks noChangeArrowheads="1"/>
            </p:cNvSpPr>
            <p:nvPr/>
          </p:nvSpPr>
          <p:spPr bwMode="auto">
            <a:xfrm>
              <a:off x="1728" y="2804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6203" name="Rectangle 44"/>
            <p:cNvSpPr>
              <a:spLocks noChangeArrowheads="1"/>
            </p:cNvSpPr>
            <p:nvPr/>
          </p:nvSpPr>
          <p:spPr bwMode="auto">
            <a:xfrm>
              <a:off x="1872" y="2804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6204" name="Rectangle 45"/>
            <p:cNvSpPr>
              <a:spLocks noChangeArrowheads="1"/>
            </p:cNvSpPr>
            <p:nvPr/>
          </p:nvSpPr>
          <p:spPr bwMode="auto">
            <a:xfrm>
              <a:off x="2016" y="2804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6205" name="Rectangle 46"/>
            <p:cNvSpPr>
              <a:spLocks noChangeArrowheads="1"/>
            </p:cNvSpPr>
            <p:nvPr/>
          </p:nvSpPr>
          <p:spPr bwMode="auto">
            <a:xfrm>
              <a:off x="4464" y="2804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6206" name="Rectangle 47"/>
            <p:cNvSpPr>
              <a:spLocks noChangeArrowheads="1"/>
            </p:cNvSpPr>
            <p:nvPr/>
          </p:nvSpPr>
          <p:spPr bwMode="auto">
            <a:xfrm>
              <a:off x="4608" y="2804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6207" name="Rectangle 48"/>
            <p:cNvSpPr>
              <a:spLocks noChangeArrowheads="1"/>
            </p:cNvSpPr>
            <p:nvPr/>
          </p:nvSpPr>
          <p:spPr bwMode="auto">
            <a:xfrm>
              <a:off x="4752" y="2804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6208" name="Rectangle 49"/>
            <p:cNvSpPr>
              <a:spLocks noChangeArrowheads="1"/>
            </p:cNvSpPr>
            <p:nvPr/>
          </p:nvSpPr>
          <p:spPr bwMode="auto">
            <a:xfrm>
              <a:off x="4896" y="2804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6209" name="Rectangle 50"/>
            <p:cNvSpPr>
              <a:spLocks noChangeArrowheads="1"/>
            </p:cNvSpPr>
            <p:nvPr/>
          </p:nvSpPr>
          <p:spPr bwMode="auto">
            <a:xfrm>
              <a:off x="2736" y="2804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6210" name="Rectangle 51"/>
            <p:cNvSpPr>
              <a:spLocks noChangeArrowheads="1"/>
            </p:cNvSpPr>
            <p:nvPr/>
          </p:nvSpPr>
          <p:spPr bwMode="auto">
            <a:xfrm>
              <a:off x="2880" y="2804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6211" name="Rectangle 52"/>
            <p:cNvSpPr>
              <a:spLocks noChangeArrowheads="1"/>
            </p:cNvSpPr>
            <p:nvPr/>
          </p:nvSpPr>
          <p:spPr bwMode="auto">
            <a:xfrm>
              <a:off x="3024" y="2804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6212" name="Rectangle 53"/>
            <p:cNvSpPr>
              <a:spLocks noChangeArrowheads="1"/>
            </p:cNvSpPr>
            <p:nvPr/>
          </p:nvSpPr>
          <p:spPr bwMode="auto">
            <a:xfrm>
              <a:off x="3168" y="2804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6213" name="Rectangle 54"/>
            <p:cNvSpPr>
              <a:spLocks noChangeArrowheads="1"/>
            </p:cNvSpPr>
            <p:nvPr/>
          </p:nvSpPr>
          <p:spPr bwMode="auto">
            <a:xfrm>
              <a:off x="4032" y="2804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6214" name="Rectangle 55"/>
            <p:cNvSpPr>
              <a:spLocks noChangeArrowheads="1"/>
            </p:cNvSpPr>
            <p:nvPr/>
          </p:nvSpPr>
          <p:spPr bwMode="auto">
            <a:xfrm>
              <a:off x="4176" y="2804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6215" name="Rectangle 56"/>
            <p:cNvSpPr>
              <a:spLocks noChangeArrowheads="1"/>
            </p:cNvSpPr>
            <p:nvPr/>
          </p:nvSpPr>
          <p:spPr bwMode="auto">
            <a:xfrm>
              <a:off x="4320" y="2804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6216" name="Rectangle 57"/>
            <p:cNvSpPr>
              <a:spLocks noChangeArrowheads="1"/>
            </p:cNvSpPr>
            <p:nvPr/>
          </p:nvSpPr>
          <p:spPr bwMode="auto">
            <a:xfrm>
              <a:off x="3744" y="2804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6217" name="Rectangle 58"/>
            <p:cNvSpPr>
              <a:spLocks noChangeArrowheads="1"/>
            </p:cNvSpPr>
            <p:nvPr/>
          </p:nvSpPr>
          <p:spPr bwMode="auto">
            <a:xfrm>
              <a:off x="3888" y="2804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6218" name="Rectangle 59"/>
            <p:cNvSpPr>
              <a:spLocks noChangeArrowheads="1"/>
            </p:cNvSpPr>
            <p:nvPr/>
          </p:nvSpPr>
          <p:spPr bwMode="auto">
            <a:xfrm>
              <a:off x="3312" y="2804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6219" name="Rectangle 60"/>
            <p:cNvSpPr>
              <a:spLocks noChangeArrowheads="1"/>
            </p:cNvSpPr>
            <p:nvPr/>
          </p:nvSpPr>
          <p:spPr bwMode="auto">
            <a:xfrm>
              <a:off x="3456" y="2804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6220" name="Rectangle 61"/>
            <p:cNvSpPr>
              <a:spLocks noChangeArrowheads="1"/>
            </p:cNvSpPr>
            <p:nvPr/>
          </p:nvSpPr>
          <p:spPr bwMode="auto">
            <a:xfrm>
              <a:off x="3600" y="2804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</p:grpSp>
      <p:sp>
        <p:nvSpPr>
          <p:cNvPr id="46111" name="Text Box 62"/>
          <p:cNvSpPr txBox="1">
            <a:spLocks noChangeArrowheads="1"/>
          </p:cNvSpPr>
          <p:nvPr/>
        </p:nvSpPr>
        <p:spPr bwMode="auto">
          <a:xfrm>
            <a:off x="609600" y="3810000"/>
            <a:ext cx="358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Organization X: 192.4.16.0/20</a:t>
            </a:r>
          </a:p>
        </p:txBody>
      </p:sp>
      <p:sp>
        <p:nvSpPr>
          <p:cNvPr id="46112" name="Rectangle 63"/>
          <p:cNvSpPr>
            <a:spLocks noChangeArrowheads="1"/>
          </p:cNvSpPr>
          <p:nvPr/>
        </p:nvSpPr>
        <p:spPr bwMode="auto">
          <a:xfrm>
            <a:off x="3429000" y="56388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6113" name="Rectangle 64"/>
          <p:cNvSpPr>
            <a:spLocks noChangeArrowheads="1"/>
          </p:cNvSpPr>
          <p:nvPr/>
        </p:nvSpPr>
        <p:spPr bwMode="auto">
          <a:xfrm>
            <a:off x="3657600" y="56388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46114" name="Rectangle 65"/>
          <p:cNvSpPr>
            <a:spLocks noChangeArrowheads="1"/>
          </p:cNvSpPr>
          <p:nvPr/>
        </p:nvSpPr>
        <p:spPr bwMode="auto">
          <a:xfrm>
            <a:off x="3886200" y="56388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6115" name="Rectangle 66"/>
          <p:cNvSpPr>
            <a:spLocks noChangeArrowheads="1"/>
          </p:cNvSpPr>
          <p:nvPr/>
        </p:nvSpPr>
        <p:spPr bwMode="auto">
          <a:xfrm>
            <a:off x="4114800" y="56388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6116" name="Rectangle 67"/>
          <p:cNvSpPr>
            <a:spLocks noChangeArrowheads="1"/>
          </p:cNvSpPr>
          <p:nvPr/>
        </p:nvSpPr>
        <p:spPr bwMode="auto">
          <a:xfrm>
            <a:off x="685800" y="56388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46117" name="Rectangle 68"/>
          <p:cNvSpPr>
            <a:spLocks noChangeArrowheads="1"/>
          </p:cNvSpPr>
          <p:nvPr/>
        </p:nvSpPr>
        <p:spPr bwMode="auto">
          <a:xfrm>
            <a:off x="914400" y="56388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46118" name="Rectangle 69"/>
          <p:cNvSpPr>
            <a:spLocks noChangeArrowheads="1"/>
          </p:cNvSpPr>
          <p:nvPr/>
        </p:nvSpPr>
        <p:spPr bwMode="auto">
          <a:xfrm>
            <a:off x="1143000" y="56388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6119" name="Rectangle 70"/>
          <p:cNvSpPr>
            <a:spLocks noChangeArrowheads="1"/>
          </p:cNvSpPr>
          <p:nvPr/>
        </p:nvSpPr>
        <p:spPr bwMode="auto">
          <a:xfrm>
            <a:off x="1371600" y="56388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6120" name="Rectangle 71"/>
          <p:cNvSpPr>
            <a:spLocks noChangeArrowheads="1"/>
          </p:cNvSpPr>
          <p:nvPr/>
        </p:nvSpPr>
        <p:spPr bwMode="auto">
          <a:xfrm>
            <a:off x="1600200" y="56388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6121" name="Rectangle 72"/>
          <p:cNvSpPr>
            <a:spLocks noChangeArrowheads="1"/>
          </p:cNvSpPr>
          <p:nvPr/>
        </p:nvSpPr>
        <p:spPr bwMode="auto">
          <a:xfrm>
            <a:off x="1828800" y="56388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6122" name="Rectangle 73"/>
          <p:cNvSpPr>
            <a:spLocks noChangeArrowheads="1"/>
          </p:cNvSpPr>
          <p:nvPr/>
        </p:nvSpPr>
        <p:spPr bwMode="auto">
          <a:xfrm>
            <a:off x="2057400" y="56388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6123" name="Rectangle 74"/>
          <p:cNvSpPr>
            <a:spLocks noChangeArrowheads="1"/>
          </p:cNvSpPr>
          <p:nvPr/>
        </p:nvSpPr>
        <p:spPr bwMode="auto">
          <a:xfrm>
            <a:off x="2286000" y="56388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6124" name="Rectangle 75"/>
          <p:cNvSpPr>
            <a:spLocks noChangeArrowheads="1"/>
          </p:cNvSpPr>
          <p:nvPr/>
        </p:nvSpPr>
        <p:spPr bwMode="auto">
          <a:xfrm>
            <a:off x="2514600" y="56388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6125" name="Rectangle 76"/>
          <p:cNvSpPr>
            <a:spLocks noChangeArrowheads="1"/>
          </p:cNvSpPr>
          <p:nvPr/>
        </p:nvSpPr>
        <p:spPr bwMode="auto">
          <a:xfrm>
            <a:off x="2743200" y="56388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6126" name="Rectangle 77"/>
          <p:cNvSpPr>
            <a:spLocks noChangeArrowheads="1"/>
          </p:cNvSpPr>
          <p:nvPr/>
        </p:nvSpPr>
        <p:spPr bwMode="auto">
          <a:xfrm>
            <a:off x="2971800" y="56388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6127" name="Rectangle 78"/>
          <p:cNvSpPr>
            <a:spLocks noChangeArrowheads="1"/>
          </p:cNvSpPr>
          <p:nvPr/>
        </p:nvSpPr>
        <p:spPr bwMode="auto">
          <a:xfrm>
            <a:off x="3200400" y="56388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6128" name="Rectangle 79"/>
          <p:cNvSpPr>
            <a:spLocks noChangeArrowheads="1"/>
          </p:cNvSpPr>
          <p:nvPr/>
        </p:nvSpPr>
        <p:spPr bwMode="auto">
          <a:xfrm>
            <a:off x="4343400" y="56388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46129" name="Rectangle 80"/>
          <p:cNvSpPr>
            <a:spLocks noChangeArrowheads="1"/>
          </p:cNvSpPr>
          <p:nvPr/>
        </p:nvSpPr>
        <p:spPr bwMode="auto">
          <a:xfrm>
            <a:off x="4572000" y="56388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6130" name="Rectangle 81"/>
          <p:cNvSpPr>
            <a:spLocks noChangeArrowheads="1"/>
          </p:cNvSpPr>
          <p:nvPr/>
        </p:nvSpPr>
        <p:spPr bwMode="auto">
          <a:xfrm>
            <a:off x="4800600" y="56388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6131" name="Rectangle 82"/>
          <p:cNvSpPr>
            <a:spLocks noChangeArrowheads="1"/>
          </p:cNvSpPr>
          <p:nvPr/>
        </p:nvSpPr>
        <p:spPr bwMode="auto">
          <a:xfrm>
            <a:off x="5029200" y="56388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6132" name="Text Box 83"/>
          <p:cNvSpPr txBox="1">
            <a:spLocks noChangeArrowheads="1"/>
          </p:cNvSpPr>
          <p:nvPr/>
        </p:nvSpPr>
        <p:spPr bwMode="auto">
          <a:xfrm>
            <a:off x="609600" y="5943600"/>
            <a:ext cx="358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Mask 255.255.128.0 (17 bits)</a:t>
            </a:r>
          </a:p>
        </p:txBody>
      </p:sp>
      <p:sp>
        <p:nvSpPr>
          <p:cNvPr id="46133" name="Text Box 84"/>
          <p:cNvSpPr txBox="1">
            <a:spLocks noChangeArrowheads="1"/>
          </p:cNvSpPr>
          <p:nvPr/>
        </p:nvSpPr>
        <p:spPr bwMode="auto">
          <a:xfrm>
            <a:off x="609600" y="5334000"/>
            <a:ext cx="419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Organization Y: 192.4.128.0/17</a:t>
            </a:r>
          </a:p>
        </p:txBody>
      </p:sp>
      <p:grpSp>
        <p:nvGrpSpPr>
          <p:cNvPr id="46134" name="Group 85"/>
          <p:cNvGrpSpPr>
            <a:grpSpLocks/>
          </p:cNvGrpSpPr>
          <p:nvPr/>
        </p:nvGrpSpPr>
        <p:grpSpPr bwMode="auto">
          <a:xfrm>
            <a:off x="685800" y="6248400"/>
            <a:ext cx="7315200" cy="304800"/>
            <a:chOff x="432" y="3888"/>
            <a:chExt cx="4608" cy="192"/>
          </a:xfrm>
        </p:grpSpPr>
        <p:sp>
          <p:nvSpPr>
            <p:cNvPr id="46157" name="Rectangle 86"/>
            <p:cNvSpPr>
              <a:spLocks noChangeArrowheads="1"/>
            </p:cNvSpPr>
            <p:nvPr/>
          </p:nvSpPr>
          <p:spPr bwMode="auto">
            <a:xfrm>
              <a:off x="2160" y="3888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6158" name="Rectangle 87"/>
            <p:cNvSpPr>
              <a:spLocks noChangeArrowheads="1"/>
            </p:cNvSpPr>
            <p:nvPr/>
          </p:nvSpPr>
          <p:spPr bwMode="auto">
            <a:xfrm>
              <a:off x="2304" y="3888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6159" name="Rectangle 88"/>
            <p:cNvSpPr>
              <a:spLocks noChangeArrowheads="1"/>
            </p:cNvSpPr>
            <p:nvPr/>
          </p:nvSpPr>
          <p:spPr bwMode="auto">
            <a:xfrm>
              <a:off x="2448" y="3888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6160" name="Rectangle 89"/>
            <p:cNvSpPr>
              <a:spLocks noChangeArrowheads="1"/>
            </p:cNvSpPr>
            <p:nvPr/>
          </p:nvSpPr>
          <p:spPr bwMode="auto">
            <a:xfrm>
              <a:off x="2592" y="3888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6161" name="Rectangle 90"/>
            <p:cNvSpPr>
              <a:spLocks noChangeArrowheads="1"/>
            </p:cNvSpPr>
            <p:nvPr/>
          </p:nvSpPr>
          <p:spPr bwMode="auto">
            <a:xfrm>
              <a:off x="432" y="3888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6162" name="Rectangle 91"/>
            <p:cNvSpPr>
              <a:spLocks noChangeArrowheads="1"/>
            </p:cNvSpPr>
            <p:nvPr/>
          </p:nvSpPr>
          <p:spPr bwMode="auto">
            <a:xfrm>
              <a:off x="576" y="3888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6163" name="Rectangle 92"/>
            <p:cNvSpPr>
              <a:spLocks noChangeArrowheads="1"/>
            </p:cNvSpPr>
            <p:nvPr/>
          </p:nvSpPr>
          <p:spPr bwMode="auto">
            <a:xfrm>
              <a:off x="720" y="3888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6164" name="Rectangle 93"/>
            <p:cNvSpPr>
              <a:spLocks noChangeArrowheads="1"/>
            </p:cNvSpPr>
            <p:nvPr/>
          </p:nvSpPr>
          <p:spPr bwMode="auto">
            <a:xfrm>
              <a:off x="864" y="3888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6165" name="Rectangle 94"/>
            <p:cNvSpPr>
              <a:spLocks noChangeArrowheads="1"/>
            </p:cNvSpPr>
            <p:nvPr/>
          </p:nvSpPr>
          <p:spPr bwMode="auto">
            <a:xfrm>
              <a:off x="1008" y="3888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6166" name="Rectangle 95"/>
            <p:cNvSpPr>
              <a:spLocks noChangeArrowheads="1"/>
            </p:cNvSpPr>
            <p:nvPr/>
          </p:nvSpPr>
          <p:spPr bwMode="auto">
            <a:xfrm>
              <a:off x="1152" y="3888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6167" name="Rectangle 96"/>
            <p:cNvSpPr>
              <a:spLocks noChangeArrowheads="1"/>
            </p:cNvSpPr>
            <p:nvPr/>
          </p:nvSpPr>
          <p:spPr bwMode="auto">
            <a:xfrm>
              <a:off x="1296" y="3888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6168" name="Rectangle 97"/>
            <p:cNvSpPr>
              <a:spLocks noChangeArrowheads="1"/>
            </p:cNvSpPr>
            <p:nvPr/>
          </p:nvSpPr>
          <p:spPr bwMode="auto">
            <a:xfrm>
              <a:off x="1440" y="3888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6169" name="Rectangle 98"/>
            <p:cNvSpPr>
              <a:spLocks noChangeArrowheads="1"/>
            </p:cNvSpPr>
            <p:nvPr/>
          </p:nvSpPr>
          <p:spPr bwMode="auto">
            <a:xfrm>
              <a:off x="1584" y="3888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6170" name="Rectangle 99"/>
            <p:cNvSpPr>
              <a:spLocks noChangeArrowheads="1"/>
            </p:cNvSpPr>
            <p:nvPr/>
          </p:nvSpPr>
          <p:spPr bwMode="auto">
            <a:xfrm>
              <a:off x="1728" y="3888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6171" name="Rectangle 100"/>
            <p:cNvSpPr>
              <a:spLocks noChangeArrowheads="1"/>
            </p:cNvSpPr>
            <p:nvPr/>
          </p:nvSpPr>
          <p:spPr bwMode="auto">
            <a:xfrm>
              <a:off x="1872" y="3888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6172" name="Rectangle 101"/>
            <p:cNvSpPr>
              <a:spLocks noChangeArrowheads="1"/>
            </p:cNvSpPr>
            <p:nvPr/>
          </p:nvSpPr>
          <p:spPr bwMode="auto">
            <a:xfrm>
              <a:off x="2016" y="3888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6173" name="Rectangle 102"/>
            <p:cNvSpPr>
              <a:spLocks noChangeArrowheads="1"/>
            </p:cNvSpPr>
            <p:nvPr/>
          </p:nvSpPr>
          <p:spPr bwMode="auto">
            <a:xfrm>
              <a:off x="4464" y="3888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6174" name="Rectangle 103"/>
            <p:cNvSpPr>
              <a:spLocks noChangeArrowheads="1"/>
            </p:cNvSpPr>
            <p:nvPr/>
          </p:nvSpPr>
          <p:spPr bwMode="auto">
            <a:xfrm>
              <a:off x="4608" y="3888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6175" name="Rectangle 104"/>
            <p:cNvSpPr>
              <a:spLocks noChangeArrowheads="1"/>
            </p:cNvSpPr>
            <p:nvPr/>
          </p:nvSpPr>
          <p:spPr bwMode="auto">
            <a:xfrm>
              <a:off x="4752" y="3888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6176" name="Rectangle 105"/>
            <p:cNvSpPr>
              <a:spLocks noChangeArrowheads="1"/>
            </p:cNvSpPr>
            <p:nvPr/>
          </p:nvSpPr>
          <p:spPr bwMode="auto">
            <a:xfrm>
              <a:off x="4896" y="3888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6177" name="Rectangle 106"/>
            <p:cNvSpPr>
              <a:spLocks noChangeArrowheads="1"/>
            </p:cNvSpPr>
            <p:nvPr/>
          </p:nvSpPr>
          <p:spPr bwMode="auto">
            <a:xfrm>
              <a:off x="2736" y="3888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46178" name="Rectangle 107"/>
            <p:cNvSpPr>
              <a:spLocks noChangeArrowheads="1"/>
            </p:cNvSpPr>
            <p:nvPr/>
          </p:nvSpPr>
          <p:spPr bwMode="auto">
            <a:xfrm>
              <a:off x="4032" y="3888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6179" name="Rectangle 108"/>
            <p:cNvSpPr>
              <a:spLocks noChangeArrowheads="1"/>
            </p:cNvSpPr>
            <p:nvPr/>
          </p:nvSpPr>
          <p:spPr bwMode="auto">
            <a:xfrm>
              <a:off x="4176" y="3888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6180" name="Rectangle 109"/>
            <p:cNvSpPr>
              <a:spLocks noChangeArrowheads="1"/>
            </p:cNvSpPr>
            <p:nvPr/>
          </p:nvSpPr>
          <p:spPr bwMode="auto">
            <a:xfrm>
              <a:off x="4320" y="3888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6181" name="Rectangle 110"/>
            <p:cNvSpPr>
              <a:spLocks noChangeArrowheads="1"/>
            </p:cNvSpPr>
            <p:nvPr/>
          </p:nvSpPr>
          <p:spPr bwMode="auto">
            <a:xfrm>
              <a:off x="3744" y="3888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6182" name="Rectangle 111"/>
            <p:cNvSpPr>
              <a:spLocks noChangeArrowheads="1"/>
            </p:cNvSpPr>
            <p:nvPr/>
          </p:nvSpPr>
          <p:spPr bwMode="auto">
            <a:xfrm>
              <a:off x="3888" y="3888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6183" name="Rectangle 112"/>
            <p:cNvSpPr>
              <a:spLocks noChangeArrowheads="1"/>
            </p:cNvSpPr>
            <p:nvPr/>
          </p:nvSpPr>
          <p:spPr bwMode="auto">
            <a:xfrm>
              <a:off x="3312" y="3888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6184" name="Rectangle 113"/>
            <p:cNvSpPr>
              <a:spLocks noChangeArrowheads="1"/>
            </p:cNvSpPr>
            <p:nvPr/>
          </p:nvSpPr>
          <p:spPr bwMode="auto">
            <a:xfrm>
              <a:off x="3456" y="3888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6185" name="Rectangle 114"/>
            <p:cNvSpPr>
              <a:spLocks noChangeArrowheads="1"/>
            </p:cNvSpPr>
            <p:nvPr/>
          </p:nvSpPr>
          <p:spPr bwMode="auto">
            <a:xfrm>
              <a:off x="3600" y="3888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6186" name="Rectangle 115"/>
            <p:cNvSpPr>
              <a:spLocks noChangeArrowheads="1"/>
            </p:cNvSpPr>
            <p:nvPr/>
          </p:nvSpPr>
          <p:spPr bwMode="auto">
            <a:xfrm>
              <a:off x="2880" y="3888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6187" name="Rectangle 116"/>
            <p:cNvSpPr>
              <a:spLocks noChangeArrowheads="1"/>
            </p:cNvSpPr>
            <p:nvPr/>
          </p:nvSpPr>
          <p:spPr bwMode="auto">
            <a:xfrm>
              <a:off x="3024" y="3888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6188" name="Rectangle 117"/>
            <p:cNvSpPr>
              <a:spLocks noChangeArrowheads="1"/>
            </p:cNvSpPr>
            <p:nvPr/>
          </p:nvSpPr>
          <p:spPr bwMode="auto">
            <a:xfrm>
              <a:off x="3168" y="3888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</p:grpSp>
      <p:grpSp>
        <p:nvGrpSpPr>
          <p:cNvPr id="46135" name="Group 118"/>
          <p:cNvGrpSpPr>
            <a:grpSpLocks/>
          </p:cNvGrpSpPr>
          <p:nvPr/>
        </p:nvGrpSpPr>
        <p:grpSpPr bwMode="auto">
          <a:xfrm>
            <a:off x="6172200" y="4114800"/>
            <a:ext cx="1828800" cy="304800"/>
            <a:chOff x="3888" y="1968"/>
            <a:chExt cx="1152" cy="192"/>
          </a:xfrm>
        </p:grpSpPr>
        <p:sp>
          <p:nvSpPr>
            <p:cNvPr id="46149" name="Rectangle 119"/>
            <p:cNvSpPr>
              <a:spLocks noChangeArrowheads="1"/>
            </p:cNvSpPr>
            <p:nvPr/>
          </p:nvSpPr>
          <p:spPr bwMode="auto">
            <a:xfrm>
              <a:off x="4464" y="1968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6150" name="Rectangle 120"/>
            <p:cNvSpPr>
              <a:spLocks noChangeArrowheads="1"/>
            </p:cNvSpPr>
            <p:nvPr/>
          </p:nvSpPr>
          <p:spPr bwMode="auto">
            <a:xfrm>
              <a:off x="4608" y="1968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6151" name="Rectangle 121"/>
            <p:cNvSpPr>
              <a:spLocks noChangeArrowheads="1"/>
            </p:cNvSpPr>
            <p:nvPr/>
          </p:nvSpPr>
          <p:spPr bwMode="auto">
            <a:xfrm>
              <a:off x="4752" y="1968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6152" name="Rectangle 122"/>
            <p:cNvSpPr>
              <a:spLocks noChangeArrowheads="1"/>
            </p:cNvSpPr>
            <p:nvPr/>
          </p:nvSpPr>
          <p:spPr bwMode="auto">
            <a:xfrm>
              <a:off x="4896" y="1968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6153" name="Rectangle 123"/>
            <p:cNvSpPr>
              <a:spLocks noChangeArrowheads="1"/>
            </p:cNvSpPr>
            <p:nvPr/>
          </p:nvSpPr>
          <p:spPr bwMode="auto">
            <a:xfrm>
              <a:off x="3888" y="1968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6154" name="Rectangle 124"/>
            <p:cNvSpPr>
              <a:spLocks noChangeArrowheads="1"/>
            </p:cNvSpPr>
            <p:nvPr/>
          </p:nvSpPr>
          <p:spPr bwMode="auto">
            <a:xfrm>
              <a:off x="4032" y="1968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6155" name="Rectangle 125"/>
            <p:cNvSpPr>
              <a:spLocks noChangeArrowheads="1"/>
            </p:cNvSpPr>
            <p:nvPr/>
          </p:nvSpPr>
          <p:spPr bwMode="auto">
            <a:xfrm>
              <a:off x="4176" y="1968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6156" name="Rectangle 126"/>
            <p:cNvSpPr>
              <a:spLocks noChangeArrowheads="1"/>
            </p:cNvSpPr>
            <p:nvPr/>
          </p:nvSpPr>
          <p:spPr bwMode="auto">
            <a:xfrm>
              <a:off x="4320" y="1968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</p:grpSp>
      <p:sp>
        <p:nvSpPr>
          <p:cNvPr id="46136" name="Rectangle 140"/>
          <p:cNvSpPr>
            <a:spLocks noChangeArrowheads="1"/>
          </p:cNvSpPr>
          <p:nvPr/>
        </p:nvSpPr>
        <p:spPr bwMode="auto">
          <a:xfrm>
            <a:off x="5257800" y="56388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6137" name="Rectangle 141"/>
          <p:cNvSpPr>
            <a:spLocks noChangeArrowheads="1"/>
          </p:cNvSpPr>
          <p:nvPr/>
        </p:nvSpPr>
        <p:spPr bwMode="auto">
          <a:xfrm>
            <a:off x="5486400" y="56388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6138" name="Rectangle 142"/>
          <p:cNvSpPr>
            <a:spLocks noChangeArrowheads="1"/>
          </p:cNvSpPr>
          <p:nvPr/>
        </p:nvSpPr>
        <p:spPr bwMode="auto">
          <a:xfrm>
            <a:off x="5715000" y="56388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46139" name="Rectangle 143"/>
          <p:cNvSpPr>
            <a:spLocks noChangeArrowheads="1"/>
          </p:cNvSpPr>
          <p:nvPr/>
        </p:nvSpPr>
        <p:spPr bwMode="auto">
          <a:xfrm>
            <a:off x="5943600" y="56388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grpSp>
        <p:nvGrpSpPr>
          <p:cNvPr id="46140" name="Group 144"/>
          <p:cNvGrpSpPr>
            <a:grpSpLocks/>
          </p:cNvGrpSpPr>
          <p:nvPr/>
        </p:nvGrpSpPr>
        <p:grpSpPr bwMode="auto">
          <a:xfrm>
            <a:off x="6172200" y="5638800"/>
            <a:ext cx="1828800" cy="304800"/>
            <a:chOff x="3888" y="1968"/>
            <a:chExt cx="1152" cy="192"/>
          </a:xfrm>
        </p:grpSpPr>
        <p:sp>
          <p:nvSpPr>
            <p:cNvPr id="46141" name="Rectangle 145"/>
            <p:cNvSpPr>
              <a:spLocks noChangeArrowheads="1"/>
            </p:cNvSpPr>
            <p:nvPr/>
          </p:nvSpPr>
          <p:spPr bwMode="auto">
            <a:xfrm>
              <a:off x="4464" y="1968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6142" name="Rectangle 146"/>
            <p:cNvSpPr>
              <a:spLocks noChangeArrowheads="1"/>
            </p:cNvSpPr>
            <p:nvPr/>
          </p:nvSpPr>
          <p:spPr bwMode="auto">
            <a:xfrm>
              <a:off x="4608" y="1968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6143" name="Rectangle 147"/>
            <p:cNvSpPr>
              <a:spLocks noChangeArrowheads="1"/>
            </p:cNvSpPr>
            <p:nvPr/>
          </p:nvSpPr>
          <p:spPr bwMode="auto">
            <a:xfrm>
              <a:off x="4752" y="1968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6144" name="Rectangle 148"/>
            <p:cNvSpPr>
              <a:spLocks noChangeArrowheads="1"/>
            </p:cNvSpPr>
            <p:nvPr/>
          </p:nvSpPr>
          <p:spPr bwMode="auto">
            <a:xfrm>
              <a:off x="4896" y="1968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6145" name="Rectangle 149"/>
            <p:cNvSpPr>
              <a:spLocks noChangeArrowheads="1"/>
            </p:cNvSpPr>
            <p:nvPr/>
          </p:nvSpPr>
          <p:spPr bwMode="auto">
            <a:xfrm>
              <a:off x="3888" y="1968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6146" name="Rectangle 150"/>
            <p:cNvSpPr>
              <a:spLocks noChangeArrowheads="1"/>
            </p:cNvSpPr>
            <p:nvPr/>
          </p:nvSpPr>
          <p:spPr bwMode="auto">
            <a:xfrm>
              <a:off x="4032" y="1968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6147" name="Rectangle 151"/>
            <p:cNvSpPr>
              <a:spLocks noChangeArrowheads="1"/>
            </p:cNvSpPr>
            <p:nvPr/>
          </p:nvSpPr>
          <p:spPr bwMode="auto">
            <a:xfrm>
              <a:off x="4176" y="1968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46148" name="Rectangle 152"/>
            <p:cNvSpPr>
              <a:spLocks noChangeArrowheads="1"/>
            </p:cNvSpPr>
            <p:nvPr/>
          </p:nvSpPr>
          <p:spPr bwMode="auto">
            <a:xfrm>
              <a:off x="4320" y="1968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528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9F4342-DCF5-45ED-A8A5-07054BCC87B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Multiple advertisements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Service Provider advertises block 192.4.0.0/16 to all its neighbors</a:t>
            </a:r>
          </a:p>
          <a:p>
            <a:pPr eaLnBrk="1" hangingPunct="1"/>
            <a:r>
              <a:rPr lang="en-US" altLang="en-US" smtClean="0"/>
              <a:t>Client X of the service provider may have neighbors other than its Service Provider (e.g. X and Y could be neighbors)</a:t>
            </a:r>
          </a:p>
          <a:p>
            <a:pPr eaLnBrk="1" hangingPunct="1"/>
            <a:r>
              <a:rPr lang="en-US" altLang="en-US" smtClean="0"/>
              <a:t>Client X of the service provider advertises block 192.4.16.0/20 (more specific block) to all its neighbors</a:t>
            </a:r>
          </a:p>
          <a:p>
            <a:pPr eaLnBrk="1" hangingPunct="1"/>
            <a:r>
              <a:rPr lang="en-US" altLang="en-US" smtClean="0"/>
              <a:t>Note that the advertisement of the Service Provider subsumes the advertisement of X. </a:t>
            </a:r>
          </a:p>
          <a:p>
            <a:pPr eaLnBrk="1" hangingPunct="1"/>
            <a:r>
              <a:rPr lang="en-US" altLang="en-US" smtClean="0"/>
              <a:t>More on this later.</a:t>
            </a:r>
          </a:p>
        </p:txBody>
      </p:sp>
    </p:spTree>
    <p:extLst>
      <p:ext uri="{BB962C8B-B14F-4D97-AF65-F5344CB8AC3E}">
        <p14:creationId xmlns:p14="http://schemas.microsoft.com/office/powerpoint/2010/main" val="195886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B483BB-4BE8-48A6-89E9-955590B2C15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15903"/>
            <a:ext cx="8305800" cy="95410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Further Breaking of Address </a:t>
            </a:r>
            <a:r>
              <a:rPr lang="en-US" altLang="en-US" dirty="0" smtClean="0"/>
              <a:t>Block Inside the Domain</a:t>
            </a:r>
            <a:endParaRPr lang="en-US" altLang="en-US" dirty="0" smtClean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29600" cy="2743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dirty="0" smtClean="0"/>
              <a:t>Organization X has multiple Ethernet networks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dirty="0" smtClean="0"/>
              <a:t>Each one requires an address block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dirty="0" smtClean="0"/>
              <a:t>X was given 192.4.16.0/20 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dirty="0" smtClean="0"/>
              <a:t>One Ethernet has 300 hosts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dirty="0" smtClean="0"/>
              <a:t>X assigns it the block 192.4.18.0/23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dirty="0" smtClean="0"/>
              <a:t>Routers </a:t>
            </a:r>
            <a:r>
              <a:rPr lang="en-US" altLang="en-US" b="1" u="sng" dirty="0" smtClean="0"/>
              <a:t>within</a:t>
            </a:r>
            <a:r>
              <a:rPr lang="en-US" altLang="en-US" dirty="0" smtClean="0"/>
              <a:t> X advertise the block 192.4.18.0/23 to other routers </a:t>
            </a:r>
            <a:r>
              <a:rPr lang="en-US" altLang="en-US" b="1" u="sng" dirty="0" smtClean="0"/>
              <a:t>within</a:t>
            </a:r>
            <a:r>
              <a:rPr lang="en-US" altLang="en-US" dirty="0" smtClean="0"/>
              <a:t> X</a:t>
            </a:r>
          </a:p>
        </p:txBody>
      </p:sp>
      <p:sp>
        <p:nvSpPr>
          <p:cNvPr id="50181" name="Rectangle 233"/>
          <p:cNvSpPr>
            <a:spLocks noChangeArrowheads="1"/>
          </p:cNvSpPr>
          <p:nvPr/>
        </p:nvSpPr>
        <p:spPr bwMode="auto">
          <a:xfrm>
            <a:off x="3429000" y="42672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50182" name="Rectangle 234"/>
          <p:cNvSpPr>
            <a:spLocks noChangeArrowheads="1"/>
          </p:cNvSpPr>
          <p:nvPr/>
        </p:nvSpPr>
        <p:spPr bwMode="auto">
          <a:xfrm>
            <a:off x="3657600" y="42672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50183" name="Rectangle 235"/>
          <p:cNvSpPr>
            <a:spLocks noChangeArrowheads="1"/>
          </p:cNvSpPr>
          <p:nvPr/>
        </p:nvSpPr>
        <p:spPr bwMode="auto">
          <a:xfrm>
            <a:off x="3886200" y="42672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50184" name="Rectangle 236"/>
          <p:cNvSpPr>
            <a:spLocks noChangeArrowheads="1"/>
          </p:cNvSpPr>
          <p:nvPr/>
        </p:nvSpPr>
        <p:spPr bwMode="auto">
          <a:xfrm>
            <a:off x="4114800" y="42672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50185" name="Rectangle 237"/>
          <p:cNvSpPr>
            <a:spLocks noChangeArrowheads="1"/>
          </p:cNvSpPr>
          <p:nvPr/>
        </p:nvSpPr>
        <p:spPr bwMode="auto">
          <a:xfrm>
            <a:off x="685800" y="42672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50186" name="Rectangle 238"/>
          <p:cNvSpPr>
            <a:spLocks noChangeArrowheads="1"/>
          </p:cNvSpPr>
          <p:nvPr/>
        </p:nvSpPr>
        <p:spPr bwMode="auto">
          <a:xfrm>
            <a:off x="914400" y="42672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50187" name="Rectangle 239"/>
          <p:cNvSpPr>
            <a:spLocks noChangeArrowheads="1"/>
          </p:cNvSpPr>
          <p:nvPr/>
        </p:nvSpPr>
        <p:spPr bwMode="auto">
          <a:xfrm>
            <a:off x="1143000" y="42672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50188" name="Rectangle 240"/>
          <p:cNvSpPr>
            <a:spLocks noChangeArrowheads="1"/>
          </p:cNvSpPr>
          <p:nvPr/>
        </p:nvSpPr>
        <p:spPr bwMode="auto">
          <a:xfrm>
            <a:off x="1371600" y="42672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50189" name="Rectangle 241"/>
          <p:cNvSpPr>
            <a:spLocks noChangeArrowheads="1"/>
          </p:cNvSpPr>
          <p:nvPr/>
        </p:nvSpPr>
        <p:spPr bwMode="auto">
          <a:xfrm>
            <a:off x="1600200" y="42672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50190" name="Rectangle 242"/>
          <p:cNvSpPr>
            <a:spLocks noChangeArrowheads="1"/>
          </p:cNvSpPr>
          <p:nvPr/>
        </p:nvSpPr>
        <p:spPr bwMode="auto">
          <a:xfrm>
            <a:off x="1828800" y="42672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50191" name="Rectangle 243"/>
          <p:cNvSpPr>
            <a:spLocks noChangeArrowheads="1"/>
          </p:cNvSpPr>
          <p:nvPr/>
        </p:nvSpPr>
        <p:spPr bwMode="auto">
          <a:xfrm>
            <a:off x="2057400" y="42672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50192" name="Rectangle 244"/>
          <p:cNvSpPr>
            <a:spLocks noChangeArrowheads="1"/>
          </p:cNvSpPr>
          <p:nvPr/>
        </p:nvSpPr>
        <p:spPr bwMode="auto">
          <a:xfrm>
            <a:off x="2286000" y="42672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50193" name="Rectangle 245"/>
          <p:cNvSpPr>
            <a:spLocks noChangeArrowheads="1"/>
          </p:cNvSpPr>
          <p:nvPr/>
        </p:nvSpPr>
        <p:spPr bwMode="auto">
          <a:xfrm>
            <a:off x="2514600" y="42672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50194" name="Rectangle 246"/>
          <p:cNvSpPr>
            <a:spLocks noChangeArrowheads="1"/>
          </p:cNvSpPr>
          <p:nvPr/>
        </p:nvSpPr>
        <p:spPr bwMode="auto">
          <a:xfrm>
            <a:off x="2743200" y="42672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50195" name="Rectangle 247"/>
          <p:cNvSpPr>
            <a:spLocks noChangeArrowheads="1"/>
          </p:cNvSpPr>
          <p:nvPr/>
        </p:nvSpPr>
        <p:spPr bwMode="auto">
          <a:xfrm>
            <a:off x="2971800" y="42672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50196" name="Rectangle 248"/>
          <p:cNvSpPr>
            <a:spLocks noChangeArrowheads="1"/>
          </p:cNvSpPr>
          <p:nvPr/>
        </p:nvSpPr>
        <p:spPr bwMode="auto">
          <a:xfrm>
            <a:off x="3200400" y="42672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50197" name="Rectangle 249"/>
          <p:cNvSpPr>
            <a:spLocks noChangeArrowheads="1"/>
          </p:cNvSpPr>
          <p:nvPr/>
        </p:nvSpPr>
        <p:spPr bwMode="auto">
          <a:xfrm>
            <a:off x="4343400" y="42672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50198" name="Rectangle 250"/>
          <p:cNvSpPr>
            <a:spLocks noChangeArrowheads="1"/>
          </p:cNvSpPr>
          <p:nvPr/>
        </p:nvSpPr>
        <p:spPr bwMode="auto">
          <a:xfrm>
            <a:off x="4572000" y="42672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50199" name="Rectangle 251"/>
          <p:cNvSpPr>
            <a:spLocks noChangeArrowheads="1"/>
          </p:cNvSpPr>
          <p:nvPr/>
        </p:nvSpPr>
        <p:spPr bwMode="auto">
          <a:xfrm>
            <a:off x="4800600" y="42672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50200" name="Rectangle 252"/>
          <p:cNvSpPr>
            <a:spLocks noChangeArrowheads="1"/>
          </p:cNvSpPr>
          <p:nvPr/>
        </p:nvSpPr>
        <p:spPr bwMode="auto">
          <a:xfrm>
            <a:off x="5029200" y="42672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50201" name="Rectangle 253"/>
          <p:cNvSpPr>
            <a:spLocks noChangeArrowheads="1"/>
          </p:cNvSpPr>
          <p:nvPr/>
        </p:nvSpPr>
        <p:spPr bwMode="auto">
          <a:xfrm>
            <a:off x="5257800" y="42672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50202" name="Rectangle 254"/>
          <p:cNvSpPr>
            <a:spLocks noChangeArrowheads="1"/>
          </p:cNvSpPr>
          <p:nvPr/>
        </p:nvSpPr>
        <p:spPr bwMode="auto">
          <a:xfrm>
            <a:off x="5486400" y="42672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50203" name="Rectangle 255"/>
          <p:cNvSpPr>
            <a:spLocks noChangeArrowheads="1"/>
          </p:cNvSpPr>
          <p:nvPr/>
        </p:nvSpPr>
        <p:spPr bwMode="auto">
          <a:xfrm>
            <a:off x="5715000" y="42672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50204" name="Rectangle 256"/>
          <p:cNvSpPr>
            <a:spLocks noChangeArrowheads="1"/>
          </p:cNvSpPr>
          <p:nvPr/>
        </p:nvSpPr>
        <p:spPr bwMode="auto">
          <a:xfrm>
            <a:off x="5943600" y="42672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50205" name="Text Box 257"/>
          <p:cNvSpPr txBox="1">
            <a:spLocks noChangeArrowheads="1"/>
          </p:cNvSpPr>
          <p:nvPr/>
        </p:nvSpPr>
        <p:spPr bwMode="auto">
          <a:xfrm>
            <a:off x="609600" y="4572000"/>
            <a:ext cx="388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Mask 255.255.240.0 (20 bits)</a:t>
            </a:r>
          </a:p>
        </p:txBody>
      </p:sp>
      <p:grpSp>
        <p:nvGrpSpPr>
          <p:cNvPr id="50206" name="Group 258"/>
          <p:cNvGrpSpPr>
            <a:grpSpLocks/>
          </p:cNvGrpSpPr>
          <p:nvPr/>
        </p:nvGrpSpPr>
        <p:grpSpPr bwMode="auto">
          <a:xfrm>
            <a:off x="685800" y="4876800"/>
            <a:ext cx="7315200" cy="304800"/>
            <a:chOff x="432" y="2804"/>
            <a:chExt cx="4608" cy="192"/>
          </a:xfrm>
        </p:grpSpPr>
        <p:sp>
          <p:nvSpPr>
            <p:cNvPr id="50284" name="Rectangle 259"/>
            <p:cNvSpPr>
              <a:spLocks noChangeArrowheads="1"/>
            </p:cNvSpPr>
            <p:nvPr/>
          </p:nvSpPr>
          <p:spPr bwMode="auto">
            <a:xfrm>
              <a:off x="2160" y="2804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50285" name="Rectangle 260"/>
            <p:cNvSpPr>
              <a:spLocks noChangeArrowheads="1"/>
            </p:cNvSpPr>
            <p:nvPr/>
          </p:nvSpPr>
          <p:spPr bwMode="auto">
            <a:xfrm>
              <a:off x="2304" y="2804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50286" name="Rectangle 261"/>
            <p:cNvSpPr>
              <a:spLocks noChangeArrowheads="1"/>
            </p:cNvSpPr>
            <p:nvPr/>
          </p:nvSpPr>
          <p:spPr bwMode="auto">
            <a:xfrm>
              <a:off x="2448" y="2804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50287" name="Rectangle 262"/>
            <p:cNvSpPr>
              <a:spLocks noChangeArrowheads="1"/>
            </p:cNvSpPr>
            <p:nvPr/>
          </p:nvSpPr>
          <p:spPr bwMode="auto">
            <a:xfrm>
              <a:off x="2592" y="2804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50288" name="Rectangle 263"/>
            <p:cNvSpPr>
              <a:spLocks noChangeArrowheads="1"/>
            </p:cNvSpPr>
            <p:nvPr/>
          </p:nvSpPr>
          <p:spPr bwMode="auto">
            <a:xfrm>
              <a:off x="432" y="2804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50289" name="Rectangle 264"/>
            <p:cNvSpPr>
              <a:spLocks noChangeArrowheads="1"/>
            </p:cNvSpPr>
            <p:nvPr/>
          </p:nvSpPr>
          <p:spPr bwMode="auto">
            <a:xfrm>
              <a:off x="576" y="2804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50290" name="Rectangle 265"/>
            <p:cNvSpPr>
              <a:spLocks noChangeArrowheads="1"/>
            </p:cNvSpPr>
            <p:nvPr/>
          </p:nvSpPr>
          <p:spPr bwMode="auto">
            <a:xfrm>
              <a:off x="720" y="2804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50291" name="Rectangle 266"/>
            <p:cNvSpPr>
              <a:spLocks noChangeArrowheads="1"/>
            </p:cNvSpPr>
            <p:nvPr/>
          </p:nvSpPr>
          <p:spPr bwMode="auto">
            <a:xfrm>
              <a:off x="864" y="2804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50292" name="Rectangle 267"/>
            <p:cNvSpPr>
              <a:spLocks noChangeArrowheads="1"/>
            </p:cNvSpPr>
            <p:nvPr/>
          </p:nvSpPr>
          <p:spPr bwMode="auto">
            <a:xfrm>
              <a:off x="1008" y="2804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50293" name="Rectangle 268"/>
            <p:cNvSpPr>
              <a:spLocks noChangeArrowheads="1"/>
            </p:cNvSpPr>
            <p:nvPr/>
          </p:nvSpPr>
          <p:spPr bwMode="auto">
            <a:xfrm>
              <a:off x="1152" y="2804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50294" name="Rectangle 269"/>
            <p:cNvSpPr>
              <a:spLocks noChangeArrowheads="1"/>
            </p:cNvSpPr>
            <p:nvPr/>
          </p:nvSpPr>
          <p:spPr bwMode="auto">
            <a:xfrm>
              <a:off x="1296" y="2804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50295" name="Rectangle 270"/>
            <p:cNvSpPr>
              <a:spLocks noChangeArrowheads="1"/>
            </p:cNvSpPr>
            <p:nvPr/>
          </p:nvSpPr>
          <p:spPr bwMode="auto">
            <a:xfrm>
              <a:off x="1440" y="2804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50296" name="Rectangle 271"/>
            <p:cNvSpPr>
              <a:spLocks noChangeArrowheads="1"/>
            </p:cNvSpPr>
            <p:nvPr/>
          </p:nvSpPr>
          <p:spPr bwMode="auto">
            <a:xfrm>
              <a:off x="1584" y="2804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50297" name="Rectangle 272"/>
            <p:cNvSpPr>
              <a:spLocks noChangeArrowheads="1"/>
            </p:cNvSpPr>
            <p:nvPr/>
          </p:nvSpPr>
          <p:spPr bwMode="auto">
            <a:xfrm>
              <a:off x="1728" y="2804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50298" name="Rectangle 273"/>
            <p:cNvSpPr>
              <a:spLocks noChangeArrowheads="1"/>
            </p:cNvSpPr>
            <p:nvPr/>
          </p:nvSpPr>
          <p:spPr bwMode="auto">
            <a:xfrm>
              <a:off x="1872" y="2804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50299" name="Rectangle 274"/>
            <p:cNvSpPr>
              <a:spLocks noChangeArrowheads="1"/>
            </p:cNvSpPr>
            <p:nvPr/>
          </p:nvSpPr>
          <p:spPr bwMode="auto">
            <a:xfrm>
              <a:off x="2016" y="2804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50300" name="Rectangle 275"/>
            <p:cNvSpPr>
              <a:spLocks noChangeArrowheads="1"/>
            </p:cNvSpPr>
            <p:nvPr/>
          </p:nvSpPr>
          <p:spPr bwMode="auto">
            <a:xfrm>
              <a:off x="4464" y="2804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50301" name="Rectangle 276"/>
            <p:cNvSpPr>
              <a:spLocks noChangeArrowheads="1"/>
            </p:cNvSpPr>
            <p:nvPr/>
          </p:nvSpPr>
          <p:spPr bwMode="auto">
            <a:xfrm>
              <a:off x="4608" y="2804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50302" name="Rectangle 277"/>
            <p:cNvSpPr>
              <a:spLocks noChangeArrowheads="1"/>
            </p:cNvSpPr>
            <p:nvPr/>
          </p:nvSpPr>
          <p:spPr bwMode="auto">
            <a:xfrm>
              <a:off x="4752" y="2804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50303" name="Rectangle 278"/>
            <p:cNvSpPr>
              <a:spLocks noChangeArrowheads="1"/>
            </p:cNvSpPr>
            <p:nvPr/>
          </p:nvSpPr>
          <p:spPr bwMode="auto">
            <a:xfrm>
              <a:off x="4896" y="2804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50304" name="Rectangle 279"/>
            <p:cNvSpPr>
              <a:spLocks noChangeArrowheads="1"/>
            </p:cNvSpPr>
            <p:nvPr/>
          </p:nvSpPr>
          <p:spPr bwMode="auto">
            <a:xfrm>
              <a:off x="2736" y="2804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50305" name="Rectangle 280"/>
            <p:cNvSpPr>
              <a:spLocks noChangeArrowheads="1"/>
            </p:cNvSpPr>
            <p:nvPr/>
          </p:nvSpPr>
          <p:spPr bwMode="auto">
            <a:xfrm>
              <a:off x="2880" y="2804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50306" name="Rectangle 281"/>
            <p:cNvSpPr>
              <a:spLocks noChangeArrowheads="1"/>
            </p:cNvSpPr>
            <p:nvPr/>
          </p:nvSpPr>
          <p:spPr bwMode="auto">
            <a:xfrm>
              <a:off x="3024" y="2804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50307" name="Rectangle 282"/>
            <p:cNvSpPr>
              <a:spLocks noChangeArrowheads="1"/>
            </p:cNvSpPr>
            <p:nvPr/>
          </p:nvSpPr>
          <p:spPr bwMode="auto">
            <a:xfrm>
              <a:off x="3168" y="2804"/>
              <a:ext cx="144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</a:t>
              </a:r>
            </a:p>
          </p:txBody>
        </p:sp>
        <p:sp>
          <p:nvSpPr>
            <p:cNvPr id="50308" name="Rectangle 283"/>
            <p:cNvSpPr>
              <a:spLocks noChangeArrowheads="1"/>
            </p:cNvSpPr>
            <p:nvPr/>
          </p:nvSpPr>
          <p:spPr bwMode="auto">
            <a:xfrm>
              <a:off x="4032" y="2804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50309" name="Rectangle 284"/>
            <p:cNvSpPr>
              <a:spLocks noChangeArrowheads="1"/>
            </p:cNvSpPr>
            <p:nvPr/>
          </p:nvSpPr>
          <p:spPr bwMode="auto">
            <a:xfrm>
              <a:off x="4176" y="2804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50310" name="Rectangle 285"/>
            <p:cNvSpPr>
              <a:spLocks noChangeArrowheads="1"/>
            </p:cNvSpPr>
            <p:nvPr/>
          </p:nvSpPr>
          <p:spPr bwMode="auto">
            <a:xfrm>
              <a:off x="4320" y="2804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50311" name="Rectangle 286"/>
            <p:cNvSpPr>
              <a:spLocks noChangeArrowheads="1"/>
            </p:cNvSpPr>
            <p:nvPr/>
          </p:nvSpPr>
          <p:spPr bwMode="auto">
            <a:xfrm>
              <a:off x="3744" y="2804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50312" name="Rectangle 287"/>
            <p:cNvSpPr>
              <a:spLocks noChangeArrowheads="1"/>
            </p:cNvSpPr>
            <p:nvPr/>
          </p:nvSpPr>
          <p:spPr bwMode="auto">
            <a:xfrm>
              <a:off x="3888" y="2804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50313" name="Rectangle 288"/>
            <p:cNvSpPr>
              <a:spLocks noChangeArrowheads="1"/>
            </p:cNvSpPr>
            <p:nvPr/>
          </p:nvSpPr>
          <p:spPr bwMode="auto">
            <a:xfrm>
              <a:off x="3312" y="2804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50314" name="Rectangle 289"/>
            <p:cNvSpPr>
              <a:spLocks noChangeArrowheads="1"/>
            </p:cNvSpPr>
            <p:nvPr/>
          </p:nvSpPr>
          <p:spPr bwMode="auto">
            <a:xfrm>
              <a:off x="3456" y="2804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50315" name="Rectangle 290"/>
            <p:cNvSpPr>
              <a:spLocks noChangeArrowheads="1"/>
            </p:cNvSpPr>
            <p:nvPr/>
          </p:nvSpPr>
          <p:spPr bwMode="auto">
            <a:xfrm>
              <a:off x="3600" y="2804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</p:grpSp>
      <p:sp>
        <p:nvSpPr>
          <p:cNvPr id="50207" name="Text Box 291"/>
          <p:cNvSpPr txBox="1">
            <a:spLocks noChangeArrowheads="1"/>
          </p:cNvSpPr>
          <p:nvPr/>
        </p:nvSpPr>
        <p:spPr bwMode="auto">
          <a:xfrm>
            <a:off x="609600" y="3962400"/>
            <a:ext cx="358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Organization X: 192.4.16.0/20</a:t>
            </a:r>
          </a:p>
        </p:txBody>
      </p:sp>
      <p:grpSp>
        <p:nvGrpSpPr>
          <p:cNvPr id="50208" name="Group 292"/>
          <p:cNvGrpSpPr>
            <a:grpSpLocks/>
          </p:cNvGrpSpPr>
          <p:nvPr/>
        </p:nvGrpSpPr>
        <p:grpSpPr bwMode="auto">
          <a:xfrm>
            <a:off x="6172200" y="4267200"/>
            <a:ext cx="1828800" cy="304800"/>
            <a:chOff x="3888" y="1968"/>
            <a:chExt cx="1152" cy="192"/>
          </a:xfrm>
        </p:grpSpPr>
        <p:sp>
          <p:nvSpPr>
            <p:cNvPr id="50276" name="Rectangle 293"/>
            <p:cNvSpPr>
              <a:spLocks noChangeArrowheads="1"/>
            </p:cNvSpPr>
            <p:nvPr/>
          </p:nvSpPr>
          <p:spPr bwMode="auto">
            <a:xfrm>
              <a:off x="4464" y="1968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50277" name="Rectangle 294"/>
            <p:cNvSpPr>
              <a:spLocks noChangeArrowheads="1"/>
            </p:cNvSpPr>
            <p:nvPr/>
          </p:nvSpPr>
          <p:spPr bwMode="auto">
            <a:xfrm>
              <a:off x="4608" y="1968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50278" name="Rectangle 295"/>
            <p:cNvSpPr>
              <a:spLocks noChangeArrowheads="1"/>
            </p:cNvSpPr>
            <p:nvPr/>
          </p:nvSpPr>
          <p:spPr bwMode="auto">
            <a:xfrm>
              <a:off x="4752" y="1968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50279" name="Rectangle 296"/>
            <p:cNvSpPr>
              <a:spLocks noChangeArrowheads="1"/>
            </p:cNvSpPr>
            <p:nvPr/>
          </p:nvSpPr>
          <p:spPr bwMode="auto">
            <a:xfrm>
              <a:off x="4896" y="1968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50280" name="Rectangle 297"/>
            <p:cNvSpPr>
              <a:spLocks noChangeArrowheads="1"/>
            </p:cNvSpPr>
            <p:nvPr/>
          </p:nvSpPr>
          <p:spPr bwMode="auto">
            <a:xfrm>
              <a:off x="3888" y="1968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50281" name="Rectangle 298"/>
            <p:cNvSpPr>
              <a:spLocks noChangeArrowheads="1"/>
            </p:cNvSpPr>
            <p:nvPr/>
          </p:nvSpPr>
          <p:spPr bwMode="auto">
            <a:xfrm>
              <a:off x="4032" y="1968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50282" name="Rectangle 299"/>
            <p:cNvSpPr>
              <a:spLocks noChangeArrowheads="1"/>
            </p:cNvSpPr>
            <p:nvPr/>
          </p:nvSpPr>
          <p:spPr bwMode="auto">
            <a:xfrm>
              <a:off x="4176" y="1968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50283" name="Rectangle 300"/>
            <p:cNvSpPr>
              <a:spLocks noChangeArrowheads="1"/>
            </p:cNvSpPr>
            <p:nvPr/>
          </p:nvSpPr>
          <p:spPr bwMode="auto">
            <a:xfrm>
              <a:off x="4320" y="1968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</p:grpSp>
      <p:sp>
        <p:nvSpPr>
          <p:cNvPr id="50209" name="Rectangle 301"/>
          <p:cNvSpPr>
            <a:spLocks noChangeArrowheads="1"/>
          </p:cNvSpPr>
          <p:nvPr/>
        </p:nvSpPr>
        <p:spPr bwMode="auto">
          <a:xfrm>
            <a:off x="3429000" y="5715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50210" name="Rectangle 302"/>
          <p:cNvSpPr>
            <a:spLocks noChangeArrowheads="1"/>
          </p:cNvSpPr>
          <p:nvPr/>
        </p:nvSpPr>
        <p:spPr bwMode="auto">
          <a:xfrm>
            <a:off x="3657600" y="5715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50211" name="Rectangle 303"/>
          <p:cNvSpPr>
            <a:spLocks noChangeArrowheads="1"/>
          </p:cNvSpPr>
          <p:nvPr/>
        </p:nvSpPr>
        <p:spPr bwMode="auto">
          <a:xfrm>
            <a:off x="3886200" y="5715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50212" name="Rectangle 304"/>
          <p:cNvSpPr>
            <a:spLocks noChangeArrowheads="1"/>
          </p:cNvSpPr>
          <p:nvPr/>
        </p:nvSpPr>
        <p:spPr bwMode="auto">
          <a:xfrm>
            <a:off x="4114800" y="5715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50213" name="Rectangle 305"/>
          <p:cNvSpPr>
            <a:spLocks noChangeArrowheads="1"/>
          </p:cNvSpPr>
          <p:nvPr/>
        </p:nvSpPr>
        <p:spPr bwMode="auto">
          <a:xfrm>
            <a:off x="685800" y="5715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50214" name="Rectangle 306"/>
          <p:cNvSpPr>
            <a:spLocks noChangeArrowheads="1"/>
          </p:cNvSpPr>
          <p:nvPr/>
        </p:nvSpPr>
        <p:spPr bwMode="auto">
          <a:xfrm>
            <a:off x="914400" y="5715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50215" name="Rectangle 307"/>
          <p:cNvSpPr>
            <a:spLocks noChangeArrowheads="1"/>
          </p:cNvSpPr>
          <p:nvPr/>
        </p:nvSpPr>
        <p:spPr bwMode="auto">
          <a:xfrm>
            <a:off x="1143000" y="5715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50216" name="Rectangle 308"/>
          <p:cNvSpPr>
            <a:spLocks noChangeArrowheads="1"/>
          </p:cNvSpPr>
          <p:nvPr/>
        </p:nvSpPr>
        <p:spPr bwMode="auto">
          <a:xfrm>
            <a:off x="1371600" y="5715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50217" name="Rectangle 309"/>
          <p:cNvSpPr>
            <a:spLocks noChangeArrowheads="1"/>
          </p:cNvSpPr>
          <p:nvPr/>
        </p:nvSpPr>
        <p:spPr bwMode="auto">
          <a:xfrm>
            <a:off x="1600200" y="5715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50218" name="Rectangle 310"/>
          <p:cNvSpPr>
            <a:spLocks noChangeArrowheads="1"/>
          </p:cNvSpPr>
          <p:nvPr/>
        </p:nvSpPr>
        <p:spPr bwMode="auto">
          <a:xfrm>
            <a:off x="1828800" y="5715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50219" name="Rectangle 311"/>
          <p:cNvSpPr>
            <a:spLocks noChangeArrowheads="1"/>
          </p:cNvSpPr>
          <p:nvPr/>
        </p:nvSpPr>
        <p:spPr bwMode="auto">
          <a:xfrm>
            <a:off x="2057400" y="5715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50220" name="Rectangle 312"/>
          <p:cNvSpPr>
            <a:spLocks noChangeArrowheads="1"/>
          </p:cNvSpPr>
          <p:nvPr/>
        </p:nvSpPr>
        <p:spPr bwMode="auto">
          <a:xfrm>
            <a:off x="2286000" y="5715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50221" name="Rectangle 313"/>
          <p:cNvSpPr>
            <a:spLocks noChangeArrowheads="1"/>
          </p:cNvSpPr>
          <p:nvPr/>
        </p:nvSpPr>
        <p:spPr bwMode="auto">
          <a:xfrm>
            <a:off x="2514600" y="5715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50222" name="Rectangle 314"/>
          <p:cNvSpPr>
            <a:spLocks noChangeArrowheads="1"/>
          </p:cNvSpPr>
          <p:nvPr/>
        </p:nvSpPr>
        <p:spPr bwMode="auto">
          <a:xfrm>
            <a:off x="2743200" y="5715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50223" name="Rectangle 315"/>
          <p:cNvSpPr>
            <a:spLocks noChangeArrowheads="1"/>
          </p:cNvSpPr>
          <p:nvPr/>
        </p:nvSpPr>
        <p:spPr bwMode="auto">
          <a:xfrm>
            <a:off x="2971800" y="5715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50224" name="Rectangle 316"/>
          <p:cNvSpPr>
            <a:spLocks noChangeArrowheads="1"/>
          </p:cNvSpPr>
          <p:nvPr/>
        </p:nvSpPr>
        <p:spPr bwMode="auto">
          <a:xfrm>
            <a:off x="3200400" y="5715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50225" name="Rectangle 317"/>
          <p:cNvSpPr>
            <a:spLocks noChangeArrowheads="1"/>
          </p:cNvSpPr>
          <p:nvPr/>
        </p:nvSpPr>
        <p:spPr bwMode="auto">
          <a:xfrm>
            <a:off x="4343400" y="57150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50226" name="Rectangle 318"/>
          <p:cNvSpPr>
            <a:spLocks noChangeArrowheads="1"/>
          </p:cNvSpPr>
          <p:nvPr/>
        </p:nvSpPr>
        <p:spPr bwMode="auto">
          <a:xfrm>
            <a:off x="4572000" y="57150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50227" name="Rectangle 319"/>
          <p:cNvSpPr>
            <a:spLocks noChangeArrowheads="1"/>
          </p:cNvSpPr>
          <p:nvPr/>
        </p:nvSpPr>
        <p:spPr bwMode="auto">
          <a:xfrm>
            <a:off x="4800600" y="57150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50228" name="Rectangle 320"/>
          <p:cNvSpPr>
            <a:spLocks noChangeArrowheads="1"/>
          </p:cNvSpPr>
          <p:nvPr/>
        </p:nvSpPr>
        <p:spPr bwMode="auto">
          <a:xfrm>
            <a:off x="5029200" y="57150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50229" name="Rectangle 321"/>
          <p:cNvSpPr>
            <a:spLocks noChangeArrowheads="1"/>
          </p:cNvSpPr>
          <p:nvPr/>
        </p:nvSpPr>
        <p:spPr bwMode="auto">
          <a:xfrm>
            <a:off x="5257800" y="5715000"/>
            <a:ext cx="228600" cy="304800"/>
          </a:xfrm>
          <a:prstGeom prst="rect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50230" name="Rectangle 322"/>
          <p:cNvSpPr>
            <a:spLocks noChangeArrowheads="1"/>
          </p:cNvSpPr>
          <p:nvPr/>
        </p:nvSpPr>
        <p:spPr bwMode="auto">
          <a:xfrm>
            <a:off x="5486400" y="5715000"/>
            <a:ext cx="228600" cy="304800"/>
          </a:xfrm>
          <a:prstGeom prst="rect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50231" name="Rectangle 323"/>
          <p:cNvSpPr>
            <a:spLocks noChangeArrowheads="1"/>
          </p:cNvSpPr>
          <p:nvPr/>
        </p:nvSpPr>
        <p:spPr bwMode="auto">
          <a:xfrm>
            <a:off x="5715000" y="5715000"/>
            <a:ext cx="228600" cy="304800"/>
          </a:xfrm>
          <a:prstGeom prst="rect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50232" name="Rectangle 324"/>
          <p:cNvSpPr>
            <a:spLocks noChangeArrowheads="1"/>
          </p:cNvSpPr>
          <p:nvPr/>
        </p:nvSpPr>
        <p:spPr bwMode="auto">
          <a:xfrm>
            <a:off x="5943600" y="57150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50233" name="Text Box 325"/>
          <p:cNvSpPr txBox="1">
            <a:spLocks noChangeArrowheads="1"/>
          </p:cNvSpPr>
          <p:nvPr/>
        </p:nvSpPr>
        <p:spPr bwMode="auto">
          <a:xfrm>
            <a:off x="609600" y="6019800"/>
            <a:ext cx="388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Mask 255.255.254.0 (23 bits)</a:t>
            </a:r>
          </a:p>
        </p:txBody>
      </p:sp>
      <p:sp>
        <p:nvSpPr>
          <p:cNvPr id="50234" name="Rectangle 327"/>
          <p:cNvSpPr>
            <a:spLocks noChangeArrowheads="1"/>
          </p:cNvSpPr>
          <p:nvPr/>
        </p:nvSpPr>
        <p:spPr bwMode="auto">
          <a:xfrm>
            <a:off x="3429000" y="6324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50235" name="Rectangle 328"/>
          <p:cNvSpPr>
            <a:spLocks noChangeArrowheads="1"/>
          </p:cNvSpPr>
          <p:nvPr/>
        </p:nvSpPr>
        <p:spPr bwMode="auto">
          <a:xfrm>
            <a:off x="3657600" y="6324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50236" name="Rectangle 329"/>
          <p:cNvSpPr>
            <a:spLocks noChangeArrowheads="1"/>
          </p:cNvSpPr>
          <p:nvPr/>
        </p:nvSpPr>
        <p:spPr bwMode="auto">
          <a:xfrm>
            <a:off x="3886200" y="6324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50237" name="Rectangle 330"/>
          <p:cNvSpPr>
            <a:spLocks noChangeArrowheads="1"/>
          </p:cNvSpPr>
          <p:nvPr/>
        </p:nvSpPr>
        <p:spPr bwMode="auto">
          <a:xfrm>
            <a:off x="4114800" y="6324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50238" name="Rectangle 331"/>
          <p:cNvSpPr>
            <a:spLocks noChangeArrowheads="1"/>
          </p:cNvSpPr>
          <p:nvPr/>
        </p:nvSpPr>
        <p:spPr bwMode="auto">
          <a:xfrm>
            <a:off x="685800" y="6324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50239" name="Rectangle 332"/>
          <p:cNvSpPr>
            <a:spLocks noChangeArrowheads="1"/>
          </p:cNvSpPr>
          <p:nvPr/>
        </p:nvSpPr>
        <p:spPr bwMode="auto">
          <a:xfrm>
            <a:off x="914400" y="6324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50240" name="Rectangle 333"/>
          <p:cNvSpPr>
            <a:spLocks noChangeArrowheads="1"/>
          </p:cNvSpPr>
          <p:nvPr/>
        </p:nvSpPr>
        <p:spPr bwMode="auto">
          <a:xfrm>
            <a:off x="1143000" y="6324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50241" name="Rectangle 334"/>
          <p:cNvSpPr>
            <a:spLocks noChangeArrowheads="1"/>
          </p:cNvSpPr>
          <p:nvPr/>
        </p:nvSpPr>
        <p:spPr bwMode="auto">
          <a:xfrm>
            <a:off x="1371600" y="6324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50242" name="Rectangle 335"/>
          <p:cNvSpPr>
            <a:spLocks noChangeArrowheads="1"/>
          </p:cNvSpPr>
          <p:nvPr/>
        </p:nvSpPr>
        <p:spPr bwMode="auto">
          <a:xfrm>
            <a:off x="1600200" y="6324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50243" name="Rectangle 336"/>
          <p:cNvSpPr>
            <a:spLocks noChangeArrowheads="1"/>
          </p:cNvSpPr>
          <p:nvPr/>
        </p:nvSpPr>
        <p:spPr bwMode="auto">
          <a:xfrm>
            <a:off x="1828800" y="6324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50244" name="Rectangle 337"/>
          <p:cNvSpPr>
            <a:spLocks noChangeArrowheads="1"/>
          </p:cNvSpPr>
          <p:nvPr/>
        </p:nvSpPr>
        <p:spPr bwMode="auto">
          <a:xfrm>
            <a:off x="2057400" y="6324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50245" name="Rectangle 338"/>
          <p:cNvSpPr>
            <a:spLocks noChangeArrowheads="1"/>
          </p:cNvSpPr>
          <p:nvPr/>
        </p:nvSpPr>
        <p:spPr bwMode="auto">
          <a:xfrm>
            <a:off x="2286000" y="6324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50246" name="Rectangle 339"/>
          <p:cNvSpPr>
            <a:spLocks noChangeArrowheads="1"/>
          </p:cNvSpPr>
          <p:nvPr/>
        </p:nvSpPr>
        <p:spPr bwMode="auto">
          <a:xfrm>
            <a:off x="2514600" y="6324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50247" name="Rectangle 340"/>
          <p:cNvSpPr>
            <a:spLocks noChangeArrowheads="1"/>
          </p:cNvSpPr>
          <p:nvPr/>
        </p:nvSpPr>
        <p:spPr bwMode="auto">
          <a:xfrm>
            <a:off x="2743200" y="6324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50248" name="Rectangle 341"/>
          <p:cNvSpPr>
            <a:spLocks noChangeArrowheads="1"/>
          </p:cNvSpPr>
          <p:nvPr/>
        </p:nvSpPr>
        <p:spPr bwMode="auto">
          <a:xfrm>
            <a:off x="2971800" y="6324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50249" name="Rectangle 342"/>
          <p:cNvSpPr>
            <a:spLocks noChangeArrowheads="1"/>
          </p:cNvSpPr>
          <p:nvPr/>
        </p:nvSpPr>
        <p:spPr bwMode="auto">
          <a:xfrm>
            <a:off x="3200400" y="6324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50250" name="Rectangle 343"/>
          <p:cNvSpPr>
            <a:spLocks noChangeArrowheads="1"/>
          </p:cNvSpPr>
          <p:nvPr/>
        </p:nvSpPr>
        <p:spPr bwMode="auto">
          <a:xfrm>
            <a:off x="7086600" y="63246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50251" name="Rectangle 344"/>
          <p:cNvSpPr>
            <a:spLocks noChangeArrowheads="1"/>
          </p:cNvSpPr>
          <p:nvPr/>
        </p:nvSpPr>
        <p:spPr bwMode="auto">
          <a:xfrm>
            <a:off x="7315200" y="63246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50252" name="Rectangle 345"/>
          <p:cNvSpPr>
            <a:spLocks noChangeArrowheads="1"/>
          </p:cNvSpPr>
          <p:nvPr/>
        </p:nvSpPr>
        <p:spPr bwMode="auto">
          <a:xfrm>
            <a:off x="7543800" y="63246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50253" name="Rectangle 346"/>
          <p:cNvSpPr>
            <a:spLocks noChangeArrowheads="1"/>
          </p:cNvSpPr>
          <p:nvPr/>
        </p:nvSpPr>
        <p:spPr bwMode="auto">
          <a:xfrm>
            <a:off x="7772400" y="63246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50254" name="Rectangle 347"/>
          <p:cNvSpPr>
            <a:spLocks noChangeArrowheads="1"/>
          </p:cNvSpPr>
          <p:nvPr/>
        </p:nvSpPr>
        <p:spPr bwMode="auto">
          <a:xfrm>
            <a:off x="4343400" y="6324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50255" name="Rectangle 348"/>
          <p:cNvSpPr>
            <a:spLocks noChangeArrowheads="1"/>
          </p:cNvSpPr>
          <p:nvPr/>
        </p:nvSpPr>
        <p:spPr bwMode="auto">
          <a:xfrm>
            <a:off x="4572000" y="6324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50256" name="Rectangle 349"/>
          <p:cNvSpPr>
            <a:spLocks noChangeArrowheads="1"/>
          </p:cNvSpPr>
          <p:nvPr/>
        </p:nvSpPr>
        <p:spPr bwMode="auto">
          <a:xfrm>
            <a:off x="4800600" y="6324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50257" name="Rectangle 350"/>
          <p:cNvSpPr>
            <a:spLocks noChangeArrowheads="1"/>
          </p:cNvSpPr>
          <p:nvPr/>
        </p:nvSpPr>
        <p:spPr bwMode="auto">
          <a:xfrm>
            <a:off x="5029200" y="6324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50258" name="Rectangle 351"/>
          <p:cNvSpPr>
            <a:spLocks noChangeArrowheads="1"/>
          </p:cNvSpPr>
          <p:nvPr/>
        </p:nvSpPr>
        <p:spPr bwMode="auto">
          <a:xfrm>
            <a:off x="6400800" y="63246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50259" name="Rectangle 352"/>
          <p:cNvSpPr>
            <a:spLocks noChangeArrowheads="1"/>
          </p:cNvSpPr>
          <p:nvPr/>
        </p:nvSpPr>
        <p:spPr bwMode="auto">
          <a:xfrm>
            <a:off x="6629400" y="63246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50260" name="Rectangle 353"/>
          <p:cNvSpPr>
            <a:spLocks noChangeArrowheads="1"/>
          </p:cNvSpPr>
          <p:nvPr/>
        </p:nvSpPr>
        <p:spPr bwMode="auto">
          <a:xfrm>
            <a:off x="6858000" y="63246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50261" name="Rectangle 354"/>
          <p:cNvSpPr>
            <a:spLocks noChangeArrowheads="1"/>
          </p:cNvSpPr>
          <p:nvPr/>
        </p:nvSpPr>
        <p:spPr bwMode="auto">
          <a:xfrm>
            <a:off x="5943600" y="63246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50262" name="Rectangle 355"/>
          <p:cNvSpPr>
            <a:spLocks noChangeArrowheads="1"/>
          </p:cNvSpPr>
          <p:nvPr/>
        </p:nvSpPr>
        <p:spPr bwMode="auto">
          <a:xfrm>
            <a:off x="6172200" y="63246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50263" name="Rectangle 356"/>
          <p:cNvSpPr>
            <a:spLocks noChangeArrowheads="1"/>
          </p:cNvSpPr>
          <p:nvPr/>
        </p:nvSpPr>
        <p:spPr bwMode="auto">
          <a:xfrm>
            <a:off x="5257800" y="6324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50264" name="Rectangle 357"/>
          <p:cNvSpPr>
            <a:spLocks noChangeArrowheads="1"/>
          </p:cNvSpPr>
          <p:nvPr/>
        </p:nvSpPr>
        <p:spPr bwMode="auto">
          <a:xfrm>
            <a:off x="5486400" y="6324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50265" name="Rectangle 358"/>
          <p:cNvSpPr>
            <a:spLocks noChangeArrowheads="1"/>
          </p:cNvSpPr>
          <p:nvPr/>
        </p:nvSpPr>
        <p:spPr bwMode="auto">
          <a:xfrm>
            <a:off x="5715000" y="6324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50266" name="Text Box 359"/>
          <p:cNvSpPr txBox="1">
            <a:spLocks noChangeArrowheads="1"/>
          </p:cNvSpPr>
          <p:nvPr/>
        </p:nvSpPr>
        <p:spPr bwMode="auto">
          <a:xfrm>
            <a:off x="609600" y="5410200"/>
            <a:ext cx="358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Ethernet within X: 192.4.18.0/23</a:t>
            </a:r>
          </a:p>
        </p:txBody>
      </p:sp>
      <p:grpSp>
        <p:nvGrpSpPr>
          <p:cNvPr id="50267" name="Group 360"/>
          <p:cNvGrpSpPr>
            <a:grpSpLocks/>
          </p:cNvGrpSpPr>
          <p:nvPr/>
        </p:nvGrpSpPr>
        <p:grpSpPr bwMode="auto">
          <a:xfrm>
            <a:off x="6172200" y="5715000"/>
            <a:ext cx="1828800" cy="304800"/>
            <a:chOff x="3888" y="1968"/>
            <a:chExt cx="1152" cy="192"/>
          </a:xfrm>
        </p:grpSpPr>
        <p:sp>
          <p:nvSpPr>
            <p:cNvPr id="50268" name="Rectangle 361"/>
            <p:cNvSpPr>
              <a:spLocks noChangeArrowheads="1"/>
            </p:cNvSpPr>
            <p:nvPr/>
          </p:nvSpPr>
          <p:spPr bwMode="auto">
            <a:xfrm>
              <a:off x="4464" y="1968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50269" name="Rectangle 362"/>
            <p:cNvSpPr>
              <a:spLocks noChangeArrowheads="1"/>
            </p:cNvSpPr>
            <p:nvPr/>
          </p:nvSpPr>
          <p:spPr bwMode="auto">
            <a:xfrm>
              <a:off x="4608" y="1968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50270" name="Rectangle 363"/>
            <p:cNvSpPr>
              <a:spLocks noChangeArrowheads="1"/>
            </p:cNvSpPr>
            <p:nvPr/>
          </p:nvSpPr>
          <p:spPr bwMode="auto">
            <a:xfrm>
              <a:off x="4752" y="1968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50271" name="Rectangle 364"/>
            <p:cNvSpPr>
              <a:spLocks noChangeArrowheads="1"/>
            </p:cNvSpPr>
            <p:nvPr/>
          </p:nvSpPr>
          <p:spPr bwMode="auto">
            <a:xfrm>
              <a:off x="4896" y="1968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50272" name="Rectangle 365"/>
            <p:cNvSpPr>
              <a:spLocks noChangeArrowheads="1"/>
            </p:cNvSpPr>
            <p:nvPr/>
          </p:nvSpPr>
          <p:spPr bwMode="auto">
            <a:xfrm>
              <a:off x="3888" y="1968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50273" name="Rectangle 366"/>
            <p:cNvSpPr>
              <a:spLocks noChangeArrowheads="1"/>
            </p:cNvSpPr>
            <p:nvPr/>
          </p:nvSpPr>
          <p:spPr bwMode="auto">
            <a:xfrm>
              <a:off x="4032" y="1968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50274" name="Rectangle 367"/>
            <p:cNvSpPr>
              <a:spLocks noChangeArrowheads="1"/>
            </p:cNvSpPr>
            <p:nvPr/>
          </p:nvSpPr>
          <p:spPr bwMode="auto">
            <a:xfrm>
              <a:off x="4176" y="1968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  <p:sp>
          <p:nvSpPr>
            <p:cNvPr id="50275" name="Rectangle 368"/>
            <p:cNvSpPr>
              <a:spLocks noChangeArrowheads="1"/>
            </p:cNvSpPr>
            <p:nvPr/>
          </p:nvSpPr>
          <p:spPr bwMode="auto">
            <a:xfrm>
              <a:off x="4320" y="1968"/>
              <a:ext cx="144" cy="192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5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260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FEB204-2BAD-46CD-AF65-61BF36821C4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CIDR Summary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ct val="40000"/>
              </a:spcAft>
            </a:pPr>
            <a:r>
              <a:rPr lang="en-US" altLang="en-US" sz="2000" u="sng" smtClean="0"/>
              <a:t>Generalize</a:t>
            </a:r>
            <a:r>
              <a:rPr lang="en-US" altLang="en-US" sz="2000" smtClean="0"/>
              <a:t> subnet notion and subnet masks (just mask).</a:t>
            </a:r>
          </a:p>
          <a:p>
            <a:pPr eaLnBrk="1" hangingPunct="1">
              <a:spcAft>
                <a:spcPct val="40000"/>
              </a:spcAft>
            </a:pPr>
            <a:r>
              <a:rPr lang="en-US" altLang="en-US" sz="2000" smtClean="0"/>
              <a:t>Allow only contiguous masks</a:t>
            </a:r>
          </a:p>
          <a:p>
            <a:pPr eaLnBrk="1" hangingPunct="1">
              <a:spcAft>
                <a:spcPct val="40000"/>
              </a:spcAft>
            </a:pPr>
            <a:r>
              <a:rPr lang="en-US" altLang="en-US" sz="2000" smtClean="0"/>
              <a:t>The mask is </a:t>
            </a:r>
            <a:r>
              <a:rPr lang="en-US" altLang="en-US" sz="2000" u="sng" smtClean="0"/>
              <a:t>dynamic</a:t>
            </a:r>
          </a:p>
          <a:p>
            <a:pPr eaLnBrk="1" hangingPunct="1">
              <a:spcAft>
                <a:spcPct val="40000"/>
              </a:spcAft>
            </a:pPr>
            <a:r>
              <a:rPr lang="en-US" altLang="en-US" sz="2000" smtClean="0"/>
              <a:t>Specify network by &lt;network #&gt; / &lt;# of bits in mask&gt;</a:t>
            </a:r>
          </a:p>
          <a:p>
            <a:pPr eaLnBrk="1" hangingPunct="1">
              <a:spcAft>
                <a:spcPct val="40000"/>
              </a:spcAft>
            </a:pPr>
            <a:r>
              <a:rPr lang="en-US" altLang="en-US" sz="2000" smtClean="0"/>
              <a:t>As you get closer to the destination, the mask size </a:t>
            </a:r>
            <a:r>
              <a:rPr lang="ja-JP" altLang="en-US" sz="2000" smtClean="0"/>
              <a:t>“</a:t>
            </a:r>
            <a:r>
              <a:rPr lang="en-US" altLang="ja-JP" sz="2000" smtClean="0"/>
              <a:t>increases</a:t>
            </a:r>
            <a:r>
              <a:rPr lang="ja-JP" altLang="en-US" sz="2000" smtClean="0"/>
              <a:t>”</a:t>
            </a:r>
            <a:r>
              <a:rPr lang="en-US" altLang="ja-JP" sz="2000" smtClean="0"/>
              <a:t>, I.e. more details are available.</a:t>
            </a:r>
          </a:p>
          <a:p>
            <a:pPr eaLnBrk="1" hangingPunct="1">
              <a:spcAft>
                <a:spcPct val="40000"/>
              </a:spcAft>
            </a:pPr>
            <a:r>
              <a:rPr lang="en-US" altLang="en-US" sz="2000" smtClean="0"/>
              <a:t>Aggregate routes in routing tables – contiguous blocks of network numbers along the same path are aggregated into one network with a smaller mask.</a:t>
            </a:r>
          </a:p>
          <a:p>
            <a:pPr eaLnBrk="1" hangingPunct="1"/>
            <a:endParaRPr lang="en-US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173283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EC12D5-20BA-4BB7-B5C2-999E5BA44E9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CIDR vs Subnetting and Supernetting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Subnetting</a:t>
            </a:r>
          </a:p>
          <a:p>
            <a:pPr lvl="1" eaLnBrk="1" hangingPunct="1"/>
            <a:r>
              <a:rPr lang="en-US" altLang="en-US" smtClean="0"/>
              <a:t>Share one address (A, B, C network number) across multiple physical networks</a:t>
            </a:r>
          </a:p>
          <a:p>
            <a:pPr eaLnBrk="1" hangingPunct="1"/>
            <a:r>
              <a:rPr lang="en-US" altLang="en-US" smtClean="0"/>
              <a:t>Supernetting</a:t>
            </a:r>
          </a:p>
          <a:p>
            <a:pPr lvl="1" eaLnBrk="1" hangingPunct="1"/>
            <a:r>
              <a:rPr lang="en-US" altLang="en-US" smtClean="0"/>
              <a:t>Aggregate multiple addresses (multiple C network numbers) for one physical network/organization</a:t>
            </a:r>
          </a:p>
          <a:p>
            <a:pPr eaLnBrk="1" hangingPunct="1"/>
            <a:r>
              <a:rPr lang="en-US" altLang="en-US" smtClean="0"/>
              <a:t>CIDR</a:t>
            </a:r>
          </a:p>
          <a:p>
            <a:pPr lvl="1" eaLnBrk="1" hangingPunct="1"/>
            <a:r>
              <a:rPr lang="en-US" altLang="en-US" smtClean="0"/>
              <a:t>Accomplishes both under a common framework</a:t>
            </a:r>
          </a:p>
          <a:p>
            <a:pPr lvl="1" eaLnBrk="1" hangingPunct="1"/>
            <a:r>
              <a:rPr lang="en-US" altLang="en-US" smtClean="0"/>
              <a:t>Class addresses (A, B, C) no longer exist (unless the system is old)</a:t>
            </a:r>
          </a:p>
        </p:txBody>
      </p:sp>
    </p:spTree>
    <p:extLst>
      <p:ext uri="{BB962C8B-B14F-4D97-AF65-F5344CB8AC3E}">
        <p14:creationId xmlns:p14="http://schemas.microsoft.com/office/powerpoint/2010/main" val="106119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0E37D4-B7FA-4330-9389-F42212B8B2D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305800" cy="519113"/>
          </a:xfrm>
        </p:spPr>
        <p:txBody>
          <a:bodyPr/>
          <a:lstStyle/>
          <a:p>
            <a:pPr eaLnBrk="1" hangingPunct="1"/>
            <a:r>
              <a:rPr lang="en-US" altLang="en-US" smtClean="0"/>
              <a:t>Longest Match Prefix (weird)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848600" cy="5105400"/>
          </a:xfrm>
        </p:spPr>
        <p:txBody>
          <a:bodyPr/>
          <a:lstStyle/>
          <a:p>
            <a:pPr eaLnBrk="1" hangingPunct="1">
              <a:spcAft>
                <a:spcPct val="50000"/>
              </a:spcAft>
            </a:pPr>
            <a:r>
              <a:rPr lang="en-US" altLang="en-US" sz="2000" smtClean="0"/>
              <a:t>Assume a service provider P has a contiguous group of addresses.</a:t>
            </a:r>
          </a:p>
          <a:p>
            <a:pPr eaLnBrk="1" hangingPunct="1">
              <a:spcAft>
                <a:spcPct val="50000"/>
              </a:spcAft>
            </a:pPr>
            <a:r>
              <a:rPr lang="en-US" altLang="en-US" sz="2000" smtClean="0"/>
              <a:t>This group was split into different organizations, X, Y,Z, etc.</a:t>
            </a:r>
          </a:p>
          <a:p>
            <a:pPr eaLnBrk="1" hangingPunct="1">
              <a:spcAft>
                <a:spcPct val="50000"/>
              </a:spcAft>
            </a:pPr>
            <a:r>
              <a:rPr lang="en-US" altLang="en-US" sz="2000" smtClean="0"/>
              <a:t>What if X changes to service provider  Q? Its IP addresses would change (bad, lots of renumbering)</a:t>
            </a:r>
          </a:p>
          <a:p>
            <a:pPr eaLnBrk="1" hangingPunct="1">
              <a:spcAft>
                <a:spcPct val="50000"/>
              </a:spcAft>
            </a:pPr>
            <a:r>
              <a:rPr lang="en-US" altLang="en-US" sz="2000" smtClean="0"/>
              <a:t>X is allowed to keep its IP addresses.  </a:t>
            </a:r>
          </a:p>
          <a:p>
            <a:pPr eaLnBrk="1" hangingPunct="1">
              <a:spcAft>
                <a:spcPct val="50000"/>
              </a:spcAft>
            </a:pPr>
            <a:r>
              <a:rPr lang="en-US" altLang="en-US" sz="2000" smtClean="0"/>
              <a:t>P advertises to outside routers that it can reach the contiguous group of addresses (including X!)</a:t>
            </a:r>
          </a:p>
          <a:p>
            <a:pPr eaLnBrk="1" hangingPunct="1">
              <a:spcAft>
                <a:spcPct val="50000"/>
              </a:spcAft>
            </a:pPr>
            <a:r>
              <a:rPr lang="en-US" altLang="en-US" sz="2000" smtClean="0"/>
              <a:t>Q advertises the more specific group of addresses of X.</a:t>
            </a:r>
          </a:p>
          <a:p>
            <a:pPr eaLnBrk="1" hangingPunct="1">
              <a:spcAft>
                <a:spcPct val="50000"/>
              </a:spcAft>
            </a:pPr>
            <a:r>
              <a:rPr lang="en-US" altLang="en-US" sz="2000" smtClean="0"/>
              <a:t>Routers must follow path to Q, since Q has more </a:t>
            </a:r>
            <a:r>
              <a:rPr lang="ja-JP" altLang="en-US" sz="2000" smtClean="0"/>
              <a:t>“</a:t>
            </a:r>
            <a:r>
              <a:rPr lang="en-US" altLang="ja-JP" sz="2000" smtClean="0"/>
              <a:t>specific</a:t>
            </a:r>
            <a:r>
              <a:rPr lang="ja-JP" altLang="en-US" sz="2000" smtClean="0"/>
              <a:t>”</a:t>
            </a:r>
            <a:r>
              <a:rPr lang="en-US" altLang="ja-JP" sz="2000" smtClean="0"/>
              <a:t> information (longest prefix).</a:t>
            </a:r>
            <a:endParaRPr lang="en-US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256348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AF158E-9E66-4769-82E0-53172397FB2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CIDR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632200"/>
            <a:ext cx="7848600" cy="2540000"/>
          </a:xfrm>
        </p:spPr>
        <p:txBody>
          <a:bodyPr/>
          <a:lstStyle/>
          <a:p>
            <a:pPr eaLnBrk="1" hangingPunct="1"/>
            <a:r>
              <a:rPr lang="en-US" altLang="en-US" smtClean="0"/>
              <a:t>Trend is for increasing amounts of overlap in routing table entries</a:t>
            </a:r>
          </a:p>
          <a:p>
            <a:pPr eaLnBrk="1" hangingPunct="1"/>
            <a:r>
              <a:rPr lang="en-US" altLang="en-US" smtClean="0"/>
              <a:t>Example: 128.174.142.200</a:t>
            </a:r>
          </a:p>
          <a:p>
            <a:pPr lvl="1" eaLnBrk="1" hangingPunct="1"/>
            <a:r>
              <a:rPr lang="en-US" altLang="en-US" smtClean="0"/>
              <a:t>Matches second, third and fourth lines</a:t>
            </a:r>
          </a:p>
          <a:p>
            <a:pPr lvl="1" eaLnBrk="1" hangingPunct="1"/>
            <a:r>
              <a:rPr lang="en-US" altLang="en-US" smtClean="0"/>
              <a:t>Route to entry with longest match</a:t>
            </a:r>
          </a:p>
        </p:txBody>
      </p:sp>
      <p:graphicFrame>
        <p:nvGraphicFramePr>
          <p:cNvPr id="273474" name="Group 66"/>
          <p:cNvGraphicFramePr>
            <a:graphicFrameLocks noGrp="1"/>
          </p:cNvGraphicFramePr>
          <p:nvPr/>
        </p:nvGraphicFramePr>
        <p:xfrm>
          <a:off x="914400" y="1371600"/>
          <a:ext cx="7772400" cy="2011380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Subnet # / length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Next Hop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128.174.141.0 / 24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Interface 0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128.174.142.192 / 27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Interface 1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128.174.142.128 / 25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R1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128.174.0.0 / 16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R3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Default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R3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37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46A8A3-F141-4723-AD0D-45A31DA1DF1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 Picture and meta picture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00200"/>
            <a:ext cx="3848100" cy="45720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Enables hierarchical aggregation of routing information</a:t>
            </a:r>
          </a:p>
          <a:p>
            <a:pPr eaLnBrk="1" hangingPunct="1"/>
            <a:endParaRPr lang="en-US" altLang="en-US" sz="2000" smtClean="0"/>
          </a:p>
          <a:p>
            <a:pPr eaLnBrk="1" hangingPunct="1"/>
            <a:r>
              <a:rPr lang="en-US" altLang="en-US" sz="2000" smtClean="0"/>
              <a:t>An entire AS may be viewed as a single </a:t>
            </a:r>
            <a:r>
              <a:rPr lang="ja-JP" altLang="en-US" sz="2000" smtClean="0"/>
              <a:t>“</a:t>
            </a:r>
            <a:r>
              <a:rPr lang="en-US" altLang="ja-JP" sz="2000" smtClean="0"/>
              <a:t>node</a:t>
            </a:r>
            <a:r>
              <a:rPr lang="ja-JP" altLang="en-US" sz="2000" smtClean="0"/>
              <a:t>”</a:t>
            </a:r>
            <a:endParaRPr lang="en-US" altLang="ja-JP" sz="2000" smtClean="0"/>
          </a:p>
          <a:p>
            <a:pPr eaLnBrk="1" hangingPunct="1"/>
            <a:endParaRPr lang="en-US" altLang="en-US" sz="2000" smtClean="0"/>
          </a:p>
          <a:p>
            <a:pPr eaLnBrk="1" hangingPunct="1"/>
            <a:r>
              <a:rPr lang="en-US" altLang="en-US" sz="2000" smtClean="0"/>
              <a:t>A </a:t>
            </a:r>
            <a:r>
              <a:rPr lang="ja-JP" altLang="en-US" sz="2000" smtClean="0"/>
              <a:t>“</a:t>
            </a:r>
            <a:r>
              <a:rPr lang="en-US" altLang="ja-JP" sz="2000" smtClean="0"/>
              <a:t>meta</a:t>
            </a:r>
            <a:r>
              <a:rPr lang="ja-JP" altLang="en-US" sz="2000" smtClean="0"/>
              <a:t>”</a:t>
            </a:r>
            <a:r>
              <a:rPr lang="en-US" altLang="ja-JP" sz="2000" smtClean="0"/>
              <a:t> routing protocol finds paths from one AS to another</a:t>
            </a:r>
            <a:endParaRPr lang="en-US" altLang="en-US" sz="2000" smtClean="0"/>
          </a:p>
        </p:txBody>
      </p:sp>
      <p:sp>
        <p:nvSpPr>
          <p:cNvPr id="64517" name="Line 10"/>
          <p:cNvSpPr>
            <a:spLocks noChangeShapeType="1"/>
          </p:cNvSpPr>
          <p:nvPr/>
        </p:nvSpPr>
        <p:spPr bwMode="auto">
          <a:xfrm>
            <a:off x="4522788" y="2365375"/>
            <a:ext cx="1587" cy="2365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8" name="Line 11"/>
          <p:cNvSpPr>
            <a:spLocks noChangeShapeType="1"/>
          </p:cNvSpPr>
          <p:nvPr/>
        </p:nvSpPr>
        <p:spPr bwMode="auto">
          <a:xfrm>
            <a:off x="5145088" y="1868488"/>
            <a:ext cx="1587" cy="160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9" name="Line 12"/>
          <p:cNvSpPr>
            <a:spLocks noChangeShapeType="1"/>
          </p:cNvSpPr>
          <p:nvPr/>
        </p:nvSpPr>
        <p:spPr bwMode="auto">
          <a:xfrm>
            <a:off x="4352925" y="1709738"/>
            <a:ext cx="1588" cy="23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0" name="Rectangle 13"/>
          <p:cNvSpPr>
            <a:spLocks noChangeArrowheads="1"/>
          </p:cNvSpPr>
          <p:nvPr/>
        </p:nvSpPr>
        <p:spPr bwMode="auto">
          <a:xfrm>
            <a:off x="4308475" y="1955800"/>
            <a:ext cx="13017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</a:rPr>
              <a:t>R1</a:t>
            </a:r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64521" name="Rectangle 14"/>
          <p:cNvSpPr>
            <a:spLocks noChangeArrowheads="1"/>
          </p:cNvSpPr>
          <p:nvPr/>
        </p:nvSpPr>
        <p:spPr bwMode="auto">
          <a:xfrm>
            <a:off x="4630738" y="2741613"/>
            <a:ext cx="1023937" cy="1349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</a:rPr>
              <a:t>Autonomous system 1</a:t>
            </a:r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64522" name="Rectangle 15"/>
          <p:cNvSpPr>
            <a:spLocks noChangeArrowheads="1"/>
          </p:cNvSpPr>
          <p:nvPr/>
        </p:nvSpPr>
        <p:spPr bwMode="auto">
          <a:xfrm>
            <a:off x="4476750" y="2617788"/>
            <a:ext cx="13017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</a:rPr>
              <a:t>R2</a:t>
            </a:r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64523" name="Freeform 16"/>
          <p:cNvSpPr>
            <a:spLocks/>
          </p:cNvSpPr>
          <p:nvPr/>
        </p:nvSpPr>
        <p:spPr bwMode="auto">
          <a:xfrm>
            <a:off x="4276725" y="1944688"/>
            <a:ext cx="155575" cy="166687"/>
          </a:xfrm>
          <a:custGeom>
            <a:avLst/>
            <a:gdLst>
              <a:gd name="T0" fmla="*/ 2147483646 w 98"/>
              <a:gd name="T1" fmla="*/ 2147483646 h 105"/>
              <a:gd name="T2" fmla="*/ 2147483646 w 98"/>
              <a:gd name="T3" fmla="*/ 0 h 105"/>
              <a:gd name="T4" fmla="*/ 0 w 98"/>
              <a:gd name="T5" fmla="*/ 0 h 105"/>
              <a:gd name="T6" fmla="*/ 0 w 98"/>
              <a:gd name="T7" fmla="*/ 2147483646 h 105"/>
              <a:gd name="T8" fmla="*/ 2147483646 w 98"/>
              <a:gd name="T9" fmla="*/ 2147483646 h 105"/>
              <a:gd name="T10" fmla="*/ 2147483646 w 98"/>
              <a:gd name="T11" fmla="*/ 2147483646 h 1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05"/>
              <a:gd name="T20" fmla="*/ 98 w 98"/>
              <a:gd name="T21" fmla="*/ 105 h 10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05">
                <a:moveTo>
                  <a:pt x="96" y="105"/>
                </a:moveTo>
                <a:lnTo>
                  <a:pt x="98" y="0"/>
                </a:lnTo>
                <a:lnTo>
                  <a:pt x="0" y="0"/>
                </a:lnTo>
                <a:lnTo>
                  <a:pt x="0" y="105"/>
                </a:lnTo>
                <a:lnTo>
                  <a:pt x="98" y="105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4" name="Line 17"/>
          <p:cNvSpPr>
            <a:spLocks noChangeShapeType="1"/>
          </p:cNvSpPr>
          <p:nvPr/>
        </p:nvSpPr>
        <p:spPr bwMode="auto">
          <a:xfrm>
            <a:off x="3757613" y="1703388"/>
            <a:ext cx="1119187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5" name="Line 18"/>
          <p:cNvSpPr>
            <a:spLocks noChangeShapeType="1"/>
          </p:cNvSpPr>
          <p:nvPr/>
        </p:nvSpPr>
        <p:spPr bwMode="auto">
          <a:xfrm>
            <a:off x="4352925" y="2111375"/>
            <a:ext cx="1588" cy="247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6" name="Freeform 19"/>
          <p:cNvSpPr>
            <a:spLocks/>
          </p:cNvSpPr>
          <p:nvPr/>
        </p:nvSpPr>
        <p:spPr bwMode="auto">
          <a:xfrm>
            <a:off x="4443413" y="2601913"/>
            <a:ext cx="158750" cy="171450"/>
          </a:xfrm>
          <a:custGeom>
            <a:avLst/>
            <a:gdLst>
              <a:gd name="T0" fmla="*/ 2147483646 w 100"/>
              <a:gd name="T1" fmla="*/ 2147483646 h 108"/>
              <a:gd name="T2" fmla="*/ 2147483646 w 100"/>
              <a:gd name="T3" fmla="*/ 0 h 108"/>
              <a:gd name="T4" fmla="*/ 0 w 100"/>
              <a:gd name="T5" fmla="*/ 0 h 108"/>
              <a:gd name="T6" fmla="*/ 0 w 100"/>
              <a:gd name="T7" fmla="*/ 2147483646 h 108"/>
              <a:gd name="T8" fmla="*/ 2147483646 w 100"/>
              <a:gd name="T9" fmla="*/ 2147483646 h 108"/>
              <a:gd name="T10" fmla="*/ 2147483646 w 100"/>
              <a:gd name="T11" fmla="*/ 2147483646 h 1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"/>
              <a:gd name="T19" fmla="*/ 0 h 108"/>
              <a:gd name="T20" fmla="*/ 100 w 100"/>
              <a:gd name="T21" fmla="*/ 108 h 1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" h="108">
                <a:moveTo>
                  <a:pt x="98" y="106"/>
                </a:moveTo>
                <a:lnTo>
                  <a:pt x="100" y="0"/>
                </a:lnTo>
                <a:lnTo>
                  <a:pt x="0" y="0"/>
                </a:lnTo>
                <a:lnTo>
                  <a:pt x="0" y="108"/>
                </a:lnTo>
                <a:lnTo>
                  <a:pt x="100" y="108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7" name="Freeform 20"/>
          <p:cNvSpPr>
            <a:spLocks/>
          </p:cNvSpPr>
          <p:nvPr/>
        </p:nvSpPr>
        <p:spPr bwMode="auto">
          <a:xfrm>
            <a:off x="5068888" y="2032000"/>
            <a:ext cx="155575" cy="168275"/>
          </a:xfrm>
          <a:custGeom>
            <a:avLst/>
            <a:gdLst>
              <a:gd name="T0" fmla="*/ 2147483646 w 98"/>
              <a:gd name="T1" fmla="*/ 2147483646 h 106"/>
              <a:gd name="T2" fmla="*/ 2147483646 w 98"/>
              <a:gd name="T3" fmla="*/ 0 h 106"/>
              <a:gd name="T4" fmla="*/ 0 w 98"/>
              <a:gd name="T5" fmla="*/ 0 h 106"/>
              <a:gd name="T6" fmla="*/ 0 w 98"/>
              <a:gd name="T7" fmla="*/ 2147483646 h 106"/>
              <a:gd name="T8" fmla="*/ 2147483646 w 98"/>
              <a:gd name="T9" fmla="*/ 2147483646 h 106"/>
              <a:gd name="T10" fmla="*/ 2147483646 w 98"/>
              <a:gd name="T11" fmla="*/ 2147483646 h 1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06"/>
              <a:gd name="T20" fmla="*/ 98 w 98"/>
              <a:gd name="T21" fmla="*/ 106 h 10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06">
                <a:moveTo>
                  <a:pt x="98" y="106"/>
                </a:moveTo>
                <a:lnTo>
                  <a:pt x="98" y="0"/>
                </a:lnTo>
                <a:lnTo>
                  <a:pt x="0" y="0"/>
                </a:lnTo>
                <a:lnTo>
                  <a:pt x="0" y="106"/>
                </a:lnTo>
                <a:lnTo>
                  <a:pt x="98" y="106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8" name="Line 21"/>
          <p:cNvSpPr>
            <a:spLocks noChangeShapeType="1"/>
          </p:cNvSpPr>
          <p:nvPr/>
        </p:nvSpPr>
        <p:spPr bwMode="auto">
          <a:xfrm>
            <a:off x="5029200" y="1862138"/>
            <a:ext cx="11176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9" name="Line 22"/>
          <p:cNvSpPr>
            <a:spLocks noChangeShapeType="1"/>
          </p:cNvSpPr>
          <p:nvPr/>
        </p:nvSpPr>
        <p:spPr bwMode="auto">
          <a:xfrm>
            <a:off x="4167188" y="2359025"/>
            <a:ext cx="11176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0" name="Line 23"/>
          <p:cNvSpPr>
            <a:spLocks noChangeShapeType="1"/>
          </p:cNvSpPr>
          <p:nvPr/>
        </p:nvSpPr>
        <p:spPr bwMode="auto">
          <a:xfrm>
            <a:off x="5145088" y="2200275"/>
            <a:ext cx="1587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1" name="Line 24"/>
          <p:cNvSpPr>
            <a:spLocks noChangeShapeType="1"/>
          </p:cNvSpPr>
          <p:nvPr/>
        </p:nvSpPr>
        <p:spPr bwMode="auto">
          <a:xfrm>
            <a:off x="4519613" y="2770188"/>
            <a:ext cx="3175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2" name="Rectangle 25"/>
          <p:cNvSpPr>
            <a:spLocks noChangeArrowheads="1"/>
          </p:cNvSpPr>
          <p:nvPr/>
        </p:nvSpPr>
        <p:spPr bwMode="auto">
          <a:xfrm>
            <a:off x="5100638" y="2044700"/>
            <a:ext cx="13017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</a:rPr>
              <a:t>R3</a:t>
            </a:r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64533" name="Freeform 26"/>
          <p:cNvSpPr>
            <a:spLocks/>
          </p:cNvSpPr>
          <p:nvPr/>
        </p:nvSpPr>
        <p:spPr bwMode="auto">
          <a:xfrm>
            <a:off x="5065713" y="3803650"/>
            <a:ext cx="158750" cy="169863"/>
          </a:xfrm>
          <a:custGeom>
            <a:avLst/>
            <a:gdLst>
              <a:gd name="T0" fmla="*/ 0 w 100"/>
              <a:gd name="T1" fmla="*/ 0 h 107"/>
              <a:gd name="T2" fmla="*/ 2147483646 w 100"/>
              <a:gd name="T3" fmla="*/ 2147483646 h 107"/>
              <a:gd name="T4" fmla="*/ 2147483646 w 100"/>
              <a:gd name="T5" fmla="*/ 2147483646 h 107"/>
              <a:gd name="T6" fmla="*/ 2147483646 w 100"/>
              <a:gd name="T7" fmla="*/ 2147483646 h 107"/>
              <a:gd name="T8" fmla="*/ 2147483646 w 100"/>
              <a:gd name="T9" fmla="*/ 2147483646 h 107"/>
              <a:gd name="T10" fmla="*/ 2147483646 w 100"/>
              <a:gd name="T11" fmla="*/ 2147483646 h 1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"/>
              <a:gd name="T19" fmla="*/ 0 h 107"/>
              <a:gd name="T20" fmla="*/ 100 w 100"/>
              <a:gd name="T21" fmla="*/ 107 h 10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" h="107">
                <a:moveTo>
                  <a:pt x="0" y="0"/>
                </a:moveTo>
                <a:lnTo>
                  <a:pt x="2" y="107"/>
                </a:lnTo>
                <a:lnTo>
                  <a:pt x="100" y="107"/>
                </a:lnTo>
                <a:lnTo>
                  <a:pt x="100" y="2"/>
                </a:lnTo>
                <a:lnTo>
                  <a:pt x="2" y="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4" name="Line 27"/>
          <p:cNvSpPr>
            <a:spLocks noChangeShapeType="1"/>
          </p:cNvSpPr>
          <p:nvPr/>
        </p:nvSpPr>
        <p:spPr bwMode="auto">
          <a:xfrm flipH="1">
            <a:off x="4608513" y="4354513"/>
            <a:ext cx="1116012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5" name="Line 28"/>
          <p:cNvSpPr>
            <a:spLocks noChangeShapeType="1"/>
          </p:cNvSpPr>
          <p:nvPr/>
        </p:nvSpPr>
        <p:spPr bwMode="auto">
          <a:xfrm flipV="1">
            <a:off x="5145088" y="3976688"/>
            <a:ext cx="1587" cy="371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6" name="Line 29"/>
          <p:cNvSpPr>
            <a:spLocks noChangeShapeType="1"/>
          </p:cNvSpPr>
          <p:nvPr/>
        </p:nvSpPr>
        <p:spPr bwMode="auto">
          <a:xfrm flipV="1">
            <a:off x="5145088" y="3641725"/>
            <a:ext cx="1587" cy="161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7" name="Freeform 30"/>
          <p:cNvSpPr>
            <a:spLocks/>
          </p:cNvSpPr>
          <p:nvPr/>
        </p:nvSpPr>
        <p:spPr bwMode="auto">
          <a:xfrm>
            <a:off x="4443413" y="3227388"/>
            <a:ext cx="158750" cy="169862"/>
          </a:xfrm>
          <a:custGeom>
            <a:avLst/>
            <a:gdLst>
              <a:gd name="T0" fmla="*/ 0 w 100"/>
              <a:gd name="T1" fmla="*/ 0 h 107"/>
              <a:gd name="T2" fmla="*/ 2147483646 w 100"/>
              <a:gd name="T3" fmla="*/ 2147483646 h 107"/>
              <a:gd name="T4" fmla="*/ 2147483646 w 100"/>
              <a:gd name="T5" fmla="*/ 2147483646 h 107"/>
              <a:gd name="T6" fmla="*/ 2147483646 w 100"/>
              <a:gd name="T7" fmla="*/ 2147483646 h 107"/>
              <a:gd name="T8" fmla="*/ 2147483646 w 100"/>
              <a:gd name="T9" fmla="*/ 2147483646 h 107"/>
              <a:gd name="T10" fmla="*/ 2147483646 w 100"/>
              <a:gd name="T11" fmla="*/ 2147483646 h 1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"/>
              <a:gd name="T19" fmla="*/ 0 h 107"/>
              <a:gd name="T20" fmla="*/ 100 w 100"/>
              <a:gd name="T21" fmla="*/ 107 h 10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" h="107">
                <a:moveTo>
                  <a:pt x="0" y="0"/>
                </a:moveTo>
                <a:lnTo>
                  <a:pt x="2" y="107"/>
                </a:lnTo>
                <a:lnTo>
                  <a:pt x="100" y="107"/>
                </a:lnTo>
                <a:lnTo>
                  <a:pt x="100" y="2"/>
                </a:lnTo>
                <a:lnTo>
                  <a:pt x="2" y="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8" name="Freeform 31"/>
          <p:cNvSpPr>
            <a:spLocks/>
          </p:cNvSpPr>
          <p:nvPr/>
        </p:nvSpPr>
        <p:spPr bwMode="auto">
          <a:xfrm>
            <a:off x="4273550" y="3773488"/>
            <a:ext cx="158750" cy="169862"/>
          </a:xfrm>
          <a:custGeom>
            <a:avLst/>
            <a:gdLst>
              <a:gd name="T0" fmla="*/ 0 w 100"/>
              <a:gd name="T1" fmla="*/ 0 h 107"/>
              <a:gd name="T2" fmla="*/ 2147483646 w 100"/>
              <a:gd name="T3" fmla="*/ 2147483646 h 107"/>
              <a:gd name="T4" fmla="*/ 2147483646 w 100"/>
              <a:gd name="T5" fmla="*/ 2147483646 h 107"/>
              <a:gd name="T6" fmla="*/ 2147483646 w 100"/>
              <a:gd name="T7" fmla="*/ 2147483646 h 107"/>
              <a:gd name="T8" fmla="*/ 2147483646 w 100"/>
              <a:gd name="T9" fmla="*/ 2147483646 h 107"/>
              <a:gd name="T10" fmla="*/ 2147483646 w 100"/>
              <a:gd name="T11" fmla="*/ 2147483646 h 1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"/>
              <a:gd name="T19" fmla="*/ 0 h 107"/>
              <a:gd name="T20" fmla="*/ 100 w 100"/>
              <a:gd name="T21" fmla="*/ 107 h 10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" h="107">
                <a:moveTo>
                  <a:pt x="0" y="0"/>
                </a:moveTo>
                <a:lnTo>
                  <a:pt x="2" y="107"/>
                </a:lnTo>
                <a:lnTo>
                  <a:pt x="100" y="107"/>
                </a:lnTo>
                <a:lnTo>
                  <a:pt x="100" y="1"/>
                </a:lnTo>
                <a:lnTo>
                  <a:pt x="2" y="1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9" name="Line 32"/>
          <p:cNvSpPr>
            <a:spLocks noChangeShapeType="1"/>
          </p:cNvSpPr>
          <p:nvPr/>
        </p:nvSpPr>
        <p:spPr bwMode="auto">
          <a:xfrm flipH="1">
            <a:off x="3733800" y="4108450"/>
            <a:ext cx="1116013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0" name="Line 33"/>
          <p:cNvSpPr>
            <a:spLocks noChangeShapeType="1"/>
          </p:cNvSpPr>
          <p:nvPr/>
        </p:nvSpPr>
        <p:spPr bwMode="auto">
          <a:xfrm flipH="1">
            <a:off x="4168775" y="3641725"/>
            <a:ext cx="1116013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1" name="Line 34"/>
          <p:cNvSpPr>
            <a:spLocks noChangeShapeType="1"/>
          </p:cNvSpPr>
          <p:nvPr/>
        </p:nvSpPr>
        <p:spPr bwMode="auto">
          <a:xfrm flipV="1">
            <a:off x="4352925" y="3946525"/>
            <a:ext cx="1588" cy="131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2" name="Line 35"/>
          <p:cNvSpPr>
            <a:spLocks noChangeShapeType="1"/>
          </p:cNvSpPr>
          <p:nvPr/>
        </p:nvSpPr>
        <p:spPr bwMode="auto">
          <a:xfrm flipV="1">
            <a:off x="4352925" y="3641725"/>
            <a:ext cx="1588" cy="131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3" name="Line 36"/>
          <p:cNvSpPr>
            <a:spLocks noChangeShapeType="1"/>
          </p:cNvSpPr>
          <p:nvPr/>
        </p:nvSpPr>
        <p:spPr bwMode="auto">
          <a:xfrm flipV="1">
            <a:off x="4522788" y="3397250"/>
            <a:ext cx="1587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4" name="Rectangle 37"/>
          <p:cNvSpPr>
            <a:spLocks noChangeArrowheads="1"/>
          </p:cNvSpPr>
          <p:nvPr/>
        </p:nvSpPr>
        <p:spPr bwMode="auto">
          <a:xfrm>
            <a:off x="4657725" y="3324225"/>
            <a:ext cx="1023938" cy="1349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</a:rPr>
              <a:t>Autonomous system 2</a:t>
            </a:r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64545" name="Rectangle 38"/>
          <p:cNvSpPr>
            <a:spLocks noChangeArrowheads="1"/>
          </p:cNvSpPr>
          <p:nvPr/>
        </p:nvSpPr>
        <p:spPr bwMode="auto">
          <a:xfrm>
            <a:off x="4479925" y="3244850"/>
            <a:ext cx="13017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</a:rPr>
              <a:t>R4</a:t>
            </a:r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64546" name="Rectangle 39"/>
          <p:cNvSpPr>
            <a:spLocks noChangeArrowheads="1"/>
          </p:cNvSpPr>
          <p:nvPr/>
        </p:nvSpPr>
        <p:spPr bwMode="auto">
          <a:xfrm>
            <a:off x="4308475" y="3790950"/>
            <a:ext cx="13017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</a:rPr>
              <a:t>R5</a:t>
            </a:r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64547" name="Rectangle 40"/>
          <p:cNvSpPr>
            <a:spLocks noChangeArrowheads="1"/>
          </p:cNvSpPr>
          <p:nvPr/>
        </p:nvSpPr>
        <p:spPr bwMode="auto">
          <a:xfrm>
            <a:off x="5100638" y="3817938"/>
            <a:ext cx="13017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</a:rPr>
              <a:t>R6</a:t>
            </a:r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64548" name="Freeform 41"/>
          <p:cNvSpPr>
            <a:spLocks/>
          </p:cNvSpPr>
          <p:nvPr/>
        </p:nvSpPr>
        <p:spPr bwMode="auto">
          <a:xfrm>
            <a:off x="3551238" y="3117850"/>
            <a:ext cx="2605087" cy="1577975"/>
          </a:xfrm>
          <a:custGeom>
            <a:avLst/>
            <a:gdLst>
              <a:gd name="T0" fmla="*/ 2147483646 w 1641"/>
              <a:gd name="T1" fmla="*/ 2147483646 h 994"/>
              <a:gd name="T2" fmla="*/ 2147483646 w 1641"/>
              <a:gd name="T3" fmla="*/ 2147483646 h 994"/>
              <a:gd name="T4" fmla="*/ 2147483646 w 1641"/>
              <a:gd name="T5" fmla="*/ 2147483646 h 994"/>
              <a:gd name="T6" fmla="*/ 2147483646 w 1641"/>
              <a:gd name="T7" fmla="*/ 2147483646 h 994"/>
              <a:gd name="T8" fmla="*/ 2147483646 w 1641"/>
              <a:gd name="T9" fmla="*/ 2147483646 h 994"/>
              <a:gd name="T10" fmla="*/ 2147483646 w 1641"/>
              <a:gd name="T11" fmla="*/ 2147483646 h 994"/>
              <a:gd name="T12" fmla="*/ 2147483646 w 1641"/>
              <a:gd name="T13" fmla="*/ 2147483646 h 994"/>
              <a:gd name="T14" fmla="*/ 2147483646 w 1641"/>
              <a:gd name="T15" fmla="*/ 2147483646 h 994"/>
              <a:gd name="T16" fmla="*/ 2147483646 w 1641"/>
              <a:gd name="T17" fmla="*/ 2147483646 h 994"/>
              <a:gd name="T18" fmla="*/ 2147483646 w 1641"/>
              <a:gd name="T19" fmla="*/ 2147483646 h 994"/>
              <a:gd name="T20" fmla="*/ 2147483646 w 1641"/>
              <a:gd name="T21" fmla="*/ 2147483646 h 994"/>
              <a:gd name="T22" fmla="*/ 2147483646 w 1641"/>
              <a:gd name="T23" fmla="*/ 2147483646 h 994"/>
              <a:gd name="T24" fmla="*/ 2147483646 w 1641"/>
              <a:gd name="T25" fmla="*/ 2147483646 h 994"/>
              <a:gd name="T26" fmla="*/ 2147483646 w 1641"/>
              <a:gd name="T27" fmla="*/ 2147483646 h 994"/>
              <a:gd name="T28" fmla="*/ 2147483646 w 1641"/>
              <a:gd name="T29" fmla="*/ 2147483646 h 994"/>
              <a:gd name="T30" fmla="*/ 2147483646 w 1641"/>
              <a:gd name="T31" fmla="*/ 2147483646 h 994"/>
              <a:gd name="T32" fmla="*/ 2147483646 w 1641"/>
              <a:gd name="T33" fmla="*/ 2147483646 h 994"/>
              <a:gd name="T34" fmla="*/ 2147483646 w 1641"/>
              <a:gd name="T35" fmla="*/ 2147483646 h 994"/>
              <a:gd name="T36" fmla="*/ 2147483646 w 1641"/>
              <a:gd name="T37" fmla="*/ 2147483646 h 994"/>
              <a:gd name="T38" fmla="*/ 2147483646 w 1641"/>
              <a:gd name="T39" fmla="*/ 2147483646 h 994"/>
              <a:gd name="T40" fmla="*/ 2147483646 w 1641"/>
              <a:gd name="T41" fmla="*/ 0 h 994"/>
              <a:gd name="T42" fmla="*/ 2147483646 w 1641"/>
              <a:gd name="T43" fmla="*/ 2147483646 h 994"/>
              <a:gd name="T44" fmla="*/ 2147483646 w 1641"/>
              <a:gd name="T45" fmla="*/ 2147483646 h 994"/>
              <a:gd name="T46" fmla="*/ 2147483646 w 1641"/>
              <a:gd name="T47" fmla="*/ 2147483646 h 994"/>
              <a:gd name="T48" fmla="*/ 2147483646 w 1641"/>
              <a:gd name="T49" fmla="*/ 2147483646 h 994"/>
              <a:gd name="T50" fmla="*/ 2147483646 w 1641"/>
              <a:gd name="T51" fmla="*/ 2147483646 h 994"/>
              <a:gd name="T52" fmla="*/ 2147483646 w 1641"/>
              <a:gd name="T53" fmla="*/ 2147483646 h 994"/>
              <a:gd name="T54" fmla="*/ 2147483646 w 1641"/>
              <a:gd name="T55" fmla="*/ 2147483646 h 994"/>
              <a:gd name="T56" fmla="*/ 2147483646 w 1641"/>
              <a:gd name="T57" fmla="*/ 2147483646 h 994"/>
              <a:gd name="T58" fmla="*/ 2147483646 w 1641"/>
              <a:gd name="T59" fmla="*/ 2147483646 h 994"/>
              <a:gd name="T60" fmla="*/ 0 w 1641"/>
              <a:gd name="T61" fmla="*/ 2147483646 h 994"/>
              <a:gd name="T62" fmla="*/ 2147483646 w 1641"/>
              <a:gd name="T63" fmla="*/ 2147483646 h 994"/>
              <a:gd name="T64" fmla="*/ 2147483646 w 1641"/>
              <a:gd name="T65" fmla="*/ 2147483646 h 994"/>
              <a:gd name="T66" fmla="*/ 2147483646 w 1641"/>
              <a:gd name="T67" fmla="*/ 2147483646 h 994"/>
              <a:gd name="T68" fmla="*/ 2147483646 w 1641"/>
              <a:gd name="T69" fmla="*/ 2147483646 h 994"/>
              <a:gd name="T70" fmla="*/ 2147483646 w 1641"/>
              <a:gd name="T71" fmla="*/ 2147483646 h 994"/>
              <a:gd name="T72" fmla="*/ 2147483646 w 1641"/>
              <a:gd name="T73" fmla="*/ 2147483646 h 994"/>
              <a:gd name="T74" fmla="*/ 2147483646 w 1641"/>
              <a:gd name="T75" fmla="*/ 2147483646 h 994"/>
              <a:gd name="T76" fmla="*/ 2147483646 w 1641"/>
              <a:gd name="T77" fmla="*/ 2147483646 h 994"/>
              <a:gd name="T78" fmla="*/ 2147483646 w 1641"/>
              <a:gd name="T79" fmla="*/ 2147483646 h 994"/>
              <a:gd name="T80" fmla="*/ 2147483646 w 1641"/>
              <a:gd name="T81" fmla="*/ 2147483646 h 994"/>
              <a:gd name="T82" fmla="*/ 2147483646 w 1641"/>
              <a:gd name="T83" fmla="*/ 2147483646 h 99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641"/>
              <a:gd name="T127" fmla="*/ 0 h 994"/>
              <a:gd name="T128" fmla="*/ 1641 w 1641"/>
              <a:gd name="T129" fmla="*/ 994 h 994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641" h="994">
                <a:moveTo>
                  <a:pt x="820" y="994"/>
                </a:moveTo>
                <a:lnTo>
                  <a:pt x="954" y="988"/>
                </a:lnTo>
                <a:lnTo>
                  <a:pt x="1079" y="969"/>
                </a:lnTo>
                <a:lnTo>
                  <a:pt x="1198" y="939"/>
                </a:lnTo>
                <a:lnTo>
                  <a:pt x="1305" y="898"/>
                </a:lnTo>
                <a:lnTo>
                  <a:pt x="1401" y="848"/>
                </a:lnTo>
                <a:lnTo>
                  <a:pt x="1482" y="791"/>
                </a:lnTo>
                <a:lnTo>
                  <a:pt x="1549" y="725"/>
                </a:lnTo>
                <a:lnTo>
                  <a:pt x="1599" y="654"/>
                </a:lnTo>
                <a:lnTo>
                  <a:pt x="1630" y="578"/>
                </a:lnTo>
                <a:lnTo>
                  <a:pt x="1641" y="497"/>
                </a:lnTo>
                <a:lnTo>
                  <a:pt x="1630" y="416"/>
                </a:lnTo>
                <a:lnTo>
                  <a:pt x="1599" y="340"/>
                </a:lnTo>
                <a:lnTo>
                  <a:pt x="1549" y="269"/>
                </a:lnTo>
                <a:lnTo>
                  <a:pt x="1482" y="203"/>
                </a:lnTo>
                <a:lnTo>
                  <a:pt x="1401" y="146"/>
                </a:lnTo>
                <a:lnTo>
                  <a:pt x="1305" y="96"/>
                </a:lnTo>
                <a:lnTo>
                  <a:pt x="1198" y="56"/>
                </a:lnTo>
                <a:lnTo>
                  <a:pt x="1079" y="25"/>
                </a:lnTo>
                <a:lnTo>
                  <a:pt x="954" y="6"/>
                </a:lnTo>
                <a:lnTo>
                  <a:pt x="820" y="0"/>
                </a:lnTo>
                <a:lnTo>
                  <a:pt x="687" y="6"/>
                </a:lnTo>
                <a:lnTo>
                  <a:pt x="560" y="25"/>
                </a:lnTo>
                <a:lnTo>
                  <a:pt x="443" y="56"/>
                </a:lnTo>
                <a:lnTo>
                  <a:pt x="336" y="96"/>
                </a:lnTo>
                <a:lnTo>
                  <a:pt x="240" y="146"/>
                </a:lnTo>
                <a:lnTo>
                  <a:pt x="159" y="203"/>
                </a:lnTo>
                <a:lnTo>
                  <a:pt x="92" y="269"/>
                </a:lnTo>
                <a:lnTo>
                  <a:pt x="42" y="340"/>
                </a:lnTo>
                <a:lnTo>
                  <a:pt x="11" y="416"/>
                </a:lnTo>
                <a:lnTo>
                  <a:pt x="0" y="497"/>
                </a:lnTo>
                <a:lnTo>
                  <a:pt x="11" y="578"/>
                </a:lnTo>
                <a:lnTo>
                  <a:pt x="42" y="654"/>
                </a:lnTo>
                <a:lnTo>
                  <a:pt x="92" y="725"/>
                </a:lnTo>
                <a:lnTo>
                  <a:pt x="159" y="791"/>
                </a:lnTo>
                <a:lnTo>
                  <a:pt x="240" y="848"/>
                </a:lnTo>
                <a:lnTo>
                  <a:pt x="336" y="898"/>
                </a:lnTo>
                <a:lnTo>
                  <a:pt x="443" y="939"/>
                </a:lnTo>
                <a:lnTo>
                  <a:pt x="560" y="969"/>
                </a:lnTo>
                <a:lnTo>
                  <a:pt x="687" y="988"/>
                </a:lnTo>
                <a:lnTo>
                  <a:pt x="820" y="99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9" name="Freeform 42"/>
          <p:cNvSpPr>
            <a:spLocks/>
          </p:cNvSpPr>
          <p:nvPr/>
        </p:nvSpPr>
        <p:spPr bwMode="auto">
          <a:xfrm>
            <a:off x="3359150" y="1295400"/>
            <a:ext cx="3052763" cy="1716088"/>
          </a:xfrm>
          <a:custGeom>
            <a:avLst/>
            <a:gdLst>
              <a:gd name="T0" fmla="*/ 2147483646 w 1923"/>
              <a:gd name="T1" fmla="*/ 0 h 1081"/>
              <a:gd name="T2" fmla="*/ 2147483646 w 1923"/>
              <a:gd name="T3" fmla="*/ 2147483646 h 1081"/>
              <a:gd name="T4" fmla="*/ 2147483646 w 1923"/>
              <a:gd name="T5" fmla="*/ 2147483646 h 1081"/>
              <a:gd name="T6" fmla="*/ 2147483646 w 1923"/>
              <a:gd name="T7" fmla="*/ 2147483646 h 1081"/>
              <a:gd name="T8" fmla="*/ 2147483646 w 1923"/>
              <a:gd name="T9" fmla="*/ 2147483646 h 1081"/>
              <a:gd name="T10" fmla="*/ 2147483646 w 1923"/>
              <a:gd name="T11" fmla="*/ 2147483646 h 1081"/>
              <a:gd name="T12" fmla="*/ 2147483646 w 1923"/>
              <a:gd name="T13" fmla="*/ 2147483646 h 1081"/>
              <a:gd name="T14" fmla="*/ 2147483646 w 1923"/>
              <a:gd name="T15" fmla="*/ 2147483646 h 1081"/>
              <a:gd name="T16" fmla="*/ 2147483646 w 1923"/>
              <a:gd name="T17" fmla="*/ 2147483646 h 1081"/>
              <a:gd name="T18" fmla="*/ 2147483646 w 1923"/>
              <a:gd name="T19" fmla="*/ 2147483646 h 1081"/>
              <a:gd name="T20" fmla="*/ 0 w 1923"/>
              <a:gd name="T21" fmla="*/ 2147483646 h 1081"/>
              <a:gd name="T22" fmla="*/ 2147483646 w 1923"/>
              <a:gd name="T23" fmla="*/ 2147483646 h 1081"/>
              <a:gd name="T24" fmla="*/ 2147483646 w 1923"/>
              <a:gd name="T25" fmla="*/ 2147483646 h 1081"/>
              <a:gd name="T26" fmla="*/ 2147483646 w 1923"/>
              <a:gd name="T27" fmla="*/ 2147483646 h 1081"/>
              <a:gd name="T28" fmla="*/ 2147483646 w 1923"/>
              <a:gd name="T29" fmla="*/ 2147483646 h 1081"/>
              <a:gd name="T30" fmla="*/ 2147483646 w 1923"/>
              <a:gd name="T31" fmla="*/ 2147483646 h 1081"/>
              <a:gd name="T32" fmla="*/ 2147483646 w 1923"/>
              <a:gd name="T33" fmla="*/ 2147483646 h 1081"/>
              <a:gd name="T34" fmla="*/ 2147483646 w 1923"/>
              <a:gd name="T35" fmla="*/ 2147483646 h 1081"/>
              <a:gd name="T36" fmla="*/ 2147483646 w 1923"/>
              <a:gd name="T37" fmla="*/ 2147483646 h 1081"/>
              <a:gd name="T38" fmla="*/ 2147483646 w 1923"/>
              <a:gd name="T39" fmla="*/ 2147483646 h 1081"/>
              <a:gd name="T40" fmla="*/ 2147483646 w 1923"/>
              <a:gd name="T41" fmla="*/ 2147483646 h 1081"/>
              <a:gd name="T42" fmla="*/ 2147483646 w 1923"/>
              <a:gd name="T43" fmla="*/ 2147483646 h 1081"/>
              <a:gd name="T44" fmla="*/ 2147483646 w 1923"/>
              <a:gd name="T45" fmla="*/ 2147483646 h 1081"/>
              <a:gd name="T46" fmla="*/ 2147483646 w 1923"/>
              <a:gd name="T47" fmla="*/ 2147483646 h 1081"/>
              <a:gd name="T48" fmla="*/ 2147483646 w 1923"/>
              <a:gd name="T49" fmla="*/ 2147483646 h 1081"/>
              <a:gd name="T50" fmla="*/ 2147483646 w 1923"/>
              <a:gd name="T51" fmla="*/ 2147483646 h 1081"/>
              <a:gd name="T52" fmla="*/ 2147483646 w 1923"/>
              <a:gd name="T53" fmla="*/ 2147483646 h 1081"/>
              <a:gd name="T54" fmla="*/ 2147483646 w 1923"/>
              <a:gd name="T55" fmla="*/ 2147483646 h 1081"/>
              <a:gd name="T56" fmla="*/ 2147483646 w 1923"/>
              <a:gd name="T57" fmla="*/ 2147483646 h 1081"/>
              <a:gd name="T58" fmla="*/ 2147483646 w 1923"/>
              <a:gd name="T59" fmla="*/ 2147483646 h 1081"/>
              <a:gd name="T60" fmla="*/ 2147483646 w 1923"/>
              <a:gd name="T61" fmla="*/ 2147483646 h 1081"/>
              <a:gd name="T62" fmla="*/ 2147483646 w 1923"/>
              <a:gd name="T63" fmla="*/ 2147483646 h 1081"/>
              <a:gd name="T64" fmla="*/ 2147483646 w 1923"/>
              <a:gd name="T65" fmla="*/ 2147483646 h 1081"/>
              <a:gd name="T66" fmla="*/ 2147483646 w 1923"/>
              <a:gd name="T67" fmla="*/ 2147483646 h 1081"/>
              <a:gd name="T68" fmla="*/ 2147483646 w 1923"/>
              <a:gd name="T69" fmla="*/ 2147483646 h 1081"/>
              <a:gd name="T70" fmla="*/ 2147483646 w 1923"/>
              <a:gd name="T71" fmla="*/ 2147483646 h 1081"/>
              <a:gd name="T72" fmla="*/ 2147483646 w 1923"/>
              <a:gd name="T73" fmla="*/ 2147483646 h 1081"/>
              <a:gd name="T74" fmla="*/ 2147483646 w 1923"/>
              <a:gd name="T75" fmla="*/ 2147483646 h 1081"/>
              <a:gd name="T76" fmla="*/ 2147483646 w 1923"/>
              <a:gd name="T77" fmla="*/ 2147483646 h 1081"/>
              <a:gd name="T78" fmla="*/ 2147483646 w 1923"/>
              <a:gd name="T79" fmla="*/ 2147483646 h 1081"/>
              <a:gd name="T80" fmla="*/ 2147483646 w 1923"/>
              <a:gd name="T81" fmla="*/ 2147483646 h 1081"/>
              <a:gd name="T82" fmla="*/ 2147483646 w 1923"/>
              <a:gd name="T83" fmla="*/ 2147483646 h 108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923"/>
              <a:gd name="T127" fmla="*/ 0 h 1081"/>
              <a:gd name="T128" fmla="*/ 1923 w 1923"/>
              <a:gd name="T129" fmla="*/ 1081 h 1081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923" h="1081">
                <a:moveTo>
                  <a:pt x="960" y="0"/>
                </a:moveTo>
                <a:lnTo>
                  <a:pt x="806" y="8"/>
                </a:lnTo>
                <a:lnTo>
                  <a:pt x="658" y="27"/>
                </a:lnTo>
                <a:lnTo>
                  <a:pt x="520" y="56"/>
                </a:lnTo>
                <a:lnTo>
                  <a:pt x="393" y="98"/>
                </a:lnTo>
                <a:lnTo>
                  <a:pt x="282" y="150"/>
                </a:lnTo>
                <a:lnTo>
                  <a:pt x="186" y="211"/>
                </a:lnTo>
                <a:lnTo>
                  <a:pt x="107" y="282"/>
                </a:lnTo>
                <a:lnTo>
                  <a:pt x="50" y="361"/>
                </a:lnTo>
                <a:lnTo>
                  <a:pt x="13" y="447"/>
                </a:lnTo>
                <a:lnTo>
                  <a:pt x="0" y="541"/>
                </a:lnTo>
                <a:lnTo>
                  <a:pt x="13" y="635"/>
                </a:lnTo>
                <a:lnTo>
                  <a:pt x="50" y="722"/>
                </a:lnTo>
                <a:lnTo>
                  <a:pt x="107" y="800"/>
                </a:lnTo>
                <a:lnTo>
                  <a:pt x="186" y="871"/>
                </a:lnTo>
                <a:lnTo>
                  <a:pt x="282" y="933"/>
                </a:lnTo>
                <a:lnTo>
                  <a:pt x="393" y="985"/>
                </a:lnTo>
                <a:lnTo>
                  <a:pt x="520" y="1027"/>
                </a:lnTo>
                <a:lnTo>
                  <a:pt x="658" y="1056"/>
                </a:lnTo>
                <a:lnTo>
                  <a:pt x="806" y="1075"/>
                </a:lnTo>
                <a:lnTo>
                  <a:pt x="962" y="1081"/>
                </a:lnTo>
                <a:lnTo>
                  <a:pt x="1117" y="1075"/>
                </a:lnTo>
                <a:lnTo>
                  <a:pt x="1265" y="1056"/>
                </a:lnTo>
                <a:lnTo>
                  <a:pt x="1403" y="1027"/>
                </a:lnTo>
                <a:lnTo>
                  <a:pt x="1530" y="985"/>
                </a:lnTo>
                <a:lnTo>
                  <a:pt x="1641" y="933"/>
                </a:lnTo>
                <a:lnTo>
                  <a:pt x="1737" y="871"/>
                </a:lnTo>
                <a:lnTo>
                  <a:pt x="1816" y="800"/>
                </a:lnTo>
                <a:lnTo>
                  <a:pt x="1873" y="722"/>
                </a:lnTo>
                <a:lnTo>
                  <a:pt x="1910" y="635"/>
                </a:lnTo>
                <a:lnTo>
                  <a:pt x="1923" y="541"/>
                </a:lnTo>
                <a:lnTo>
                  <a:pt x="1910" y="447"/>
                </a:lnTo>
                <a:lnTo>
                  <a:pt x="1873" y="361"/>
                </a:lnTo>
                <a:lnTo>
                  <a:pt x="1816" y="282"/>
                </a:lnTo>
                <a:lnTo>
                  <a:pt x="1737" y="211"/>
                </a:lnTo>
                <a:lnTo>
                  <a:pt x="1641" y="150"/>
                </a:lnTo>
                <a:lnTo>
                  <a:pt x="1530" y="98"/>
                </a:lnTo>
                <a:lnTo>
                  <a:pt x="1403" y="56"/>
                </a:lnTo>
                <a:lnTo>
                  <a:pt x="1265" y="27"/>
                </a:lnTo>
                <a:lnTo>
                  <a:pt x="1117" y="8"/>
                </a:lnTo>
                <a:lnTo>
                  <a:pt x="962" y="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50" name="Freeform 44"/>
          <p:cNvSpPr>
            <a:spLocks/>
          </p:cNvSpPr>
          <p:nvPr/>
        </p:nvSpPr>
        <p:spPr bwMode="auto">
          <a:xfrm>
            <a:off x="5486400" y="1528763"/>
            <a:ext cx="155575" cy="168275"/>
          </a:xfrm>
          <a:custGeom>
            <a:avLst/>
            <a:gdLst>
              <a:gd name="T0" fmla="*/ 2147483646 w 98"/>
              <a:gd name="T1" fmla="*/ 2147483646 h 106"/>
              <a:gd name="T2" fmla="*/ 2147483646 w 98"/>
              <a:gd name="T3" fmla="*/ 0 h 106"/>
              <a:gd name="T4" fmla="*/ 0 w 98"/>
              <a:gd name="T5" fmla="*/ 0 h 106"/>
              <a:gd name="T6" fmla="*/ 0 w 98"/>
              <a:gd name="T7" fmla="*/ 2147483646 h 106"/>
              <a:gd name="T8" fmla="*/ 2147483646 w 98"/>
              <a:gd name="T9" fmla="*/ 2147483646 h 106"/>
              <a:gd name="T10" fmla="*/ 2147483646 w 98"/>
              <a:gd name="T11" fmla="*/ 2147483646 h 1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06"/>
              <a:gd name="T20" fmla="*/ 98 w 98"/>
              <a:gd name="T21" fmla="*/ 106 h 10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06">
                <a:moveTo>
                  <a:pt x="98" y="106"/>
                </a:moveTo>
                <a:lnTo>
                  <a:pt x="98" y="0"/>
                </a:lnTo>
                <a:lnTo>
                  <a:pt x="0" y="0"/>
                </a:lnTo>
                <a:lnTo>
                  <a:pt x="0" y="106"/>
                </a:lnTo>
                <a:lnTo>
                  <a:pt x="98" y="106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51" name="Line 45"/>
          <p:cNvSpPr>
            <a:spLocks noChangeShapeType="1"/>
          </p:cNvSpPr>
          <p:nvPr/>
        </p:nvSpPr>
        <p:spPr bwMode="auto">
          <a:xfrm>
            <a:off x="5562600" y="1697038"/>
            <a:ext cx="1588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52" name="Rectangle 46"/>
          <p:cNvSpPr>
            <a:spLocks noChangeArrowheads="1"/>
          </p:cNvSpPr>
          <p:nvPr/>
        </p:nvSpPr>
        <p:spPr bwMode="auto">
          <a:xfrm>
            <a:off x="5518150" y="1541463"/>
            <a:ext cx="13017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</a:rPr>
              <a:t>R7</a:t>
            </a:r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64553" name="Line 47"/>
          <p:cNvSpPr>
            <a:spLocks noChangeShapeType="1"/>
          </p:cNvSpPr>
          <p:nvPr/>
        </p:nvSpPr>
        <p:spPr bwMode="auto">
          <a:xfrm>
            <a:off x="5662613" y="1593850"/>
            <a:ext cx="1652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54" name="Freeform 51"/>
          <p:cNvSpPr>
            <a:spLocks/>
          </p:cNvSpPr>
          <p:nvPr/>
        </p:nvSpPr>
        <p:spPr bwMode="auto">
          <a:xfrm>
            <a:off x="7824788" y="3041650"/>
            <a:ext cx="158750" cy="169863"/>
          </a:xfrm>
          <a:custGeom>
            <a:avLst/>
            <a:gdLst>
              <a:gd name="T0" fmla="*/ 0 w 100"/>
              <a:gd name="T1" fmla="*/ 0 h 107"/>
              <a:gd name="T2" fmla="*/ 2147483646 w 100"/>
              <a:gd name="T3" fmla="*/ 2147483646 h 107"/>
              <a:gd name="T4" fmla="*/ 2147483646 w 100"/>
              <a:gd name="T5" fmla="*/ 2147483646 h 107"/>
              <a:gd name="T6" fmla="*/ 2147483646 w 100"/>
              <a:gd name="T7" fmla="*/ 2147483646 h 107"/>
              <a:gd name="T8" fmla="*/ 2147483646 w 100"/>
              <a:gd name="T9" fmla="*/ 2147483646 h 107"/>
              <a:gd name="T10" fmla="*/ 2147483646 w 100"/>
              <a:gd name="T11" fmla="*/ 2147483646 h 1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"/>
              <a:gd name="T19" fmla="*/ 0 h 107"/>
              <a:gd name="T20" fmla="*/ 100 w 100"/>
              <a:gd name="T21" fmla="*/ 107 h 10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" h="107">
                <a:moveTo>
                  <a:pt x="0" y="0"/>
                </a:moveTo>
                <a:lnTo>
                  <a:pt x="2" y="107"/>
                </a:lnTo>
                <a:lnTo>
                  <a:pt x="100" y="107"/>
                </a:lnTo>
                <a:lnTo>
                  <a:pt x="100" y="2"/>
                </a:lnTo>
                <a:lnTo>
                  <a:pt x="2" y="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55" name="Line 52"/>
          <p:cNvSpPr>
            <a:spLocks noChangeShapeType="1"/>
          </p:cNvSpPr>
          <p:nvPr/>
        </p:nvSpPr>
        <p:spPr bwMode="auto">
          <a:xfrm flipH="1">
            <a:off x="7367588" y="3592513"/>
            <a:ext cx="1116012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56" name="Line 53"/>
          <p:cNvSpPr>
            <a:spLocks noChangeShapeType="1"/>
          </p:cNvSpPr>
          <p:nvPr/>
        </p:nvSpPr>
        <p:spPr bwMode="auto">
          <a:xfrm flipV="1">
            <a:off x="7904163" y="3214688"/>
            <a:ext cx="1587" cy="371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57" name="Line 54"/>
          <p:cNvSpPr>
            <a:spLocks noChangeShapeType="1"/>
          </p:cNvSpPr>
          <p:nvPr/>
        </p:nvSpPr>
        <p:spPr bwMode="auto">
          <a:xfrm flipV="1">
            <a:off x="7904163" y="2879725"/>
            <a:ext cx="1587" cy="161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58" name="Freeform 55"/>
          <p:cNvSpPr>
            <a:spLocks/>
          </p:cNvSpPr>
          <p:nvPr/>
        </p:nvSpPr>
        <p:spPr bwMode="auto">
          <a:xfrm>
            <a:off x="7202488" y="2465388"/>
            <a:ext cx="158750" cy="169862"/>
          </a:xfrm>
          <a:custGeom>
            <a:avLst/>
            <a:gdLst>
              <a:gd name="T0" fmla="*/ 0 w 100"/>
              <a:gd name="T1" fmla="*/ 0 h 107"/>
              <a:gd name="T2" fmla="*/ 2147483646 w 100"/>
              <a:gd name="T3" fmla="*/ 2147483646 h 107"/>
              <a:gd name="T4" fmla="*/ 2147483646 w 100"/>
              <a:gd name="T5" fmla="*/ 2147483646 h 107"/>
              <a:gd name="T6" fmla="*/ 2147483646 w 100"/>
              <a:gd name="T7" fmla="*/ 2147483646 h 107"/>
              <a:gd name="T8" fmla="*/ 2147483646 w 100"/>
              <a:gd name="T9" fmla="*/ 2147483646 h 107"/>
              <a:gd name="T10" fmla="*/ 2147483646 w 100"/>
              <a:gd name="T11" fmla="*/ 2147483646 h 1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"/>
              <a:gd name="T19" fmla="*/ 0 h 107"/>
              <a:gd name="T20" fmla="*/ 100 w 100"/>
              <a:gd name="T21" fmla="*/ 107 h 10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" h="107">
                <a:moveTo>
                  <a:pt x="0" y="0"/>
                </a:moveTo>
                <a:lnTo>
                  <a:pt x="2" y="107"/>
                </a:lnTo>
                <a:lnTo>
                  <a:pt x="100" y="107"/>
                </a:lnTo>
                <a:lnTo>
                  <a:pt x="100" y="2"/>
                </a:lnTo>
                <a:lnTo>
                  <a:pt x="2" y="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59" name="Freeform 56"/>
          <p:cNvSpPr>
            <a:spLocks/>
          </p:cNvSpPr>
          <p:nvPr/>
        </p:nvSpPr>
        <p:spPr bwMode="auto">
          <a:xfrm>
            <a:off x="7032625" y="3011488"/>
            <a:ext cx="158750" cy="169862"/>
          </a:xfrm>
          <a:custGeom>
            <a:avLst/>
            <a:gdLst>
              <a:gd name="T0" fmla="*/ 0 w 100"/>
              <a:gd name="T1" fmla="*/ 0 h 107"/>
              <a:gd name="T2" fmla="*/ 2147483646 w 100"/>
              <a:gd name="T3" fmla="*/ 2147483646 h 107"/>
              <a:gd name="T4" fmla="*/ 2147483646 w 100"/>
              <a:gd name="T5" fmla="*/ 2147483646 h 107"/>
              <a:gd name="T6" fmla="*/ 2147483646 w 100"/>
              <a:gd name="T7" fmla="*/ 2147483646 h 107"/>
              <a:gd name="T8" fmla="*/ 2147483646 w 100"/>
              <a:gd name="T9" fmla="*/ 2147483646 h 107"/>
              <a:gd name="T10" fmla="*/ 2147483646 w 100"/>
              <a:gd name="T11" fmla="*/ 2147483646 h 1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"/>
              <a:gd name="T19" fmla="*/ 0 h 107"/>
              <a:gd name="T20" fmla="*/ 100 w 100"/>
              <a:gd name="T21" fmla="*/ 107 h 10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" h="107">
                <a:moveTo>
                  <a:pt x="0" y="0"/>
                </a:moveTo>
                <a:lnTo>
                  <a:pt x="2" y="107"/>
                </a:lnTo>
                <a:lnTo>
                  <a:pt x="100" y="107"/>
                </a:lnTo>
                <a:lnTo>
                  <a:pt x="100" y="1"/>
                </a:lnTo>
                <a:lnTo>
                  <a:pt x="2" y="1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60" name="Line 57"/>
          <p:cNvSpPr>
            <a:spLocks noChangeShapeType="1"/>
          </p:cNvSpPr>
          <p:nvPr/>
        </p:nvSpPr>
        <p:spPr bwMode="auto">
          <a:xfrm flipH="1">
            <a:off x="6492875" y="3346450"/>
            <a:ext cx="1116013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61" name="Line 58"/>
          <p:cNvSpPr>
            <a:spLocks noChangeShapeType="1"/>
          </p:cNvSpPr>
          <p:nvPr/>
        </p:nvSpPr>
        <p:spPr bwMode="auto">
          <a:xfrm flipH="1">
            <a:off x="6927850" y="2879725"/>
            <a:ext cx="1116013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62" name="Line 59"/>
          <p:cNvSpPr>
            <a:spLocks noChangeShapeType="1"/>
          </p:cNvSpPr>
          <p:nvPr/>
        </p:nvSpPr>
        <p:spPr bwMode="auto">
          <a:xfrm flipV="1">
            <a:off x="7112000" y="3184525"/>
            <a:ext cx="1588" cy="131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63" name="Line 60"/>
          <p:cNvSpPr>
            <a:spLocks noChangeShapeType="1"/>
          </p:cNvSpPr>
          <p:nvPr/>
        </p:nvSpPr>
        <p:spPr bwMode="auto">
          <a:xfrm flipV="1">
            <a:off x="7112000" y="2879725"/>
            <a:ext cx="1588" cy="131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64" name="Line 61"/>
          <p:cNvSpPr>
            <a:spLocks noChangeShapeType="1"/>
          </p:cNvSpPr>
          <p:nvPr/>
        </p:nvSpPr>
        <p:spPr bwMode="auto">
          <a:xfrm flipV="1">
            <a:off x="7281863" y="2635250"/>
            <a:ext cx="1587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65" name="Rectangle 62"/>
          <p:cNvSpPr>
            <a:spLocks noChangeArrowheads="1"/>
          </p:cNvSpPr>
          <p:nvPr/>
        </p:nvSpPr>
        <p:spPr bwMode="auto">
          <a:xfrm>
            <a:off x="7416800" y="2562225"/>
            <a:ext cx="1023938" cy="1349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</a:rPr>
              <a:t>Autonomous system 3</a:t>
            </a:r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64566" name="Rectangle 63"/>
          <p:cNvSpPr>
            <a:spLocks noChangeArrowheads="1"/>
          </p:cNvSpPr>
          <p:nvPr/>
        </p:nvSpPr>
        <p:spPr bwMode="auto">
          <a:xfrm>
            <a:off x="7239000" y="2482850"/>
            <a:ext cx="13017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</a:rPr>
              <a:t>R8</a:t>
            </a:r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64567" name="Rectangle 64"/>
          <p:cNvSpPr>
            <a:spLocks noChangeArrowheads="1"/>
          </p:cNvSpPr>
          <p:nvPr/>
        </p:nvSpPr>
        <p:spPr bwMode="auto">
          <a:xfrm>
            <a:off x="7067550" y="3028950"/>
            <a:ext cx="13017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</a:rPr>
              <a:t>R9</a:t>
            </a:r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64568" name="Rectangle 65"/>
          <p:cNvSpPr>
            <a:spLocks noChangeArrowheads="1"/>
          </p:cNvSpPr>
          <p:nvPr/>
        </p:nvSpPr>
        <p:spPr bwMode="auto">
          <a:xfrm>
            <a:off x="7831138" y="3055938"/>
            <a:ext cx="187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</a:rPr>
              <a:t>R10</a:t>
            </a:r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64569" name="Freeform 66"/>
          <p:cNvSpPr>
            <a:spLocks/>
          </p:cNvSpPr>
          <p:nvPr/>
        </p:nvSpPr>
        <p:spPr bwMode="auto">
          <a:xfrm>
            <a:off x="6310313" y="2355850"/>
            <a:ext cx="2605087" cy="1577975"/>
          </a:xfrm>
          <a:custGeom>
            <a:avLst/>
            <a:gdLst>
              <a:gd name="T0" fmla="*/ 2147483646 w 1641"/>
              <a:gd name="T1" fmla="*/ 2147483646 h 994"/>
              <a:gd name="T2" fmla="*/ 2147483646 w 1641"/>
              <a:gd name="T3" fmla="*/ 2147483646 h 994"/>
              <a:gd name="T4" fmla="*/ 2147483646 w 1641"/>
              <a:gd name="T5" fmla="*/ 2147483646 h 994"/>
              <a:gd name="T6" fmla="*/ 2147483646 w 1641"/>
              <a:gd name="T7" fmla="*/ 2147483646 h 994"/>
              <a:gd name="T8" fmla="*/ 2147483646 w 1641"/>
              <a:gd name="T9" fmla="*/ 2147483646 h 994"/>
              <a:gd name="T10" fmla="*/ 2147483646 w 1641"/>
              <a:gd name="T11" fmla="*/ 2147483646 h 994"/>
              <a:gd name="T12" fmla="*/ 2147483646 w 1641"/>
              <a:gd name="T13" fmla="*/ 2147483646 h 994"/>
              <a:gd name="T14" fmla="*/ 2147483646 w 1641"/>
              <a:gd name="T15" fmla="*/ 2147483646 h 994"/>
              <a:gd name="T16" fmla="*/ 2147483646 w 1641"/>
              <a:gd name="T17" fmla="*/ 2147483646 h 994"/>
              <a:gd name="T18" fmla="*/ 2147483646 w 1641"/>
              <a:gd name="T19" fmla="*/ 2147483646 h 994"/>
              <a:gd name="T20" fmla="*/ 2147483646 w 1641"/>
              <a:gd name="T21" fmla="*/ 2147483646 h 994"/>
              <a:gd name="T22" fmla="*/ 2147483646 w 1641"/>
              <a:gd name="T23" fmla="*/ 2147483646 h 994"/>
              <a:gd name="T24" fmla="*/ 2147483646 w 1641"/>
              <a:gd name="T25" fmla="*/ 2147483646 h 994"/>
              <a:gd name="T26" fmla="*/ 2147483646 w 1641"/>
              <a:gd name="T27" fmla="*/ 2147483646 h 994"/>
              <a:gd name="T28" fmla="*/ 2147483646 w 1641"/>
              <a:gd name="T29" fmla="*/ 2147483646 h 994"/>
              <a:gd name="T30" fmla="*/ 2147483646 w 1641"/>
              <a:gd name="T31" fmla="*/ 2147483646 h 994"/>
              <a:gd name="T32" fmla="*/ 2147483646 w 1641"/>
              <a:gd name="T33" fmla="*/ 2147483646 h 994"/>
              <a:gd name="T34" fmla="*/ 2147483646 w 1641"/>
              <a:gd name="T35" fmla="*/ 2147483646 h 994"/>
              <a:gd name="T36" fmla="*/ 2147483646 w 1641"/>
              <a:gd name="T37" fmla="*/ 2147483646 h 994"/>
              <a:gd name="T38" fmla="*/ 2147483646 w 1641"/>
              <a:gd name="T39" fmla="*/ 2147483646 h 994"/>
              <a:gd name="T40" fmla="*/ 2147483646 w 1641"/>
              <a:gd name="T41" fmla="*/ 0 h 994"/>
              <a:gd name="T42" fmla="*/ 2147483646 w 1641"/>
              <a:gd name="T43" fmla="*/ 2147483646 h 994"/>
              <a:gd name="T44" fmla="*/ 2147483646 w 1641"/>
              <a:gd name="T45" fmla="*/ 2147483646 h 994"/>
              <a:gd name="T46" fmla="*/ 2147483646 w 1641"/>
              <a:gd name="T47" fmla="*/ 2147483646 h 994"/>
              <a:gd name="T48" fmla="*/ 2147483646 w 1641"/>
              <a:gd name="T49" fmla="*/ 2147483646 h 994"/>
              <a:gd name="T50" fmla="*/ 2147483646 w 1641"/>
              <a:gd name="T51" fmla="*/ 2147483646 h 994"/>
              <a:gd name="T52" fmla="*/ 2147483646 w 1641"/>
              <a:gd name="T53" fmla="*/ 2147483646 h 994"/>
              <a:gd name="T54" fmla="*/ 2147483646 w 1641"/>
              <a:gd name="T55" fmla="*/ 2147483646 h 994"/>
              <a:gd name="T56" fmla="*/ 2147483646 w 1641"/>
              <a:gd name="T57" fmla="*/ 2147483646 h 994"/>
              <a:gd name="T58" fmla="*/ 2147483646 w 1641"/>
              <a:gd name="T59" fmla="*/ 2147483646 h 994"/>
              <a:gd name="T60" fmla="*/ 0 w 1641"/>
              <a:gd name="T61" fmla="*/ 2147483646 h 994"/>
              <a:gd name="T62" fmla="*/ 2147483646 w 1641"/>
              <a:gd name="T63" fmla="*/ 2147483646 h 994"/>
              <a:gd name="T64" fmla="*/ 2147483646 w 1641"/>
              <a:gd name="T65" fmla="*/ 2147483646 h 994"/>
              <a:gd name="T66" fmla="*/ 2147483646 w 1641"/>
              <a:gd name="T67" fmla="*/ 2147483646 h 994"/>
              <a:gd name="T68" fmla="*/ 2147483646 w 1641"/>
              <a:gd name="T69" fmla="*/ 2147483646 h 994"/>
              <a:gd name="T70" fmla="*/ 2147483646 w 1641"/>
              <a:gd name="T71" fmla="*/ 2147483646 h 994"/>
              <a:gd name="T72" fmla="*/ 2147483646 w 1641"/>
              <a:gd name="T73" fmla="*/ 2147483646 h 994"/>
              <a:gd name="T74" fmla="*/ 2147483646 w 1641"/>
              <a:gd name="T75" fmla="*/ 2147483646 h 994"/>
              <a:gd name="T76" fmla="*/ 2147483646 w 1641"/>
              <a:gd name="T77" fmla="*/ 2147483646 h 994"/>
              <a:gd name="T78" fmla="*/ 2147483646 w 1641"/>
              <a:gd name="T79" fmla="*/ 2147483646 h 994"/>
              <a:gd name="T80" fmla="*/ 2147483646 w 1641"/>
              <a:gd name="T81" fmla="*/ 2147483646 h 994"/>
              <a:gd name="T82" fmla="*/ 2147483646 w 1641"/>
              <a:gd name="T83" fmla="*/ 2147483646 h 99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641"/>
              <a:gd name="T127" fmla="*/ 0 h 994"/>
              <a:gd name="T128" fmla="*/ 1641 w 1641"/>
              <a:gd name="T129" fmla="*/ 994 h 994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641" h="994">
                <a:moveTo>
                  <a:pt x="820" y="994"/>
                </a:moveTo>
                <a:lnTo>
                  <a:pt x="954" y="988"/>
                </a:lnTo>
                <a:lnTo>
                  <a:pt x="1079" y="969"/>
                </a:lnTo>
                <a:lnTo>
                  <a:pt x="1198" y="939"/>
                </a:lnTo>
                <a:lnTo>
                  <a:pt x="1305" y="898"/>
                </a:lnTo>
                <a:lnTo>
                  <a:pt x="1401" y="848"/>
                </a:lnTo>
                <a:lnTo>
                  <a:pt x="1482" y="791"/>
                </a:lnTo>
                <a:lnTo>
                  <a:pt x="1549" y="725"/>
                </a:lnTo>
                <a:lnTo>
                  <a:pt x="1599" y="654"/>
                </a:lnTo>
                <a:lnTo>
                  <a:pt x="1630" y="578"/>
                </a:lnTo>
                <a:lnTo>
                  <a:pt x="1641" y="497"/>
                </a:lnTo>
                <a:lnTo>
                  <a:pt x="1630" y="416"/>
                </a:lnTo>
                <a:lnTo>
                  <a:pt x="1599" y="340"/>
                </a:lnTo>
                <a:lnTo>
                  <a:pt x="1549" y="269"/>
                </a:lnTo>
                <a:lnTo>
                  <a:pt x="1482" y="203"/>
                </a:lnTo>
                <a:lnTo>
                  <a:pt x="1401" y="146"/>
                </a:lnTo>
                <a:lnTo>
                  <a:pt x="1305" y="96"/>
                </a:lnTo>
                <a:lnTo>
                  <a:pt x="1198" y="56"/>
                </a:lnTo>
                <a:lnTo>
                  <a:pt x="1079" y="25"/>
                </a:lnTo>
                <a:lnTo>
                  <a:pt x="954" y="6"/>
                </a:lnTo>
                <a:lnTo>
                  <a:pt x="820" y="0"/>
                </a:lnTo>
                <a:lnTo>
                  <a:pt x="687" y="6"/>
                </a:lnTo>
                <a:lnTo>
                  <a:pt x="560" y="25"/>
                </a:lnTo>
                <a:lnTo>
                  <a:pt x="443" y="56"/>
                </a:lnTo>
                <a:lnTo>
                  <a:pt x="336" y="96"/>
                </a:lnTo>
                <a:lnTo>
                  <a:pt x="240" y="146"/>
                </a:lnTo>
                <a:lnTo>
                  <a:pt x="159" y="203"/>
                </a:lnTo>
                <a:lnTo>
                  <a:pt x="92" y="269"/>
                </a:lnTo>
                <a:lnTo>
                  <a:pt x="42" y="340"/>
                </a:lnTo>
                <a:lnTo>
                  <a:pt x="11" y="416"/>
                </a:lnTo>
                <a:lnTo>
                  <a:pt x="0" y="497"/>
                </a:lnTo>
                <a:lnTo>
                  <a:pt x="11" y="578"/>
                </a:lnTo>
                <a:lnTo>
                  <a:pt x="42" y="654"/>
                </a:lnTo>
                <a:lnTo>
                  <a:pt x="92" y="725"/>
                </a:lnTo>
                <a:lnTo>
                  <a:pt x="159" y="791"/>
                </a:lnTo>
                <a:lnTo>
                  <a:pt x="240" y="848"/>
                </a:lnTo>
                <a:lnTo>
                  <a:pt x="336" y="898"/>
                </a:lnTo>
                <a:lnTo>
                  <a:pt x="443" y="939"/>
                </a:lnTo>
                <a:lnTo>
                  <a:pt x="560" y="969"/>
                </a:lnTo>
                <a:lnTo>
                  <a:pt x="687" y="988"/>
                </a:lnTo>
                <a:lnTo>
                  <a:pt x="820" y="99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70" name="Line 67"/>
          <p:cNvSpPr>
            <a:spLocks noChangeShapeType="1"/>
          </p:cNvSpPr>
          <p:nvPr/>
        </p:nvSpPr>
        <p:spPr bwMode="auto">
          <a:xfrm>
            <a:off x="7315200" y="159385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71" name="Oval 70"/>
          <p:cNvSpPr>
            <a:spLocks noChangeArrowheads="1"/>
          </p:cNvSpPr>
          <p:nvPr/>
        </p:nvSpPr>
        <p:spPr bwMode="auto">
          <a:xfrm>
            <a:off x="4495800" y="60198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64572" name="Oval 71"/>
          <p:cNvSpPr>
            <a:spLocks noChangeArrowheads="1"/>
          </p:cNvSpPr>
          <p:nvPr/>
        </p:nvSpPr>
        <p:spPr bwMode="auto">
          <a:xfrm>
            <a:off x="4495800" y="51816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64573" name="Oval 72"/>
          <p:cNvSpPr>
            <a:spLocks noChangeArrowheads="1"/>
          </p:cNvSpPr>
          <p:nvPr/>
        </p:nvSpPr>
        <p:spPr bwMode="auto">
          <a:xfrm>
            <a:off x="5562600" y="51816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64574" name="Rectangle 73"/>
          <p:cNvSpPr>
            <a:spLocks noChangeArrowheads="1"/>
          </p:cNvSpPr>
          <p:nvPr/>
        </p:nvSpPr>
        <p:spPr bwMode="auto">
          <a:xfrm>
            <a:off x="4572000" y="5287963"/>
            <a:ext cx="2286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</a:rPr>
              <a:t>AS1</a:t>
            </a:r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64575" name="Rectangle 74"/>
          <p:cNvSpPr>
            <a:spLocks noChangeArrowheads="1"/>
          </p:cNvSpPr>
          <p:nvPr/>
        </p:nvSpPr>
        <p:spPr bwMode="auto">
          <a:xfrm>
            <a:off x="4572000" y="6172200"/>
            <a:ext cx="2286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</a:rPr>
              <a:t>AS2</a:t>
            </a:r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64576" name="Rectangle 75"/>
          <p:cNvSpPr>
            <a:spLocks noChangeArrowheads="1"/>
          </p:cNvSpPr>
          <p:nvPr/>
        </p:nvSpPr>
        <p:spPr bwMode="auto">
          <a:xfrm>
            <a:off x="5638800" y="5287963"/>
            <a:ext cx="2286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</a:rPr>
              <a:t>AS3</a:t>
            </a:r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64577" name="Line 76"/>
          <p:cNvSpPr>
            <a:spLocks noChangeShapeType="1"/>
          </p:cNvSpPr>
          <p:nvPr/>
        </p:nvSpPr>
        <p:spPr bwMode="auto">
          <a:xfrm flipH="1">
            <a:off x="4876800" y="5334000"/>
            <a:ext cx="6858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78" name="Line 77"/>
          <p:cNvSpPr>
            <a:spLocks noChangeShapeType="1"/>
          </p:cNvSpPr>
          <p:nvPr/>
        </p:nvSpPr>
        <p:spPr bwMode="auto">
          <a:xfrm flipH="1">
            <a:off x="4648200" y="5562600"/>
            <a:ext cx="0" cy="45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4BF41C-CA96-4572-9230-16A957D5EAA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Autonomous Systems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err="1" smtClean="0">
                <a:solidFill>
                  <a:srgbClr val="FF0000"/>
                </a:solidFill>
                <a:ea typeface="+mn-ea"/>
                <a:cs typeface="+mn-cs"/>
              </a:rPr>
              <a:t>Intra</a:t>
            </a:r>
            <a:r>
              <a:rPr lang="en-US" dirty="0" err="1" smtClean="0">
                <a:ea typeface="+mn-ea"/>
                <a:cs typeface="+mn-cs"/>
              </a:rPr>
              <a:t>domain</a:t>
            </a:r>
            <a:r>
              <a:rPr lang="en-US" dirty="0" smtClean="0">
                <a:ea typeface="+mn-ea"/>
                <a:cs typeface="+mn-cs"/>
              </a:rPr>
              <a:t> Routing (within an AS)</a:t>
            </a:r>
          </a:p>
          <a:p>
            <a:pPr lvl="1" eaLnBrk="1" hangingPunct="1">
              <a:defRPr/>
            </a:pPr>
            <a:r>
              <a:rPr lang="en-US" dirty="0" smtClean="0">
                <a:ea typeface="ＭＳ Ｐゴシック" charset="0"/>
              </a:rPr>
              <a:t>Performed using domain-specific algorithm</a:t>
            </a:r>
          </a:p>
          <a:p>
            <a:pPr lvl="2" eaLnBrk="1" hangingPunct="1">
              <a:defRPr/>
            </a:pPr>
            <a:r>
              <a:rPr lang="en-US" dirty="0" smtClean="0">
                <a:ea typeface="ＭＳ Ｐゴシック" charset="0"/>
              </a:rPr>
              <a:t>Selected by domain administrators</a:t>
            </a:r>
          </a:p>
          <a:p>
            <a:pPr lvl="2" eaLnBrk="1" hangingPunct="1">
              <a:defRPr/>
            </a:pPr>
            <a:r>
              <a:rPr lang="en-US" dirty="0" smtClean="0">
                <a:ea typeface="ＭＳ Ｐゴシック" charset="0"/>
              </a:rPr>
              <a:t>Allows heterogeneous interior gateway protocols</a:t>
            </a:r>
          </a:p>
          <a:p>
            <a:pPr lvl="2" eaLnBrk="1" hangingPunct="1">
              <a:defRPr/>
            </a:pPr>
            <a:r>
              <a:rPr lang="en-US" dirty="0" smtClean="0">
                <a:ea typeface="ＭＳ Ｐゴシック" charset="0"/>
              </a:rPr>
              <a:t>E.g. RIP (distance vector), OSPF (link-state), etc. </a:t>
            </a: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b="1" dirty="0" err="1" smtClean="0">
                <a:solidFill>
                  <a:srgbClr val="FF0000"/>
                </a:solidFill>
                <a:ea typeface="+mn-ea"/>
                <a:cs typeface="+mn-cs"/>
              </a:rPr>
              <a:t>Inter</a:t>
            </a:r>
            <a:r>
              <a:rPr lang="en-US" dirty="0" err="1" smtClean="0">
                <a:ea typeface="+mn-ea"/>
                <a:cs typeface="+mn-cs"/>
              </a:rPr>
              <a:t>domain</a:t>
            </a:r>
            <a:r>
              <a:rPr lang="en-US" dirty="0" smtClean="0">
                <a:ea typeface="+mn-ea"/>
                <a:cs typeface="+mn-cs"/>
              </a:rPr>
              <a:t> Routing (between ASMs)</a:t>
            </a:r>
          </a:p>
          <a:p>
            <a:pPr lvl="1" eaLnBrk="1" hangingPunct="1">
              <a:defRPr/>
            </a:pPr>
            <a:r>
              <a:rPr lang="en-US" dirty="0" smtClean="0">
                <a:ea typeface="ＭＳ Ｐゴシック" charset="0"/>
              </a:rPr>
              <a:t>Performed using standard global algorithm</a:t>
            </a:r>
          </a:p>
          <a:p>
            <a:pPr lvl="2" eaLnBrk="1" hangingPunct="1">
              <a:defRPr/>
            </a:pPr>
            <a:r>
              <a:rPr lang="en-US" dirty="0" smtClean="0">
                <a:ea typeface="ＭＳ Ｐゴシック" charset="0"/>
              </a:rPr>
              <a:t>Homogeneous exterior gateway protocol (why?) </a:t>
            </a:r>
          </a:p>
          <a:p>
            <a:pPr lvl="1" eaLnBrk="1" hangingPunct="1">
              <a:defRPr/>
            </a:pPr>
            <a:r>
              <a:rPr lang="en-US" dirty="0" smtClean="0">
                <a:ea typeface="ＭＳ Ｐゴシック" charset="0"/>
              </a:rPr>
              <a:t>Nodes in the routing table are ASMs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(in principle but not in practice, we discuss this later)</a:t>
            </a:r>
            <a:endParaRPr lang="en-US" dirty="0" smtClean="0">
              <a:solidFill>
                <a:schemeClr val="bg1">
                  <a:lumMod val="65000"/>
                </a:schemeClr>
              </a:solidFill>
              <a:ea typeface="ＭＳ Ｐゴシック" charset="0"/>
            </a:endParaRPr>
          </a:p>
          <a:p>
            <a:pPr lvl="1" eaLnBrk="1" hangingPunct="1">
              <a:defRPr/>
            </a:pPr>
            <a:r>
              <a:rPr lang="en-US" dirty="0" smtClean="0">
                <a:ea typeface="ＭＳ Ｐゴシック" charset="0"/>
              </a:rPr>
              <a:t>Main goal: </a:t>
            </a:r>
            <a:r>
              <a:rPr lang="en-US" dirty="0" err="1" smtClean="0">
                <a:ea typeface="ＭＳ Ｐゴシック" charset="0"/>
              </a:rPr>
              <a:t>reachability</a:t>
            </a:r>
            <a:endParaRPr lang="en-US" dirty="0" smtClean="0"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BB27E9-354A-4619-BA35-6C0553B958D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Standard Interdomain Routing Protocols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General aspects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Very complex and difficult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Large scale (140,000 network prefixes in the core of the network, and about 14,000 AS numbers)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Focuses on reachability rather than optimality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Must be loop-free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Specify how reachability information should be exchanged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86FE75-06BB-4B53-9C54-9D21FBA3D35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Old Tree-Structure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114800"/>
            <a:ext cx="8153400" cy="2133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Internet before 1990 had a tree-structure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Main </a:t>
            </a:r>
            <a:r>
              <a:rPr lang="ja-JP" altLang="en-US" sz="2000" smtClean="0"/>
              <a:t>“</a:t>
            </a:r>
            <a:r>
              <a:rPr lang="en-US" altLang="ja-JP" sz="2000" smtClean="0"/>
              <a:t>core</a:t>
            </a:r>
            <a:r>
              <a:rPr lang="ja-JP" altLang="en-US" sz="2000" smtClean="0"/>
              <a:t>”</a:t>
            </a:r>
            <a:r>
              <a:rPr lang="en-US" altLang="ja-JP" sz="2000" smtClean="0"/>
              <a:t> was the NSF Backbone (NSFNET)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An AS could have a parent and/or children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No </a:t>
            </a:r>
            <a:r>
              <a:rPr lang="ja-JP" altLang="en-US" sz="2000" smtClean="0"/>
              <a:t>“</a:t>
            </a:r>
            <a:r>
              <a:rPr lang="en-US" altLang="ja-JP" sz="2000" smtClean="0"/>
              <a:t>peering</a:t>
            </a:r>
            <a:r>
              <a:rPr lang="ja-JP" altLang="en-US" sz="2000" smtClean="0"/>
              <a:t>”</a:t>
            </a:r>
            <a:r>
              <a:rPr lang="en-US" altLang="ja-JP" sz="2000" smtClean="0"/>
              <a:t>, strictly hierarchical.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A low level AS could have a </a:t>
            </a:r>
            <a:r>
              <a:rPr lang="en-US" altLang="en-US" sz="2000" smtClean="0">
                <a:solidFill>
                  <a:schemeClr val="bg2"/>
                </a:solidFill>
              </a:rPr>
              <a:t>default route</a:t>
            </a:r>
            <a:r>
              <a:rPr lang="en-US" altLang="en-US" sz="2000" smtClean="0"/>
              <a:t> to its parent (and thus need not know the whole Internet).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However, the NSFNET needed to know the whole Internet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3810000" y="1687513"/>
            <a:ext cx="16430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NSFNET backbone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62" name="Freeform 6"/>
          <p:cNvSpPr>
            <a:spLocks/>
          </p:cNvSpPr>
          <p:nvPr/>
        </p:nvSpPr>
        <p:spPr bwMode="auto">
          <a:xfrm>
            <a:off x="2449513" y="1447800"/>
            <a:ext cx="4276725" cy="671513"/>
          </a:xfrm>
          <a:custGeom>
            <a:avLst/>
            <a:gdLst>
              <a:gd name="T0" fmla="*/ 2147483646 w 2838"/>
              <a:gd name="T1" fmla="*/ 2147483646 h 517"/>
              <a:gd name="T2" fmla="*/ 2147483646 w 2838"/>
              <a:gd name="T3" fmla="*/ 2147483646 h 517"/>
              <a:gd name="T4" fmla="*/ 2147483646 w 2838"/>
              <a:gd name="T5" fmla="*/ 2147483646 h 517"/>
              <a:gd name="T6" fmla="*/ 2147483646 w 2838"/>
              <a:gd name="T7" fmla="*/ 2147483646 h 517"/>
              <a:gd name="T8" fmla="*/ 2147483646 w 2838"/>
              <a:gd name="T9" fmla="*/ 2147483646 h 517"/>
              <a:gd name="T10" fmla="*/ 2147483646 w 2838"/>
              <a:gd name="T11" fmla="*/ 2147483646 h 517"/>
              <a:gd name="T12" fmla="*/ 2147483646 w 2838"/>
              <a:gd name="T13" fmla="*/ 2147483646 h 517"/>
              <a:gd name="T14" fmla="*/ 2147483646 w 2838"/>
              <a:gd name="T15" fmla="*/ 2147483646 h 517"/>
              <a:gd name="T16" fmla="*/ 2147483646 w 2838"/>
              <a:gd name="T17" fmla="*/ 2147483646 h 517"/>
              <a:gd name="T18" fmla="*/ 2147483646 w 2838"/>
              <a:gd name="T19" fmla="*/ 2147483646 h 517"/>
              <a:gd name="T20" fmla="*/ 2147483646 w 2838"/>
              <a:gd name="T21" fmla="*/ 2147483646 h 517"/>
              <a:gd name="T22" fmla="*/ 2147483646 w 2838"/>
              <a:gd name="T23" fmla="*/ 2147483646 h 517"/>
              <a:gd name="T24" fmla="*/ 2147483646 w 2838"/>
              <a:gd name="T25" fmla="*/ 2147483646 h 517"/>
              <a:gd name="T26" fmla="*/ 2147483646 w 2838"/>
              <a:gd name="T27" fmla="*/ 2147483646 h 517"/>
              <a:gd name="T28" fmla="*/ 2147483646 w 2838"/>
              <a:gd name="T29" fmla="*/ 2147483646 h 517"/>
              <a:gd name="T30" fmla="*/ 2147483646 w 2838"/>
              <a:gd name="T31" fmla="*/ 2147483646 h 517"/>
              <a:gd name="T32" fmla="*/ 2147483646 w 2838"/>
              <a:gd name="T33" fmla="*/ 2147483646 h 517"/>
              <a:gd name="T34" fmla="*/ 2147483646 w 2838"/>
              <a:gd name="T35" fmla="*/ 2147483646 h 517"/>
              <a:gd name="T36" fmla="*/ 2147483646 w 2838"/>
              <a:gd name="T37" fmla="*/ 2147483646 h 517"/>
              <a:gd name="T38" fmla="*/ 2147483646 w 2838"/>
              <a:gd name="T39" fmla="*/ 2147483646 h 517"/>
              <a:gd name="T40" fmla="*/ 2147483646 w 2838"/>
              <a:gd name="T41" fmla="*/ 0 h 517"/>
              <a:gd name="T42" fmla="*/ 2147483646 w 2838"/>
              <a:gd name="T43" fmla="*/ 2147483646 h 517"/>
              <a:gd name="T44" fmla="*/ 2147483646 w 2838"/>
              <a:gd name="T45" fmla="*/ 2147483646 h 517"/>
              <a:gd name="T46" fmla="*/ 2147483646 w 2838"/>
              <a:gd name="T47" fmla="*/ 2147483646 h 517"/>
              <a:gd name="T48" fmla="*/ 2147483646 w 2838"/>
              <a:gd name="T49" fmla="*/ 2147483646 h 517"/>
              <a:gd name="T50" fmla="*/ 2147483646 w 2838"/>
              <a:gd name="T51" fmla="*/ 2147483646 h 517"/>
              <a:gd name="T52" fmla="*/ 2147483646 w 2838"/>
              <a:gd name="T53" fmla="*/ 2147483646 h 517"/>
              <a:gd name="T54" fmla="*/ 2147483646 w 2838"/>
              <a:gd name="T55" fmla="*/ 2147483646 h 517"/>
              <a:gd name="T56" fmla="*/ 2147483646 w 2838"/>
              <a:gd name="T57" fmla="*/ 2147483646 h 517"/>
              <a:gd name="T58" fmla="*/ 2147483646 w 2838"/>
              <a:gd name="T59" fmla="*/ 2147483646 h 517"/>
              <a:gd name="T60" fmla="*/ 0 w 2838"/>
              <a:gd name="T61" fmla="*/ 2147483646 h 517"/>
              <a:gd name="T62" fmla="*/ 2147483646 w 2838"/>
              <a:gd name="T63" fmla="*/ 2147483646 h 517"/>
              <a:gd name="T64" fmla="*/ 2147483646 w 2838"/>
              <a:gd name="T65" fmla="*/ 2147483646 h 517"/>
              <a:gd name="T66" fmla="*/ 2147483646 w 2838"/>
              <a:gd name="T67" fmla="*/ 2147483646 h 517"/>
              <a:gd name="T68" fmla="*/ 2147483646 w 2838"/>
              <a:gd name="T69" fmla="*/ 2147483646 h 517"/>
              <a:gd name="T70" fmla="*/ 2147483646 w 2838"/>
              <a:gd name="T71" fmla="*/ 2147483646 h 517"/>
              <a:gd name="T72" fmla="*/ 2147483646 w 2838"/>
              <a:gd name="T73" fmla="*/ 2147483646 h 517"/>
              <a:gd name="T74" fmla="*/ 2147483646 w 2838"/>
              <a:gd name="T75" fmla="*/ 2147483646 h 517"/>
              <a:gd name="T76" fmla="*/ 2147483646 w 2838"/>
              <a:gd name="T77" fmla="*/ 2147483646 h 517"/>
              <a:gd name="T78" fmla="*/ 2147483646 w 2838"/>
              <a:gd name="T79" fmla="*/ 2147483646 h 517"/>
              <a:gd name="T80" fmla="*/ 2147483646 w 2838"/>
              <a:gd name="T81" fmla="*/ 2147483646 h 517"/>
              <a:gd name="T82" fmla="*/ 2147483646 w 2838"/>
              <a:gd name="T83" fmla="*/ 2147483646 h 51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838"/>
              <a:gd name="T127" fmla="*/ 0 h 517"/>
              <a:gd name="T128" fmla="*/ 2838 w 2838"/>
              <a:gd name="T129" fmla="*/ 517 h 517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838" h="517">
                <a:moveTo>
                  <a:pt x="1403" y="517"/>
                </a:moveTo>
                <a:lnTo>
                  <a:pt x="1610" y="514"/>
                </a:lnTo>
                <a:lnTo>
                  <a:pt x="1813" y="507"/>
                </a:lnTo>
                <a:lnTo>
                  <a:pt x="2013" y="489"/>
                </a:lnTo>
                <a:lnTo>
                  <a:pt x="2202" y="467"/>
                </a:lnTo>
                <a:lnTo>
                  <a:pt x="2374" y="442"/>
                </a:lnTo>
                <a:lnTo>
                  <a:pt x="2527" y="414"/>
                </a:lnTo>
                <a:lnTo>
                  <a:pt x="2656" y="378"/>
                </a:lnTo>
                <a:lnTo>
                  <a:pt x="2752" y="339"/>
                </a:lnTo>
                <a:lnTo>
                  <a:pt x="2816" y="300"/>
                </a:lnTo>
                <a:lnTo>
                  <a:pt x="2838" y="257"/>
                </a:lnTo>
                <a:lnTo>
                  <a:pt x="2816" y="214"/>
                </a:lnTo>
                <a:lnTo>
                  <a:pt x="2752" y="175"/>
                </a:lnTo>
                <a:lnTo>
                  <a:pt x="2656" y="135"/>
                </a:lnTo>
                <a:lnTo>
                  <a:pt x="2531" y="103"/>
                </a:lnTo>
                <a:lnTo>
                  <a:pt x="2377" y="75"/>
                </a:lnTo>
                <a:lnTo>
                  <a:pt x="2206" y="46"/>
                </a:lnTo>
                <a:lnTo>
                  <a:pt x="2017" y="28"/>
                </a:lnTo>
                <a:lnTo>
                  <a:pt x="1817" y="14"/>
                </a:lnTo>
                <a:lnTo>
                  <a:pt x="1613" y="3"/>
                </a:lnTo>
                <a:lnTo>
                  <a:pt x="1410" y="0"/>
                </a:lnTo>
                <a:lnTo>
                  <a:pt x="1203" y="3"/>
                </a:lnTo>
                <a:lnTo>
                  <a:pt x="999" y="14"/>
                </a:lnTo>
                <a:lnTo>
                  <a:pt x="803" y="28"/>
                </a:lnTo>
                <a:lnTo>
                  <a:pt x="617" y="46"/>
                </a:lnTo>
                <a:lnTo>
                  <a:pt x="450" y="75"/>
                </a:lnTo>
                <a:lnTo>
                  <a:pt x="300" y="103"/>
                </a:lnTo>
                <a:lnTo>
                  <a:pt x="175" y="135"/>
                </a:lnTo>
                <a:lnTo>
                  <a:pt x="82" y="175"/>
                </a:lnTo>
                <a:lnTo>
                  <a:pt x="21" y="214"/>
                </a:lnTo>
                <a:lnTo>
                  <a:pt x="0" y="257"/>
                </a:lnTo>
                <a:lnTo>
                  <a:pt x="21" y="300"/>
                </a:lnTo>
                <a:lnTo>
                  <a:pt x="78" y="339"/>
                </a:lnTo>
                <a:lnTo>
                  <a:pt x="175" y="378"/>
                </a:lnTo>
                <a:lnTo>
                  <a:pt x="296" y="414"/>
                </a:lnTo>
                <a:lnTo>
                  <a:pt x="446" y="442"/>
                </a:lnTo>
                <a:lnTo>
                  <a:pt x="614" y="467"/>
                </a:lnTo>
                <a:lnTo>
                  <a:pt x="799" y="489"/>
                </a:lnTo>
                <a:lnTo>
                  <a:pt x="996" y="507"/>
                </a:lnTo>
                <a:lnTo>
                  <a:pt x="1199" y="514"/>
                </a:lnTo>
                <a:lnTo>
                  <a:pt x="1403" y="517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3" name="Freeform 7"/>
          <p:cNvSpPr>
            <a:spLocks/>
          </p:cNvSpPr>
          <p:nvPr/>
        </p:nvSpPr>
        <p:spPr bwMode="auto">
          <a:xfrm>
            <a:off x="1309688" y="2105025"/>
            <a:ext cx="1473200" cy="547688"/>
          </a:xfrm>
          <a:custGeom>
            <a:avLst/>
            <a:gdLst>
              <a:gd name="T0" fmla="*/ 2147483646 w 978"/>
              <a:gd name="T1" fmla="*/ 2147483646 h 421"/>
              <a:gd name="T2" fmla="*/ 2147483646 w 978"/>
              <a:gd name="T3" fmla="*/ 2147483646 h 421"/>
              <a:gd name="T4" fmla="*/ 2147483646 w 978"/>
              <a:gd name="T5" fmla="*/ 2147483646 h 421"/>
              <a:gd name="T6" fmla="*/ 2147483646 w 978"/>
              <a:gd name="T7" fmla="*/ 2147483646 h 421"/>
              <a:gd name="T8" fmla="*/ 2147483646 w 978"/>
              <a:gd name="T9" fmla="*/ 2147483646 h 421"/>
              <a:gd name="T10" fmla="*/ 2147483646 w 978"/>
              <a:gd name="T11" fmla="*/ 2147483646 h 421"/>
              <a:gd name="T12" fmla="*/ 2147483646 w 978"/>
              <a:gd name="T13" fmla="*/ 2147483646 h 421"/>
              <a:gd name="T14" fmla="*/ 2147483646 w 978"/>
              <a:gd name="T15" fmla="*/ 2147483646 h 421"/>
              <a:gd name="T16" fmla="*/ 2147483646 w 978"/>
              <a:gd name="T17" fmla="*/ 2147483646 h 421"/>
              <a:gd name="T18" fmla="*/ 2147483646 w 978"/>
              <a:gd name="T19" fmla="*/ 2147483646 h 421"/>
              <a:gd name="T20" fmla="*/ 2147483646 w 978"/>
              <a:gd name="T21" fmla="*/ 2147483646 h 421"/>
              <a:gd name="T22" fmla="*/ 2147483646 w 978"/>
              <a:gd name="T23" fmla="*/ 2147483646 h 421"/>
              <a:gd name="T24" fmla="*/ 2147483646 w 978"/>
              <a:gd name="T25" fmla="*/ 2147483646 h 421"/>
              <a:gd name="T26" fmla="*/ 2147483646 w 978"/>
              <a:gd name="T27" fmla="*/ 2147483646 h 421"/>
              <a:gd name="T28" fmla="*/ 2147483646 w 978"/>
              <a:gd name="T29" fmla="*/ 2147483646 h 421"/>
              <a:gd name="T30" fmla="*/ 2147483646 w 978"/>
              <a:gd name="T31" fmla="*/ 2147483646 h 421"/>
              <a:gd name="T32" fmla="*/ 2147483646 w 978"/>
              <a:gd name="T33" fmla="*/ 2147483646 h 421"/>
              <a:gd name="T34" fmla="*/ 2147483646 w 978"/>
              <a:gd name="T35" fmla="*/ 2147483646 h 421"/>
              <a:gd name="T36" fmla="*/ 2147483646 w 978"/>
              <a:gd name="T37" fmla="*/ 2147483646 h 421"/>
              <a:gd name="T38" fmla="*/ 2147483646 w 978"/>
              <a:gd name="T39" fmla="*/ 2147483646 h 421"/>
              <a:gd name="T40" fmla="*/ 2147483646 w 978"/>
              <a:gd name="T41" fmla="*/ 0 h 421"/>
              <a:gd name="T42" fmla="*/ 2147483646 w 978"/>
              <a:gd name="T43" fmla="*/ 2147483646 h 421"/>
              <a:gd name="T44" fmla="*/ 2147483646 w 978"/>
              <a:gd name="T45" fmla="*/ 2147483646 h 421"/>
              <a:gd name="T46" fmla="*/ 2147483646 w 978"/>
              <a:gd name="T47" fmla="*/ 2147483646 h 421"/>
              <a:gd name="T48" fmla="*/ 2147483646 w 978"/>
              <a:gd name="T49" fmla="*/ 2147483646 h 421"/>
              <a:gd name="T50" fmla="*/ 2147483646 w 978"/>
              <a:gd name="T51" fmla="*/ 2147483646 h 421"/>
              <a:gd name="T52" fmla="*/ 2147483646 w 978"/>
              <a:gd name="T53" fmla="*/ 2147483646 h 421"/>
              <a:gd name="T54" fmla="*/ 2147483646 w 978"/>
              <a:gd name="T55" fmla="*/ 2147483646 h 421"/>
              <a:gd name="T56" fmla="*/ 2147483646 w 978"/>
              <a:gd name="T57" fmla="*/ 2147483646 h 421"/>
              <a:gd name="T58" fmla="*/ 2147483646 w 978"/>
              <a:gd name="T59" fmla="*/ 2147483646 h 421"/>
              <a:gd name="T60" fmla="*/ 0 w 978"/>
              <a:gd name="T61" fmla="*/ 2147483646 h 421"/>
              <a:gd name="T62" fmla="*/ 2147483646 w 978"/>
              <a:gd name="T63" fmla="*/ 2147483646 h 421"/>
              <a:gd name="T64" fmla="*/ 2147483646 w 978"/>
              <a:gd name="T65" fmla="*/ 2147483646 h 421"/>
              <a:gd name="T66" fmla="*/ 2147483646 w 978"/>
              <a:gd name="T67" fmla="*/ 2147483646 h 421"/>
              <a:gd name="T68" fmla="*/ 2147483646 w 978"/>
              <a:gd name="T69" fmla="*/ 2147483646 h 421"/>
              <a:gd name="T70" fmla="*/ 2147483646 w 978"/>
              <a:gd name="T71" fmla="*/ 2147483646 h 421"/>
              <a:gd name="T72" fmla="*/ 2147483646 w 978"/>
              <a:gd name="T73" fmla="*/ 2147483646 h 421"/>
              <a:gd name="T74" fmla="*/ 2147483646 w 978"/>
              <a:gd name="T75" fmla="*/ 2147483646 h 421"/>
              <a:gd name="T76" fmla="*/ 2147483646 w 978"/>
              <a:gd name="T77" fmla="*/ 2147483646 h 421"/>
              <a:gd name="T78" fmla="*/ 2147483646 w 978"/>
              <a:gd name="T79" fmla="*/ 2147483646 h 421"/>
              <a:gd name="T80" fmla="*/ 2147483646 w 978"/>
              <a:gd name="T81" fmla="*/ 2147483646 h 421"/>
              <a:gd name="T82" fmla="*/ 2147483646 w 978"/>
              <a:gd name="T83" fmla="*/ 2147483646 h 42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978"/>
              <a:gd name="T127" fmla="*/ 0 h 421"/>
              <a:gd name="T128" fmla="*/ 978 w 978"/>
              <a:gd name="T129" fmla="*/ 421 h 421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978" h="421">
                <a:moveTo>
                  <a:pt x="489" y="421"/>
                </a:moveTo>
                <a:lnTo>
                  <a:pt x="568" y="417"/>
                </a:lnTo>
                <a:lnTo>
                  <a:pt x="639" y="410"/>
                </a:lnTo>
                <a:lnTo>
                  <a:pt x="707" y="396"/>
                </a:lnTo>
                <a:lnTo>
                  <a:pt x="771" y="382"/>
                </a:lnTo>
                <a:lnTo>
                  <a:pt x="828" y="360"/>
                </a:lnTo>
                <a:lnTo>
                  <a:pt x="878" y="335"/>
                </a:lnTo>
                <a:lnTo>
                  <a:pt x="921" y="307"/>
                </a:lnTo>
                <a:lnTo>
                  <a:pt x="949" y="278"/>
                </a:lnTo>
                <a:lnTo>
                  <a:pt x="971" y="246"/>
                </a:lnTo>
                <a:lnTo>
                  <a:pt x="978" y="210"/>
                </a:lnTo>
                <a:lnTo>
                  <a:pt x="971" y="178"/>
                </a:lnTo>
                <a:lnTo>
                  <a:pt x="949" y="143"/>
                </a:lnTo>
                <a:lnTo>
                  <a:pt x="921" y="114"/>
                </a:lnTo>
                <a:lnTo>
                  <a:pt x="878" y="85"/>
                </a:lnTo>
                <a:lnTo>
                  <a:pt x="828" y="60"/>
                </a:lnTo>
                <a:lnTo>
                  <a:pt x="771" y="43"/>
                </a:lnTo>
                <a:lnTo>
                  <a:pt x="707" y="25"/>
                </a:lnTo>
                <a:lnTo>
                  <a:pt x="639" y="10"/>
                </a:lnTo>
                <a:lnTo>
                  <a:pt x="568" y="3"/>
                </a:lnTo>
                <a:lnTo>
                  <a:pt x="493" y="0"/>
                </a:lnTo>
                <a:lnTo>
                  <a:pt x="418" y="3"/>
                </a:lnTo>
                <a:lnTo>
                  <a:pt x="343" y="10"/>
                </a:lnTo>
                <a:lnTo>
                  <a:pt x="275" y="25"/>
                </a:lnTo>
                <a:lnTo>
                  <a:pt x="211" y="43"/>
                </a:lnTo>
                <a:lnTo>
                  <a:pt x="153" y="60"/>
                </a:lnTo>
                <a:lnTo>
                  <a:pt x="100" y="85"/>
                </a:lnTo>
                <a:lnTo>
                  <a:pt x="61" y="114"/>
                </a:lnTo>
                <a:lnTo>
                  <a:pt x="28" y="143"/>
                </a:lnTo>
                <a:lnTo>
                  <a:pt x="7" y="178"/>
                </a:lnTo>
                <a:lnTo>
                  <a:pt x="0" y="210"/>
                </a:lnTo>
                <a:lnTo>
                  <a:pt x="7" y="246"/>
                </a:lnTo>
                <a:lnTo>
                  <a:pt x="28" y="278"/>
                </a:lnTo>
                <a:lnTo>
                  <a:pt x="61" y="307"/>
                </a:lnTo>
                <a:lnTo>
                  <a:pt x="100" y="335"/>
                </a:lnTo>
                <a:lnTo>
                  <a:pt x="153" y="360"/>
                </a:lnTo>
                <a:lnTo>
                  <a:pt x="211" y="382"/>
                </a:lnTo>
                <a:lnTo>
                  <a:pt x="275" y="396"/>
                </a:lnTo>
                <a:lnTo>
                  <a:pt x="343" y="410"/>
                </a:lnTo>
                <a:lnTo>
                  <a:pt x="418" y="417"/>
                </a:lnTo>
                <a:lnTo>
                  <a:pt x="493" y="421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4" name="Freeform 8"/>
          <p:cNvSpPr>
            <a:spLocks/>
          </p:cNvSpPr>
          <p:nvPr/>
        </p:nvSpPr>
        <p:spPr bwMode="auto">
          <a:xfrm>
            <a:off x="1803400" y="2767013"/>
            <a:ext cx="909638" cy="427037"/>
          </a:xfrm>
          <a:custGeom>
            <a:avLst/>
            <a:gdLst>
              <a:gd name="T0" fmla="*/ 2147483646 w 604"/>
              <a:gd name="T1" fmla="*/ 2147483646 h 329"/>
              <a:gd name="T2" fmla="*/ 2147483646 w 604"/>
              <a:gd name="T3" fmla="*/ 2147483646 h 329"/>
              <a:gd name="T4" fmla="*/ 2147483646 w 604"/>
              <a:gd name="T5" fmla="*/ 2147483646 h 329"/>
              <a:gd name="T6" fmla="*/ 2147483646 w 604"/>
              <a:gd name="T7" fmla="*/ 2147483646 h 329"/>
              <a:gd name="T8" fmla="*/ 2147483646 w 604"/>
              <a:gd name="T9" fmla="*/ 2147483646 h 329"/>
              <a:gd name="T10" fmla="*/ 2147483646 w 604"/>
              <a:gd name="T11" fmla="*/ 2147483646 h 329"/>
              <a:gd name="T12" fmla="*/ 2147483646 w 604"/>
              <a:gd name="T13" fmla="*/ 2147483646 h 329"/>
              <a:gd name="T14" fmla="*/ 2147483646 w 604"/>
              <a:gd name="T15" fmla="*/ 2147483646 h 329"/>
              <a:gd name="T16" fmla="*/ 2147483646 w 604"/>
              <a:gd name="T17" fmla="*/ 2147483646 h 329"/>
              <a:gd name="T18" fmla="*/ 2147483646 w 604"/>
              <a:gd name="T19" fmla="*/ 2147483646 h 329"/>
              <a:gd name="T20" fmla="*/ 2147483646 w 604"/>
              <a:gd name="T21" fmla="*/ 2147483646 h 329"/>
              <a:gd name="T22" fmla="*/ 2147483646 w 604"/>
              <a:gd name="T23" fmla="*/ 2147483646 h 329"/>
              <a:gd name="T24" fmla="*/ 2147483646 w 604"/>
              <a:gd name="T25" fmla="*/ 2147483646 h 329"/>
              <a:gd name="T26" fmla="*/ 2147483646 w 604"/>
              <a:gd name="T27" fmla="*/ 2147483646 h 329"/>
              <a:gd name="T28" fmla="*/ 2147483646 w 604"/>
              <a:gd name="T29" fmla="*/ 2147483646 h 329"/>
              <a:gd name="T30" fmla="*/ 2147483646 w 604"/>
              <a:gd name="T31" fmla="*/ 2147483646 h 329"/>
              <a:gd name="T32" fmla="*/ 2147483646 w 604"/>
              <a:gd name="T33" fmla="*/ 2147483646 h 329"/>
              <a:gd name="T34" fmla="*/ 2147483646 w 604"/>
              <a:gd name="T35" fmla="*/ 2147483646 h 329"/>
              <a:gd name="T36" fmla="*/ 2147483646 w 604"/>
              <a:gd name="T37" fmla="*/ 2147483646 h 329"/>
              <a:gd name="T38" fmla="*/ 2147483646 w 604"/>
              <a:gd name="T39" fmla="*/ 0 h 329"/>
              <a:gd name="T40" fmla="*/ 2147483646 w 604"/>
              <a:gd name="T41" fmla="*/ 0 h 329"/>
              <a:gd name="T42" fmla="*/ 2147483646 w 604"/>
              <a:gd name="T43" fmla="*/ 0 h 329"/>
              <a:gd name="T44" fmla="*/ 2147483646 w 604"/>
              <a:gd name="T45" fmla="*/ 2147483646 h 329"/>
              <a:gd name="T46" fmla="*/ 2147483646 w 604"/>
              <a:gd name="T47" fmla="*/ 2147483646 h 329"/>
              <a:gd name="T48" fmla="*/ 2147483646 w 604"/>
              <a:gd name="T49" fmla="*/ 2147483646 h 329"/>
              <a:gd name="T50" fmla="*/ 2147483646 w 604"/>
              <a:gd name="T51" fmla="*/ 2147483646 h 329"/>
              <a:gd name="T52" fmla="*/ 2147483646 w 604"/>
              <a:gd name="T53" fmla="*/ 2147483646 h 329"/>
              <a:gd name="T54" fmla="*/ 2147483646 w 604"/>
              <a:gd name="T55" fmla="*/ 2147483646 h 329"/>
              <a:gd name="T56" fmla="*/ 2147483646 w 604"/>
              <a:gd name="T57" fmla="*/ 2147483646 h 329"/>
              <a:gd name="T58" fmla="*/ 2147483646 w 604"/>
              <a:gd name="T59" fmla="*/ 2147483646 h 329"/>
              <a:gd name="T60" fmla="*/ 0 w 604"/>
              <a:gd name="T61" fmla="*/ 2147483646 h 329"/>
              <a:gd name="T62" fmla="*/ 2147483646 w 604"/>
              <a:gd name="T63" fmla="*/ 2147483646 h 329"/>
              <a:gd name="T64" fmla="*/ 2147483646 w 604"/>
              <a:gd name="T65" fmla="*/ 2147483646 h 329"/>
              <a:gd name="T66" fmla="*/ 2147483646 w 604"/>
              <a:gd name="T67" fmla="*/ 2147483646 h 329"/>
              <a:gd name="T68" fmla="*/ 2147483646 w 604"/>
              <a:gd name="T69" fmla="*/ 2147483646 h 329"/>
              <a:gd name="T70" fmla="*/ 2147483646 w 604"/>
              <a:gd name="T71" fmla="*/ 2147483646 h 329"/>
              <a:gd name="T72" fmla="*/ 2147483646 w 604"/>
              <a:gd name="T73" fmla="*/ 2147483646 h 329"/>
              <a:gd name="T74" fmla="*/ 2147483646 w 604"/>
              <a:gd name="T75" fmla="*/ 2147483646 h 329"/>
              <a:gd name="T76" fmla="*/ 2147483646 w 604"/>
              <a:gd name="T77" fmla="*/ 2147483646 h 329"/>
              <a:gd name="T78" fmla="*/ 2147483646 w 604"/>
              <a:gd name="T79" fmla="*/ 2147483646 h 329"/>
              <a:gd name="T80" fmla="*/ 2147483646 w 604"/>
              <a:gd name="T81" fmla="*/ 2147483646 h 329"/>
              <a:gd name="T82" fmla="*/ 2147483646 w 604"/>
              <a:gd name="T83" fmla="*/ 2147483646 h 32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604"/>
              <a:gd name="T127" fmla="*/ 0 h 329"/>
              <a:gd name="T128" fmla="*/ 604 w 604"/>
              <a:gd name="T129" fmla="*/ 329 h 329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604" h="329">
                <a:moveTo>
                  <a:pt x="300" y="329"/>
                </a:moveTo>
                <a:lnTo>
                  <a:pt x="350" y="329"/>
                </a:lnTo>
                <a:lnTo>
                  <a:pt x="397" y="321"/>
                </a:lnTo>
                <a:lnTo>
                  <a:pt x="439" y="311"/>
                </a:lnTo>
                <a:lnTo>
                  <a:pt x="482" y="296"/>
                </a:lnTo>
                <a:lnTo>
                  <a:pt x="514" y="282"/>
                </a:lnTo>
                <a:lnTo>
                  <a:pt x="547" y="261"/>
                </a:lnTo>
                <a:lnTo>
                  <a:pt x="572" y="239"/>
                </a:lnTo>
                <a:lnTo>
                  <a:pt x="589" y="218"/>
                </a:lnTo>
                <a:lnTo>
                  <a:pt x="600" y="189"/>
                </a:lnTo>
                <a:lnTo>
                  <a:pt x="604" y="164"/>
                </a:lnTo>
                <a:lnTo>
                  <a:pt x="600" y="136"/>
                </a:lnTo>
                <a:lnTo>
                  <a:pt x="589" y="111"/>
                </a:lnTo>
                <a:lnTo>
                  <a:pt x="572" y="89"/>
                </a:lnTo>
                <a:lnTo>
                  <a:pt x="547" y="68"/>
                </a:lnTo>
                <a:lnTo>
                  <a:pt x="514" y="47"/>
                </a:lnTo>
                <a:lnTo>
                  <a:pt x="482" y="32"/>
                </a:lnTo>
                <a:lnTo>
                  <a:pt x="439" y="18"/>
                </a:lnTo>
                <a:lnTo>
                  <a:pt x="397" y="7"/>
                </a:lnTo>
                <a:lnTo>
                  <a:pt x="350" y="0"/>
                </a:lnTo>
                <a:lnTo>
                  <a:pt x="304" y="0"/>
                </a:lnTo>
                <a:lnTo>
                  <a:pt x="254" y="0"/>
                </a:lnTo>
                <a:lnTo>
                  <a:pt x="207" y="7"/>
                </a:lnTo>
                <a:lnTo>
                  <a:pt x="165" y="18"/>
                </a:lnTo>
                <a:lnTo>
                  <a:pt x="125" y="32"/>
                </a:lnTo>
                <a:lnTo>
                  <a:pt x="90" y="47"/>
                </a:lnTo>
                <a:lnTo>
                  <a:pt x="61" y="68"/>
                </a:lnTo>
                <a:lnTo>
                  <a:pt x="36" y="89"/>
                </a:lnTo>
                <a:lnTo>
                  <a:pt x="18" y="111"/>
                </a:lnTo>
                <a:lnTo>
                  <a:pt x="4" y="136"/>
                </a:lnTo>
                <a:lnTo>
                  <a:pt x="0" y="164"/>
                </a:lnTo>
                <a:lnTo>
                  <a:pt x="4" y="189"/>
                </a:lnTo>
                <a:lnTo>
                  <a:pt x="18" y="218"/>
                </a:lnTo>
                <a:lnTo>
                  <a:pt x="36" y="239"/>
                </a:lnTo>
                <a:lnTo>
                  <a:pt x="61" y="261"/>
                </a:lnTo>
                <a:lnTo>
                  <a:pt x="90" y="282"/>
                </a:lnTo>
                <a:lnTo>
                  <a:pt x="125" y="296"/>
                </a:lnTo>
                <a:lnTo>
                  <a:pt x="165" y="311"/>
                </a:lnTo>
                <a:lnTo>
                  <a:pt x="207" y="321"/>
                </a:lnTo>
                <a:lnTo>
                  <a:pt x="254" y="329"/>
                </a:lnTo>
                <a:lnTo>
                  <a:pt x="304" y="329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5" name="Freeform 9"/>
          <p:cNvSpPr>
            <a:spLocks/>
          </p:cNvSpPr>
          <p:nvPr/>
        </p:nvSpPr>
        <p:spPr bwMode="auto">
          <a:xfrm>
            <a:off x="685800" y="2652713"/>
            <a:ext cx="908050" cy="425450"/>
          </a:xfrm>
          <a:custGeom>
            <a:avLst/>
            <a:gdLst>
              <a:gd name="T0" fmla="*/ 2147483646 w 603"/>
              <a:gd name="T1" fmla="*/ 2147483646 h 328"/>
              <a:gd name="T2" fmla="*/ 2147483646 w 603"/>
              <a:gd name="T3" fmla="*/ 2147483646 h 328"/>
              <a:gd name="T4" fmla="*/ 2147483646 w 603"/>
              <a:gd name="T5" fmla="*/ 2147483646 h 328"/>
              <a:gd name="T6" fmla="*/ 2147483646 w 603"/>
              <a:gd name="T7" fmla="*/ 2147483646 h 328"/>
              <a:gd name="T8" fmla="*/ 2147483646 w 603"/>
              <a:gd name="T9" fmla="*/ 2147483646 h 328"/>
              <a:gd name="T10" fmla="*/ 2147483646 w 603"/>
              <a:gd name="T11" fmla="*/ 2147483646 h 328"/>
              <a:gd name="T12" fmla="*/ 2147483646 w 603"/>
              <a:gd name="T13" fmla="*/ 2147483646 h 328"/>
              <a:gd name="T14" fmla="*/ 2147483646 w 603"/>
              <a:gd name="T15" fmla="*/ 2147483646 h 328"/>
              <a:gd name="T16" fmla="*/ 2147483646 w 603"/>
              <a:gd name="T17" fmla="*/ 2147483646 h 328"/>
              <a:gd name="T18" fmla="*/ 2147483646 w 603"/>
              <a:gd name="T19" fmla="*/ 2147483646 h 328"/>
              <a:gd name="T20" fmla="*/ 2147483646 w 603"/>
              <a:gd name="T21" fmla="*/ 2147483646 h 328"/>
              <a:gd name="T22" fmla="*/ 2147483646 w 603"/>
              <a:gd name="T23" fmla="*/ 2147483646 h 328"/>
              <a:gd name="T24" fmla="*/ 2147483646 w 603"/>
              <a:gd name="T25" fmla="*/ 2147483646 h 328"/>
              <a:gd name="T26" fmla="*/ 2147483646 w 603"/>
              <a:gd name="T27" fmla="*/ 2147483646 h 328"/>
              <a:gd name="T28" fmla="*/ 2147483646 w 603"/>
              <a:gd name="T29" fmla="*/ 2147483646 h 328"/>
              <a:gd name="T30" fmla="*/ 2147483646 w 603"/>
              <a:gd name="T31" fmla="*/ 2147483646 h 328"/>
              <a:gd name="T32" fmla="*/ 2147483646 w 603"/>
              <a:gd name="T33" fmla="*/ 2147483646 h 328"/>
              <a:gd name="T34" fmla="*/ 2147483646 w 603"/>
              <a:gd name="T35" fmla="*/ 2147483646 h 328"/>
              <a:gd name="T36" fmla="*/ 2147483646 w 603"/>
              <a:gd name="T37" fmla="*/ 2147483646 h 328"/>
              <a:gd name="T38" fmla="*/ 2147483646 w 603"/>
              <a:gd name="T39" fmla="*/ 0 h 328"/>
              <a:gd name="T40" fmla="*/ 2147483646 w 603"/>
              <a:gd name="T41" fmla="*/ 0 h 328"/>
              <a:gd name="T42" fmla="*/ 2147483646 w 603"/>
              <a:gd name="T43" fmla="*/ 0 h 328"/>
              <a:gd name="T44" fmla="*/ 2147483646 w 603"/>
              <a:gd name="T45" fmla="*/ 2147483646 h 328"/>
              <a:gd name="T46" fmla="*/ 2147483646 w 603"/>
              <a:gd name="T47" fmla="*/ 2147483646 h 328"/>
              <a:gd name="T48" fmla="*/ 2147483646 w 603"/>
              <a:gd name="T49" fmla="*/ 2147483646 h 328"/>
              <a:gd name="T50" fmla="*/ 2147483646 w 603"/>
              <a:gd name="T51" fmla="*/ 2147483646 h 328"/>
              <a:gd name="T52" fmla="*/ 2147483646 w 603"/>
              <a:gd name="T53" fmla="*/ 2147483646 h 328"/>
              <a:gd name="T54" fmla="*/ 2147483646 w 603"/>
              <a:gd name="T55" fmla="*/ 2147483646 h 328"/>
              <a:gd name="T56" fmla="*/ 2147483646 w 603"/>
              <a:gd name="T57" fmla="*/ 2147483646 h 328"/>
              <a:gd name="T58" fmla="*/ 2147483646 w 603"/>
              <a:gd name="T59" fmla="*/ 2147483646 h 328"/>
              <a:gd name="T60" fmla="*/ 0 w 603"/>
              <a:gd name="T61" fmla="*/ 2147483646 h 328"/>
              <a:gd name="T62" fmla="*/ 2147483646 w 603"/>
              <a:gd name="T63" fmla="*/ 2147483646 h 328"/>
              <a:gd name="T64" fmla="*/ 2147483646 w 603"/>
              <a:gd name="T65" fmla="*/ 2147483646 h 328"/>
              <a:gd name="T66" fmla="*/ 2147483646 w 603"/>
              <a:gd name="T67" fmla="*/ 2147483646 h 328"/>
              <a:gd name="T68" fmla="*/ 2147483646 w 603"/>
              <a:gd name="T69" fmla="*/ 2147483646 h 328"/>
              <a:gd name="T70" fmla="*/ 2147483646 w 603"/>
              <a:gd name="T71" fmla="*/ 2147483646 h 328"/>
              <a:gd name="T72" fmla="*/ 2147483646 w 603"/>
              <a:gd name="T73" fmla="*/ 2147483646 h 328"/>
              <a:gd name="T74" fmla="*/ 2147483646 w 603"/>
              <a:gd name="T75" fmla="*/ 2147483646 h 328"/>
              <a:gd name="T76" fmla="*/ 2147483646 w 603"/>
              <a:gd name="T77" fmla="*/ 2147483646 h 328"/>
              <a:gd name="T78" fmla="*/ 2147483646 w 603"/>
              <a:gd name="T79" fmla="*/ 2147483646 h 328"/>
              <a:gd name="T80" fmla="*/ 2147483646 w 603"/>
              <a:gd name="T81" fmla="*/ 2147483646 h 328"/>
              <a:gd name="T82" fmla="*/ 2147483646 w 603"/>
              <a:gd name="T83" fmla="*/ 2147483646 h 32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603"/>
              <a:gd name="T127" fmla="*/ 0 h 328"/>
              <a:gd name="T128" fmla="*/ 603 w 603"/>
              <a:gd name="T129" fmla="*/ 328 h 328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603" h="328">
                <a:moveTo>
                  <a:pt x="300" y="328"/>
                </a:moveTo>
                <a:lnTo>
                  <a:pt x="350" y="328"/>
                </a:lnTo>
                <a:lnTo>
                  <a:pt x="396" y="321"/>
                </a:lnTo>
                <a:lnTo>
                  <a:pt x="439" y="311"/>
                </a:lnTo>
                <a:lnTo>
                  <a:pt x="478" y="296"/>
                </a:lnTo>
                <a:lnTo>
                  <a:pt x="514" y="282"/>
                </a:lnTo>
                <a:lnTo>
                  <a:pt x="546" y="261"/>
                </a:lnTo>
                <a:lnTo>
                  <a:pt x="567" y="239"/>
                </a:lnTo>
                <a:lnTo>
                  <a:pt x="585" y="218"/>
                </a:lnTo>
                <a:lnTo>
                  <a:pt x="600" y="189"/>
                </a:lnTo>
                <a:lnTo>
                  <a:pt x="603" y="164"/>
                </a:lnTo>
                <a:lnTo>
                  <a:pt x="600" y="136"/>
                </a:lnTo>
                <a:lnTo>
                  <a:pt x="585" y="111"/>
                </a:lnTo>
                <a:lnTo>
                  <a:pt x="567" y="89"/>
                </a:lnTo>
                <a:lnTo>
                  <a:pt x="546" y="68"/>
                </a:lnTo>
                <a:lnTo>
                  <a:pt x="514" y="46"/>
                </a:lnTo>
                <a:lnTo>
                  <a:pt x="478" y="32"/>
                </a:lnTo>
                <a:lnTo>
                  <a:pt x="439" y="18"/>
                </a:lnTo>
                <a:lnTo>
                  <a:pt x="396" y="7"/>
                </a:lnTo>
                <a:lnTo>
                  <a:pt x="350" y="0"/>
                </a:lnTo>
                <a:lnTo>
                  <a:pt x="300" y="0"/>
                </a:lnTo>
                <a:lnTo>
                  <a:pt x="253" y="0"/>
                </a:lnTo>
                <a:lnTo>
                  <a:pt x="207" y="7"/>
                </a:lnTo>
                <a:lnTo>
                  <a:pt x="164" y="18"/>
                </a:lnTo>
                <a:lnTo>
                  <a:pt x="121" y="32"/>
                </a:lnTo>
                <a:lnTo>
                  <a:pt x="89" y="46"/>
                </a:lnTo>
                <a:lnTo>
                  <a:pt x="57" y="68"/>
                </a:lnTo>
                <a:lnTo>
                  <a:pt x="32" y="89"/>
                </a:lnTo>
                <a:lnTo>
                  <a:pt x="14" y="111"/>
                </a:lnTo>
                <a:lnTo>
                  <a:pt x="3" y="136"/>
                </a:lnTo>
                <a:lnTo>
                  <a:pt x="0" y="164"/>
                </a:lnTo>
                <a:lnTo>
                  <a:pt x="3" y="189"/>
                </a:lnTo>
                <a:lnTo>
                  <a:pt x="14" y="218"/>
                </a:lnTo>
                <a:lnTo>
                  <a:pt x="32" y="239"/>
                </a:lnTo>
                <a:lnTo>
                  <a:pt x="57" y="261"/>
                </a:lnTo>
                <a:lnTo>
                  <a:pt x="89" y="282"/>
                </a:lnTo>
                <a:lnTo>
                  <a:pt x="121" y="296"/>
                </a:lnTo>
                <a:lnTo>
                  <a:pt x="164" y="311"/>
                </a:lnTo>
                <a:lnTo>
                  <a:pt x="207" y="321"/>
                </a:lnTo>
                <a:lnTo>
                  <a:pt x="253" y="328"/>
                </a:lnTo>
                <a:lnTo>
                  <a:pt x="300" y="328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6" name="Freeform 10"/>
          <p:cNvSpPr>
            <a:spLocks/>
          </p:cNvSpPr>
          <p:nvPr/>
        </p:nvSpPr>
        <p:spPr bwMode="auto">
          <a:xfrm>
            <a:off x="777875" y="1609725"/>
            <a:ext cx="908050" cy="431800"/>
          </a:xfrm>
          <a:custGeom>
            <a:avLst/>
            <a:gdLst>
              <a:gd name="T0" fmla="*/ 2147483646 w 603"/>
              <a:gd name="T1" fmla="*/ 2147483646 h 332"/>
              <a:gd name="T2" fmla="*/ 2147483646 w 603"/>
              <a:gd name="T3" fmla="*/ 2147483646 h 332"/>
              <a:gd name="T4" fmla="*/ 2147483646 w 603"/>
              <a:gd name="T5" fmla="*/ 2147483646 h 332"/>
              <a:gd name="T6" fmla="*/ 2147483646 w 603"/>
              <a:gd name="T7" fmla="*/ 2147483646 h 332"/>
              <a:gd name="T8" fmla="*/ 2147483646 w 603"/>
              <a:gd name="T9" fmla="*/ 2147483646 h 332"/>
              <a:gd name="T10" fmla="*/ 2147483646 w 603"/>
              <a:gd name="T11" fmla="*/ 2147483646 h 332"/>
              <a:gd name="T12" fmla="*/ 2147483646 w 603"/>
              <a:gd name="T13" fmla="*/ 2147483646 h 332"/>
              <a:gd name="T14" fmla="*/ 2147483646 w 603"/>
              <a:gd name="T15" fmla="*/ 2147483646 h 332"/>
              <a:gd name="T16" fmla="*/ 2147483646 w 603"/>
              <a:gd name="T17" fmla="*/ 2147483646 h 332"/>
              <a:gd name="T18" fmla="*/ 2147483646 w 603"/>
              <a:gd name="T19" fmla="*/ 2147483646 h 332"/>
              <a:gd name="T20" fmla="*/ 2147483646 w 603"/>
              <a:gd name="T21" fmla="*/ 2147483646 h 332"/>
              <a:gd name="T22" fmla="*/ 2147483646 w 603"/>
              <a:gd name="T23" fmla="*/ 2147483646 h 332"/>
              <a:gd name="T24" fmla="*/ 2147483646 w 603"/>
              <a:gd name="T25" fmla="*/ 2147483646 h 332"/>
              <a:gd name="T26" fmla="*/ 2147483646 w 603"/>
              <a:gd name="T27" fmla="*/ 2147483646 h 332"/>
              <a:gd name="T28" fmla="*/ 2147483646 w 603"/>
              <a:gd name="T29" fmla="*/ 2147483646 h 332"/>
              <a:gd name="T30" fmla="*/ 2147483646 w 603"/>
              <a:gd name="T31" fmla="*/ 2147483646 h 332"/>
              <a:gd name="T32" fmla="*/ 2147483646 w 603"/>
              <a:gd name="T33" fmla="*/ 2147483646 h 332"/>
              <a:gd name="T34" fmla="*/ 2147483646 w 603"/>
              <a:gd name="T35" fmla="*/ 2147483646 h 332"/>
              <a:gd name="T36" fmla="*/ 2147483646 w 603"/>
              <a:gd name="T37" fmla="*/ 2147483646 h 332"/>
              <a:gd name="T38" fmla="*/ 2147483646 w 603"/>
              <a:gd name="T39" fmla="*/ 2147483646 h 332"/>
              <a:gd name="T40" fmla="*/ 2147483646 w 603"/>
              <a:gd name="T41" fmla="*/ 0 h 332"/>
              <a:gd name="T42" fmla="*/ 2147483646 w 603"/>
              <a:gd name="T43" fmla="*/ 2147483646 h 332"/>
              <a:gd name="T44" fmla="*/ 2147483646 w 603"/>
              <a:gd name="T45" fmla="*/ 2147483646 h 332"/>
              <a:gd name="T46" fmla="*/ 2147483646 w 603"/>
              <a:gd name="T47" fmla="*/ 2147483646 h 332"/>
              <a:gd name="T48" fmla="*/ 2147483646 w 603"/>
              <a:gd name="T49" fmla="*/ 2147483646 h 332"/>
              <a:gd name="T50" fmla="*/ 2147483646 w 603"/>
              <a:gd name="T51" fmla="*/ 2147483646 h 332"/>
              <a:gd name="T52" fmla="*/ 2147483646 w 603"/>
              <a:gd name="T53" fmla="*/ 2147483646 h 332"/>
              <a:gd name="T54" fmla="*/ 2147483646 w 603"/>
              <a:gd name="T55" fmla="*/ 2147483646 h 332"/>
              <a:gd name="T56" fmla="*/ 2147483646 w 603"/>
              <a:gd name="T57" fmla="*/ 2147483646 h 332"/>
              <a:gd name="T58" fmla="*/ 2147483646 w 603"/>
              <a:gd name="T59" fmla="*/ 2147483646 h 332"/>
              <a:gd name="T60" fmla="*/ 0 w 603"/>
              <a:gd name="T61" fmla="*/ 2147483646 h 332"/>
              <a:gd name="T62" fmla="*/ 2147483646 w 603"/>
              <a:gd name="T63" fmla="*/ 2147483646 h 332"/>
              <a:gd name="T64" fmla="*/ 2147483646 w 603"/>
              <a:gd name="T65" fmla="*/ 2147483646 h 332"/>
              <a:gd name="T66" fmla="*/ 2147483646 w 603"/>
              <a:gd name="T67" fmla="*/ 2147483646 h 332"/>
              <a:gd name="T68" fmla="*/ 2147483646 w 603"/>
              <a:gd name="T69" fmla="*/ 2147483646 h 332"/>
              <a:gd name="T70" fmla="*/ 2147483646 w 603"/>
              <a:gd name="T71" fmla="*/ 2147483646 h 332"/>
              <a:gd name="T72" fmla="*/ 2147483646 w 603"/>
              <a:gd name="T73" fmla="*/ 2147483646 h 332"/>
              <a:gd name="T74" fmla="*/ 2147483646 w 603"/>
              <a:gd name="T75" fmla="*/ 2147483646 h 332"/>
              <a:gd name="T76" fmla="*/ 2147483646 w 603"/>
              <a:gd name="T77" fmla="*/ 2147483646 h 332"/>
              <a:gd name="T78" fmla="*/ 2147483646 w 603"/>
              <a:gd name="T79" fmla="*/ 2147483646 h 332"/>
              <a:gd name="T80" fmla="*/ 2147483646 w 603"/>
              <a:gd name="T81" fmla="*/ 2147483646 h 332"/>
              <a:gd name="T82" fmla="*/ 2147483646 w 603"/>
              <a:gd name="T83" fmla="*/ 2147483646 h 33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603"/>
              <a:gd name="T127" fmla="*/ 0 h 332"/>
              <a:gd name="T128" fmla="*/ 603 w 603"/>
              <a:gd name="T129" fmla="*/ 332 h 332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603" h="332">
                <a:moveTo>
                  <a:pt x="299" y="328"/>
                </a:moveTo>
                <a:lnTo>
                  <a:pt x="349" y="328"/>
                </a:lnTo>
                <a:lnTo>
                  <a:pt x="396" y="321"/>
                </a:lnTo>
                <a:lnTo>
                  <a:pt x="442" y="314"/>
                </a:lnTo>
                <a:lnTo>
                  <a:pt x="481" y="300"/>
                </a:lnTo>
                <a:lnTo>
                  <a:pt x="514" y="282"/>
                </a:lnTo>
                <a:lnTo>
                  <a:pt x="546" y="264"/>
                </a:lnTo>
                <a:lnTo>
                  <a:pt x="571" y="243"/>
                </a:lnTo>
                <a:lnTo>
                  <a:pt x="589" y="218"/>
                </a:lnTo>
                <a:lnTo>
                  <a:pt x="599" y="193"/>
                </a:lnTo>
                <a:lnTo>
                  <a:pt x="603" y="168"/>
                </a:lnTo>
                <a:lnTo>
                  <a:pt x="599" y="139"/>
                </a:lnTo>
                <a:lnTo>
                  <a:pt x="589" y="114"/>
                </a:lnTo>
                <a:lnTo>
                  <a:pt x="571" y="89"/>
                </a:lnTo>
                <a:lnTo>
                  <a:pt x="546" y="68"/>
                </a:lnTo>
                <a:lnTo>
                  <a:pt x="514" y="50"/>
                </a:lnTo>
                <a:lnTo>
                  <a:pt x="481" y="32"/>
                </a:lnTo>
                <a:lnTo>
                  <a:pt x="442" y="21"/>
                </a:lnTo>
                <a:lnTo>
                  <a:pt x="396" y="10"/>
                </a:lnTo>
                <a:lnTo>
                  <a:pt x="349" y="3"/>
                </a:lnTo>
                <a:lnTo>
                  <a:pt x="303" y="0"/>
                </a:lnTo>
                <a:lnTo>
                  <a:pt x="253" y="3"/>
                </a:lnTo>
                <a:lnTo>
                  <a:pt x="207" y="10"/>
                </a:lnTo>
                <a:lnTo>
                  <a:pt x="164" y="21"/>
                </a:lnTo>
                <a:lnTo>
                  <a:pt x="124" y="32"/>
                </a:lnTo>
                <a:lnTo>
                  <a:pt x="89" y="50"/>
                </a:lnTo>
                <a:lnTo>
                  <a:pt x="60" y="68"/>
                </a:lnTo>
                <a:lnTo>
                  <a:pt x="35" y="89"/>
                </a:lnTo>
                <a:lnTo>
                  <a:pt x="17" y="114"/>
                </a:lnTo>
                <a:lnTo>
                  <a:pt x="3" y="139"/>
                </a:lnTo>
                <a:lnTo>
                  <a:pt x="0" y="168"/>
                </a:lnTo>
                <a:lnTo>
                  <a:pt x="3" y="193"/>
                </a:lnTo>
                <a:lnTo>
                  <a:pt x="17" y="218"/>
                </a:lnTo>
                <a:lnTo>
                  <a:pt x="35" y="243"/>
                </a:lnTo>
                <a:lnTo>
                  <a:pt x="60" y="264"/>
                </a:lnTo>
                <a:lnTo>
                  <a:pt x="89" y="282"/>
                </a:lnTo>
                <a:lnTo>
                  <a:pt x="124" y="300"/>
                </a:lnTo>
                <a:lnTo>
                  <a:pt x="164" y="314"/>
                </a:lnTo>
                <a:lnTo>
                  <a:pt x="207" y="321"/>
                </a:lnTo>
                <a:lnTo>
                  <a:pt x="253" y="328"/>
                </a:lnTo>
                <a:lnTo>
                  <a:pt x="303" y="332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7" name="Freeform 11"/>
          <p:cNvSpPr>
            <a:spLocks/>
          </p:cNvSpPr>
          <p:nvPr/>
        </p:nvSpPr>
        <p:spPr bwMode="auto">
          <a:xfrm>
            <a:off x="3228975" y="2346325"/>
            <a:ext cx="1473200" cy="547688"/>
          </a:xfrm>
          <a:custGeom>
            <a:avLst/>
            <a:gdLst>
              <a:gd name="T0" fmla="*/ 2147483646 w 978"/>
              <a:gd name="T1" fmla="*/ 2147483646 h 422"/>
              <a:gd name="T2" fmla="*/ 2147483646 w 978"/>
              <a:gd name="T3" fmla="*/ 2147483646 h 422"/>
              <a:gd name="T4" fmla="*/ 2147483646 w 978"/>
              <a:gd name="T5" fmla="*/ 2147483646 h 422"/>
              <a:gd name="T6" fmla="*/ 2147483646 w 978"/>
              <a:gd name="T7" fmla="*/ 2147483646 h 422"/>
              <a:gd name="T8" fmla="*/ 2147483646 w 978"/>
              <a:gd name="T9" fmla="*/ 2147483646 h 422"/>
              <a:gd name="T10" fmla="*/ 2147483646 w 978"/>
              <a:gd name="T11" fmla="*/ 2147483646 h 422"/>
              <a:gd name="T12" fmla="*/ 2147483646 w 978"/>
              <a:gd name="T13" fmla="*/ 2147483646 h 422"/>
              <a:gd name="T14" fmla="*/ 2147483646 w 978"/>
              <a:gd name="T15" fmla="*/ 2147483646 h 422"/>
              <a:gd name="T16" fmla="*/ 2147483646 w 978"/>
              <a:gd name="T17" fmla="*/ 2147483646 h 422"/>
              <a:gd name="T18" fmla="*/ 2147483646 w 978"/>
              <a:gd name="T19" fmla="*/ 2147483646 h 422"/>
              <a:gd name="T20" fmla="*/ 2147483646 w 978"/>
              <a:gd name="T21" fmla="*/ 2147483646 h 422"/>
              <a:gd name="T22" fmla="*/ 2147483646 w 978"/>
              <a:gd name="T23" fmla="*/ 2147483646 h 422"/>
              <a:gd name="T24" fmla="*/ 2147483646 w 978"/>
              <a:gd name="T25" fmla="*/ 2147483646 h 422"/>
              <a:gd name="T26" fmla="*/ 2147483646 w 978"/>
              <a:gd name="T27" fmla="*/ 2147483646 h 422"/>
              <a:gd name="T28" fmla="*/ 2147483646 w 978"/>
              <a:gd name="T29" fmla="*/ 2147483646 h 422"/>
              <a:gd name="T30" fmla="*/ 2147483646 w 978"/>
              <a:gd name="T31" fmla="*/ 2147483646 h 422"/>
              <a:gd name="T32" fmla="*/ 2147483646 w 978"/>
              <a:gd name="T33" fmla="*/ 2147483646 h 422"/>
              <a:gd name="T34" fmla="*/ 2147483646 w 978"/>
              <a:gd name="T35" fmla="*/ 2147483646 h 422"/>
              <a:gd name="T36" fmla="*/ 2147483646 w 978"/>
              <a:gd name="T37" fmla="*/ 2147483646 h 422"/>
              <a:gd name="T38" fmla="*/ 2147483646 w 978"/>
              <a:gd name="T39" fmla="*/ 2147483646 h 422"/>
              <a:gd name="T40" fmla="*/ 2147483646 w 978"/>
              <a:gd name="T41" fmla="*/ 0 h 422"/>
              <a:gd name="T42" fmla="*/ 2147483646 w 978"/>
              <a:gd name="T43" fmla="*/ 2147483646 h 422"/>
              <a:gd name="T44" fmla="*/ 2147483646 w 978"/>
              <a:gd name="T45" fmla="*/ 2147483646 h 422"/>
              <a:gd name="T46" fmla="*/ 2147483646 w 978"/>
              <a:gd name="T47" fmla="*/ 2147483646 h 422"/>
              <a:gd name="T48" fmla="*/ 2147483646 w 978"/>
              <a:gd name="T49" fmla="*/ 2147483646 h 422"/>
              <a:gd name="T50" fmla="*/ 2147483646 w 978"/>
              <a:gd name="T51" fmla="*/ 2147483646 h 422"/>
              <a:gd name="T52" fmla="*/ 2147483646 w 978"/>
              <a:gd name="T53" fmla="*/ 2147483646 h 422"/>
              <a:gd name="T54" fmla="*/ 2147483646 w 978"/>
              <a:gd name="T55" fmla="*/ 2147483646 h 422"/>
              <a:gd name="T56" fmla="*/ 2147483646 w 978"/>
              <a:gd name="T57" fmla="*/ 2147483646 h 422"/>
              <a:gd name="T58" fmla="*/ 2147483646 w 978"/>
              <a:gd name="T59" fmla="*/ 2147483646 h 422"/>
              <a:gd name="T60" fmla="*/ 0 w 978"/>
              <a:gd name="T61" fmla="*/ 2147483646 h 422"/>
              <a:gd name="T62" fmla="*/ 2147483646 w 978"/>
              <a:gd name="T63" fmla="*/ 2147483646 h 422"/>
              <a:gd name="T64" fmla="*/ 2147483646 w 978"/>
              <a:gd name="T65" fmla="*/ 2147483646 h 422"/>
              <a:gd name="T66" fmla="*/ 2147483646 w 978"/>
              <a:gd name="T67" fmla="*/ 2147483646 h 422"/>
              <a:gd name="T68" fmla="*/ 2147483646 w 978"/>
              <a:gd name="T69" fmla="*/ 2147483646 h 422"/>
              <a:gd name="T70" fmla="*/ 2147483646 w 978"/>
              <a:gd name="T71" fmla="*/ 2147483646 h 422"/>
              <a:gd name="T72" fmla="*/ 2147483646 w 978"/>
              <a:gd name="T73" fmla="*/ 2147483646 h 422"/>
              <a:gd name="T74" fmla="*/ 2147483646 w 978"/>
              <a:gd name="T75" fmla="*/ 2147483646 h 422"/>
              <a:gd name="T76" fmla="*/ 2147483646 w 978"/>
              <a:gd name="T77" fmla="*/ 2147483646 h 422"/>
              <a:gd name="T78" fmla="*/ 2147483646 w 978"/>
              <a:gd name="T79" fmla="*/ 2147483646 h 422"/>
              <a:gd name="T80" fmla="*/ 2147483646 w 978"/>
              <a:gd name="T81" fmla="*/ 2147483646 h 422"/>
              <a:gd name="T82" fmla="*/ 2147483646 w 978"/>
              <a:gd name="T83" fmla="*/ 2147483646 h 42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978"/>
              <a:gd name="T127" fmla="*/ 0 h 422"/>
              <a:gd name="T128" fmla="*/ 978 w 978"/>
              <a:gd name="T129" fmla="*/ 422 h 422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978" h="422">
                <a:moveTo>
                  <a:pt x="489" y="418"/>
                </a:moveTo>
                <a:lnTo>
                  <a:pt x="568" y="418"/>
                </a:lnTo>
                <a:lnTo>
                  <a:pt x="639" y="411"/>
                </a:lnTo>
                <a:lnTo>
                  <a:pt x="707" y="397"/>
                </a:lnTo>
                <a:lnTo>
                  <a:pt x="771" y="379"/>
                </a:lnTo>
                <a:lnTo>
                  <a:pt x="829" y="357"/>
                </a:lnTo>
                <a:lnTo>
                  <a:pt x="878" y="336"/>
                </a:lnTo>
                <a:lnTo>
                  <a:pt x="921" y="307"/>
                </a:lnTo>
                <a:lnTo>
                  <a:pt x="950" y="275"/>
                </a:lnTo>
                <a:lnTo>
                  <a:pt x="971" y="243"/>
                </a:lnTo>
                <a:lnTo>
                  <a:pt x="978" y="211"/>
                </a:lnTo>
                <a:lnTo>
                  <a:pt x="971" y="175"/>
                </a:lnTo>
                <a:lnTo>
                  <a:pt x="950" y="143"/>
                </a:lnTo>
                <a:lnTo>
                  <a:pt x="921" y="115"/>
                </a:lnTo>
                <a:lnTo>
                  <a:pt x="878" y="86"/>
                </a:lnTo>
                <a:lnTo>
                  <a:pt x="829" y="61"/>
                </a:lnTo>
                <a:lnTo>
                  <a:pt x="771" y="40"/>
                </a:lnTo>
                <a:lnTo>
                  <a:pt x="707" y="22"/>
                </a:lnTo>
                <a:lnTo>
                  <a:pt x="639" y="11"/>
                </a:lnTo>
                <a:lnTo>
                  <a:pt x="568" y="4"/>
                </a:lnTo>
                <a:lnTo>
                  <a:pt x="493" y="0"/>
                </a:lnTo>
                <a:lnTo>
                  <a:pt x="418" y="4"/>
                </a:lnTo>
                <a:lnTo>
                  <a:pt x="343" y="11"/>
                </a:lnTo>
                <a:lnTo>
                  <a:pt x="275" y="22"/>
                </a:lnTo>
                <a:lnTo>
                  <a:pt x="211" y="40"/>
                </a:lnTo>
                <a:lnTo>
                  <a:pt x="154" y="61"/>
                </a:lnTo>
                <a:lnTo>
                  <a:pt x="100" y="86"/>
                </a:lnTo>
                <a:lnTo>
                  <a:pt x="61" y="115"/>
                </a:lnTo>
                <a:lnTo>
                  <a:pt x="29" y="143"/>
                </a:lnTo>
                <a:lnTo>
                  <a:pt x="7" y="175"/>
                </a:lnTo>
                <a:lnTo>
                  <a:pt x="0" y="211"/>
                </a:lnTo>
                <a:lnTo>
                  <a:pt x="7" y="243"/>
                </a:lnTo>
                <a:lnTo>
                  <a:pt x="29" y="275"/>
                </a:lnTo>
                <a:lnTo>
                  <a:pt x="61" y="307"/>
                </a:lnTo>
                <a:lnTo>
                  <a:pt x="100" y="336"/>
                </a:lnTo>
                <a:lnTo>
                  <a:pt x="154" y="357"/>
                </a:lnTo>
                <a:lnTo>
                  <a:pt x="211" y="379"/>
                </a:lnTo>
                <a:lnTo>
                  <a:pt x="275" y="397"/>
                </a:lnTo>
                <a:lnTo>
                  <a:pt x="343" y="411"/>
                </a:lnTo>
                <a:lnTo>
                  <a:pt x="418" y="418"/>
                </a:lnTo>
                <a:lnTo>
                  <a:pt x="493" y="422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8" name="Freeform 12"/>
          <p:cNvSpPr>
            <a:spLocks/>
          </p:cNvSpPr>
          <p:nvPr/>
        </p:nvSpPr>
        <p:spPr bwMode="auto">
          <a:xfrm>
            <a:off x="3625850" y="3230563"/>
            <a:ext cx="911225" cy="427037"/>
          </a:xfrm>
          <a:custGeom>
            <a:avLst/>
            <a:gdLst>
              <a:gd name="T0" fmla="*/ 2147483646 w 604"/>
              <a:gd name="T1" fmla="*/ 2147483646 h 329"/>
              <a:gd name="T2" fmla="*/ 2147483646 w 604"/>
              <a:gd name="T3" fmla="*/ 2147483646 h 329"/>
              <a:gd name="T4" fmla="*/ 2147483646 w 604"/>
              <a:gd name="T5" fmla="*/ 2147483646 h 329"/>
              <a:gd name="T6" fmla="*/ 2147483646 w 604"/>
              <a:gd name="T7" fmla="*/ 2147483646 h 329"/>
              <a:gd name="T8" fmla="*/ 2147483646 w 604"/>
              <a:gd name="T9" fmla="*/ 2147483646 h 329"/>
              <a:gd name="T10" fmla="*/ 2147483646 w 604"/>
              <a:gd name="T11" fmla="*/ 2147483646 h 329"/>
              <a:gd name="T12" fmla="*/ 2147483646 w 604"/>
              <a:gd name="T13" fmla="*/ 2147483646 h 329"/>
              <a:gd name="T14" fmla="*/ 2147483646 w 604"/>
              <a:gd name="T15" fmla="*/ 2147483646 h 329"/>
              <a:gd name="T16" fmla="*/ 2147483646 w 604"/>
              <a:gd name="T17" fmla="*/ 2147483646 h 329"/>
              <a:gd name="T18" fmla="*/ 2147483646 w 604"/>
              <a:gd name="T19" fmla="*/ 2147483646 h 329"/>
              <a:gd name="T20" fmla="*/ 2147483646 w 604"/>
              <a:gd name="T21" fmla="*/ 2147483646 h 329"/>
              <a:gd name="T22" fmla="*/ 2147483646 w 604"/>
              <a:gd name="T23" fmla="*/ 2147483646 h 329"/>
              <a:gd name="T24" fmla="*/ 2147483646 w 604"/>
              <a:gd name="T25" fmla="*/ 2147483646 h 329"/>
              <a:gd name="T26" fmla="*/ 2147483646 w 604"/>
              <a:gd name="T27" fmla="*/ 2147483646 h 329"/>
              <a:gd name="T28" fmla="*/ 2147483646 w 604"/>
              <a:gd name="T29" fmla="*/ 2147483646 h 329"/>
              <a:gd name="T30" fmla="*/ 2147483646 w 604"/>
              <a:gd name="T31" fmla="*/ 2147483646 h 329"/>
              <a:gd name="T32" fmla="*/ 2147483646 w 604"/>
              <a:gd name="T33" fmla="*/ 2147483646 h 329"/>
              <a:gd name="T34" fmla="*/ 2147483646 w 604"/>
              <a:gd name="T35" fmla="*/ 2147483646 h 329"/>
              <a:gd name="T36" fmla="*/ 2147483646 w 604"/>
              <a:gd name="T37" fmla="*/ 2147483646 h 329"/>
              <a:gd name="T38" fmla="*/ 2147483646 w 604"/>
              <a:gd name="T39" fmla="*/ 2147483646 h 329"/>
              <a:gd name="T40" fmla="*/ 2147483646 w 604"/>
              <a:gd name="T41" fmla="*/ 0 h 329"/>
              <a:gd name="T42" fmla="*/ 2147483646 w 604"/>
              <a:gd name="T43" fmla="*/ 2147483646 h 329"/>
              <a:gd name="T44" fmla="*/ 2147483646 w 604"/>
              <a:gd name="T45" fmla="*/ 2147483646 h 329"/>
              <a:gd name="T46" fmla="*/ 2147483646 w 604"/>
              <a:gd name="T47" fmla="*/ 2147483646 h 329"/>
              <a:gd name="T48" fmla="*/ 2147483646 w 604"/>
              <a:gd name="T49" fmla="*/ 2147483646 h 329"/>
              <a:gd name="T50" fmla="*/ 2147483646 w 604"/>
              <a:gd name="T51" fmla="*/ 2147483646 h 329"/>
              <a:gd name="T52" fmla="*/ 2147483646 w 604"/>
              <a:gd name="T53" fmla="*/ 2147483646 h 329"/>
              <a:gd name="T54" fmla="*/ 2147483646 w 604"/>
              <a:gd name="T55" fmla="*/ 2147483646 h 329"/>
              <a:gd name="T56" fmla="*/ 2147483646 w 604"/>
              <a:gd name="T57" fmla="*/ 2147483646 h 329"/>
              <a:gd name="T58" fmla="*/ 2147483646 w 604"/>
              <a:gd name="T59" fmla="*/ 2147483646 h 329"/>
              <a:gd name="T60" fmla="*/ 0 w 604"/>
              <a:gd name="T61" fmla="*/ 2147483646 h 329"/>
              <a:gd name="T62" fmla="*/ 2147483646 w 604"/>
              <a:gd name="T63" fmla="*/ 2147483646 h 329"/>
              <a:gd name="T64" fmla="*/ 2147483646 w 604"/>
              <a:gd name="T65" fmla="*/ 2147483646 h 329"/>
              <a:gd name="T66" fmla="*/ 2147483646 w 604"/>
              <a:gd name="T67" fmla="*/ 2147483646 h 329"/>
              <a:gd name="T68" fmla="*/ 2147483646 w 604"/>
              <a:gd name="T69" fmla="*/ 2147483646 h 329"/>
              <a:gd name="T70" fmla="*/ 2147483646 w 604"/>
              <a:gd name="T71" fmla="*/ 2147483646 h 329"/>
              <a:gd name="T72" fmla="*/ 2147483646 w 604"/>
              <a:gd name="T73" fmla="*/ 2147483646 h 329"/>
              <a:gd name="T74" fmla="*/ 2147483646 w 604"/>
              <a:gd name="T75" fmla="*/ 2147483646 h 329"/>
              <a:gd name="T76" fmla="*/ 2147483646 w 604"/>
              <a:gd name="T77" fmla="*/ 2147483646 h 329"/>
              <a:gd name="T78" fmla="*/ 2147483646 w 604"/>
              <a:gd name="T79" fmla="*/ 2147483646 h 329"/>
              <a:gd name="T80" fmla="*/ 2147483646 w 604"/>
              <a:gd name="T81" fmla="*/ 2147483646 h 329"/>
              <a:gd name="T82" fmla="*/ 2147483646 w 604"/>
              <a:gd name="T83" fmla="*/ 2147483646 h 32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604"/>
              <a:gd name="T127" fmla="*/ 0 h 329"/>
              <a:gd name="T128" fmla="*/ 604 w 604"/>
              <a:gd name="T129" fmla="*/ 329 h 329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604" h="329">
                <a:moveTo>
                  <a:pt x="300" y="329"/>
                </a:moveTo>
                <a:lnTo>
                  <a:pt x="350" y="329"/>
                </a:lnTo>
                <a:lnTo>
                  <a:pt x="397" y="321"/>
                </a:lnTo>
                <a:lnTo>
                  <a:pt x="440" y="311"/>
                </a:lnTo>
                <a:lnTo>
                  <a:pt x="479" y="300"/>
                </a:lnTo>
                <a:lnTo>
                  <a:pt x="515" y="282"/>
                </a:lnTo>
                <a:lnTo>
                  <a:pt x="547" y="264"/>
                </a:lnTo>
                <a:lnTo>
                  <a:pt x="572" y="243"/>
                </a:lnTo>
                <a:lnTo>
                  <a:pt x="590" y="218"/>
                </a:lnTo>
                <a:lnTo>
                  <a:pt x="600" y="193"/>
                </a:lnTo>
                <a:lnTo>
                  <a:pt x="604" y="164"/>
                </a:lnTo>
                <a:lnTo>
                  <a:pt x="600" y="139"/>
                </a:lnTo>
                <a:lnTo>
                  <a:pt x="590" y="114"/>
                </a:lnTo>
                <a:lnTo>
                  <a:pt x="572" y="89"/>
                </a:lnTo>
                <a:lnTo>
                  <a:pt x="547" y="68"/>
                </a:lnTo>
                <a:lnTo>
                  <a:pt x="515" y="50"/>
                </a:lnTo>
                <a:lnTo>
                  <a:pt x="479" y="32"/>
                </a:lnTo>
                <a:lnTo>
                  <a:pt x="440" y="18"/>
                </a:lnTo>
                <a:lnTo>
                  <a:pt x="397" y="7"/>
                </a:lnTo>
                <a:lnTo>
                  <a:pt x="350" y="4"/>
                </a:lnTo>
                <a:lnTo>
                  <a:pt x="300" y="0"/>
                </a:lnTo>
                <a:lnTo>
                  <a:pt x="254" y="4"/>
                </a:lnTo>
                <a:lnTo>
                  <a:pt x="208" y="7"/>
                </a:lnTo>
                <a:lnTo>
                  <a:pt x="165" y="18"/>
                </a:lnTo>
                <a:lnTo>
                  <a:pt x="125" y="32"/>
                </a:lnTo>
                <a:lnTo>
                  <a:pt x="90" y="50"/>
                </a:lnTo>
                <a:lnTo>
                  <a:pt x="58" y="68"/>
                </a:lnTo>
                <a:lnTo>
                  <a:pt x="33" y="89"/>
                </a:lnTo>
                <a:lnTo>
                  <a:pt x="15" y="114"/>
                </a:lnTo>
                <a:lnTo>
                  <a:pt x="4" y="139"/>
                </a:lnTo>
                <a:lnTo>
                  <a:pt x="0" y="164"/>
                </a:lnTo>
                <a:lnTo>
                  <a:pt x="4" y="193"/>
                </a:lnTo>
                <a:lnTo>
                  <a:pt x="15" y="218"/>
                </a:lnTo>
                <a:lnTo>
                  <a:pt x="33" y="243"/>
                </a:lnTo>
                <a:lnTo>
                  <a:pt x="58" y="264"/>
                </a:lnTo>
                <a:lnTo>
                  <a:pt x="90" y="282"/>
                </a:lnTo>
                <a:lnTo>
                  <a:pt x="125" y="300"/>
                </a:lnTo>
                <a:lnTo>
                  <a:pt x="165" y="311"/>
                </a:lnTo>
                <a:lnTo>
                  <a:pt x="208" y="321"/>
                </a:lnTo>
                <a:lnTo>
                  <a:pt x="254" y="329"/>
                </a:lnTo>
                <a:lnTo>
                  <a:pt x="300" y="329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9" name="Freeform 13"/>
          <p:cNvSpPr>
            <a:spLocks/>
          </p:cNvSpPr>
          <p:nvPr/>
        </p:nvSpPr>
        <p:spPr bwMode="auto">
          <a:xfrm>
            <a:off x="2755900" y="2921000"/>
            <a:ext cx="903288" cy="430213"/>
          </a:xfrm>
          <a:custGeom>
            <a:avLst/>
            <a:gdLst>
              <a:gd name="T0" fmla="*/ 2147483646 w 600"/>
              <a:gd name="T1" fmla="*/ 2147483646 h 332"/>
              <a:gd name="T2" fmla="*/ 2147483646 w 600"/>
              <a:gd name="T3" fmla="*/ 2147483646 h 332"/>
              <a:gd name="T4" fmla="*/ 2147483646 w 600"/>
              <a:gd name="T5" fmla="*/ 2147483646 h 332"/>
              <a:gd name="T6" fmla="*/ 2147483646 w 600"/>
              <a:gd name="T7" fmla="*/ 2147483646 h 332"/>
              <a:gd name="T8" fmla="*/ 2147483646 w 600"/>
              <a:gd name="T9" fmla="*/ 2147483646 h 332"/>
              <a:gd name="T10" fmla="*/ 2147483646 w 600"/>
              <a:gd name="T11" fmla="*/ 2147483646 h 332"/>
              <a:gd name="T12" fmla="*/ 2147483646 w 600"/>
              <a:gd name="T13" fmla="*/ 2147483646 h 332"/>
              <a:gd name="T14" fmla="*/ 2147483646 w 600"/>
              <a:gd name="T15" fmla="*/ 2147483646 h 332"/>
              <a:gd name="T16" fmla="*/ 2147483646 w 600"/>
              <a:gd name="T17" fmla="*/ 2147483646 h 332"/>
              <a:gd name="T18" fmla="*/ 2147483646 w 600"/>
              <a:gd name="T19" fmla="*/ 2147483646 h 332"/>
              <a:gd name="T20" fmla="*/ 2147483646 w 600"/>
              <a:gd name="T21" fmla="*/ 2147483646 h 332"/>
              <a:gd name="T22" fmla="*/ 2147483646 w 600"/>
              <a:gd name="T23" fmla="*/ 2147483646 h 332"/>
              <a:gd name="T24" fmla="*/ 2147483646 w 600"/>
              <a:gd name="T25" fmla="*/ 2147483646 h 332"/>
              <a:gd name="T26" fmla="*/ 2147483646 w 600"/>
              <a:gd name="T27" fmla="*/ 2147483646 h 332"/>
              <a:gd name="T28" fmla="*/ 2147483646 w 600"/>
              <a:gd name="T29" fmla="*/ 2147483646 h 332"/>
              <a:gd name="T30" fmla="*/ 2147483646 w 600"/>
              <a:gd name="T31" fmla="*/ 2147483646 h 332"/>
              <a:gd name="T32" fmla="*/ 2147483646 w 600"/>
              <a:gd name="T33" fmla="*/ 2147483646 h 332"/>
              <a:gd name="T34" fmla="*/ 2147483646 w 600"/>
              <a:gd name="T35" fmla="*/ 2147483646 h 332"/>
              <a:gd name="T36" fmla="*/ 2147483646 w 600"/>
              <a:gd name="T37" fmla="*/ 2147483646 h 332"/>
              <a:gd name="T38" fmla="*/ 2147483646 w 600"/>
              <a:gd name="T39" fmla="*/ 2147483646 h 332"/>
              <a:gd name="T40" fmla="*/ 2147483646 w 600"/>
              <a:gd name="T41" fmla="*/ 0 h 332"/>
              <a:gd name="T42" fmla="*/ 2147483646 w 600"/>
              <a:gd name="T43" fmla="*/ 2147483646 h 332"/>
              <a:gd name="T44" fmla="*/ 2147483646 w 600"/>
              <a:gd name="T45" fmla="*/ 2147483646 h 332"/>
              <a:gd name="T46" fmla="*/ 2147483646 w 600"/>
              <a:gd name="T47" fmla="*/ 2147483646 h 332"/>
              <a:gd name="T48" fmla="*/ 2147483646 w 600"/>
              <a:gd name="T49" fmla="*/ 2147483646 h 332"/>
              <a:gd name="T50" fmla="*/ 2147483646 w 600"/>
              <a:gd name="T51" fmla="*/ 2147483646 h 332"/>
              <a:gd name="T52" fmla="*/ 2147483646 w 600"/>
              <a:gd name="T53" fmla="*/ 2147483646 h 332"/>
              <a:gd name="T54" fmla="*/ 2147483646 w 600"/>
              <a:gd name="T55" fmla="*/ 2147483646 h 332"/>
              <a:gd name="T56" fmla="*/ 2147483646 w 600"/>
              <a:gd name="T57" fmla="*/ 2147483646 h 332"/>
              <a:gd name="T58" fmla="*/ 2147483646 w 600"/>
              <a:gd name="T59" fmla="*/ 2147483646 h 332"/>
              <a:gd name="T60" fmla="*/ 0 w 600"/>
              <a:gd name="T61" fmla="*/ 2147483646 h 332"/>
              <a:gd name="T62" fmla="*/ 2147483646 w 600"/>
              <a:gd name="T63" fmla="*/ 2147483646 h 332"/>
              <a:gd name="T64" fmla="*/ 2147483646 w 600"/>
              <a:gd name="T65" fmla="*/ 2147483646 h 332"/>
              <a:gd name="T66" fmla="*/ 2147483646 w 600"/>
              <a:gd name="T67" fmla="*/ 2147483646 h 332"/>
              <a:gd name="T68" fmla="*/ 2147483646 w 600"/>
              <a:gd name="T69" fmla="*/ 2147483646 h 332"/>
              <a:gd name="T70" fmla="*/ 2147483646 w 600"/>
              <a:gd name="T71" fmla="*/ 2147483646 h 332"/>
              <a:gd name="T72" fmla="*/ 2147483646 w 600"/>
              <a:gd name="T73" fmla="*/ 2147483646 h 332"/>
              <a:gd name="T74" fmla="*/ 2147483646 w 600"/>
              <a:gd name="T75" fmla="*/ 2147483646 h 332"/>
              <a:gd name="T76" fmla="*/ 2147483646 w 600"/>
              <a:gd name="T77" fmla="*/ 2147483646 h 332"/>
              <a:gd name="T78" fmla="*/ 2147483646 w 600"/>
              <a:gd name="T79" fmla="*/ 2147483646 h 332"/>
              <a:gd name="T80" fmla="*/ 2147483646 w 600"/>
              <a:gd name="T81" fmla="*/ 2147483646 h 332"/>
              <a:gd name="T82" fmla="*/ 2147483646 w 600"/>
              <a:gd name="T83" fmla="*/ 2147483646 h 33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600"/>
              <a:gd name="T127" fmla="*/ 0 h 332"/>
              <a:gd name="T128" fmla="*/ 600 w 600"/>
              <a:gd name="T129" fmla="*/ 332 h 332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600" h="332">
                <a:moveTo>
                  <a:pt x="300" y="328"/>
                </a:moveTo>
                <a:lnTo>
                  <a:pt x="350" y="328"/>
                </a:lnTo>
                <a:lnTo>
                  <a:pt x="396" y="321"/>
                </a:lnTo>
                <a:lnTo>
                  <a:pt x="439" y="314"/>
                </a:lnTo>
                <a:lnTo>
                  <a:pt x="479" y="300"/>
                </a:lnTo>
                <a:lnTo>
                  <a:pt x="514" y="282"/>
                </a:lnTo>
                <a:lnTo>
                  <a:pt x="543" y="264"/>
                </a:lnTo>
                <a:lnTo>
                  <a:pt x="568" y="243"/>
                </a:lnTo>
                <a:lnTo>
                  <a:pt x="586" y="218"/>
                </a:lnTo>
                <a:lnTo>
                  <a:pt x="596" y="193"/>
                </a:lnTo>
                <a:lnTo>
                  <a:pt x="600" y="168"/>
                </a:lnTo>
                <a:lnTo>
                  <a:pt x="596" y="139"/>
                </a:lnTo>
                <a:lnTo>
                  <a:pt x="586" y="114"/>
                </a:lnTo>
                <a:lnTo>
                  <a:pt x="568" y="89"/>
                </a:lnTo>
                <a:lnTo>
                  <a:pt x="543" y="68"/>
                </a:lnTo>
                <a:lnTo>
                  <a:pt x="514" y="50"/>
                </a:lnTo>
                <a:lnTo>
                  <a:pt x="479" y="32"/>
                </a:lnTo>
                <a:lnTo>
                  <a:pt x="439" y="21"/>
                </a:lnTo>
                <a:lnTo>
                  <a:pt x="396" y="11"/>
                </a:lnTo>
                <a:lnTo>
                  <a:pt x="350" y="4"/>
                </a:lnTo>
                <a:lnTo>
                  <a:pt x="300" y="0"/>
                </a:lnTo>
                <a:lnTo>
                  <a:pt x="250" y="4"/>
                </a:lnTo>
                <a:lnTo>
                  <a:pt x="204" y="11"/>
                </a:lnTo>
                <a:lnTo>
                  <a:pt x="161" y="21"/>
                </a:lnTo>
                <a:lnTo>
                  <a:pt x="122" y="32"/>
                </a:lnTo>
                <a:lnTo>
                  <a:pt x="86" y="50"/>
                </a:lnTo>
                <a:lnTo>
                  <a:pt x="57" y="68"/>
                </a:lnTo>
                <a:lnTo>
                  <a:pt x="32" y="89"/>
                </a:lnTo>
                <a:lnTo>
                  <a:pt x="14" y="114"/>
                </a:lnTo>
                <a:lnTo>
                  <a:pt x="4" y="139"/>
                </a:lnTo>
                <a:lnTo>
                  <a:pt x="0" y="168"/>
                </a:lnTo>
                <a:lnTo>
                  <a:pt x="4" y="193"/>
                </a:lnTo>
                <a:lnTo>
                  <a:pt x="14" y="218"/>
                </a:lnTo>
                <a:lnTo>
                  <a:pt x="32" y="243"/>
                </a:lnTo>
                <a:lnTo>
                  <a:pt x="57" y="264"/>
                </a:lnTo>
                <a:lnTo>
                  <a:pt x="86" y="282"/>
                </a:lnTo>
                <a:lnTo>
                  <a:pt x="122" y="300"/>
                </a:lnTo>
                <a:lnTo>
                  <a:pt x="161" y="314"/>
                </a:lnTo>
                <a:lnTo>
                  <a:pt x="204" y="321"/>
                </a:lnTo>
                <a:lnTo>
                  <a:pt x="250" y="328"/>
                </a:lnTo>
                <a:lnTo>
                  <a:pt x="300" y="332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0" name="Freeform 14"/>
          <p:cNvSpPr>
            <a:spLocks/>
          </p:cNvSpPr>
          <p:nvPr/>
        </p:nvSpPr>
        <p:spPr bwMode="auto">
          <a:xfrm>
            <a:off x="4483100" y="2860675"/>
            <a:ext cx="908050" cy="430213"/>
          </a:xfrm>
          <a:custGeom>
            <a:avLst/>
            <a:gdLst>
              <a:gd name="T0" fmla="*/ 2147483646 w 603"/>
              <a:gd name="T1" fmla="*/ 2147483646 h 332"/>
              <a:gd name="T2" fmla="*/ 2147483646 w 603"/>
              <a:gd name="T3" fmla="*/ 2147483646 h 332"/>
              <a:gd name="T4" fmla="*/ 2147483646 w 603"/>
              <a:gd name="T5" fmla="*/ 2147483646 h 332"/>
              <a:gd name="T6" fmla="*/ 2147483646 w 603"/>
              <a:gd name="T7" fmla="*/ 2147483646 h 332"/>
              <a:gd name="T8" fmla="*/ 2147483646 w 603"/>
              <a:gd name="T9" fmla="*/ 2147483646 h 332"/>
              <a:gd name="T10" fmla="*/ 2147483646 w 603"/>
              <a:gd name="T11" fmla="*/ 2147483646 h 332"/>
              <a:gd name="T12" fmla="*/ 2147483646 w 603"/>
              <a:gd name="T13" fmla="*/ 2147483646 h 332"/>
              <a:gd name="T14" fmla="*/ 2147483646 w 603"/>
              <a:gd name="T15" fmla="*/ 2147483646 h 332"/>
              <a:gd name="T16" fmla="*/ 2147483646 w 603"/>
              <a:gd name="T17" fmla="*/ 2147483646 h 332"/>
              <a:gd name="T18" fmla="*/ 2147483646 w 603"/>
              <a:gd name="T19" fmla="*/ 2147483646 h 332"/>
              <a:gd name="T20" fmla="*/ 2147483646 w 603"/>
              <a:gd name="T21" fmla="*/ 2147483646 h 332"/>
              <a:gd name="T22" fmla="*/ 2147483646 w 603"/>
              <a:gd name="T23" fmla="*/ 2147483646 h 332"/>
              <a:gd name="T24" fmla="*/ 2147483646 w 603"/>
              <a:gd name="T25" fmla="*/ 2147483646 h 332"/>
              <a:gd name="T26" fmla="*/ 2147483646 w 603"/>
              <a:gd name="T27" fmla="*/ 2147483646 h 332"/>
              <a:gd name="T28" fmla="*/ 2147483646 w 603"/>
              <a:gd name="T29" fmla="*/ 2147483646 h 332"/>
              <a:gd name="T30" fmla="*/ 2147483646 w 603"/>
              <a:gd name="T31" fmla="*/ 2147483646 h 332"/>
              <a:gd name="T32" fmla="*/ 2147483646 w 603"/>
              <a:gd name="T33" fmla="*/ 2147483646 h 332"/>
              <a:gd name="T34" fmla="*/ 2147483646 w 603"/>
              <a:gd name="T35" fmla="*/ 2147483646 h 332"/>
              <a:gd name="T36" fmla="*/ 2147483646 w 603"/>
              <a:gd name="T37" fmla="*/ 2147483646 h 332"/>
              <a:gd name="T38" fmla="*/ 2147483646 w 603"/>
              <a:gd name="T39" fmla="*/ 2147483646 h 332"/>
              <a:gd name="T40" fmla="*/ 2147483646 w 603"/>
              <a:gd name="T41" fmla="*/ 0 h 332"/>
              <a:gd name="T42" fmla="*/ 2147483646 w 603"/>
              <a:gd name="T43" fmla="*/ 2147483646 h 332"/>
              <a:gd name="T44" fmla="*/ 2147483646 w 603"/>
              <a:gd name="T45" fmla="*/ 2147483646 h 332"/>
              <a:gd name="T46" fmla="*/ 2147483646 w 603"/>
              <a:gd name="T47" fmla="*/ 2147483646 h 332"/>
              <a:gd name="T48" fmla="*/ 2147483646 w 603"/>
              <a:gd name="T49" fmla="*/ 2147483646 h 332"/>
              <a:gd name="T50" fmla="*/ 2147483646 w 603"/>
              <a:gd name="T51" fmla="*/ 2147483646 h 332"/>
              <a:gd name="T52" fmla="*/ 2147483646 w 603"/>
              <a:gd name="T53" fmla="*/ 2147483646 h 332"/>
              <a:gd name="T54" fmla="*/ 2147483646 w 603"/>
              <a:gd name="T55" fmla="*/ 2147483646 h 332"/>
              <a:gd name="T56" fmla="*/ 2147483646 w 603"/>
              <a:gd name="T57" fmla="*/ 2147483646 h 332"/>
              <a:gd name="T58" fmla="*/ 2147483646 w 603"/>
              <a:gd name="T59" fmla="*/ 2147483646 h 332"/>
              <a:gd name="T60" fmla="*/ 0 w 603"/>
              <a:gd name="T61" fmla="*/ 2147483646 h 332"/>
              <a:gd name="T62" fmla="*/ 2147483646 w 603"/>
              <a:gd name="T63" fmla="*/ 2147483646 h 332"/>
              <a:gd name="T64" fmla="*/ 2147483646 w 603"/>
              <a:gd name="T65" fmla="*/ 2147483646 h 332"/>
              <a:gd name="T66" fmla="*/ 2147483646 w 603"/>
              <a:gd name="T67" fmla="*/ 2147483646 h 332"/>
              <a:gd name="T68" fmla="*/ 2147483646 w 603"/>
              <a:gd name="T69" fmla="*/ 2147483646 h 332"/>
              <a:gd name="T70" fmla="*/ 2147483646 w 603"/>
              <a:gd name="T71" fmla="*/ 2147483646 h 332"/>
              <a:gd name="T72" fmla="*/ 2147483646 w 603"/>
              <a:gd name="T73" fmla="*/ 2147483646 h 332"/>
              <a:gd name="T74" fmla="*/ 2147483646 w 603"/>
              <a:gd name="T75" fmla="*/ 2147483646 h 332"/>
              <a:gd name="T76" fmla="*/ 2147483646 w 603"/>
              <a:gd name="T77" fmla="*/ 2147483646 h 332"/>
              <a:gd name="T78" fmla="*/ 2147483646 w 603"/>
              <a:gd name="T79" fmla="*/ 2147483646 h 332"/>
              <a:gd name="T80" fmla="*/ 2147483646 w 603"/>
              <a:gd name="T81" fmla="*/ 2147483646 h 332"/>
              <a:gd name="T82" fmla="*/ 2147483646 w 603"/>
              <a:gd name="T83" fmla="*/ 2147483646 h 33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603"/>
              <a:gd name="T127" fmla="*/ 0 h 332"/>
              <a:gd name="T128" fmla="*/ 603 w 603"/>
              <a:gd name="T129" fmla="*/ 332 h 332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603" h="332">
                <a:moveTo>
                  <a:pt x="300" y="328"/>
                </a:moveTo>
                <a:lnTo>
                  <a:pt x="350" y="328"/>
                </a:lnTo>
                <a:lnTo>
                  <a:pt x="396" y="321"/>
                </a:lnTo>
                <a:lnTo>
                  <a:pt x="439" y="310"/>
                </a:lnTo>
                <a:lnTo>
                  <a:pt x="478" y="299"/>
                </a:lnTo>
                <a:lnTo>
                  <a:pt x="514" y="282"/>
                </a:lnTo>
                <a:lnTo>
                  <a:pt x="546" y="264"/>
                </a:lnTo>
                <a:lnTo>
                  <a:pt x="571" y="242"/>
                </a:lnTo>
                <a:lnTo>
                  <a:pt x="589" y="217"/>
                </a:lnTo>
                <a:lnTo>
                  <a:pt x="600" y="192"/>
                </a:lnTo>
                <a:lnTo>
                  <a:pt x="603" y="164"/>
                </a:lnTo>
                <a:lnTo>
                  <a:pt x="600" y="139"/>
                </a:lnTo>
                <a:lnTo>
                  <a:pt x="589" y="114"/>
                </a:lnTo>
                <a:lnTo>
                  <a:pt x="571" y="89"/>
                </a:lnTo>
                <a:lnTo>
                  <a:pt x="546" y="67"/>
                </a:lnTo>
                <a:lnTo>
                  <a:pt x="514" y="50"/>
                </a:lnTo>
                <a:lnTo>
                  <a:pt x="478" y="32"/>
                </a:lnTo>
                <a:lnTo>
                  <a:pt x="439" y="17"/>
                </a:lnTo>
                <a:lnTo>
                  <a:pt x="396" y="10"/>
                </a:lnTo>
                <a:lnTo>
                  <a:pt x="350" y="3"/>
                </a:lnTo>
                <a:lnTo>
                  <a:pt x="304" y="0"/>
                </a:lnTo>
                <a:lnTo>
                  <a:pt x="254" y="3"/>
                </a:lnTo>
                <a:lnTo>
                  <a:pt x="207" y="10"/>
                </a:lnTo>
                <a:lnTo>
                  <a:pt x="164" y="17"/>
                </a:lnTo>
                <a:lnTo>
                  <a:pt x="125" y="32"/>
                </a:lnTo>
                <a:lnTo>
                  <a:pt x="89" y="50"/>
                </a:lnTo>
                <a:lnTo>
                  <a:pt x="57" y="67"/>
                </a:lnTo>
                <a:lnTo>
                  <a:pt x="32" y="89"/>
                </a:lnTo>
                <a:lnTo>
                  <a:pt x="14" y="114"/>
                </a:lnTo>
                <a:lnTo>
                  <a:pt x="4" y="139"/>
                </a:lnTo>
                <a:lnTo>
                  <a:pt x="0" y="164"/>
                </a:lnTo>
                <a:lnTo>
                  <a:pt x="4" y="192"/>
                </a:lnTo>
                <a:lnTo>
                  <a:pt x="14" y="217"/>
                </a:lnTo>
                <a:lnTo>
                  <a:pt x="32" y="242"/>
                </a:lnTo>
                <a:lnTo>
                  <a:pt x="57" y="264"/>
                </a:lnTo>
                <a:lnTo>
                  <a:pt x="89" y="282"/>
                </a:lnTo>
                <a:lnTo>
                  <a:pt x="125" y="299"/>
                </a:lnTo>
                <a:lnTo>
                  <a:pt x="164" y="310"/>
                </a:lnTo>
                <a:lnTo>
                  <a:pt x="207" y="321"/>
                </a:lnTo>
                <a:lnTo>
                  <a:pt x="254" y="328"/>
                </a:lnTo>
                <a:lnTo>
                  <a:pt x="304" y="332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1" name="Freeform 15"/>
          <p:cNvSpPr>
            <a:spLocks/>
          </p:cNvSpPr>
          <p:nvPr/>
        </p:nvSpPr>
        <p:spPr bwMode="auto">
          <a:xfrm>
            <a:off x="5859463" y="2170113"/>
            <a:ext cx="1473200" cy="546100"/>
          </a:xfrm>
          <a:custGeom>
            <a:avLst/>
            <a:gdLst>
              <a:gd name="T0" fmla="*/ 2147483646 w 978"/>
              <a:gd name="T1" fmla="*/ 2147483646 h 421"/>
              <a:gd name="T2" fmla="*/ 2147483646 w 978"/>
              <a:gd name="T3" fmla="*/ 2147483646 h 421"/>
              <a:gd name="T4" fmla="*/ 2147483646 w 978"/>
              <a:gd name="T5" fmla="*/ 2147483646 h 421"/>
              <a:gd name="T6" fmla="*/ 2147483646 w 978"/>
              <a:gd name="T7" fmla="*/ 2147483646 h 421"/>
              <a:gd name="T8" fmla="*/ 2147483646 w 978"/>
              <a:gd name="T9" fmla="*/ 2147483646 h 421"/>
              <a:gd name="T10" fmla="*/ 2147483646 w 978"/>
              <a:gd name="T11" fmla="*/ 2147483646 h 421"/>
              <a:gd name="T12" fmla="*/ 2147483646 w 978"/>
              <a:gd name="T13" fmla="*/ 2147483646 h 421"/>
              <a:gd name="T14" fmla="*/ 2147483646 w 978"/>
              <a:gd name="T15" fmla="*/ 2147483646 h 421"/>
              <a:gd name="T16" fmla="*/ 2147483646 w 978"/>
              <a:gd name="T17" fmla="*/ 2147483646 h 421"/>
              <a:gd name="T18" fmla="*/ 2147483646 w 978"/>
              <a:gd name="T19" fmla="*/ 2147483646 h 421"/>
              <a:gd name="T20" fmla="*/ 2147483646 w 978"/>
              <a:gd name="T21" fmla="*/ 2147483646 h 421"/>
              <a:gd name="T22" fmla="*/ 2147483646 w 978"/>
              <a:gd name="T23" fmla="*/ 2147483646 h 421"/>
              <a:gd name="T24" fmla="*/ 2147483646 w 978"/>
              <a:gd name="T25" fmla="*/ 2147483646 h 421"/>
              <a:gd name="T26" fmla="*/ 2147483646 w 978"/>
              <a:gd name="T27" fmla="*/ 2147483646 h 421"/>
              <a:gd name="T28" fmla="*/ 2147483646 w 978"/>
              <a:gd name="T29" fmla="*/ 2147483646 h 421"/>
              <a:gd name="T30" fmla="*/ 2147483646 w 978"/>
              <a:gd name="T31" fmla="*/ 2147483646 h 421"/>
              <a:gd name="T32" fmla="*/ 2147483646 w 978"/>
              <a:gd name="T33" fmla="*/ 2147483646 h 421"/>
              <a:gd name="T34" fmla="*/ 2147483646 w 978"/>
              <a:gd name="T35" fmla="*/ 2147483646 h 421"/>
              <a:gd name="T36" fmla="*/ 2147483646 w 978"/>
              <a:gd name="T37" fmla="*/ 2147483646 h 421"/>
              <a:gd name="T38" fmla="*/ 2147483646 w 978"/>
              <a:gd name="T39" fmla="*/ 2147483646 h 421"/>
              <a:gd name="T40" fmla="*/ 2147483646 w 978"/>
              <a:gd name="T41" fmla="*/ 0 h 421"/>
              <a:gd name="T42" fmla="*/ 2147483646 w 978"/>
              <a:gd name="T43" fmla="*/ 2147483646 h 421"/>
              <a:gd name="T44" fmla="*/ 2147483646 w 978"/>
              <a:gd name="T45" fmla="*/ 2147483646 h 421"/>
              <a:gd name="T46" fmla="*/ 2147483646 w 978"/>
              <a:gd name="T47" fmla="*/ 2147483646 h 421"/>
              <a:gd name="T48" fmla="*/ 2147483646 w 978"/>
              <a:gd name="T49" fmla="*/ 2147483646 h 421"/>
              <a:gd name="T50" fmla="*/ 2147483646 w 978"/>
              <a:gd name="T51" fmla="*/ 2147483646 h 421"/>
              <a:gd name="T52" fmla="*/ 2147483646 w 978"/>
              <a:gd name="T53" fmla="*/ 2147483646 h 421"/>
              <a:gd name="T54" fmla="*/ 2147483646 w 978"/>
              <a:gd name="T55" fmla="*/ 2147483646 h 421"/>
              <a:gd name="T56" fmla="*/ 2147483646 w 978"/>
              <a:gd name="T57" fmla="*/ 2147483646 h 421"/>
              <a:gd name="T58" fmla="*/ 2147483646 w 978"/>
              <a:gd name="T59" fmla="*/ 2147483646 h 421"/>
              <a:gd name="T60" fmla="*/ 0 w 978"/>
              <a:gd name="T61" fmla="*/ 2147483646 h 421"/>
              <a:gd name="T62" fmla="*/ 2147483646 w 978"/>
              <a:gd name="T63" fmla="*/ 2147483646 h 421"/>
              <a:gd name="T64" fmla="*/ 2147483646 w 978"/>
              <a:gd name="T65" fmla="*/ 2147483646 h 421"/>
              <a:gd name="T66" fmla="*/ 2147483646 w 978"/>
              <a:gd name="T67" fmla="*/ 2147483646 h 421"/>
              <a:gd name="T68" fmla="*/ 2147483646 w 978"/>
              <a:gd name="T69" fmla="*/ 2147483646 h 421"/>
              <a:gd name="T70" fmla="*/ 2147483646 w 978"/>
              <a:gd name="T71" fmla="*/ 2147483646 h 421"/>
              <a:gd name="T72" fmla="*/ 2147483646 w 978"/>
              <a:gd name="T73" fmla="*/ 2147483646 h 421"/>
              <a:gd name="T74" fmla="*/ 2147483646 w 978"/>
              <a:gd name="T75" fmla="*/ 2147483646 h 421"/>
              <a:gd name="T76" fmla="*/ 2147483646 w 978"/>
              <a:gd name="T77" fmla="*/ 2147483646 h 421"/>
              <a:gd name="T78" fmla="*/ 2147483646 w 978"/>
              <a:gd name="T79" fmla="*/ 2147483646 h 421"/>
              <a:gd name="T80" fmla="*/ 2147483646 w 978"/>
              <a:gd name="T81" fmla="*/ 2147483646 h 421"/>
              <a:gd name="T82" fmla="*/ 2147483646 w 978"/>
              <a:gd name="T83" fmla="*/ 2147483646 h 42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978"/>
              <a:gd name="T127" fmla="*/ 0 h 421"/>
              <a:gd name="T128" fmla="*/ 978 w 978"/>
              <a:gd name="T129" fmla="*/ 421 h 421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978" h="421">
                <a:moveTo>
                  <a:pt x="489" y="421"/>
                </a:moveTo>
                <a:lnTo>
                  <a:pt x="564" y="417"/>
                </a:lnTo>
                <a:lnTo>
                  <a:pt x="639" y="410"/>
                </a:lnTo>
                <a:lnTo>
                  <a:pt x="707" y="400"/>
                </a:lnTo>
                <a:lnTo>
                  <a:pt x="771" y="382"/>
                </a:lnTo>
                <a:lnTo>
                  <a:pt x="828" y="360"/>
                </a:lnTo>
                <a:lnTo>
                  <a:pt x="878" y="335"/>
                </a:lnTo>
                <a:lnTo>
                  <a:pt x="917" y="307"/>
                </a:lnTo>
                <a:lnTo>
                  <a:pt x="949" y="278"/>
                </a:lnTo>
                <a:lnTo>
                  <a:pt x="971" y="246"/>
                </a:lnTo>
                <a:lnTo>
                  <a:pt x="978" y="210"/>
                </a:lnTo>
                <a:lnTo>
                  <a:pt x="971" y="178"/>
                </a:lnTo>
                <a:lnTo>
                  <a:pt x="949" y="146"/>
                </a:lnTo>
                <a:lnTo>
                  <a:pt x="917" y="114"/>
                </a:lnTo>
                <a:lnTo>
                  <a:pt x="878" y="89"/>
                </a:lnTo>
                <a:lnTo>
                  <a:pt x="828" y="64"/>
                </a:lnTo>
                <a:lnTo>
                  <a:pt x="771" y="43"/>
                </a:lnTo>
                <a:lnTo>
                  <a:pt x="707" y="25"/>
                </a:lnTo>
                <a:lnTo>
                  <a:pt x="639" y="10"/>
                </a:lnTo>
                <a:lnTo>
                  <a:pt x="564" y="3"/>
                </a:lnTo>
                <a:lnTo>
                  <a:pt x="493" y="0"/>
                </a:lnTo>
                <a:lnTo>
                  <a:pt x="418" y="3"/>
                </a:lnTo>
                <a:lnTo>
                  <a:pt x="343" y="10"/>
                </a:lnTo>
                <a:lnTo>
                  <a:pt x="275" y="25"/>
                </a:lnTo>
                <a:lnTo>
                  <a:pt x="211" y="43"/>
                </a:lnTo>
                <a:lnTo>
                  <a:pt x="150" y="64"/>
                </a:lnTo>
                <a:lnTo>
                  <a:pt x="100" y="89"/>
                </a:lnTo>
                <a:lnTo>
                  <a:pt x="57" y="114"/>
                </a:lnTo>
                <a:lnTo>
                  <a:pt x="28" y="146"/>
                </a:lnTo>
                <a:lnTo>
                  <a:pt x="7" y="178"/>
                </a:lnTo>
                <a:lnTo>
                  <a:pt x="0" y="210"/>
                </a:lnTo>
                <a:lnTo>
                  <a:pt x="7" y="246"/>
                </a:lnTo>
                <a:lnTo>
                  <a:pt x="28" y="278"/>
                </a:lnTo>
                <a:lnTo>
                  <a:pt x="57" y="307"/>
                </a:lnTo>
                <a:lnTo>
                  <a:pt x="100" y="335"/>
                </a:lnTo>
                <a:lnTo>
                  <a:pt x="150" y="360"/>
                </a:lnTo>
                <a:lnTo>
                  <a:pt x="211" y="382"/>
                </a:lnTo>
                <a:lnTo>
                  <a:pt x="275" y="400"/>
                </a:lnTo>
                <a:lnTo>
                  <a:pt x="343" y="410"/>
                </a:lnTo>
                <a:lnTo>
                  <a:pt x="418" y="417"/>
                </a:lnTo>
                <a:lnTo>
                  <a:pt x="493" y="421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2" name="Freeform 16"/>
          <p:cNvSpPr>
            <a:spLocks/>
          </p:cNvSpPr>
          <p:nvPr/>
        </p:nvSpPr>
        <p:spPr bwMode="auto">
          <a:xfrm>
            <a:off x="6757988" y="2814638"/>
            <a:ext cx="908050" cy="425450"/>
          </a:xfrm>
          <a:custGeom>
            <a:avLst/>
            <a:gdLst>
              <a:gd name="T0" fmla="*/ 2147483646 w 603"/>
              <a:gd name="T1" fmla="*/ 2147483646 h 328"/>
              <a:gd name="T2" fmla="*/ 2147483646 w 603"/>
              <a:gd name="T3" fmla="*/ 2147483646 h 328"/>
              <a:gd name="T4" fmla="*/ 2147483646 w 603"/>
              <a:gd name="T5" fmla="*/ 2147483646 h 328"/>
              <a:gd name="T6" fmla="*/ 2147483646 w 603"/>
              <a:gd name="T7" fmla="*/ 2147483646 h 328"/>
              <a:gd name="T8" fmla="*/ 2147483646 w 603"/>
              <a:gd name="T9" fmla="*/ 2147483646 h 328"/>
              <a:gd name="T10" fmla="*/ 2147483646 w 603"/>
              <a:gd name="T11" fmla="*/ 2147483646 h 328"/>
              <a:gd name="T12" fmla="*/ 2147483646 w 603"/>
              <a:gd name="T13" fmla="*/ 2147483646 h 328"/>
              <a:gd name="T14" fmla="*/ 2147483646 w 603"/>
              <a:gd name="T15" fmla="*/ 2147483646 h 328"/>
              <a:gd name="T16" fmla="*/ 2147483646 w 603"/>
              <a:gd name="T17" fmla="*/ 2147483646 h 328"/>
              <a:gd name="T18" fmla="*/ 2147483646 w 603"/>
              <a:gd name="T19" fmla="*/ 2147483646 h 328"/>
              <a:gd name="T20" fmla="*/ 2147483646 w 603"/>
              <a:gd name="T21" fmla="*/ 2147483646 h 328"/>
              <a:gd name="T22" fmla="*/ 2147483646 w 603"/>
              <a:gd name="T23" fmla="*/ 2147483646 h 328"/>
              <a:gd name="T24" fmla="*/ 2147483646 w 603"/>
              <a:gd name="T25" fmla="*/ 2147483646 h 328"/>
              <a:gd name="T26" fmla="*/ 2147483646 w 603"/>
              <a:gd name="T27" fmla="*/ 2147483646 h 328"/>
              <a:gd name="T28" fmla="*/ 2147483646 w 603"/>
              <a:gd name="T29" fmla="*/ 2147483646 h 328"/>
              <a:gd name="T30" fmla="*/ 2147483646 w 603"/>
              <a:gd name="T31" fmla="*/ 2147483646 h 328"/>
              <a:gd name="T32" fmla="*/ 2147483646 w 603"/>
              <a:gd name="T33" fmla="*/ 2147483646 h 328"/>
              <a:gd name="T34" fmla="*/ 2147483646 w 603"/>
              <a:gd name="T35" fmla="*/ 2147483646 h 328"/>
              <a:gd name="T36" fmla="*/ 2147483646 w 603"/>
              <a:gd name="T37" fmla="*/ 2147483646 h 328"/>
              <a:gd name="T38" fmla="*/ 2147483646 w 603"/>
              <a:gd name="T39" fmla="*/ 0 h 328"/>
              <a:gd name="T40" fmla="*/ 2147483646 w 603"/>
              <a:gd name="T41" fmla="*/ 0 h 328"/>
              <a:gd name="T42" fmla="*/ 2147483646 w 603"/>
              <a:gd name="T43" fmla="*/ 0 h 328"/>
              <a:gd name="T44" fmla="*/ 2147483646 w 603"/>
              <a:gd name="T45" fmla="*/ 2147483646 h 328"/>
              <a:gd name="T46" fmla="*/ 2147483646 w 603"/>
              <a:gd name="T47" fmla="*/ 2147483646 h 328"/>
              <a:gd name="T48" fmla="*/ 2147483646 w 603"/>
              <a:gd name="T49" fmla="*/ 2147483646 h 328"/>
              <a:gd name="T50" fmla="*/ 2147483646 w 603"/>
              <a:gd name="T51" fmla="*/ 2147483646 h 328"/>
              <a:gd name="T52" fmla="*/ 2147483646 w 603"/>
              <a:gd name="T53" fmla="*/ 2147483646 h 328"/>
              <a:gd name="T54" fmla="*/ 2147483646 w 603"/>
              <a:gd name="T55" fmla="*/ 2147483646 h 328"/>
              <a:gd name="T56" fmla="*/ 2147483646 w 603"/>
              <a:gd name="T57" fmla="*/ 2147483646 h 328"/>
              <a:gd name="T58" fmla="*/ 2147483646 w 603"/>
              <a:gd name="T59" fmla="*/ 2147483646 h 328"/>
              <a:gd name="T60" fmla="*/ 0 w 603"/>
              <a:gd name="T61" fmla="*/ 2147483646 h 328"/>
              <a:gd name="T62" fmla="*/ 2147483646 w 603"/>
              <a:gd name="T63" fmla="*/ 2147483646 h 328"/>
              <a:gd name="T64" fmla="*/ 2147483646 w 603"/>
              <a:gd name="T65" fmla="*/ 2147483646 h 328"/>
              <a:gd name="T66" fmla="*/ 2147483646 w 603"/>
              <a:gd name="T67" fmla="*/ 2147483646 h 328"/>
              <a:gd name="T68" fmla="*/ 2147483646 w 603"/>
              <a:gd name="T69" fmla="*/ 2147483646 h 328"/>
              <a:gd name="T70" fmla="*/ 2147483646 w 603"/>
              <a:gd name="T71" fmla="*/ 2147483646 h 328"/>
              <a:gd name="T72" fmla="*/ 2147483646 w 603"/>
              <a:gd name="T73" fmla="*/ 2147483646 h 328"/>
              <a:gd name="T74" fmla="*/ 2147483646 w 603"/>
              <a:gd name="T75" fmla="*/ 2147483646 h 328"/>
              <a:gd name="T76" fmla="*/ 2147483646 w 603"/>
              <a:gd name="T77" fmla="*/ 2147483646 h 328"/>
              <a:gd name="T78" fmla="*/ 2147483646 w 603"/>
              <a:gd name="T79" fmla="*/ 2147483646 h 328"/>
              <a:gd name="T80" fmla="*/ 2147483646 w 603"/>
              <a:gd name="T81" fmla="*/ 2147483646 h 328"/>
              <a:gd name="T82" fmla="*/ 2147483646 w 603"/>
              <a:gd name="T83" fmla="*/ 2147483646 h 32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603"/>
              <a:gd name="T127" fmla="*/ 0 h 328"/>
              <a:gd name="T128" fmla="*/ 603 w 603"/>
              <a:gd name="T129" fmla="*/ 328 h 328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603" h="328">
                <a:moveTo>
                  <a:pt x="300" y="328"/>
                </a:moveTo>
                <a:lnTo>
                  <a:pt x="350" y="328"/>
                </a:lnTo>
                <a:lnTo>
                  <a:pt x="396" y="321"/>
                </a:lnTo>
                <a:lnTo>
                  <a:pt x="439" y="310"/>
                </a:lnTo>
                <a:lnTo>
                  <a:pt x="478" y="296"/>
                </a:lnTo>
                <a:lnTo>
                  <a:pt x="514" y="282"/>
                </a:lnTo>
                <a:lnTo>
                  <a:pt x="546" y="260"/>
                </a:lnTo>
                <a:lnTo>
                  <a:pt x="568" y="239"/>
                </a:lnTo>
                <a:lnTo>
                  <a:pt x="589" y="218"/>
                </a:lnTo>
                <a:lnTo>
                  <a:pt x="600" y="193"/>
                </a:lnTo>
                <a:lnTo>
                  <a:pt x="603" y="164"/>
                </a:lnTo>
                <a:lnTo>
                  <a:pt x="600" y="139"/>
                </a:lnTo>
                <a:lnTo>
                  <a:pt x="589" y="111"/>
                </a:lnTo>
                <a:lnTo>
                  <a:pt x="568" y="89"/>
                </a:lnTo>
                <a:lnTo>
                  <a:pt x="546" y="68"/>
                </a:lnTo>
                <a:lnTo>
                  <a:pt x="514" y="46"/>
                </a:lnTo>
                <a:lnTo>
                  <a:pt x="478" y="32"/>
                </a:lnTo>
                <a:lnTo>
                  <a:pt x="439" y="18"/>
                </a:lnTo>
                <a:lnTo>
                  <a:pt x="396" y="7"/>
                </a:lnTo>
                <a:lnTo>
                  <a:pt x="350" y="0"/>
                </a:lnTo>
                <a:lnTo>
                  <a:pt x="300" y="0"/>
                </a:lnTo>
                <a:lnTo>
                  <a:pt x="254" y="0"/>
                </a:lnTo>
                <a:lnTo>
                  <a:pt x="207" y="7"/>
                </a:lnTo>
                <a:lnTo>
                  <a:pt x="164" y="18"/>
                </a:lnTo>
                <a:lnTo>
                  <a:pt x="125" y="32"/>
                </a:lnTo>
                <a:lnTo>
                  <a:pt x="89" y="46"/>
                </a:lnTo>
                <a:lnTo>
                  <a:pt x="57" y="68"/>
                </a:lnTo>
                <a:lnTo>
                  <a:pt x="32" y="89"/>
                </a:lnTo>
                <a:lnTo>
                  <a:pt x="14" y="111"/>
                </a:lnTo>
                <a:lnTo>
                  <a:pt x="4" y="139"/>
                </a:lnTo>
                <a:lnTo>
                  <a:pt x="0" y="164"/>
                </a:lnTo>
                <a:lnTo>
                  <a:pt x="4" y="193"/>
                </a:lnTo>
                <a:lnTo>
                  <a:pt x="14" y="218"/>
                </a:lnTo>
                <a:lnTo>
                  <a:pt x="32" y="239"/>
                </a:lnTo>
                <a:lnTo>
                  <a:pt x="57" y="260"/>
                </a:lnTo>
                <a:lnTo>
                  <a:pt x="89" y="282"/>
                </a:lnTo>
                <a:lnTo>
                  <a:pt x="125" y="296"/>
                </a:lnTo>
                <a:lnTo>
                  <a:pt x="164" y="310"/>
                </a:lnTo>
                <a:lnTo>
                  <a:pt x="207" y="321"/>
                </a:lnTo>
                <a:lnTo>
                  <a:pt x="254" y="328"/>
                </a:lnTo>
                <a:lnTo>
                  <a:pt x="300" y="328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3" name="Freeform 17"/>
          <p:cNvSpPr>
            <a:spLocks/>
          </p:cNvSpPr>
          <p:nvPr/>
        </p:nvSpPr>
        <p:spPr bwMode="auto">
          <a:xfrm>
            <a:off x="5551488" y="2800350"/>
            <a:ext cx="911225" cy="427038"/>
          </a:xfrm>
          <a:custGeom>
            <a:avLst/>
            <a:gdLst>
              <a:gd name="T0" fmla="*/ 2147483646 w 604"/>
              <a:gd name="T1" fmla="*/ 2147483646 h 329"/>
              <a:gd name="T2" fmla="*/ 2147483646 w 604"/>
              <a:gd name="T3" fmla="*/ 2147483646 h 329"/>
              <a:gd name="T4" fmla="*/ 2147483646 w 604"/>
              <a:gd name="T5" fmla="*/ 2147483646 h 329"/>
              <a:gd name="T6" fmla="*/ 2147483646 w 604"/>
              <a:gd name="T7" fmla="*/ 2147483646 h 329"/>
              <a:gd name="T8" fmla="*/ 2147483646 w 604"/>
              <a:gd name="T9" fmla="*/ 2147483646 h 329"/>
              <a:gd name="T10" fmla="*/ 2147483646 w 604"/>
              <a:gd name="T11" fmla="*/ 2147483646 h 329"/>
              <a:gd name="T12" fmla="*/ 2147483646 w 604"/>
              <a:gd name="T13" fmla="*/ 2147483646 h 329"/>
              <a:gd name="T14" fmla="*/ 2147483646 w 604"/>
              <a:gd name="T15" fmla="*/ 2147483646 h 329"/>
              <a:gd name="T16" fmla="*/ 2147483646 w 604"/>
              <a:gd name="T17" fmla="*/ 2147483646 h 329"/>
              <a:gd name="T18" fmla="*/ 2147483646 w 604"/>
              <a:gd name="T19" fmla="*/ 2147483646 h 329"/>
              <a:gd name="T20" fmla="*/ 2147483646 w 604"/>
              <a:gd name="T21" fmla="*/ 2147483646 h 329"/>
              <a:gd name="T22" fmla="*/ 2147483646 w 604"/>
              <a:gd name="T23" fmla="*/ 2147483646 h 329"/>
              <a:gd name="T24" fmla="*/ 2147483646 w 604"/>
              <a:gd name="T25" fmla="*/ 2147483646 h 329"/>
              <a:gd name="T26" fmla="*/ 2147483646 w 604"/>
              <a:gd name="T27" fmla="*/ 2147483646 h 329"/>
              <a:gd name="T28" fmla="*/ 2147483646 w 604"/>
              <a:gd name="T29" fmla="*/ 2147483646 h 329"/>
              <a:gd name="T30" fmla="*/ 2147483646 w 604"/>
              <a:gd name="T31" fmla="*/ 2147483646 h 329"/>
              <a:gd name="T32" fmla="*/ 2147483646 w 604"/>
              <a:gd name="T33" fmla="*/ 2147483646 h 329"/>
              <a:gd name="T34" fmla="*/ 2147483646 w 604"/>
              <a:gd name="T35" fmla="*/ 2147483646 h 329"/>
              <a:gd name="T36" fmla="*/ 2147483646 w 604"/>
              <a:gd name="T37" fmla="*/ 2147483646 h 329"/>
              <a:gd name="T38" fmla="*/ 2147483646 w 604"/>
              <a:gd name="T39" fmla="*/ 2147483646 h 329"/>
              <a:gd name="T40" fmla="*/ 2147483646 w 604"/>
              <a:gd name="T41" fmla="*/ 0 h 329"/>
              <a:gd name="T42" fmla="*/ 2147483646 w 604"/>
              <a:gd name="T43" fmla="*/ 2147483646 h 329"/>
              <a:gd name="T44" fmla="*/ 2147483646 w 604"/>
              <a:gd name="T45" fmla="*/ 2147483646 h 329"/>
              <a:gd name="T46" fmla="*/ 2147483646 w 604"/>
              <a:gd name="T47" fmla="*/ 2147483646 h 329"/>
              <a:gd name="T48" fmla="*/ 2147483646 w 604"/>
              <a:gd name="T49" fmla="*/ 2147483646 h 329"/>
              <a:gd name="T50" fmla="*/ 2147483646 w 604"/>
              <a:gd name="T51" fmla="*/ 2147483646 h 329"/>
              <a:gd name="T52" fmla="*/ 2147483646 w 604"/>
              <a:gd name="T53" fmla="*/ 2147483646 h 329"/>
              <a:gd name="T54" fmla="*/ 2147483646 w 604"/>
              <a:gd name="T55" fmla="*/ 2147483646 h 329"/>
              <a:gd name="T56" fmla="*/ 2147483646 w 604"/>
              <a:gd name="T57" fmla="*/ 2147483646 h 329"/>
              <a:gd name="T58" fmla="*/ 2147483646 w 604"/>
              <a:gd name="T59" fmla="*/ 2147483646 h 329"/>
              <a:gd name="T60" fmla="*/ 0 w 604"/>
              <a:gd name="T61" fmla="*/ 2147483646 h 329"/>
              <a:gd name="T62" fmla="*/ 2147483646 w 604"/>
              <a:gd name="T63" fmla="*/ 2147483646 h 329"/>
              <a:gd name="T64" fmla="*/ 2147483646 w 604"/>
              <a:gd name="T65" fmla="*/ 2147483646 h 329"/>
              <a:gd name="T66" fmla="*/ 2147483646 w 604"/>
              <a:gd name="T67" fmla="*/ 2147483646 h 329"/>
              <a:gd name="T68" fmla="*/ 2147483646 w 604"/>
              <a:gd name="T69" fmla="*/ 2147483646 h 329"/>
              <a:gd name="T70" fmla="*/ 2147483646 w 604"/>
              <a:gd name="T71" fmla="*/ 2147483646 h 329"/>
              <a:gd name="T72" fmla="*/ 2147483646 w 604"/>
              <a:gd name="T73" fmla="*/ 2147483646 h 329"/>
              <a:gd name="T74" fmla="*/ 2147483646 w 604"/>
              <a:gd name="T75" fmla="*/ 2147483646 h 329"/>
              <a:gd name="T76" fmla="*/ 2147483646 w 604"/>
              <a:gd name="T77" fmla="*/ 2147483646 h 329"/>
              <a:gd name="T78" fmla="*/ 2147483646 w 604"/>
              <a:gd name="T79" fmla="*/ 2147483646 h 329"/>
              <a:gd name="T80" fmla="*/ 2147483646 w 604"/>
              <a:gd name="T81" fmla="*/ 2147483646 h 329"/>
              <a:gd name="T82" fmla="*/ 2147483646 w 604"/>
              <a:gd name="T83" fmla="*/ 2147483646 h 32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604"/>
              <a:gd name="T127" fmla="*/ 0 h 329"/>
              <a:gd name="T128" fmla="*/ 604 w 604"/>
              <a:gd name="T129" fmla="*/ 329 h 329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604" h="329">
                <a:moveTo>
                  <a:pt x="300" y="329"/>
                </a:moveTo>
                <a:lnTo>
                  <a:pt x="354" y="329"/>
                </a:lnTo>
                <a:lnTo>
                  <a:pt x="400" y="321"/>
                </a:lnTo>
                <a:lnTo>
                  <a:pt x="443" y="311"/>
                </a:lnTo>
                <a:lnTo>
                  <a:pt x="482" y="296"/>
                </a:lnTo>
                <a:lnTo>
                  <a:pt x="518" y="282"/>
                </a:lnTo>
                <a:lnTo>
                  <a:pt x="547" y="264"/>
                </a:lnTo>
                <a:lnTo>
                  <a:pt x="572" y="239"/>
                </a:lnTo>
                <a:lnTo>
                  <a:pt x="589" y="218"/>
                </a:lnTo>
                <a:lnTo>
                  <a:pt x="600" y="193"/>
                </a:lnTo>
                <a:lnTo>
                  <a:pt x="604" y="164"/>
                </a:lnTo>
                <a:lnTo>
                  <a:pt x="600" y="139"/>
                </a:lnTo>
                <a:lnTo>
                  <a:pt x="589" y="114"/>
                </a:lnTo>
                <a:lnTo>
                  <a:pt x="572" y="89"/>
                </a:lnTo>
                <a:lnTo>
                  <a:pt x="547" y="68"/>
                </a:lnTo>
                <a:lnTo>
                  <a:pt x="518" y="50"/>
                </a:lnTo>
                <a:lnTo>
                  <a:pt x="482" y="32"/>
                </a:lnTo>
                <a:lnTo>
                  <a:pt x="443" y="18"/>
                </a:lnTo>
                <a:lnTo>
                  <a:pt x="400" y="7"/>
                </a:lnTo>
                <a:lnTo>
                  <a:pt x="354" y="4"/>
                </a:lnTo>
                <a:lnTo>
                  <a:pt x="304" y="0"/>
                </a:lnTo>
                <a:lnTo>
                  <a:pt x="254" y="4"/>
                </a:lnTo>
                <a:lnTo>
                  <a:pt x="208" y="7"/>
                </a:lnTo>
                <a:lnTo>
                  <a:pt x="165" y="18"/>
                </a:lnTo>
                <a:lnTo>
                  <a:pt x="125" y="32"/>
                </a:lnTo>
                <a:lnTo>
                  <a:pt x="90" y="50"/>
                </a:lnTo>
                <a:lnTo>
                  <a:pt x="61" y="68"/>
                </a:lnTo>
                <a:lnTo>
                  <a:pt x="36" y="89"/>
                </a:lnTo>
                <a:lnTo>
                  <a:pt x="18" y="114"/>
                </a:lnTo>
                <a:lnTo>
                  <a:pt x="4" y="139"/>
                </a:lnTo>
                <a:lnTo>
                  <a:pt x="0" y="164"/>
                </a:lnTo>
                <a:lnTo>
                  <a:pt x="4" y="193"/>
                </a:lnTo>
                <a:lnTo>
                  <a:pt x="18" y="218"/>
                </a:lnTo>
                <a:lnTo>
                  <a:pt x="36" y="239"/>
                </a:lnTo>
                <a:lnTo>
                  <a:pt x="61" y="264"/>
                </a:lnTo>
                <a:lnTo>
                  <a:pt x="90" y="282"/>
                </a:lnTo>
                <a:lnTo>
                  <a:pt x="125" y="296"/>
                </a:lnTo>
                <a:lnTo>
                  <a:pt x="165" y="311"/>
                </a:lnTo>
                <a:lnTo>
                  <a:pt x="208" y="321"/>
                </a:lnTo>
                <a:lnTo>
                  <a:pt x="254" y="329"/>
                </a:lnTo>
                <a:lnTo>
                  <a:pt x="304" y="329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4" name="Freeform 18"/>
          <p:cNvSpPr>
            <a:spLocks/>
          </p:cNvSpPr>
          <p:nvPr/>
        </p:nvSpPr>
        <p:spPr bwMode="auto">
          <a:xfrm>
            <a:off x="7015163" y="1743075"/>
            <a:ext cx="909637" cy="427038"/>
          </a:xfrm>
          <a:custGeom>
            <a:avLst/>
            <a:gdLst>
              <a:gd name="T0" fmla="*/ 2147483646 w 604"/>
              <a:gd name="T1" fmla="*/ 2147483646 h 329"/>
              <a:gd name="T2" fmla="*/ 2147483646 w 604"/>
              <a:gd name="T3" fmla="*/ 2147483646 h 329"/>
              <a:gd name="T4" fmla="*/ 2147483646 w 604"/>
              <a:gd name="T5" fmla="*/ 2147483646 h 329"/>
              <a:gd name="T6" fmla="*/ 2147483646 w 604"/>
              <a:gd name="T7" fmla="*/ 2147483646 h 329"/>
              <a:gd name="T8" fmla="*/ 2147483646 w 604"/>
              <a:gd name="T9" fmla="*/ 2147483646 h 329"/>
              <a:gd name="T10" fmla="*/ 2147483646 w 604"/>
              <a:gd name="T11" fmla="*/ 2147483646 h 329"/>
              <a:gd name="T12" fmla="*/ 2147483646 w 604"/>
              <a:gd name="T13" fmla="*/ 2147483646 h 329"/>
              <a:gd name="T14" fmla="*/ 2147483646 w 604"/>
              <a:gd name="T15" fmla="*/ 2147483646 h 329"/>
              <a:gd name="T16" fmla="*/ 2147483646 w 604"/>
              <a:gd name="T17" fmla="*/ 2147483646 h 329"/>
              <a:gd name="T18" fmla="*/ 2147483646 w 604"/>
              <a:gd name="T19" fmla="*/ 2147483646 h 329"/>
              <a:gd name="T20" fmla="*/ 2147483646 w 604"/>
              <a:gd name="T21" fmla="*/ 2147483646 h 329"/>
              <a:gd name="T22" fmla="*/ 2147483646 w 604"/>
              <a:gd name="T23" fmla="*/ 2147483646 h 329"/>
              <a:gd name="T24" fmla="*/ 2147483646 w 604"/>
              <a:gd name="T25" fmla="*/ 2147483646 h 329"/>
              <a:gd name="T26" fmla="*/ 2147483646 w 604"/>
              <a:gd name="T27" fmla="*/ 2147483646 h 329"/>
              <a:gd name="T28" fmla="*/ 2147483646 w 604"/>
              <a:gd name="T29" fmla="*/ 2147483646 h 329"/>
              <a:gd name="T30" fmla="*/ 2147483646 w 604"/>
              <a:gd name="T31" fmla="*/ 2147483646 h 329"/>
              <a:gd name="T32" fmla="*/ 2147483646 w 604"/>
              <a:gd name="T33" fmla="*/ 2147483646 h 329"/>
              <a:gd name="T34" fmla="*/ 2147483646 w 604"/>
              <a:gd name="T35" fmla="*/ 2147483646 h 329"/>
              <a:gd name="T36" fmla="*/ 2147483646 w 604"/>
              <a:gd name="T37" fmla="*/ 2147483646 h 329"/>
              <a:gd name="T38" fmla="*/ 2147483646 w 604"/>
              <a:gd name="T39" fmla="*/ 0 h 329"/>
              <a:gd name="T40" fmla="*/ 2147483646 w 604"/>
              <a:gd name="T41" fmla="*/ 0 h 329"/>
              <a:gd name="T42" fmla="*/ 2147483646 w 604"/>
              <a:gd name="T43" fmla="*/ 0 h 329"/>
              <a:gd name="T44" fmla="*/ 2147483646 w 604"/>
              <a:gd name="T45" fmla="*/ 2147483646 h 329"/>
              <a:gd name="T46" fmla="*/ 2147483646 w 604"/>
              <a:gd name="T47" fmla="*/ 2147483646 h 329"/>
              <a:gd name="T48" fmla="*/ 2147483646 w 604"/>
              <a:gd name="T49" fmla="*/ 2147483646 h 329"/>
              <a:gd name="T50" fmla="*/ 2147483646 w 604"/>
              <a:gd name="T51" fmla="*/ 2147483646 h 329"/>
              <a:gd name="T52" fmla="*/ 2147483646 w 604"/>
              <a:gd name="T53" fmla="*/ 2147483646 h 329"/>
              <a:gd name="T54" fmla="*/ 2147483646 w 604"/>
              <a:gd name="T55" fmla="*/ 2147483646 h 329"/>
              <a:gd name="T56" fmla="*/ 2147483646 w 604"/>
              <a:gd name="T57" fmla="*/ 2147483646 h 329"/>
              <a:gd name="T58" fmla="*/ 2147483646 w 604"/>
              <a:gd name="T59" fmla="*/ 2147483646 h 329"/>
              <a:gd name="T60" fmla="*/ 0 w 604"/>
              <a:gd name="T61" fmla="*/ 2147483646 h 329"/>
              <a:gd name="T62" fmla="*/ 2147483646 w 604"/>
              <a:gd name="T63" fmla="*/ 2147483646 h 329"/>
              <a:gd name="T64" fmla="*/ 2147483646 w 604"/>
              <a:gd name="T65" fmla="*/ 2147483646 h 329"/>
              <a:gd name="T66" fmla="*/ 2147483646 w 604"/>
              <a:gd name="T67" fmla="*/ 2147483646 h 329"/>
              <a:gd name="T68" fmla="*/ 2147483646 w 604"/>
              <a:gd name="T69" fmla="*/ 2147483646 h 329"/>
              <a:gd name="T70" fmla="*/ 2147483646 w 604"/>
              <a:gd name="T71" fmla="*/ 2147483646 h 329"/>
              <a:gd name="T72" fmla="*/ 2147483646 w 604"/>
              <a:gd name="T73" fmla="*/ 2147483646 h 329"/>
              <a:gd name="T74" fmla="*/ 2147483646 w 604"/>
              <a:gd name="T75" fmla="*/ 2147483646 h 329"/>
              <a:gd name="T76" fmla="*/ 2147483646 w 604"/>
              <a:gd name="T77" fmla="*/ 2147483646 h 329"/>
              <a:gd name="T78" fmla="*/ 2147483646 w 604"/>
              <a:gd name="T79" fmla="*/ 2147483646 h 329"/>
              <a:gd name="T80" fmla="*/ 2147483646 w 604"/>
              <a:gd name="T81" fmla="*/ 2147483646 h 329"/>
              <a:gd name="T82" fmla="*/ 2147483646 w 604"/>
              <a:gd name="T83" fmla="*/ 2147483646 h 32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604"/>
              <a:gd name="T127" fmla="*/ 0 h 329"/>
              <a:gd name="T128" fmla="*/ 604 w 604"/>
              <a:gd name="T129" fmla="*/ 329 h 329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604" h="329">
                <a:moveTo>
                  <a:pt x="300" y="329"/>
                </a:moveTo>
                <a:lnTo>
                  <a:pt x="350" y="325"/>
                </a:lnTo>
                <a:lnTo>
                  <a:pt x="397" y="322"/>
                </a:lnTo>
                <a:lnTo>
                  <a:pt x="440" y="311"/>
                </a:lnTo>
                <a:lnTo>
                  <a:pt x="479" y="297"/>
                </a:lnTo>
                <a:lnTo>
                  <a:pt x="514" y="279"/>
                </a:lnTo>
                <a:lnTo>
                  <a:pt x="547" y="261"/>
                </a:lnTo>
                <a:lnTo>
                  <a:pt x="568" y="239"/>
                </a:lnTo>
                <a:lnTo>
                  <a:pt x="589" y="214"/>
                </a:lnTo>
                <a:lnTo>
                  <a:pt x="600" y="190"/>
                </a:lnTo>
                <a:lnTo>
                  <a:pt x="604" y="165"/>
                </a:lnTo>
                <a:lnTo>
                  <a:pt x="600" y="136"/>
                </a:lnTo>
                <a:lnTo>
                  <a:pt x="589" y="111"/>
                </a:lnTo>
                <a:lnTo>
                  <a:pt x="568" y="90"/>
                </a:lnTo>
                <a:lnTo>
                  <a:pt x="547" y="68"/>
                </a:lnTo>
                <a:lnTo>
                  <a:pt x="514" y="47"/>
                </a:lnTo>
                <a:lnTo>
                  <a:pt x="479" y="32"/>
                </a:lnTo>
                <a:lnTo>
                  <a:pt x="440" y="18"/>
                </a:lnTo>
                <a:lnTo>
                  <a:pt x="397" y="7"/>
                </a:lnTo>
                <a:lnTo>
                  <a:pt x="350" y="0"/>
                </a:lnTo>
                <a:lnTo>
                  <a:pt x="300" y="0"/>
                </a:lnTo>
                <a:lnTo>
                  <a:pt x="254" y="0"/>
                </a:lnTo>
                <a:lnTo>
                  <a:pt x="207" y="7"/>
                </a:lnTo>
                <a:lnTo>
                  <a:pt x="165" y="18"/>
                </a:lnTo>
                <a:lnTo>
                  <a:pt x="122" y="32"/>
                </a:lnTo>
                <a:lnTo>
                  <a:pt x="90" y="47"/>
                </a:lnTo>
                <a:lnTo>
                  <a:pt x="58" y="68"/>
                </a:lnTo>
                <a:lnTo>
                  <a:pt x="33" y="90"/>
                </a:lnTo>
                <a:lnTo>
                  <a:pt x="15" y="111"/>
                </a:lnTo>
                <a:lnTo>
                  <a:pt x="4" y="136"/>
                </a:lnTo>
                <a:lnTo>
                  <a:pt x="0" y="165"/>
                </a:lnTo>
                <a:lnTo>
                  <a:pt x="4" y="190"/>
                </a:lnTo>
                <a:lnTo>
                  <a:pt x="15" y="214"/>
                </a:lnTo>
                <a:lnTo>
                  <a:pt x="33" y="239"/>
                </a:lnTo>
                <a:lnTo>
                  <a:pt x="58" y="261"/>
                </a:lnTo>
                <a:lnTo>
                  <a:pt x="90" y="279"/>
                </a:lnTo>
                <a:lnTo>
                  <a:pt x="122" y="297"/>
                </a:lnTo>
                <a:lnTo>
                  <a:pt x="165" y="311"/>
                </a:lnTo>
                <a:lnTo>
                  <a:pt x="207" y="322"/>
                </a:lnTo>
                <a:lnTo>
                  <a:pt x="254" y="325"/>
                </a:lnTo>
                <a:lnTo>
                  <a:pt x="300" y="329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5" name="Rectangle 19"/>
          <p:cNvSpPr>
            <a:spLocks noChangeArrowheads="1"/>
          </p:cNvSpPr>
          <p:nvPr/>
        </p:nvSpPr>
        <p:spPr bwMode="auto">
          <a:xfrm>
            <a:off x="927100" y="1725613"/>
            <a:ext cx="7207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Stanford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76" name="Rectangle 20"/>
          <p:cNvSpPr>
            <a:spLocks noChangeArrowheads="1"/>
          </p:cNvSpPr>
          <p:nvPr/>
        </p:nvSpPr>
        <p:spPr bwMode="auto">
          <a:xfrm>
            <a:off x="1611313" y="2206625"/>
            <a:ext cx="9112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BARRNET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77" name="Rectangle 21"/>
          <p:cNvSpPr>
            <a:spLocks noChangeArrowheads="1"/>
          </p:cNvSpPr>
          <p:nvPr/>
        </p:nvSpPr>
        <p:spPr bwMode="auto">
          <a:xfrm>
            <a:off x="1735138" y="2392363"/>
            <a:ext cx="6810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regional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78" name="Rectangle 22"/>
          <p:cNvSpPr>
            <a:spLocks noChangeArrowheads="1"/>
          </p:cNvSpPr>
          <p:nvPr/>
        </p:nvSpPr>
        <p:spPr bwMode="auto">
          <a:xfrm>
            <a:off x="819150" y="2767013"/>
            <a:ext cx="742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Berkeley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79" name="Rectangle 23"/>
          <p:cNvSpPr>
            <a:spLocks noChangeArrowheads="1"/>
          </p:cNvSpPr>
          <p:nvPr/>
        </p:nvSpPr>
        <p:spPr bwMode="auto">
          <a:xfrm>
            <a:off x="2035175" y="2882900"/>
            <a:ext cx="12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P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80" name="Rectangle 24"/>
          <p:cNvSpPr>
            <a:spLocks noChangeArrowheads="1"/>
          </p:cNvSpPr>
          <p:nvPr/>
        </p:nvSpPr>
        <p:spPr bwMode="auto">
          <a:xfrm>
            <a:off x="2143125" y="2882900"/>
            <a:ext cx="4032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ARC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81" name="Rectangle 25"/>
          <p:cNvSpPr>
            <a:spLocks noChangeArrowheads="1"/>
          </p:cNvSpPr>
          <p:nvPr/>
        </p:nvSpPr>
        <p:spPr bwMode="auto">
          <a:xfrm>
            <a:off x="2960688" y="3035300"/>
            <a:ext cx="5413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NCAR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82" name="Rectangle 26"/>
          <p:cNvSpPr>
            <a:spLocks noChangeArrowheads="1"/>
          </p:cNvSpPr>
          <p:nvPr/>
        </p:nvSpPr>
        <p:spPr bwMode="auto">
          <a:xfrm>
            <a:off x="3960813" y="3351213"/>
            <a:ext cx="265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UA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4729163" y="2979738"/>
            <a:ext cx="6048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UNM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84" name="Rectangle 28"/>
          <p:cNvSpPr>
            <a:spLocks noChangeArrowheads="1"/>
          </p:cNvSpPr>
          <p:nvPr/>
        </p:nvSpPr>
        <p:spPr bwMode="auto">
          <a:xfrm>
            <a:off x="3659188" y="2447925"/>
            <a:ext cx="1793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W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85" name="Rectangle 29"/>
          <p:cNvSpPr>
            <a:spLocks noChangeArrowheads="1"/>
          </p:cNvSpPr>
          <p:nvPr/>
        </p:nvSpPr>
        <p:spPr bwMode="auto">
          <a:xfrm>
            <a:off x="3814763" y="2447925"/>
            <a:ext cx="519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estnet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86" name="Rectangle 30"/>
          <p:cNvSpPr>
            <a:spLocks noChangeArrowheads="1"/>
          </p:cNvSpPr>
          <p:nvPr/>
        </p:nvSpPr>
        <p:spPr bwMode="auto">
          <a:xfrm>
            <a:off x="3654425" y="2628900"/>
            <a:ext cx="6810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regional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87" name="Rectangle 31"/>
          <p:cNvSpPr>
            <a:spLocks noChangeArrowheads="1"/>
          </p:cNvSpPr>
          <p:nvPr/>
        </p:nvSpPr>
        <p:spPr bwMode="auto">
          <a:xfrm>
            <a:off x="5811838" y="2921000"/>
            <a:ext cx="3825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UNL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88" name="Rectangle 32"/>
          <p:cNvSpPr>
            <a:spLocks noChangeArrowheads="1"/>
          </p:cNvSpPr>
          <p:nvPr/>
        </p:nvSpPr>
        <p:spPr bwMode="auto">
          <a:xfrm>
            <a:off x="7080250" y="2947988"/>
            <a:ext cx="265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KU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89" name="Rectangle 33"/>
          <p:cNvSpPr>
            <a:spLocks noChangeArrowheads="1"/>
          </p:cNvSpPr>
          <p:nvPr/>
        </p:nvSpPr>
        <p:spPr bwMode="auto">
          <a:xfrm>
            <a:off x="7339013" y="1858963"/>
            <a:ext cx="317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ISU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90" name="Rectangle 34"/>
          <p:cNvSpPr>
            <a:spLocks noChangeArrowheads="1"/>
          </p:cNvSpPr>
          <p:nvPr/>
        </p:nvSpPr>
        <p:spPr bwMode="auto">
          <a:xfrm>
            <a:off x="6278563" y="2257425"/>
            <a:ext cx="6048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MidNet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91" name="Rectangle 35"/>
          <p:cNvSpPr>
            <a:spLocks noChangeArrowheads="1"/>
          </p:cNvSpPr>
          <p:nvPr/>
        </p:nvSpPr>
        <p:spPr bwMode="auto">
          <a:xfrm>
            <a:off x="6273800" y="2443163"/>
            <a:ext cx="6810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regional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92" name="Line 36"/>
          <p:cNvSpPr>
            <a:spLocks noChangeShapeType="1"/>
          </p:cNvSpPr>
          <p:nvPr/>
        </p:nvSpPr>
        <p:spPr bwMode="auto">
          <a:xfrm>
            <a:off x="6096000" y="2012950"/>
            <a:ext cx="209550" cy="1841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93" name="Line 37"/>
          <p:cNvSpPr>
            <a:spLocks noChangeShapeType="1"/>
          </p:cNvSpPr>
          <p:nvPr/>
        </p:nvSpPr>
        <p:spPr bwMode="auto">
          <a:xfrm flipH="1">
            <a:off x="7004050" y="2114550"/>
            <a:ext cx="161925" cy="1063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94" name="Line 38"/>
          <p:cNvSpPr>
            <a:spLocks noChangeShapeType="1"/>
          </p:cNvSpPr>
          <p:nvPr/>
        </p:nvSpPr>
        <p:spPr bwMode="auto">
          <a:xfrm>
            <a:off x="6951663" y="2679700"/>
            <a:ext cx="112712" cy="1428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95" name="Line 39"/>
          <p:cNvSpPr>
            <a:spLocks noChangeShapeType="1"/>
          </p:cNvSpPr>
          <p:nvPr/>
        </p:nvSpPr>
        <p:spPr bwMode="auto">
          <a:xfrm flipH="1">
            <a:off x="6161088" y="2684463"/>
            <a:ext cx="112712" cy="1238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96" name="Line 40"/>
          <p:cNvSpPr>
            <a:spLocks noChangeShapeType="1"/>
          </p:cNvSpPr>
          <p:nvPr/>
        </p:nvSpPr>
        <p:spPr bwMode="auto">
          <a:xfrm>
            <a:off x="4514850" y="2795588"/>
            <a:ext cx="149225" cy="1111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97" name="Line 41"/>
          <p:cNvSpPr>
            <a:spLocks noChangeShapeType="1"/>
          </p:cNvSpPr>
          <p:nvPr/>
        </p:nvSpPr>
        <p:spPr bwMode="auto">
          <a:xfrm flipH="1">
            <a:off x="4010025" y="2105025"/>
            <a:ext cx="30163" cy="2413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98" name="Line 42"/>
          <p:cNvSpPr>
            <a:spLocks noChangeShapeType="1"/>
          </p:cNvSpPr>
          <p:nvPr/>
        </p:nvSpPr>
        <p:spPr bwMode="auto">
          <a:xfrm flipH="1">
            <a:off x="3440113" y="2846388"/>
            <a:ext cx="133350" cy="1063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99" name="Line 43"/>
          <p:cNvSpPr>
            <a:spLocks noChangeShapeType="1"/>
          </p:cNvSpPr>
          <p:nvPr/>
        </p:nvSpPr>
        <p:spPr bwMode="auto">
          <a:xfrm>
            <a:off x="4037013" y="2894013"/>
            <a:ext cx="47625" cy="3413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00" name="Line 44"/>
          <p:cNvSpPr>
            <a:spLocks noChangeShapeType="1"/>
          </p:cNvSpPr>
          <p:nvPr/>
        </p:nvSpPr>
        <p:spPr bwMode="auto">
          <a:xfrm>
            <a:off x="2185988" y="2646363"/>
            <a:ext cx="17462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01" name="Line 45"/>
          <p:cNvSpPr>
            <a:spLocks noChangeShapeType="1"/>
          </p:cNvSpPr>
          <p:nvPr/>
        </p:nvSpPr>
        <p:spPr bwMode="auto">
          <a:xfrm flipH="1">
            <a:off x="1347788" y="2559050"/>
            <a:ext cx="166687" cy="1158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02" name="Line 46"/>
          <p:cNvSpPr>
            <a:spLocks noChangeShapeType="1"/>
          </p:cNvSpPr>
          <p:nvPr/>
        </p:nvSpPr>
        <p:spPr bwMode="auto">
          <a:xfrm flipH="1" flipV="1">
            <a:off x="1401763" y="2032000"/>
            <a:ext cx="144462" cy="1381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03" name="Line 47"/>
          <p:cNvSpPr>
            <a:spLocks noChangeShapeType="1"/>
          </p:cNvSpPr>
          <p:nvPr/>
        </p:nvSpPr>
        <p:spPr bwMode="auto">
          <a:xfrm flipH="1">
            <a:off x="2492375" y="1976438"/>
            <a:ext cx="371475" cy="1889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04" name="Rectangle 48"/>
          <p:cNvSpPr>
            <a:spLocks noChangeArrowheads="1"/>
          </p:cNvSpPr>
          <p:nvPr/>
        </p:nvSpPr>
        <p:spPr bwMode="auto">
          <a:xfrm rot="-360000">
            <a:off x="5191125" y="2346325"/>
            <a:ext cx="2667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>
                <a:solidFill>
                  <a:srgbClr val="000000"/>
                </a:solidFill>
              </a:rPr>
              <a:t>…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705" name="Rectangle 49"/>
          <p:cNvSpPr>
            <a:spLocks noChangeArrowheads="1"/>
          </p:cNvSpPr>
          <p:nvPr/>
        </p:nvSpPr>
        <p:spPr bwMode="auto">
          <a:xfrm rot="-360000">
            <a:off x="5387975" y="2341563"/>
            <a:ext cx="15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0F353F-DFFA-40C3-9C0D-13039D9306E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EGP (old, not used anymore)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Defined on the Internet having a tree structure</a:t>
            </a:r>
          </a:p>
          <a:p>
            <a:pPr eaLnBrk="1" hangingPunct="1"/>
            <a:r>
              <a:rPr lang="en-US" altLang="en-US" smtClean="0"/>
              <a:t>Embodied (and enforced) tree structure</a:t>
            </a:r>
          </a:p>
          <a:p>
            <a:pPr eaLnBrk="1" hangingPunct="1"/>
            <a:r>
              <a:rPr lang="en-US" altLang="en-US" smtClean="0"/>
              <a:t>Each AS must learn how to reach every AS in its sub-tree</a:t>
            </a:r>
          </a:p>
          <a:p>
            <a:pPr eaLnBrk="1" hangingPunct="1"/>
            <a:r>
              <a:rPr lang="en-US" altLang="en-US" smtClean="0"/>
              <a:t>Thus, the core network learns the path to every AS</a:t>
            </a:r>
          </a:p>
          <a:p>
            <a:pPr eaLnBrk="1" hangingPunct="1"/>
            <a:r>
              <a:rPr lang="en-US" altLang="en-US" smtClean="0"/>
              <a:t>Had to be replaced eventually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EE759C-6E51-40A9-BC02-F24F1618C14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05800" cy="519113"/>
          </a:xfrm>
        </p:spPr>
        <p:txBody>
          <a:bodyPr/>
          <a:lstStyle/>
          <a:p>
            <a:pPr eaLnBrk="1" hangingPunct="1"/>
            <a:r>
              <a:rPr lang="en-US" altLang="en-US" smtClean="0"/>
              <a:t>Privatization of the Internet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038600"/>
            <a:ext cx="7543800" cy="1981200"/>
          </a:xfrm>
        </p:spPr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74757" name="Freeform 5"/>
          <p:cNvSpPr>
            <a:spLocks/>
          </p:cNvSpPr>
          <p:nvPr/>
        </p:nvSpPr>
        <p:spPr bwMode="auto">
          <a:xfrm>
            <a:off x="3008313" y="1681163"/>
            <a:ext cx="2628900" cy="569912"/>
          </a:xfrm>
          <a:custGeom>
            <a:avLst/>
            <a:gdLst>
              <a:gd name="T0" fmla="*/ 2147483646 w 1907"/>
              <a:gd name="T1" fmla="*/ 2147483646 h 477"/>
              <a:gd name="T2" fmla="*/ 2147483646 w 1907"/>
              <a:gd name="T3" fmla="*/ 2147483646 h 477"/>
              <a:gd name="T4" fmla="*/ 2147483646 w 1907"/>
              <a:gd name="T5" fmla="*/ 2147483646 h 477"/>
              <a:gd name="T6" fmla="*/ 2147483646 w 1907"/>
              <a:gd name="T7" fmla="*/ 2147483646 h 477"/>
              <a:gd name="T8" fmla="*/ 2147483646 w 1907"/>
              <a:gd name="T9" fmla="*/ 2147483646 h 477"/>
              <a:gd name="T10" fmla="*/ 2147483646 w 1907"/>
              <a:gd name="T11" fmla="*/ 2147483646 h 477"/>
              <a:gd name="T12" fmla="*/ 2147483646 w 1907"/>
              <a:gd name="T13" fmla="*/ 2147483646 h 477"/>
              <a:gd name="T14" fmla="*/ 2147483646 w 1907"/>
              <a:gd name="T15" fmla="*/ 2147483646 h 477"/>
              <a:gd name="T16" fmla="*/ 2147483646 w 1907"/>
              <a:gd name="T17" fmla="*/ 2147483646 h 477"/>
              <a:gd name="T18" fmla="*/ 2147483646 w 1907"/>
              <a:gd name="T19" fmla="*/ 2147483646 h 477"/>
              <a:gd name="T20" fmla="*/ 2147483646 w 1907"/>
              <a:gd name="T21" fmla="*/ 2147483646 h 477"/>
              <a:gd name="T22" fmla="*/ 2147483646 w 1907"/>
              <a:gd name="T23" fmla="*/ 2147483646 h 477"/>
              <a:gd name="T24" fmla="*/ 2147483646 w 1907"/>
              <a:gd name="T25" fmla="*/ 2147483646 h 477"/>
              <a:gd name="T26" fmla="*/ 2147483646 w 1907"/>
              <a:gd name="T27" fmla="*/ 2147483646 h 477"/>
              <a:gd name="T28" fmla="*/ 2147483646 w 1907"/>
              <a:gd name="T29" fmla="*/ 2147483646 h 477"/>
              <a:gd name="T30" fmla="*/ 2147483646 w 1907"/>
              <a:gd name="T31" fmla="*/ 2147483646 h 477"/>
              <a:gd name="T32" fmla="*/ 2147483646 w 1907"/>
              <a:gd name="T33" fmla="*/ 2147483646 h 477"/>
              <a:gd name="T34" fmla="*/ 2147483646 w 1907"/>
              <a:gd name="T35" fmla="*/ 2147483646 h 477"/>
              <a:gd name="T36" fmla="*/ 2147483646 w 1907"/>
              <a:gd name="T37" fmla="*/ 2147483646 h 477"/>
              <a:gd name="T38" fmla="*/ 2147483646 w 1907"/>
              <a:gd name="T39" fmla="*/ 2147483646 h 477"/>
              <a:gd name="T40" fmla="*/ 0 w 1907"/>
              <a:gd name="T41" fmla="*/ 2147483646 h 477"/>
              <a:gd name="T42" fmla="*/ 2147483646 w 1907"/>
              <a:gd name="T43" fmla="*/ 2147483646 h 477"/>
              <a:gd name="T44" fmla="*/ 2147483646 w 1907"/>
              <a:gd name="T45" fmla="*/ 2147483646 h 477"/>
              <a:gd name="T46" fmla="*/ 2147483646 w 1907"/>
              <a:gd name="T47" fmla="*/ 2147483646 h 477"/>
              <a:gd name="T48" fmla="*/ 2147483646 w 1907"/>
              <a:gd name="T49" fmla="*/ 2147483646 h 477"/>
              <a:gd name="T50" fmla="*/ 2147483646 w 1907"/>
              <a:gd name="T51" fmla="*/ 2147483646 h 477"/>
              <a:gd name="T52" fmla="*/ 2147483646 w 1907"/>
              <a:gd name="T53" fmla="*/ 2147483646 h 477"/>
              <a:gd name="T54" fmla="*/ 2147483646 w 1907"/>
              <a:gd name="T55" fmla="*/ 2147483646 h 477"/>
              <a:gd name="T56" fmla="*/ 2147483646 w 1907"/>
              <a:gd name="T57" fmla="*/ 2147483646 h 477"/>
              <a:gd name="T58" fmla="*/ 2147483646 w 1907"/>
              <a:gd name="T59" fmla="*/ 0 h 477"/>
              <a:gd name="T60" fmla="*/ 2147483646 w 1907"/>
              <a:gd name="T61" fmla="*/ 0 h 477"/>
              <a:gd name="T62" fmla="*/ 2147483646 w 1907"/>
              <a:gd name="T63" fmla="*/ 0 h 477"/>
              <a:gd name="T64" fmla="*/ 2147483646 w 1907"/>
              <a:gd name="T65" fmla="*/ 2147483646 h 477"/>
              <a:gd name="T66" fmla="*/ 2147483646 w 1907"/>
              <a:gd name="T67" fmla="*/ 2147483646 h 477"/>
              <a:gd name="T68" fmla="*/ 2147483646 w 1907"/>
              <a:gd name="T69" fmla="*/ 2147483646 h 477"/>
              <a:gd name="T70" fmla="*/ 2147483646 w 1907"/>
              <a:gd name="T71" fmla="*/ 2147483646 h 477"/>
              <a:gd name="T72" fmla="*/ 2147483646 w 1907"/>
              <a:gd name="T73" fmla="*/ 2147483646 h 477"/>
              <a:gd name="T74" fmla="*/ 2147483646 w 1907"/>
              <a:gd name="T75" fmla="*/ 2147483646 h 477"/>
              <a:gd name="T76" fmla="*/ 2147483646 w 1907"/>
              <a:gd name="T77" fmla="*/ 2147483646 h 477"/>
              <a:gd name="T78" fmla="*/ 2147483646 w 1907"/>
              <a:gd name="T79" fmla="*/ 2147483646 h 477"/>
              <a:gd name="T80" fmla="*/ 2147483646 w 1907"/>
              <a:gd name="T81" fmla="*/ 2147483646 h 477"/>
              <a:gd name="T82" fmla="*/ 2147483646 w 1907"/>
              <a:gd name="T83" fmla="*/ 2147483646 h 477"/>
              <a:gd name="T84" fmla="*/ 2147483646 w 1907"/>
              <a:gd name="T85" fmla="*/ 2147483646 h 477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907"/>
              <a:gd name="T130" fmla="*/ 0 h 477"/>
              <a:gd name="T131" fmla="*/ 1907 w 1907"/>
              <a:gd name="T132" fmla="*/ 477 h 477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907" h="477">
                <a:moveTo>
                  <a:pt x="1903" y="237"/>
                </a:moveTo>
                <a:lnTo>
                  <a:pt x="1892" y="275"/>
                </a:lnTo>
                <a:lnTo>
                  <a:pt x="1858" y="313"/>
                </a:lnTo>
                <a:lnTo>
                  <a:pt x="1800" y="348"/>
                </a:lnTo>
                <a:lnTo>
                  <a:pt x="1720" y="378"/>
                </a:lnTo>
                <a:lnTo>
                  <a:pt x="1629" y="405"/>
                </a:lnTo>
                <a:lnTo>
                  <a:pt x="1514" y="428"/>
                </a:lnTo>
                <a:lnTo>
                  <a:pt x="1392" y="451"/>
                </a:lnTo>
                <a:lnTo>
                  <a:pt x="1255" y="462"/>
                </a:lnTo>
                <a:lnTo>
                  <a:pt x="1106" y="473"/>
                </a:lnTo>
                <a:lnTo>
                  <a:pt x="954" y="477"/>
                </a:lnTo>
                <a:lnTo>
                  <a:pt x="797" y="473"/>
                </a:lnTo>
                <a:lnTo>
                  <a:pt x="652" y="462"/>
                </a:lnTo>
                <a:lnTo>
                  <a:pt x="515" y="451"/>
                </a:lnTo>
                <a:lnTo>
                  <a:pt x="389" y="428"/>
                </a:lnTo>
                <a:lnTo>
                  <a:pt x="279" y="405"/>
                </a:lnTo>
                <a:lnTo>
                  <a:pt x="183" y="378"/>
                </a:lnTo>
                <a:lnTo>
                  <a:pt x="107" y="348"/>
                </a:lnTo>
                <a:lnTo>
                  <a:pt x="46" y="313"/>
                </a:lnTo>
                <a:lnTo>
                  <a:pt x="12" y="275"/>
                </a:lnTo>
                <a:lnTo>
                  <a:pt x="0" y="237"/>
                </a:lnTo>
                <a:lnTo>
                  <a:pt x="12" y="199"/>
                </a:lnTo>
                <a:lnTo>
                  <a:pt x="46" y="161"/>
                </a:lnTo>
                <a:lnTo>
                  <a:pt x="107" y="126"/>
                </a:lnTo>
                <a:lnTo>
                  <a:pt x="183" y="96"/>
                </a:lnTo>
                <a:lnTo>
                  <a:pt x="279" y="69"/>
                </a:lnTo>
                <a:lnTo>
                  <a:pt x="389" y="46"/>
                </a:lnTo>
                <a:lnTo>
                  <a:pt x="515" y="27"/>
                </a:lnTo>
                <a:lnTo>
                  <a:pt x="652" y="12"/>
                </a:lnTo>
                <a:lnTo>
                  <a:pt x="797" y="0"/>
                </a:lnTo>
                <a:lnTo>
                  <a:pt x="954" y="0"/>
                </a:lnTo>
                <a:lnTo>
                  <a:pt x="1106" y="0"/>
                </a:lnTo>
                <a:lnTo>
                  <a:pt x="1255" y="12"/>
                </a:lnTo>
                <a:lnTo>
                  <a:pt x="1392" y="27"/>
                </a:lnTo>
                <a:lnTo>
                  <a:pt x="1514" y="46"/>
                </a:lnTo>
                <a:lnTo>
                  <a:pt x="1629" y="69"/>
                </a:lnTo>
                <a:lnTo>
                  <a:pt x="1720" y="96"/>
                </a:lnTo>
                <a:lnTo>
                  <a:pt x="1800" y="126"/>
                </a:lnTo>
                <a:lnTo>
                  <a:pt x="1858" y="161"/>
                </a:lnTo>
                <a:lnTo>
                  <a:pt x="1892" y="199"/>
                </a:lnTo>
                <a:lnTo>
                  <a:pt x="1907" y="237"/>
                </a:lnTo>
                <a:lnTo>
                  <a:pt x="1903" y="237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8" name="Freeform 6"/>
          <p:cNvSpPr>
            <a:spLocks/>
          </p:cNvSpPr>
          <p:nvPr/>
        </p:nvSpPr>
        <p:spPr bwMode="auto">
          <a:xfrm>
            <a:off x="3008313" y="1681163"/>
            <a:ext cx="2628900" cy="569912"/>
          </a:xfrm>
          <a:custGeom>
            <a:avLst/>
            <a:gdLst>
              <a:gd name="T0" fmla="*/ 2147483646 w 1907"/>
              <a:gd name="T1" fmla="*/ 2147483646 h 477"/>
              <a:gd name="T2" fmla="*/ 2147483646 w 1907"/>
              <a:gd name="T3" fmla="*/ 2147483646 h 477"/>
              <a:gd name="T4" fmla="*/ 2147483646 w 1907"/>
              <a:gd name="T5" fmla="*/ 2147483646 h 477"/>
              <a:gd name="T6" fmla="*/ 2147483646 w 1907"/>
              <a:gd name="T7" fmla="*/ 2147483646 h 477"/>
              <a:gd name="T8" fmla="*/ 2147483646 w 1907"/>
              <a:gd name="T9" fmla="*/ 2147483646 h 477"/>
              <a:gd name="T10" fmla="*/ 2147483646 w 1907"/>
              <a:gd name="T11" fmla="*/ 2147483646 h 477"/>
              <a:gd name="T12" fmla="*/ 2147483646 w 1907"/>
              <a:gd name="T13" fmla="*/ 2147483646 h 477"/>
              <a:gd name="T14" fmla="*/ 2147483646 w 1907"/>
              <a:gd name="T15" fmla="*/ 2147483646 h 477"/>
              <a:gd name="T16" fmla="*/ 2147483646 w 1907"/>
              <a:gd name="T17" fmla="*/ 2147483646 h 477"/>
              <a:gd name="T18" fmla="*/ 2147483646 w 1907"/>
              <a:gd name="T19" fmla="*/ 2147483646 h 477"/>
              <a:gd name="T20" fmla="*/ 2147483646 w 1907"/>
              <a:gd name="T21" fmla="*/ 2147483646 h 477"/>
              <a:gd name="T22" fmla="*/ 2147483646 w 1907"/>
              <a:gd name="T23" fmla="*/ 2147483646 h 477"/>
              <a:gd name="T24" fmla="*/ 2147483646 w 1907"/>
              <a:gd name="T25" fmla="*/ 2147483646 h 477"/>
              <a:gd name="T26" fmla="*/ 2147483646 w 1907"/>
              <a:gd name="T27" fmla="*/ 2147483646 h 477"/>
              <a:gd name="T28" fmla="*/ 2147483646 w 1907"/>
              <a:gd name="T29" fmla="*/ 2147483646 h 477"/>
              <a:gd name="T30" fmla="*/ 2147483646 w 1907"/>
              <a:gd name="T31" fmla="*/ 2147483646 h 477"/>
              <a:gd name="T32" fmla="*/ 2147483646 w 1907"/>
              <a:gd name="T33" fmla="*/ 2147483646 h 477"/>
              <a:gd name="T34" fmla="*/ 2147483646 w 1907"/>
              <a:gd name="T35" fmla="*/ 2147483646 h 477"/>
              <a:gd name="T36" fmla="*/ 2147483646 w 1907"/>
              <a:gd name="T37" fmla="*/ 2147483646 h 477"/>
              <a:gd name="T38" fmla="*/ 2147483646 w 1907"/>
              <a:gd name="T39" fmla="*/ 2147483646 h 477"/>
              <a:gd name="T40" fmla="*/ 0 w 1907"/>
              <a:gd name="T41" fmla="*/ 2147483646 h 477"/>
              <a:gd name="T42" fmla="*/ 2147483646 w 1907"/>
              <a:gd name="T43" fmla="*/ 2147483646 h 477"/>
              <a:gd name="T44" fmla="*/ 2147483646 w 1907"/>
              <a:gd name="T45" fmla="*/ 2147483646 h 477"/>
              <a:gd name="T46" fmla="*/ 2147483646 w 1907"/>
              <a:gd name="T47" fmla="*/ 2147483646 h 477"/>
              <a:gd name="T48" fmla="*/ 2147483646 w 1907"/>
              <a:gd name="T49" fmla="*/ 2147483646 h 477"/>
              <a:gd name="T50" fmla="*/ 2147483646 w 1907"/>
              <a:gd name="T51" fmla="*/ 2147483646 h 477"/>
              <a:gd name="T52" fmla="*/ 2147483646 w 1907"/>
              <a:gd name="T53" fmla="*/ 2147483646 h 477"/>
              <a:gd name="T54" fmla="*/ 2147483646 w 1907"/>
              <a:gd name="T55" fmla="*/ 2147483646 h 477"/>
              <a:gd name="T56" fmla="*/ 2147483646 w 1907"/>
              <a:gd name="T57" fmla="*/ 2147483646 h 477"/>
              <a:gd name="T58" fmla="*/ 2147483646 w 1907"/>
              <a:gd name="T59" fmla="*/ 0 h 477"/>
              <a:gd name="T60" fmla="*/ 2147483646 w 1907"/>
              <a:gd name="T61" fmla="*/ 0 h 477"/>
              <a:gd name="T62" fmla="*/ 2147483646 w 1907"/>
              <a:gd name="T63" fmla="*/ 0 h 477"/>
              <a:gd name="T64" fmla="*/ 2147483646 w 1907"/>
              <a:gd name="T65" fmla="*/ 2147483646 h 477"/>
              <a:gd name="T66" fmla="*/ 2147483646 w 1907"/>
              <a:gd name="T67" fmla="*/ 2147483646 h 477"/>
              <a:gd name="T68" fmla="*/ 2147483646 w 1907"/>
              <a:gd name="T69" fmla="*/ 2147483646 h 477"/>
              <a:gd name="T70" fmla="*/ 2147483646 w 1907"/>
              <a:gd name="T71" fmla="*/ 2147483646 h 477"/>
              <a:gd name="T72" fmla="*/ 2147483646 w 1907"/>
              <a:gd name="T73" fmla="*/ 2147483646 h 477"/>
              <a:gd name="T74" fmla="*/ 2147483646 w 1907"/>
              <a:gd name="T75" fmla="*/ 2147483646 h 477"/>
              <a:gd name="T76" fmla="*/ 2147483646 w 1907"/>
              <a:gd name="T77" fmla="*/ 2147483646 h 477"/>
              <a:gd name="T78" fmla="*/ 2147483646 w 1907"/>
              <a:gd name="T79" fmla="*/ 2147483646 h 477"/>
              <a:gd name="T80" fmla="*/ 2147483646 w 1907"/>
              <a:gd name="T81" fmla="*/ 2147483646 h 477"/>
              <a:gd name="T82" fmla="*/ 2147483646 w 1907"/>
              <a:gd name="T83" fmla="*/ 2147483646 h 47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907"/>
              <a:gd name="T127" fmla="*/ 0 h 477"/>
              <a:gd name="T128" fmla="*/ 1907 w 1907"/>
              <a:gd name="T129" fmla="*/ 477 h 477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907" h="477">
                <a:moveTo>
                  <a:pt x="1903" y="237"/>
                </a:moveTo>
                <a:lnTo>
                  <a:pt x="1892" y="275"/>
                </a:lnTo>
                <a:lnTo>
                  <a:pt x="1858" y="313"/>
                </a:lnTo>
                <a:lnTo>
                  <a:pt x="1800" y="348"/>
                </a:lnTo>
                <a:lnTo>
                  <a:pt x="1720" y="378"/>
                </a:lnTo>
                <a:lnTo>
                  <a:pt x="1629" y="405"/>
                </a:lnTo>
                <a:lnTo>
                  <a:pt x="1514" y="428"/>
                </a:lnTo>
                <a:lnTo>
                  <a:pt x="1392" y="451"/>
                </a:lnTo>
                <a:lnTo>
                  <a:pt x="1255" y="462"/>
                </a:lnTo>
                <a:lnTo>
                  <a:pt x="1106" y="473"/>
                </a:lnTo>
                <a:lnTo>
                  <a:pt x="954" y="477"/>
                </a:lnTo>
                <a:lnTo>
                  <a:pt x="797" y="473"/>
                </a:lnTo>
                <a:lnTo>
                  <a:pt x="652" y="462"/>
                </a:lnTo>
                <a:lnTo>
                  <a:pt x="515" y="451"/>
                </a:lnTo>
                <a:lnTo>
                  <a:pt x="389" y="428"/>
                </a:lnTo>
                <a:lnTo>
                  <a:pt x="279" y="405"/>
                </a:lnTo>
                <a:lnTo>
                  <a:pt x="183" y="378"/>
                </a:lnTo>
                <a:lnTo>
                  <a:pt x="107" y="348"/>
                </a:lnTo>
                <a:lnTo>
                  <a:pt x="46" y="313"/>
                </a:lnTo>
                <a:lnTo>
                  <a:pt x="12" y="275"/>
                </a:lnTo>
                <a:lnTo>
                  <a:pt x="0" y="237"/>
                </a:lnTo>
                <a:lnTo>
                  <a:pt x="12" y="199"/>
                </a:lnTo>
                <a:lnTo>
                  <a:pt x="46" y="161"/>
                </a:lnTo>
                <a:lnTo>
                  <a:pt x="107" y="126"/>
                </a:lnTo>
                <a:lnTo>
                  <a:pt x="183" y="96"/>
                </a:lnTo>
                <a:lnTo>
                  <a:pt x="279" y="69"/>
                </a:lnTo>
                <a:lnTo>
                  <a:pt x="389" y="46"/>
                </a:lnTo>
                <a:lnTo>
                  <a:pt x="515" y="27"/>
                </a:lnTo>
                <a:lnTo>
                  <a:pt x="652" y="12"/>
                </a:lnTo>
                <a:lnTo>
                  <a:pt x="797" y="0"/>
                </a:lnTo>
                <a:lnTo>
                  <a:pt x="954" y="0"/>
                </a:lnTo>
                <a:lnTo>
                  <a:pt x="1106" y="0"/>
                </a:lnTo>
                <a:lnTo>
                  <a:pt x="1255" y="12"/>
                </a:lnTo>
                <a:lnTo>
                  <a:pt x="1392" y="27"/>
                </a:lnTo>
                <a:lnTo>
                  <a:pt x="1514" y="46"/>
                </a:lnTo>
                <a:lnTo>
                  <a:pt x="1629" y="69"/>
                </a:lnTo>
                <a:lnTo>
                  <a:pt x="1720" y="96"/>
                </a:lnTo>
                <a:lnTo>
                  <a:pt x="1800" y="126"/>
                </a:lnTo>
                <a:lnTo>
                  <a:pt x="1858" y="161"/>
                </a:lnTo>
                <a:lnTo>
                  <a:pt x="1892" y="199"/>
                </a:lnTo>
                <a:lnTo>
                  <a:pt x="1907" y="237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 flipV="1">
            <a:off x="2466975" y="1963738"/>
            <a:ext cx="758825" cy="3016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>
            <a:off x="5853113" y="2265363"/>
            <a:ext cx="541337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1" name="Freeform 9"/>
          <p:cNvSpPr>
            <a:spLocks/>
          </p:cNvSpPr>
          <p:nvPr/>
        </p:nvSpPr>
        <p:spPr bwMode="auto">
          <a:xfrm>
            <a:off x="3119438" y="1831975"/>
            <a:ext cx="2628900" cy="569913"/>
          </a:xfrm>
          <a:custGeom>
            <a:avLst/>
            <a:gdLst>
              <a:gd name="T0" fmla="*/ 2147483646 w 1907"/>
              <a:gd name="T1" fmla="*/ 2147483646 h 477"/>
              <a:gd name="T2" fmla="*/ 2147483646 w 1907"/>
              <a:gd name="T3" fmla="*/ 2147483646 h 477"/>
              <a:gd name="T4" fmla="*/ 2147483646 w 1907"/>
              <a:gd name="T5" fmla="*/ 2147483646 h 477"/>
              <a:gd name="T6" fmla="*/ 2147483646 w 1907"/>
              <a:gd name="T7" fmla="*/ 2147483646 h 477"/>
              <a:gd name="T8" fmla="*/ 2147483646 w 1907"/>
              <a:gd name="T9" fmla="*/ 2147483646 h 477"/>
              <a:gd name="T10" fmla="*/ 2147483646 w 1907"/>
              <a:gd name="T11" fmla="*/ 2147483646 h 477"/>
              <a:gd name="T12" fmla="*/ 2147483646 w 1907"/>
              <a:gd name="T13" fmla="*/ 2147483646 h 477"/>
              <a:gd name="T14" fmla="*/ 2147483646 w 1907"/>
              <a:gd name="T15" fmla="*/ 2147483646 h 477"/>
              <a:gd name="T16" fmla="*/ 2147483646 w 1907"/>
              <a:gd name="T17" fmla="*/ 2147483646 h 477"/>
              <a:gd name="T18" fmla="*/ 2147483646 w 1907"/>
              <a:gd name="T19" fmla="*/ 2147483646 h 477"/>
              <a:gd name="T20" fmla="*/ 2147483646 w 1907"/>
              <a:gd name="T21" fmla="*/ 2147483646 h 477"/>
              <a:gd name="T22" fmla="*/ 2147483646 w 1907"/>
              <a:gd name="T23" fmla="*/ 2147483646 h 477"/>
              <a:gd name="T24" fmla="*/ 2147483646 w 1907"/>
              <a:gd name="T25" fmla="*/ 2147483646 h 477"/>
              <a:gd name="T26" fmla="*/ 2147483646 w 1907"/>
              <a:gd name="T27" fmla="*/ 2147483646 h 477"/>
              <a:gd name="T28" fmla="*/ 2147483646 w 1907"/>
              <a:gd name="T29" fmla="*/ 2147483646 h 477"/>
              <a:gd name="T30" fmla="*/ 2147483646 w 1907"/>
              <a:gd name="T31" fmla="*/ 2147483646 h 477"/>
              <a:gd name="T32" fmla="*/ 2147483646 w 1907"/>
              <a:gd name="T33" fmla="*/ 2147483646 h 477"/>
              <a:gd name="T34" fmla="*/ 2147483646 w 1907"/>
              <a:gd name="T35" fmla="*/ 2147483646 h 477"/>
              <a:gd name="T36" fmla="*/ 2147483646 w 1907"/>
              <a:gd name="T37" fmla="*/ 2147483646 h 477"/>
              <a:gd name="T38" fmla="*/ 2147483646 w 1907"/>
              <a:gd name="T39" fmla="*/ 2147483646 h 477"/>
              <a:gd name="T40" fmla="*/ 0 w 1907"/>
              <a:gd name="T41" fmla="*/ 2147483646 h 477"/>
              <a:gd name="T42" fmla="*/ 2147483646 w 1907"/>
              <a:gd name="T43" fmla="*/ 2147483646 h 477"/>
              <a:gd name="T44" fmla="*/ 2147483646 w 1907"/>
              <a:gd name="T45" fmla="*/ 2147483646 h 477"/>
              <a:gd name="T46" fmla="*/ 2147483646 w 1907"/>
              <a:gd name="T47" fmla="*/ 2147483646 h 477"/>
              <a:gd name="T48" fmla="*/ 2147483646 w 1907"/>
              <a:gd name="T49" fmla="*/ 2147483646 h 477"/>
              <a:gd name="T50" fmla="*/ 2147483646 w 1907"/>
              <a:gd name="T51" fmla="*/ 2147483646 h 477"/>
              <a:gd name="T52" fmla="*/ 2147483646 w 1907"/>
              <a:gd name="T53" fmla="*/ 2147483646 h 477"/>
              <a:gd name="T54" fmla="*/ 2147483646 w 1907"/>
              <a:gd name="T55" fmla="*/ 2147483646 h 477"/>
              <a:gd name="T56" fmla="*/ 2147483646 w 1907"/>
              <a:gd name="T57" fmla="*/ 2147483646 h 477"/>
              <a:gd name="T58" fmla="*/ 2147483646 w 1907"/>
              <a:gd name="T59" fmla="*/ 2147483646 h 477"/>
              <a:gd name="T60" fmla="*/ 2147483646 w 1907"/>
              <a:gd name="T61" fmla="*/ 0 h 477"/>
              <a:gd name="T62" fmla="*/ 2147483646 w 1907"/>
              <a:gd name="T63" fmla="*/ 2147483646 h 477"/>
              <a:gd name="T64" fmla="*/ 2147483646 w 1907"/>
              <a:gd name="T65" fmla="*/ 2147483646 h 477"/>
              <a:gd name="T66" fmla="*/ 2147483646 w 1907"/>
              <a:gd name="T67" fmla="*/ 2147483646 h 477"/>
              <a:gd name="T68" fmla="*/ 2147483646 w 1907"/>
              <a:gd name="T69" fmla="*/ 2147483646 h 477"/>
              <a:gd name="T70" fmla="*/ 2147483646 w 1907"/>
              <a:gd name="T71" fmla="*/ 2147483646 h 477"/>
              <a:gd name="T72" fmla="*/ 2147483646 w 1907"/>
              <a:gd name="T73" fmla="*/ 2147483646 h 477"/>
              <a:gd name="T74" fmla="*/ 2147483646 w 1907"/>
              <a:gd name="T75" fmla="*/ 2147483646 h 477"/>
              <a:gd name="T76" fmla="*/ 2147483646 w 1907"/>
              <a:gd name="T77" fmla="*/ 2147483646 h 477"/>
              <a:gd name="T78" fmla="*/ 2147483646 w 1907"/>
              <a:gd name="T79" fmla="*/ 2147483646 h 477"/>
              <a:gd name="T80" fmla="*/ 2147483646 w 1907"/>
              <a:gd name="T81" fmla="*/ 2147483646 h 477"/>
              <a:gd name="T82" fmla="*/ 2147483646 w 1907"/>
              <a:gd name="T83" fmla="*/ 2147483646 h 477"/>
              <a:gd name="T84" fmla="*/ 2147483646 w 1907"/>
              <a:gd name="T85" fmla="*/ 2147483646 h 477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907"/>
              <a:gd name="T130" fmla="*/ 0 h 477"/>
              <a:gd name="T131" fmla="*/ 1907 w 1907"/>
              <a:gd name="T132" fmla="*/ 477 h 477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907" h="477">
                <a:moveTo>
                  <a:pt x="1903" y="237"/>
                </a:moveTo>
                <a:lnTo>
                  <a:pt x="1892" y="279"/>
                </a:lnTo>
                <a:lnTo>
                  <a:pt x="1858" y="313"/>
                </a:lnTo>
                <a:lnTo>
                  <a:pt x="1800" y="347"/>
                </a:lnTo>
                <a:lnTo>
                  <a:pt x="1720" y="378"/>
                </a:lnTo>
                <a:lnTo>
                  <a:pt x="1625" y="408"/>
                </a:lnTo>
                <a:lnTo>
                  <a:pt x="1514" y="431"/>
                </a:lnTo>
                <a:lnTo>
                  <a:pt x="1389" y="450"/>
                </a:lnTo>
                <a:lnTo>
                  <a:pt x="1255" y="466"/>
                </a:lnTo>
                <a:lnTo>
                  <a:pt x="1106" y="473"/>
                </a:lnTo>
                <a:lnTo>
                  <a:pt x="954" y="477"/>
                </a:lnTo>
                <a:lnTo>
                  <a:pt x="797" y="473"/>
                </a:lnTo>
                <a:lnTo>
                  <a:pt x="652" y="466"/>
                </a:lnTo>
                <a:lnTo>
                  <a:pt x="515" y="450"/>
                </a:lnTo>
                <a:lnTo>
                  <a:pt x="389" y="431"/>
                </a:lnTo>
                <a:lnTo>
                  <a:pt x="279" y="408"/>
                </a:lnTo>
                <a:lnTo>
                  <a:pt x="183" y="378"/>
                </a:lnTo>
                <a:lnTo>
                  <a:pt x="103" y="347"/>
                </a:lnTo>
                <a:lnTo>
                  <a:pt x="46" y="313"/>
                </a:lnTo>
                <a:lnTo>
                  <a:pt x="12" y="279"/>
                </a:lnTo>
                <a:lnTo>
                  <a:pt x="0" y="237"/>
                </a:lnTo>
                <a:lnTo>
                  <a:pt x="12" y="199"/>
                </a:lnTo>
                <a:lnTo>
                  <a:pt x="46" y="164"/>
                </a:lnTo>
                <a:lnTo>
                  <a:pt x="103" y="130"/>
                </a:lnTo>
                <a:lnTo>
                  <a:pt x="183" y="96"/>
                </a:lnTo>
                <a:lnTo>
                  <a:pt x="279" y="69"/>
                </a:lnTo>
                <a:lnTo>
                  <a:pt x="389" y="46"/>
                </a:lnTo>
                <a:lnTo>
                  <a:pt x="515" y="27"/>
                </a:lnTo>
                <a:lnTo>
                  <a:pt x="652" y="12"/>
                </a:lnTo>
                <a:lnTo>
                  <a:pt x="797" y="4"/>
                </a:lnTo>
                <a:lnTo>
                  <a:pt x="954" y="0"/>
                </a:lnTo>
                <a:lnTo>
                  <a:pt x="1106" y="4"/>
                </a:lnTo>
                <a:lnTo>
                  <a:pt x="1255" y="12"/>
                </a:lnTo>
                <a:lnTo>
                  <a:pt x="1389" y="27"/>
                </a:lnTo>
                <a:lnTo>
                  <a:pt x="1514" y="46"/>
                </a:lnTo>
                <a:lnTo>
                  <a:pt x="1625" y="69"/>
                </a:lnTo>
                <a:lnTo>
                  <a:pt x="1720" y="96"/>
                </a:lnTo>
                <a:lnTo>
                  <a:pt x="1800" y="130"/>
                </a:lnTo>
                <a:lnTo>
                  <a:pt x="1858" y="164"/>
                </a:lnTo>
                <a:lnTo>
                  <a:pt x="1892" y="199"/>
                </a:lnTo>
                <a:lnTo>
                  <a:pt x="1907" y="237"/>
                </a:lnTo>
                <a:lnTo>
                  <a:pt x="1903" y="237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2" name="Freeform 10"/>
          <p:cNvSpPr>
            <a:spLocks/>
          </p:cNvSpPr>
          <p:nvPr/>
        </p:nvSpPr>
        <p:spPr bwMode="auto">
          <a:xfrm>
            <a:off x="3119438" y="1831975"/>
            <a:ext cx="2628900" cy="569913"/>
          </a:xfrm>
          <a:custGeom>
            <a:avLst/>
            <a:gdLst>
              <a:gd name="T0" fmla="*/ 2147483646 w 1907"/>
              <a:gd name="T1" fmla="*/ 2147483646 h 477"/>
              <a:gd name="T2" fmla="*/ 2147483646 w 1907"/>
              <a:gd name="T3" fmla="*/ 2147483646 h 477"/>
              <a:gd name="T4" fmla="*/ 2147483646 w 1907"/>
              <a:gd name="T5" fmla="*/ 2147483646 h 477"/>
              <a:gd name="T6" fmla="*/ 2147483646 w 1907"/>
              <a:gd name="T7" fmla="*/ 2147483646 h 477"/>
              <a:gd name="T8" fmla="*/ 2147483646 w 1907"/>
              <a:gd name="T9" fmla="*/ 2147483646 h 477"/>
              <a:gd name="T10" fmla="*/ 2147483646 w 1907"/>
              <a:gd name="T11" fmla="*/ 2147483646 h 477"/>
              <a:gd name="T12" fmla="*/ 2147483646 w 1907"/>
              <a:gd name="T13" fmla="*/ 2147483646 h 477"/>
              <a:gd name="T14" fmla="*/ 2147483646 w 1907"/>
              <a:gd name="T15" fmla="*/ 2147483646 h 477"/>
              <a:gd name="T16" fmla="*/ 2147483646 w 1907"/>
              <a:gd name="T17" fmla="*/ 2147483646 h 477"/>
              <a:gd name="T18" fmla="*/ 2147483646 w 1907"/>
              <a:gd name="T19" fmla="*/ 2147483646 h 477"/>
              <a:gd name="T20" fmla="*/ 2147483646 w 1907"/>
              <a:gd name="T21" fmla="*/ 2147483646 h 477"/>
              <a:gd name="T22" fmla="*/ 2147483646 w 1907"/>
              <a:gd name="T23" fmla="*/ 2147483646 h 477"/>
              <a:gd name="T24" fmla="*/ 2147483646 w 1907"/>
              <a:gd name="T25" fmla="*/ 2147483646 h 477"/>
              <a:gd name="T26" fmla="*/ 2147483646 w 1907"/>
              <a:gd name="T27" fmla="*/ 2147483646 h 477"/>
              <a:gd name="T28" fmla="*/ 2147483646 w 1907"/>
              <a:gd name="T29" fmla="*/ 2147483646 h 477"/>
              <a:gd name="T30" fmla="*/ 2147483646 w 1907"/>
              <a:gd name="T31" fmla="*/ 2147483646 h 477"/>
              <a:gd name="T32" fmla="*/ 2147483646 w 1907"/>
              <a:gd name="T33" fmla="*/ 2147483646 h 477"/>
              <a:gd name="T34" fmla="*/ 2147483646 w 1907"/>
              <a:gd name="T35" fmla="*/ 2147483646 h 477"/>
              <a:gd name="T36" fmla="*/ 2147483646 w 1907"/>
              <a:gd name="T37" fmla="*/ 2147483646 h 477"/>
              <a:gd name="T38" fmla="*/ 2147483646 w 1907"/>
              <a:gd name="T39" fmla="*/ 2147483646 h 477"/>
              <a:gd name="T40" fmla="*/ 0 w 1907"/>
              <a:gd name="T41" fmla="*/ 2147483646 h 477"/>
              <a:gd name="T42" fmla="*/ 2147483646 w 1907"/>
              <a:gd name="T43" fmla="*/ 2147483646 h 477"/>
              <a:gd name="T44" fmla="*/ 2147483646 w 1907"/>
              <a:gd name="T45" fmla="*/ 2147483646 h 477"/>
              <a:gd name="T46" fmla="*/ 2147483646 w 1907"/>
              <a:gd name="T47" fmla="*/ 2147483646 h 477"/>
              <a:gd name="T48" fmla="*/ 2147483646 w 1907"/>
              <a:gd name="T49" fmla="*/ 2147483646 h 477"/>
              <a:gd name="T50" fmla="*/ 2147483646 w 1907"/>
              <a:gd name="T51" fmla="*/ 2147483646 h 477"/>
              <a:gd name="T52" fmla="*/ 2147483646 w 1907"/>
              <a:gd name="T53" fmla="*/ 2147483646 h 477"/>
              <a:gd name="T54" fmla="*/ 2147483646 w 1907"/>
              <a:gd name="T55" fmla="*/ 2147483646 h 477"/>
              <a:gd name="T56" fmla="*/ 2147483646 w 1907"/>
              <a:gd name="T57" fmla="*/ 2147483646 h 477"/>
              <a:gd name="T58" fmla="*/ 2147483646 w 1907"/>
              <a:gd name="T59" fmla="*/ 2147483646 h 477"/>
              <a:gd name="T60" fmla="*/ 2147483646 w 1907"/>
              <a:gd name="T61" fmla="*/ 0 h 477"/>
              <a:gd name="T62" fmla="*/ 2147483646 w 1907"/>
              <a:gd name="T63" fmla="*/ 2147483646 h 477"/>
              <a:gd name="T64" fmla="*/ 2147483646 w 1907"/>
              <a:gd name="T65" fmla="*/ 2147483646 h 477"/>
              <a:gd name="T66" fmla="*/ 2147483646 w 1907"/>
              <a:gd name="T67" fmla="*/ 2147483646 h 477"/>
              <a:gd name="T68" fmla="*/ 2147483646 w 1907"/>
              <a:gd name="T69" fmla="*/ 2147483646 h 477"/>
              <a:gd name="T70" fmla="*/ 2147483646 w 1907"/>
              <a:gd name="T71" fmla="*/ 2147483646 h 477"/>
              <a:gd name="T72" fmla="*/ 2147483646 w 1907"/>
              <a:gd name="T73" fmla="*/ 2147483646 h 477"/>
              <a:gd name="T74" fmla="*/ 2147483646 w 1907"/>
              <a:gd name="T75" fmla="*/ 2147483646 h 477"/>
              <a:gd name="T76" fmla="*/ 2147483646 w 1907"/>
              <a:gd name="T77" fmla="*/ 2147483646 h 477"/>
              <a:gd name="T78" fmla="*/ 2147483646 w 1907"/>
              <a:gd name="T79" fmla="*/ 2147483646 h 477"/>
              <a:gd name="T80" fmla="*/ 2147483646 w 1907"/>
              <a:gd name="T81" fmla="*/ 2147483646 h 477"/>
              <a:gd name="T82" fmla="*/ 2147483646 w 1907"/>
              <a:gd name="T83" fmla="*/ 2147483646 h 47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907"/>
              <a:gd name="T127" fmla="*/ 0 h 477"/>
              <a:gd name="T128" fmla="*/ 1907 w 1907"/>
              <a:gd name="T129" fmla="*/ 477 h 477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907" h="477">
                <a:moveTo>
                  <a:pt x="1903" y="237"/>
                </a:moveTo>
                <a:lnTo>
                  <a:pt x="1892" y="279"/>
                </a:lnTo>
                <a:lnTo>
                  <a:pt x="1858" y="313"/>
                </a:lnTo>
                <a:lnTo>
                  <a:pt x="1800" y="347"/>
                </a:lnTo>
                <a:lnTo>
                  <a:pt x="1720" y="378"/>
                </a:lnTo>
                <a:lnTo>
                  <a:pt x="1625" y="408"/>
                </a:lnTo>
                <a:lnTo>
                  <a:pt x="1514" y="431"/>
                </a:lnTo>
                <a:lnTo>
                  <a:pt x="1389" y="450"/>
                </a:lnTo>
                <a:lnTo>
                  <a:pt x="1255" y="466"/>
                </a:lnTo>
                <a:lnTo>
                  <a:pt x="1106" y="473"/>
                </a:lnTo>
                <a:lnTo>
                  <a:pt x="954" y="477"/>
                </a:lnTo>
                <a:lnTo>
                  <a:pt x="797" y="473"/>
                </a:lnTo>
                <a:lnTo>
                  <a:pt x="652" y="466"/>
                </a:lnTo>
                <a:lnTo>
                  <a:pt x="515" y="450"/>
                </a:lnTo>
                <a:lnTo>
                  <a:pt x="389" y="431"/>
                </a:lnTo>
                <a:lnTo>
                  <a:pt x="279" y="408"/>
                </a:lnTo>
                <a:lnTo>
                  <a:pt x="183" y="378"/>
                </a:lnTo>
                <a:lnTo>
                  <a:pt x="103" y="347"/>
                </a:lnTo>
                <a:lnTo>
                  <a:pt x="46" y="313"/>
                </a:lnTo>
                <a:lnTo>
                  <a:pt x="12" y="279"/>
                </a:lnTo>
                <a:lnTo>
                  <a:pt x="0" y="237"/>
                </a:lnTo>
                <a:lnTo>
                  <a:pt x="12" y="199"/>
                </a:lnTo>
                <a:lnTo>
                  <a:pt x="46" y="164"/>
                </a:lnTo>
                <a:lnTo>
                  <a:pt x="103" y="130"/>
                </a:lnTo>
                <a:lnTo>
                  <a:pt x="183" y="96"/>
                </a:lnTo>
                <a:lnTo>
                  <a:pt x="279" y="69"/>
                </a:lnTo>
                <a:lnTo>
                  <a:pt x="389" y="46"/>
                </a:lnTo>
                <a:lnTo>
                  <a:pt x="515" y="27"/>
                </a:lnTo>
                <a:lnTo>
                  <a:pt x="652" y="12"/>
                </a:lnTo>
                <a:lnTo>
                  <a:pt x="797" y="4"/>
                </a:lnTo>
                <a:lnTo>
                  <a:pt x="954" y="0"/>
                </a:lnTo>
                <a:lnTo>
                  <a:pt x="1106" y="4"/>
                </a:lnTo>
                <a:lnTo>
                  <a:pt x="1255" y="12"/>
                </a:lnTo>
                <a:lnTo>
                  <a:pt x="1389" y="27"/>
                </a:lnTo>
                <a:lnTo>
                  <a:pt x="1514" y="46"/>
                </a:lnTo>
                <a:lnTo>
                  <a:pt x="1625" y="69"/>
                </a:lnTo>
                <a:lnTo>
                  <a:pt x="1720" y="96"/>
                </a:lnTo>
                <a:lnTo>
                  <a:pt x="1800" y="130"/>
                </a:lnTo>
                <a:lnTo>
                  <a:pt x="1858" y="164"/>
                </a:lnTo>
                <a:lnTo>
                  <a:pt x="1892" y="199"/>
                </a:lnTo>
                <a:lnTo>
                  <a:pt x="1907" y="237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3" name="Line 11"/>
          <p:cNvSpPr>
            <a:spLocks noChangeShapeType="1"/>
          </p:cNvSpPr>
          <p:nvPr/>
        </p:nvSpPr>
        <p:spPr bwMode="auto">
          <a:xfrm flipH="1" flipV="1">
            <a:off x="2466975" y="1963738"/>
            <a:ext cx="646113" cy="150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4" name="Line 12"/>
          <p:cNvSpPr>
            <a:spLocks noChangeShapeType="1"/>
          </p:cNvSpPr>
          <p:nvPr/>
        </p:nvSpPr>
        <p:spPr bwMode="auto">
          <a:xfrm>
            <a:off x="5741988" y="2114550"/>
            <a:ext cx="652462" cy="1539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5" name="Line 13"/>
          <p:cNvSpPr>
            <a:spLocks noChangeShapeType="1"/>
          </p:cNvSpPr>
          <p:nvPr/>
        </p:nvSpPr>
        <p:spPr bwMode="auto">
          <a:xfrm flipH="1">
            <a:off x="2466975" y="1963738"/>
            <a:ext cx="53657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6" name="Line 14"/>
          <p:cNvSpPr>
            <a:spLocks noChangeShapeType="1"/>
          </p:cNvSpPr>
          <p:nvPr/>
        </p:nvSpPr>
        <p:spPr bwMode="auto">
          <a:xfrm>
            <a:off x="5632450" y="1963738"/>
            <a:ext cx="76200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7" name="Freeform 15"/>
          <p:cNvSpPr>
            <a:spLocks/>
          </p:cNvSpPr>
          <p:nvPr/>
        </p:nvSpPr>
        <p:spPr bwMode="auto">
          <a:xfrm>
            <a:off x="3225800" y="1982788"/>
            <a:ext cx="2627313" cy="569912"/>
          </a:xfrm>
          <a:custGeom>
            <a:avLst/>
            <a:gdLst>
              <a:gd name="T0" fmla="*/ 2147483646 w 1906"/>
              <a:gd name="T1" fmla="*/ 2147483646 h 477"/>
              <a:gd name="T2" fmla="*/ 2147483646 w 1906"/>
              <a:gd name="T3" fmla="*/ 2147483646 h 477"/>
              <a:gd name="T4" fmla="*/ 2147483646 w 1906"/>
              <a:gd name="T5" fmla="*/ 2147483646 h 477"/>
              <a:gd name="T6" fmla="*/ 2147483646 w 1906"/>
              <a:gd name="T7" fmla="*/ 2147483646 h 477"/>
              <a:gd name="T8" fmla="*/ 2147483646 w 1906"/>
              <a:gd name="T9" fmla="*/ 2147483646 h 477"/>
              <a:gd name="T10" fmla="*/ 2147483646 w 1906"/>
              <a:gd name="T11" fmla="*/ 2147483646 h 477"/>
              <a:gd name="T12" fmla="*/ 2147483646 w 1906"/>
              <a:gd name="T13" fmla="*/ 2147483646 h 477"/>
              <a:gd name="T14" fmla="*/ 2147483646 w 1906"/>
              <a:gd name="T15" fmla="*/ 2147483646 h 477"/>
              <a:gd name="T16" fmla="*/ 2147483646 w 1906"/>
              <a:gd name="T17" fmla="*/ 2147483646 h 477"/>
              <a:gd name="T18" fmla="*/ 2147483646 w 1906"/>
              <a:gd name="T19" fmla="*/ 2147483646 h 477"/>
              <a:gd name="T20" fmla="*/ 2147483646 w 1906"/>
              <a:gd name="T21" fmla="*/ 2147483646 h 477"/>
              <a:gd name="T22" fmla="*/ 2147483646 w 1906"/>
              <a:gd name="T23" fmla="*/ 2147483646 h 477"/>
              <a:gd name="T24" fmla="*/ 2147483646 w 1906"/>
              <a:gd name="T25" fmla="*/ 2147483646 h 477"/>
              <a:gd name="T26" fmla="*/ 2147483646 w 1906"/>
              <a:gd name="T27" fmla="*/ 2147483646 h 477"/>
              <a:gd name="T28" fmla="*/ 2147483646 w 1906"/>
              <a:gd name="T29" fmla="*/ 2147483646 h 477"/>
              <a:gd name="T30" fmla="*/ 2147483646 w 1906"/>
              <a:gd name="T31" fmla="*/ 2147483646 h 477"/>
              <a:gd name="T32" fmla="*/ 2147483646 w 1906"/>
              <a:gd name="T33" fmla="*/ 2147483646 h 477"/>
              <a:gd name="T34" fmla="*/ 2147483646 w 1906"/>
              <a:gd name="T35" fmla="*/ 2147483646 h 477"/>
              <a:gd name="T36" fmla="*/ 2147483646 w 1906"/>
              <a:gd name="T37" fmla="*/ 2147483646 h 477"/>
              <a:gd name="T38" fmla="*/ 2147483646 w 1906"/>
              <a:gd name="T39" fmla="*/ 2147483646 h 477"/>
              <a:gd name="T40" fmla="*/ 0 w 1906"/>
              <a:gd name="T41" fmla="*/ 2147483646 h 477"/>
              <a:gd name="T42" fmla="*/ 2147483646 w 1906"/>
              <a:gd name="T43" fmla="*/ 2147483646 h 477"/>
              <a:gd name="T44" fmla="*/ 2147483646 w 1906"/>
              <a:gd name="T45" fmla="*/ 2147483646 h 477"/>
              <a:gd name="T46" fmla="*/ 2147483646 w 1906"/>
              <a:gd name="T47" fmla="*/ 2147483646 h 477"/>
              <a:gd name="T48" fmla="*/ 2147483646 w 1906"/>
              <a:gd name="T49" fmla="*/ 2147483646 h 477"/>
              <a:gd name="T50" fmla="*/ 2147483646 w 1906"/>
              <a:gd name="T51" fmla="*/ 2147483646 h 477"/>
              <a:gd name="T52" fmla="*/ 2147483646 w 1906"/>
              <a:gd name="T53" fmla="*/ 2147483646 h 477"/>
              <a:gd name="T54" fmla="*/ 2147483646 w 1906"/>
              <a:gd name="T55" fmla="*/ 2147483646 h 477"/>
              <a:gd name="T56" fmla="*/ 2147483646 w 1906"/>
              <a:gd name="T57" fmla="*/ 2147483646 h 477"/>
              <a:gd name="T58" fmla="*/ 2147483646 w 1906"/>
              <a:gd name="T59" fmla="*/ 2147483646 h 477"/>
              <a:gd name="T60" fmla="*/ 2147483646 w 1906"/>
              <a:gd name="T61" fmla="*/ 0 h 477"/>
              <a:gd name="T62" fmla="*/ 2147483646 w 1906"/>
              <a:gd name="T63" fmla="*/ 2147483646 h 477"/>
              <a:gd name="T64" fmla="*/ 2147483646 w 1906"/>
              <a:gd name="T65" fmla="*/ 2147483646 h 477"/>
              <a:gd name="T66" fmla="*/ 2147483646 w 1906"/>
              <a:gd name="T67" fmla="*/ 2147483646 h 477"/>
              <a:gd name="T68" fmla="*/ 2147483646 w 1906"/>
              <a:gd name="T69" fmla="*/ 2147483646 h 477"/>
              <a:gd name="T70" fmla="*/ 2147483646 w 1906"/>
              <a:gd name="T71" fmla="*/ 2147483646 h 477"/>
              <a:gd name="T72" fmla="*/ 2147483646 w 1906"/>
              <a:gd name="T73" fmla="*/ 2147483646 h 477"/>
              <a:gd name="T74" fmla="*/ 2147483646 w 1906"/>
              <a:gd name="T75" fmla="*/ 2147483646 h 477"/>
              <a:gd name="T76" fmla="*/ 2147483646 w 1906"/>
              <a:gd name="T77" fmla="*/ 2147483646 h 477"/>
              <a:gd name="T78" fmla="*/ 2147483646 w 1906"/>
              <a:gd name="T79" fmla="*/ 2147483646 h 477"/>
              <a:gd name="T80" fmla="*/ 2147483646 w 1906"/>
              <a:gd name="T81" fmla="*/ 2147483646 h 477"/>
              <a:gd name="T82" fmla="*/ 2147483646 w 1906"/>
              <a:gd name="T83" fmla="*/ 2147483646 h 477"/>
              <a:gd name="T84" fmla="*/ 2147483646 w 1906"/>
              <a:gd name="T85" fmla="*/ 2147483646 h 477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906"/>
              <a:gd name="T130" fmla="*/ 0 h 477"/>
              <a:gd name="T131" fmla="*/ 1906 w 1906"/>
              <a:gd name="T132" fmla="*/ 477 h 477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906" h="477">
                <a:moveTo>
                  <a:pt x="1906" y="237"/>
                </a:moveTo>
                <a:lnTo>
                  <a:pt x="1895" y="279"/>
                </a:lnTo>
                <a:lnTo>
                  <a:pt x="1861" y="313"/>
                </a:lnTo>
                <a:lnTo>
                  <a:pt x="1800" y="347"/>
                </a:lnTo>
                <a:lnTo>
                  <a:pt x="1723" y="382"/>
                </a:lnTo>
                <a:lnTo>
                  <a:pt x="1628" y="408"/>
                </a:lnTo>
                <a:lnTo>
                  <a:pt x="1517" y="431"/>
                </a:lnTo>
                <a:lnTo>
                  <a:pt x="1392" y="450"/>
                </a:lnTo>
                <a:lnTo>
                  <a:pt x="1254" y="465"/>
                </a:lnTo>
                <a:lnTo>
                  <a:pt x="1109" y="473"/>
                </a:lnTo>
                <a:lnTo>
                  <a:pt x="953" y="477"/>
                </a:lnTo>
                <a:lnTo>
                  <a:pt x="800" y="473"/>
                </a:lnTo>
                <a:lnTo>
                  <a:pt x="652" y="465"/>
                </a:lnTo>
                <a:lnTo>
                  <a:pt x="518" y="450"/>
                </a:lnTo>
                <a:lnTo>
                  <a:pt x="392" y="431"/>
                </a:lnTo>
                <a:lnTo>
                  <a:pt x="282" y="408"/>
                </a:lnTo>
                <a:lnTo>
                  <a:pt x="186" y="382"/>
                </a:lnTo>
                <a:lnTo>
                  <a:pt x="106" y="347"/>
                </a:lnTo>
                <a:lnTo>
                  <a:pt x="49" y="313"/>
                </a:lnTo>
                <a:lnTo>
                  <a:pt x="15" y="279"/>
                </a:lnTo>
                <a:lnTo>
                  <a:pt x="0" y="240"/>
                </a:lnTo>
                <a:lnTo>
                  <a:pt x="15" y="202"/>
                </a:lnTo>
                <a:lnTo>
                  <a:pt x="49" y="164"/>
                </a:lnTo>
                <a:lnTo>
                  <a:pt x="106" y="130"/>
                </a:lnTo>
                <a:lnTo>
                  <a:pt x="186" y="99"/>
                </a:lnTo>
                <a:lnTo>
                  <a:pt x="282" y="73"/>
                </a:lnTo>
                <a:lnTo>
                  <a:pt x="392" y="46"/>
                </a:lnTo>
                <a:lnTo>
                  <a:pt x="518" y="27"/>
                </a:lnTo>
                <a:lnTo>
                  <a:pt x="652" y="12"/>
                </a:lnTo>
                <a:lnTo>
                  <a:pt x="800" y="4"/>
                </a:lnTo>
                <a:lnTo>
                  <a:pt x="953" y="0"/>
                </a:lnTo>
                <a:lnTo>
                  <a:pt x="1109" y="4"/>
                </a:lnTo>
                <a:lnTo>
                  <a:pt x="1254" y="12"/>
                </a:lnTo>
                <a:lnTo>
                  <a:pt x="1392" y="27"/>
                </a:lnTo>
                <a:lnTo>
                  <a:pt x="1517" y="46"/>
                </a:lnTo>
                <a:lnTo>
                  <a:pt x="1628" y="73"/>
                </a:lnTo>
                <a:lnTo>
                  <a:pt x="1723" y="99"/>
                </a:lnTo>
                <a:lnTo>
                  <a:pt x="1800" y="130"/>
                </a:lnTo>
                <a:lnTo>
                  <a:pt x="1861" y="164"/>
                </a:lnTo>
                <a:lnTo>
                  <a:pt x="1895" y="202"/>
                </a:lnTo>
                <a:lnTo>
                  <a:pt x="1906" y="240"/>
                </a:lnTo>
                <a:lnTo>
                  <a:pt x="1906" y="2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8" name="Freeform 16"/>
          <p:cNvSpPr>
            <a:spLocks/>
          </p:cNvSpPr>
          <p:nvPr/>
        </p:nvSpPr>
        <p:spPr bwMode="auto">
          <a:xfrm>
            <a:off x="3225800" y="1982788"/>
            <a:ext cx="2627313" cy="569912"/>
          </a:xfrm>
          <a:custGeom>
            <a:avLst/>
            <a:gdLst>
              <a:gd name="T0" fmla="*/ 2147483646 w 1906"/>
              <a:gd name="T1" fmla="*/ 2147483646 h 477"/>
              <a:gd name="T2" fmla="*/ 2147483646 w 1906"/>
              <a:gd name="T3" fmla="*/ 2147483646 h 477"/>
              <a:gd name="T4" fmla="*/ 2147483646 w 1906"/>
              <a:gd name="T5" fmla="*/ 2147483646 h 477"/>
              <a:gd name="T6" fmla="*/ 2147483646 w 1906"/>
              <a:gd name="T7" fmla="*/ 2147483646 h 477"/>
              <a:gd name="T8" fmla="*/ 2147483646 w 1906"/>
              <a:gd name="T9" fmla="*/ 2147483646 h 477"/>
              <a:gd name="T10" fmla="*/ 2147483646 w 1906"/>
              <a:gd name="T11" fmla="*/ 2147483646 h 477"/>
              <a:gd name="T12" fmla="*/ 2147483646 w 1906"/>
              <a:gd name="T13" fmla="*/ 2147483646 h 477"/>
              <a:gd name="T14" fmla="*/ 2147483646 w 1906"/>
              <a:gd name="T15" fmla="*/ 2147483646 h 477"/>
              <a:gd name="T16" fmla="*/ 2147483646 w 1906"/>
              <a:gd name="T17" fmla="*/ 2147483646 h 477"/>
              <a:gd name="T18" fmla="*/ 2147483646 w 1906"/>
              <a:gd name="T19" fmla="*/ 2147483646 h 477"/>
              <a:gd name="T20" fmla="*/ 2147483646 w 1906"/>
              <a:gd name="T21" fmla="*/ 2147483646 h 477"/>
              <a:gd name="T22" fmla="*/ 2147483646 w 1906"/>
              <a:gd name="T23" fmla="*/ 2147483646 h 477"/>
              <a:gd name="T24" fmla="*/ 2147483646 w 1906"/>
              <a:gd name="T25" fmla="*/ 2147483646 h 477"/>
              <a:gd name="T26" fmla="*/ 2147483646 w 1906"/>
              <a:gd name="T27" fmla="*/ 2147483646 h 477"/>
              <a:gd name="T28" fmla="*/ 2147483646 w 1906"/>
              <a:gd name="T29" fmla="*/ 2147483646 h 477"/>
              <a:gd name="T30" fmla="*/ 2147483646 w 1906"/>
              <a:gd name="T31" fmla="*/ 2147483646 h 477"/>
              <a:gd name="T32" fmla="*/ 2147483646 w 1906"/>
              <a:gd name="T33" fmla="*/ 2147483646 h 477"/>
              <a:gd name="T34" fmla="*/ 2147483646 w 1906"/>
              <a:gd name="T35" fmla="*/ 2147483646 h 477"/>
              <a:gd name="T36" fmla="*/ 2147483646 w 1906"/>
              <a:gd name="T37" fmla="*/ 2147483646 h 477"/>
              <a:gd name="T38" fmla="*/ 2147483646 w 1906"/>
              <a:gd name="T39" fmla="*/ 2147483646 h 477"/>
              <a:gd name="T40" fmla="*/ 0 w 1906"/>
              <a:gd name="T41" fmla="*/ 2147483646 h 477"/>
              <a:gd name="T42" fmla="*/ 2147483646 w 1906"/>
              <a:gd name="T43" fmla="*/ 2147483646 h 477"/>
              <a:gd name="T44" fmla="*/ 2147483646 w 1906"/>
              <a:gd name="T45" fmla="*/ 2147483646 h 477"/>
              <a:gd name="T46" fmla="*/ 2147483646 w 1906"/>
              <a:gd name="T47" fmla="*/ 2147483646 h 477"/>
              <a:gd name="T48" fmla="*/ 2147483646 w 1906"/>
              <a:gd name="T49" fmla="*/ 2147483646 h 477"/>
              <a:gd name="T50" fmla="*/ 2147483646 w 1906"/>
              <a:gd name="T51" fmla="*/ 2147483646 h 477"/>
              <a:gd name="T52" fmla="*/ 2147483646 w 1906"/>
              <a:gd name="T53" fmla="*/ 2147483646 h 477"/>
              <a:gd name="T54" fmla="*/ 2147483646 w 1906"/>
              <a:gd name="T55" fmla="*/ 2147483646 h 477"/>
              <a:gd name="T56" fmla="*/ 2147483646 w 1906"/>
              <a:gd name="T57" fmla="*/ 2147483646 h 477"/>
              <a:gd name="T58" fmla="*/ 2147483646 w 1906"/>
              <a:gd name="T59" fmla="*/ 2147483646 h 477"/>
              <a:gd name="T60" fmla="*/ 2147483646 w 1906"/>
              <a:gd name="T61" fmla="*/ 0 h 477"/>
              <a:gd name="T62" fmla="*/ 2147483646 w 1906"/>
              <a:gd name="T63" fmla="*/ 2147483646 h 477"/>
              <a:gd name="T64" fmla="*/ 2147483646 w 1906"/>
              <a:gd name="T65" fmla="*/ 2147483646 h 477"/>
              <a:gd name="T66" fmla="*/ 2147483646 w 1906"/>
              <a:gd name="T67" fmla="*/ 2147483646 h 477"/>
              <a:gd name="T68" fmla="*/ 2147483646 w 1906"/>
              <a:gd name="T69" fmla="*/ 2147483646 h 477"/>
              <a:gd name="T70" fmla="*/ 2147483646 w 1906"/>
              <a:gd name="T71" fmla="*/ 2147483646 h 477"/>
              <a:gd name="T72" fmla="*/ 2147483646 w 1906"/>
              <a:gd name="T73" fmla="*/ 2147483646 h 477"/>
              <a:gd name="T74" fmla="*/ 2147483646 w 1906"/>
              <a:gd name="T75" fmla="*/ 2147483646 h 477"/>
              <a:gd name="T76" fmla="*/ 2147483646 w 1906"/>
              <a:gd name="T77" fmla="*/ 2147483646 h 477"/>
              <a:gd name="T78" fmla="*/ 2147483646 w 1906"/>
              <a:gd name="T79" fmla="*/ 2147483646 h 477"/>
              <a:gd name="T80" fmla="*/ 2147483646 w 1906"/>
              <a:gd name="T81" fmla="*/ 2147483646 h 477"/>
              <a:gd name="T82" fmla="*/ 2147483646 w 1906"/>
              <a:gd name="T83" fmla="*/ 2147483646 h 47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906"/>
              <a:gd name="T127" fmla="*/ 0 h 477"/>
              <a:gd name="T128" fmla="*/ 1906 w 1906"/>
              <a:gd name="T129" fmla="*/ 477 h 477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906" h="477">
                <a:moveTo>
                  <a:pt x="1906" y="237"/>
                </a:moveTo>
                <a:lnTo>
                  <a:pt x="1895" y="279"/>
                </a:lnTo>
                <a:lnTo>
                  <a:pt x="1861" y="313"/>
                </a:lnTo>
                <a:lnTo>
                  <a:pt x="1800" y="347"/>
                </a:lnTo>
                <a:lnTo>
                  <a:pt x="1723" y="382"/>
                </a:lnTo>
                <a:lnTo>
                  <a:pt x="1628" y="408"/>
                </a:lnTo>
                <a:lnTo>
                  <a:pt x="1517" y="431"/>
                </a:lnTo>
                <a:lnTo>
                  <a:pt x="1392" y="450"/>
                </a:lnTo>
                <a:lnTo>
                  <a:pt x="1254" y="465"/>
                </a:lnTo>
                <a:lnTo>
                  <a:pt x="1109" y="473"/>
                </a:lnTo>
                <a:lnTo>
                  <a:pt x="953" y="477"/>
                </a:lnTo>
                <a:lnTo>
                  <a:pt x="800" y="473"/>
                </a:lnTo>
                <a:lnTo>
                  <a:pt x="652" y="465"/>
                </a:lnTo>
                <a:lnTo>
                  <a:pt x="518" y="450"/>
                </a:lnTo>
                <a:lnTo>
                  <a:pt x="392" y="431"/>
                </a:lnTo>
                <a:lnTo>
                  <a:pt x="282" y="408"/>
                </a:lnTo>
                <a:lnTo>
                  <a:pt x="186" y="382"/>
                </a:lnTo>
                <a:lnTo>
                  <a:pt x="106" y="347"/>
                </a:lnTo>
                <a:lnTo>
                  <a:pt x="49" y="313"/>
                </a:lnTo>
                <a:lnTo>
                  <a:pt x="15" y="279"/>
                </a:lnTo>
                <a:lnTo>
                  <a:pt x="0" y="240"/>
                </a:lnTo>
                <a:lnTo>
                  <a:pt x="15" y="202"/>
                </a:lnTo>
                <a:lnTo>
                  <a:pt x="49" y="164"/>
                </a:lnTo>
                <a:lnTo>
                  <a:pt x="106" y="130"/>
                </a:lnTo>
                <a:lnTo>
                  <a:pt x="186" y="99"/>
                </a:lnTo>
                <a:lnTo>
                  <a:pt x="282" y="73"/>
                </a:lnTo>
                <a:lnTo>
                  <a:pt x="392" y="46"/>
                </a:lnTo>
                <a:lnTo>
                  <a:pt x="518" y="27"/>
                </a:lnTo>
                <a:lnTo>
                  <a:pt x="652" y="12"/>
                </a:lnTo>
                <a:lnTo>
                  <a:pt x="800" y="4"/>
                </a:lnTo>
                <a:lnTo>
                  <a:pt x="953" y="0"/>
                </a:lnTo>
                <a:lnTo>
                  <a:pt x="1109" y="4"/>
                </a:lnTo>
                <a:lnTo>
                  <a:pt x="1254" y="12"/>
                </a:lnTo>
                <a:lnTo>
                  <a:pt x="1392" y="27"/>
                </a:lnTo>
                <a:lnTo>
                  <a:pt x="1517" y="46"/>
                </a:lnTo>
                <a:lnTo>
                  <a:pt x="1628" y="73"/>
                </a:lnTo>
                <a:lnTo>
                  <a:pt x="1723" y="99"/>
                </a:lnTo>
                <a:lnTo>
                  <a:pt x="1800" y="130"/>
                </a:lnTo>
                <a:lnTo>
                  <a:pt x="1861" y="164"/>
                </a:lnTo>
                <a:lnTo>
                  <a:pt x="1895" y="202"/>
                </a:lnTo>
                <a:lnTo>
                  <a:pt x="1906" y="24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9" name="Rectangle 17"/>
          <p:cNvSpPr>
            <a:spLocks noChangeArrowheads="1"/>
          </p:cNvSpPr>
          <p:nvPr/>
        </p:nvSpPr>
        <p:spPr bwMode="auto">
          <a:xfrm>
            <a:off x="3544888" y="2165350"/>
            <a:ext cx="2392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Backbone service provider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70" name="Freeform 18"/>
          <p:cNvSpPr>
            <a:spLocks/>
          </p:cNvSpPr>
          <p:nvPr/>
        </p:nvSpPr>
        <p:spPr bwMode="auto">
          <a:xfrm>
            <a:off x="2362200" y="1868488"/>
            <a:ext cx="215900" cy="192087"/>
          </a:xfrm>
          <a:custGeom>
            <a:avLst/>
            <a:gdLst>
              <a:gd name="T0" fmla="*/ 2147483646 w 156"/>
              <a:gd name="T1" fmla="*/ 2147483646 h 160"/>
              <a:gd name="T2" fmla="*/ 2147483646 w 156"/>
              <a:gd name="T3" fmla="*/ 2147483646 h 160"/>
              <a:gd name="T4" fmla="*/ 2147483646 w 156"/>
              <a:gd name="T5" fmla="*/ 2147483646 h 160"/>
              <a:gd name="T6" fmla="*/ 2147483646 w 156"/>
              <a:gd name="T7" fmla="*/ 2147483646 h 160"/>
              <a:gd name="T8" fmla="*/ 2147483646 w 156"/>
              <a:gd name="T9" fmla="*/ 2147483646 h 160"/>
              <a:gd name="T10" fmla="*/ 2147483646 w 156"/>
              <a:gd name="T11" fmla="*/ 2147483646 h 160"/>
              <a:gd name="T12" fmla="*/ 2147483646 w 156"/>
              <a:gd name="T13" fmla="*/ 2147483646 h 160"/>
              <a:gd name="T14" fmla="*/ 2147483646 w 156"/>
              <a:gd name="T15" fmla="*/ 2147483646 h 160"/>
              <a:gd name="T16" fmla="*/ 2147483646 w 156"/>
              <a:gd name="T17" fmla="*/ 2147483646 h 160"/>
              <a:gd name="T18" fmla="*/ 2147483646 w 156"/>
              <a:gd name="T19" fmla="*/ 2147483646 h 160"/>
              <a:gd name="T20" fmla="*/ 2147483646 w 156"/>
              <a:gd name="T21" fmla="*/ 2147483646 h 160"/>
              <a:gd name="T22" fmla="*/ 2147483646 w 156"/>
              <a:gd name="T23" fmla="*/ 2147483646 h 160"/>
              <a:gd name="T24" fmla="*/ 2147483646 w 156"/>
              <a:gd name="T25" fmla="*/ 2147483646 h 160"/>
              <a:gd name="T26" fmla="*/ 2147483646 w 156"/>
              <a:gd name="T27" fmla="*/ 2147483646 h 160"/>
              <a:gd name="T28" fmla="*/ 2147483646 w 156"/>
              <a:gd name="T29" fmla="*/ 2147483646 h 160"/>
              <a:gd name="T30" fmla="*/ 2147483646 w 156"/>
              <a:gd name="T31" fmla="*/ 2147483646 h 160"/>
              <a:gd name="T32" fmla="*/ 2147483646 w 156"/>
              <a:gd name="T33" fmla="*/ 2147483646 h 160"/>
              <a:gd name="T34" fmla="*/ 2147483646 w 156"/>
              <a:gd name="T35" fmla="*/ 2147483646 h 160"/>
              <a:gd name="T36" fmla="*/ 2147483646 w 156"/>
              <a:gd name="T37" fmla="*/ 2147483646 h 160"/>
              <a:gd name="T38" fmla="*/ 0 w 156"/>
              <a:gd name="T39" fmla="*/ 2147483646 h 160"/>
              <a:gd name="T40" fmla="*/ 0 w 156"/>
              <a:gd name="T41" fmla="*/ 2147483646 h 160"/>
              <a:gd name="T42" fmla="*/ 0 w 156"/>
              <a:gd name="T43" fmla="*/ 2147483646 h 160"/>
              <a:gd name="T44" fmla="*/ 2147483646 w 156"/>
              <a:gd name="T45" fmla="*/ 2147483646 h 160"/>
              <a:gd name="T46" fmla="*/ 2147483646 w 156"/>
              <a:gd name="T47" fmla="*/ 2147483646 h 160"/>
              <a:gd name="T48" fmla="*/ 2147483646 w 156"/>
              <a:gd name="T49" fmla="*/ 2147483646 h 160"/>
              <a:gd name="T50" fmla="*/ 2147483646 w 156"/>
              <a:gd name="T51" fmla="*/ 2147483646 h 160"/>
              <a:gd name="T52" fmla="*/ 2147483646 w 156"/>
              <a:gd name="T53" fmla="*/ 2147483646 h 160"/>
              <a:gd name="T54" fmla="*/ 2147483646 w 156"/>
              <a:gd name="T55" fmla="*/ 2147483646 h 160"/>
              <a:gd name="T56" fmla="*/ 2147483646 w 156"/>
              <a:gd name="T57" fmla="*/ 2147483646 h 160"/>
              <a:gd name="T58" fmla="*/ 2147483646 w 156"/>
              <a:gd name="T59" fmla="*/ 0 h 160"/>
              <a:gd name="T60" fmla="*/ 2147483646 w 156"/>
              <a:gd name="T61" fmla="*/ 0 h 160"/>
              <a:gd name="T62" fmla="*/ 2147483646 w 156"/>
              <a:gd name="T63" fmla="*/ 0 h 160"/>
              <a:gd name="T64" fmla="*/ 2147483646 w 156"/>
              <a:gd name="T65" fmla="*/ 2147483646 h 160"/>
              <a:gd name="T66" fmla="*/ 2147483646 w 156"/>
              <a:gd name="T67" fmla="*/ 2147483646 h 160"/>
              <a:gd name="T68" fmla="*/ 2147483646 w 156"/>
              <a:gd name="T69" fmla="*/ 2147483646 h 160"/>
              <a:gd name="T70" fmla="*/ 2147483646 w 156"/>
              <a:gd name="T71" fmla="*/ 2147483646 h 160"/>
              <a:gd name="T72" fmla="*/ 2147483646 w 156"/>
              <a:gd name="T73" fmla="*/ 2147483646 h 160"/>
              <a:gd name="T74" fmla="*/ 2147483646 w 156"/>
              <a:gd name="T75" fmla="*/ 2147483646 h 160"/>
              <a:gd name="T76" fmla="*/ 2147483646 w 156"/>
              <a:gd name="T77" fmla="*/ 2147483646 h 160"/>
              <a:gd name="T78" fmla="*/ 2147483646 w 156"/>
              <a:gd name="T79" fmla="*/ 2147483646 h 160"/>
              <a:gd name="T80" fmla="*/ 2147483646 w 156"/>
              <a:gd name="T81" fmla="*/ 2147483646 h 160"/>
              <a:gd name="T82" fmla="*/ 2147483646 w 156"/>
              <a:gd name="T83" fmla="*/ 2147483646 h 16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56"/>
              <a:gd name="T127" fmla="*/ 0 h 160"/>
              <a:gd name="T128" fmla="*/ 156 w 156"/>
              <a:gd name="T129" fmla="*/ 160 h 160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56" h="160">
                <a:moveTo>
                  <a:pt x="156" y="80"/>
                </a:moveTo>
                <a:lnTo>
                  <a:pt x="156" y="91"/>
                </a:lnTo>
                <a:lnTo>
                  <a:pt x="153" y="107"/>
                </a:lnTo>
                <a:lnTo>
                  <a:pt x="149" y="118"/>
                </a:lnTo>
                <a:lnTo>
                  <a:pt x="141" y="126"/>
                </a:lnTo>
                <a:lnTo>
                  <a:pt x="134" y="137"/>
                </a:lnTo>
                <a:lnTo>
                  <a:pt x="126" y="145"/>
                </a:lnTo>
                <a:lnTo>
                  <a:pt x="114" y="152"/>
                </a:lnTo>
                <a:lnTo>
                  <a:pt x="103" y="156"/>
                </a:lnTo>
                <a:lnTo>
                  <a:pt x="92" y="160"/>
                </a:lnTo>
                <a:lnTo>
                  <a:pt x="76" y="160"/>
                </a:lnTo>
                <a:lnTo>
                  <a:pt x="65" y="160"/>
                </a:lnTo>
                <a:lnTo>
                  <a:pt x="53" y="156"/>
                </a:lnTo>
                <a:lnTo>
                  <a:pt x="42" y="152"/>
                </a:lnTo>
                <a:lnTo>
                  <a:pt x="31" y="145"/>
                </a:lnTo>
                <a:lnTo>
                  <a:pt x="23" y="137"/>
                </a:lnTo>
                <a:lnTo>
                  <a:pt x="15" y="126"/>
                </a:lnTo>
                <a:lnTo>
                  <a:pt x="8" y="118"/>
                </a:lnTo>
                <a:lnTo>
                  <a:pt x="4" y="107"/>
                </a:lnTo>
                <a:lnTo>
                  <a:pt x="0" y="91"/>
                </a:lnTo>
                <a:lnTo>
                  <a:pt x="0" y="80"/>
                </a:lnTo>
                <a:lnTo>
                  <a:pt x="0" y="69"/>
                </a:lnTo>
                <a:lnTo>
                  <a:pt x="4" y="53"/>
                </a:lnTo>
                <a:lnTo>
                  <a:pt x="8" y="42"/>
                </a:lnTo>
                <a:lnTo>
                  <a:pt x="15" y="34"/>
                </a:lnTo>
                <a:lnTo>
                  <a:pt x="23" y="23"/>
                </a:lnTo>
                <a:lnTo>
                  <a:pt x="31" y="15"/>
                </a:lnTo>
                <a:lnTo>
                  <a:pt x="42" y="11"/>
                </a:lnTo>
                <a:lnTo>
                  <a:pt x="53" y="4"/>
                </a:lnTo>
                <a:lnTo>
                  <a:pt x="65" y="0"/>
                </a:lnTo>
                <a:lnTo>
                  <a:pt x="76" y="0"/>
                </a:lnTo>
                <a:lnTo>
                  <a:pt x="92" y="0"/>
                </a:lnTo>
                <a:lnTo>
                  <a:pt x="103" y="4"/>
                </a:lnTo>
                <a:lnTo>
                  <a:pt x="114" y="11"/>
                </a:lnTo>
                <a:lnTo>
                  <a:pt x="126" y="15"/>
                </a:lnTo>
                <a:lnTo>
                  <a:pt x="134" y="23"/>
                </a:lnTo>
                <a:lnTo>
                  <a:pt x="141" y="34"/>
                </a:lnTo>
                <a:lnTo>
                  <a:pt x="149" y="42"/>
                </a:lnTo>
                <a:lnTo>
                  <a:pt x="153" y="53"/>
                </a:lnTo>
                <a:lnTo>
                  <a:pt x="156" y="69"/>
                </a:lnTo>
                <a:lnTo>
                  <a:pt x="156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1" name="Freeform 19"/>
          <p:cNvSpPr>
            <a:spLocks/>
          </p:cNvSpPr>
          <p:nvPr/>
        </p:nvSpPr>
        <p:spPr bwMode="auto">
          <a:xfrm>
            <a:off x="2362200" y="1868488"/>
            <a:ext cx="215900" cy="192087"/>
          </a:xfrm>
          <a:custGeom>
            <a:avLst/>
            <a:gdLst>
              <a:gd name="T0" fmla="*/ 2147483646 w 156"/>
              <a:gd name="T1" fmla="*/ 2147483646 h 160"/>
              <a:gd name="T2" fmla="*/ 2147483646 w 156"/>
              <a:gd name="T3" fmla="*/ 2147483646 h 160"/>
              <a:gd name="T4" fmla="*/ 2147483646 w 156"/>
              <a:gd name="T5" fmla="*/ 2147483646 h 160"/>
              <a:gd name="T6" fmla="*/ 2147483646 w 156"/>
              <a:gd name="T7" fmla="*/ 2147483646 h 160"/>
              <a:gd name="T8" fmla="*/ 2147483646 w 156"/>
              <a:gd name="T9" fmla="*/ 2147483646 h 160"/>
              <a:gd name="T10" fmla="*/ 2147483646 w 156"/>
              <a:gd name="T11" fmla="*/ 2147483646 h 160"/>
              <a:gd name="T12" fmla="*/ 2147483646 w 156"/>
              <a:gd name="T13" fmla="*/ 2147483646 h 160"/>
              <a:gd name="T14" fmla="*/ 2147483646 w 156"/>
              <a:gd name="T15" fmla="*/ 2147483646 h 160"/>
              <a:gd name="T16" fmla="*/ 2147483646 w 156"/>
              <a:gd name="T17" fmla="*/ 2147483646 h 160"/>
              <a:gd name="T18" fmla="*/ 2147483646 w 156"/>
              <a:gd name="T19" fmla="*/ 2147483646 h 160"/>
              <a:gd name="T20" fmla="*/ 2147483646 w 156"/>
              <a:gd name="T21" fmla="*/ 2147483646 h 160"/>
              <a:gd name="T22" fmla="*/ 2147483646 w 156"/>
              <a:gd name="T23" fmla="*/ 2147483646 h 160"/>
              <a:gd name="T24" fmla="*/ 2147483646 w 156"/>
              <a:gd name="T25" fmla="*/ 2147483646 h 160"/>
              <a:gd name="T26" fmla="*/ 2147483646 w 156"/>
              <a:gd name="T27" fmla="*/ 2147483646 h 160"/>
              <a:gd name="T28" fmla="*/ 2147483646 w 156"/>
              <a:gd name="T29" fmla="*/ 2147483646 h 160"/>
              <a:gd name="T30" fmla="*/ 2147483646 w 156"/>
              <a:gd name="T31" fmla="*/ 2147483646 h 160"/>
              <a:gd name="T32" fmla="*/ 2147483646 w 156"/>
              <a:gd name="T33" fmla="*/ 2147483646 h 160"/>
              <a:gd name="T34" fmla="*/ 2147483646 w 156"/>
              <a:gd name="T35" fmla="*/ 2147483646 h 160"/>
              <a:gd name="T36" fmla="*/ 2147483646 w 156"/>
              <a:gd name="T37" fmla="*/ 2147483646 h 160"/>
              <a:gd name="T38" fmla="*/ 0 w 156"/>
              <a:gd name="T39" fmla="*/ 2147483646 h 160"/>
              <a:gd name="T40" fmla="*/ 0 w 156"/>
              <a:gd name="T41" fmla="*/ 2147483646 h 160"/>
              <a:gd name="T42" fmla="*/ 0 w 156"/>
              <a:gd name="T43" fmla="*/ 2147483646 h 160"/>
              <a:gd name="T44" fmla="*/ 2147483646 w 156"/>
              <a:gd name="T45" fmla="*/ 2147483646 h 160"/>
              <a:gd name="T46" fmla="*/ 2147483646 w 156"/>
              <a:gd name="T47" fmla="*/ 2147483646 h 160"/>
              <a:gd name="T48" fmla="*/ 2147483646 w 156"/>
              <a:gd name="T49" fmla="*/ 2147483646 h 160"/>
              <a:gd name="T50" fmla="*/ 2147483646 w 156"/>
              <a:gd name="T51" fmla="*/ 2147483646 h 160"/>
              <a:gd name="T52" fmla="*/ 2147483646 w 156"/>
              <a:gd name="T53" fmla="*/ 2147483646 h 160"/>
              <a:gd name="T54" fmla="*/ 2147483646 w 156"/>
              <a:gd name="T55" fmla="*/ 2147483646 h 160"/>
              <a:gd name="T56" fmla="*/ 2147483646 w 156"/>
              <a:gd name="T57" fmla="*/ 2147483646 h 160"/>
              <a:gd name="T58" fmla="*/ 2147483646 w 156"/>
              <a:gd name="T59" fmla="*/ 0 h 160"/>
              <a:gd name="T60" fmla="*/ 2147483646 w 156"/>
              <a:gd name="T61" fmla="*/ 0 h 160"/>
              <a:gd name="T62" fmla="*/ 2147483646 w 156"/>
              <a:gd name="T63" fmla="*/ 0 h 160"/>
              <a:gd name="T64" fmla="*/ 2147483646 w 156"/>
              <a:gd name="T65" fmla="*/ 2147483646 h 160"/>
              <a:gd name="T66" fmla="*/ 2147483646 w 156"/>
              <a:gd name="T67" fmla="*/ 2147483646 h 160"/>
              <a:gd name="T68" fmla="*/ 2147483646 w 156"/>
              <a:gd name="T69" fmla="*/ 2147483646 h 160"/>
              <a:gd name="T70" fmla="*/ 2147483646 w 156"/>
              <a:gd name="T71" fmla="*/ 2147483646 h 160"/>
              <a:gd name="T72" fmla="*/ 2147483646 w 156"/>
              <a:gd name="T73" fmla="*/ 2147483646 h 160"/>
              <a:gd name="T74" fmla="*/ 2147483646 w 156"/>
              <a:gd name="T75" fmla="*/ 2147483646 h 160"/>
              <a:gd name="T76" fmla="*/ 2147483646 w 156"/>
              <a:gd name="T77" fmla="*/ 2147483646 h 160"/>
              <a:gd name="T78" fmla="*/ 2147483646 w 156"/>
              <a:gd name="T79" fmla="*/ 2147483646 h 160"/>
              <a:gd name="T80" fmla="*/ 2147483646 w 156"/>
              <a:gd name="T81" fmla="*/ 2147483646 h 160"/>
              <a:gd name="T82" fmla="*/ 2147483646 w 156"/>
              <a:gd name="T83" fmla="*/ 2147483646 h 16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56"/>
              <a:gd name="T127" fmla="*/ 0 h 160"/>
              <a:gd name="T128" fmla="*/ 156 w 156"/>
              <a:gd name="T129" fmla="*/ 160 h 160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56" h="160">
                <a:moveTo>
                  <a:pt x="156" y="80"/>
                </a:moveTo>
                <a:lnTo>
                  <a:pt x="156" y="91"/>
                </a:lnTo>
                <a:lnTo>
                  <a:pt x="153" y="107"/>
                </a:lnTo>
                <a:lnTo>
                  <a:pt x="149" y="118"/>
                </a:lnTo>
                <a:lnTo>
                  <a:pt x="141" y="126"/>
                </a:lnTo>
                <a:lnTo>
                  <a:pt x="134" y="137"/>
                </a:lnTo>
                <a:lnTo>
                  <a:pt x="126" y="145"/>
                </a:lnTo>
                <a:lnTo>
                  <a:pt x="114" y="152"/>
                </a:lnTo>
                <a:lnTo>
                  <a:pt x="103" y="156"/>
                </a:lnTo>
                <a:lnTo>
                  <a:pt x="92" y="160"/>
                </a:lnTo>
                <a:lnTo>
                  <a:pt x="76" y="160"/>
                </a:lnTo>
                <a:lnTo>
                  <a:pt x="65" y="160"/>
                </a:lnTo>
                <a:lnTo>
                  <a:pt x="53" y="156"/>
                </a:lnTo>
                <a:lnTo>
                  <a:pt x="42" y="152"/>
                </a:lnTo>
                <a:lnTo>
                  <a:pt x="31" y="145"/>
                </a:lnTo>
                <a:lnTo>
                  <a:pt x="23" y="137"/>
                </a:lnTo>
                <a:lnTo>
                  <a:pt x="15" y="126"/>
                </a:lnTo>
                <a:lnTo>
                  <a:pt x="8" y="118"/>
                </a:lnTo>
                <a:lnTo>
                  <a:pt x="4" y="107"/>
                </a:lnTo>
                <a:lnTo>
                  <a:pt x="0" y="91"/>
                </a:lnTo>
                <a:lnTo>
                  <a:pt x="0" y="80"/>
                </a:lnTo>
                <a:lnTo>
                  <a:pt x="0" y="69"/>
                </a:lnTo>
                <a:lnTo>
                  <a:pt x="4" y="53"/>
                </a:lnTo>
                <a:lnTo>
                  <a:pt x="8" y="42"/>
                </a:lnTo>
                <a:lnTo>
                  <a:pt x="15" y="34"/>
                </a:lnTo>
                <a:lnTo>
                  <a:pt x="23" y="23"/>
                </a:lnTo>
                <a:lnTo>
                  <a:pt x="31" y="15"/>
                </a:lnTo>
                <a:lnTo>
                  <a:pt x="42" y="11"/>
                </a:lnTo>
                <a:lnTo>
                  <a:pt x="53" y="4"/>
                </a:lnTo>
                <a:lnTo>
                  <a:pt x="65" y="0"/>
                </a:lnTo>
                <a:lnTo>
                  <a:pt x="76" y="0"/>
                </a:lnTo>
                <a:lnTo>
                  <a:pt x="92" y="0"/>
                </a:lnTo>
                <a:lnTo>
                  <a:pt x="103" y="4"/>
                </a:lnTo>
                <a:lnTo>
                  <a:pt x="114" y="11"/>
                </a:lnTo>
                <a:lnTo>
                  <a:pt x="126" y="15"/>
                </a:lnTo>
                <a:lnTo>
                  <a:pt x="134" y="23"/>
                </a:lnTo>
                <a:lnTo>
                  <a:pt x="141" y="34"/>
                </a:lnTo>
                <a:lnTo>
                  <a:pt x="149" y="42"/>
                </a:lnTo>
                <a:lnTo>
                  <a:pt x="153" y="53"/>
                </a:lnTo>
                <a:lnTo>
                  <a:pt x="156" y="69"/>
                </a:lnTo>
                <a:lnTo>
                  <a:pt x="156" y="8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2" name="Freeform 20"/>
          <p:cNvSpPr>
            <a:spLocks/>
          </p:cNvSpPr>
          <p:nvPr/>
        </p:nvSpPr>
        <p:spPr bwMode="auto">
          <a:xfrm>
            <a:off x="6284913" y="2173288"/>
            <a:ext cx="215900" cy="192087"/>
          </a:xfrm>
          <a:custGeom>
            <a:avLst/>
            <a:gdLst>
              <a:gd name="T0" fmla="*/ 2147483646 w 157"/>
              <a:gd name="T1" fmla="*/ 2147483646 h 161"/>
              <a:gd name="T2" fmla="*/ 2147483646 w 157"/>
              <a:gd name="T3" fmla="*/ 2147483646 h 161"/>
              <a:gd name="T4" fmla="*/ 2147483646 w 157"/>
              <a:gd name="T5" fmla="*/ 2147483646 h 161"/>
              <a:gd name="T6" fmla="*/ 2147483646 w 157"/>
              <a:gd name="T7" fmla="*/ 2147483646 h 161"/>
              <a:gd name="T8" fmla="*/ 2147483646 w 157"/>
              <a:gd name="T9" fmla="*/ 2147483646 h 161"/>
              <a:gd name="T10" fmla="*/ 2147483646 w 157"/>
              <a:gd name="T11" fmla="*/ 2147483646 h 161"/>
              <a:gd name="T12" fmla="*/ 2147483646 w 157"/>
              <a:gd name="T13" fmla="*/ 2147483646 h 161"/>
              <a:gd name="T14" fmla="*/ 2147483646 w 157"/>
              <a:gd name="T15" fmla="*/ 2147483646 h 161"/>
              <a:gd name="T16" fmla="*/ 2147483646 w 157"/>
              <a:gd name="T17" fmla="*/ 2147483646 h 161"/>
              <a:gd name="T18" fmla="*/ 2147483646 w 157"/>
              <a:gd name="T19" fmla="*/ 2147483646 h 161"/>
              <a:gd name="T20" fmla="*/ 2147483646 w 157"/>
              <a:gd name="T21" fmla="*/ 2147483646 h 161"/>
              <a:gd name="T22" fmla="*/ 2147483646 w 157"/>
              <a:gd name="T23" fmla="*/ 2147483646 h 161"/>
              <a:gd name="T24" fmla="*/ 2147483646 w 157"/>
              <a:gd name="T25" fmla="*/ 2147483646 h 161"/>
              <a:gd name="T26" fmla="*/ 2147483646 w 157"/>
              <a:gd name="T27" fmla="*/ 2147483646 h 161"/>
              <a:gd name="T28" fmla="*/ 2147483646 w 157"/>
              <a:gd name="T29" fmla="*/ 2147483646 h 161"/>
              <a:gd name="T30" fmla="*/ 2147483646 w 157"/>
              <a:gd name="T31" fmla="*/ 2147483646 h 161"/>
              <a:gd name="T32" fmla="*/ 2147483646 w 157"/>
              <a:gd name="T33" fmla="*/ 2147483646 h 161"/>
              <a:gd name="T34" fmla="*/ 2147483646 w 157"/>
              <a:gd name="T35" fmla="*/ 2147483646 h 161"/>
              <a:gd name="T36" fmla="*/ 2147483646 w 157"/>
              <a:gd name="T37" fmla="*/ 2147483646 h 161"/>
              <a:gd name="T38" fmla="*/ 0 w 157"/>
              <a:gd name="T39" fmla="*/ 2147483646 h 161"/>
              <a:gd name="T40" fmla="*/ 0 w 157"/>
              <a:gd name="T41" fmla="*/ 2147483646 h 161"/>
              <a:gd name="T42" fmla="*/ 0 w 157"/>
              <a:gd name="T43" fmla="*/ 2147483646 h 161"/>
              <a:gd name="T44" fmla="*/ 2147483646 w 157"/>
              <a:gd name="T45" fmla="*/ 2147483646 h 161"/>
              <a:gd name="T46" fmla="*/ 2147483646 w 157"/>
              <a:gd name="T47" fmla="*/ 2147483646 h 161"/>
              <a:gd name="T48" fmla="*/ 2147483646 w 157"/>
              <a:gd name="T49" fmla="*/ 2147483646 h 161"/>
              <a:gd name="T50" fmla="*/ 2147483646 w 157"/>
              <a:gd name="T51" fmla="*/ 2147483646 h 161"/>
              <a:gd name="T52" fmla="*/ 2147483646 w 157"/>
              <a:gd name="T53" fmla="*/ 2147483646 h 161"/>
              <a:gd name="T54" fmla="*/ 2147483646 w 157"/>
              <a:gd name="T55" fmla="*/ 2147483646 h 161"/>
              <a:gd name="T56" fmla="*/ 2147483646 w 157"/>
              <a:gd name="T57" fmla="*/ 2147483646 h 161"/>
              <a:gd name="T58" fmla="*/ 2147483646 w 157"/>
              <a:gd name="T59" fmla="*/ 0 h 161"/>
              <a:gd name="T60" fmla="*/ 2147483646 w 157"/>
              <a:gd name="T61" fmla="*/ 0 h 161"/>
              <a:gd name="T62" fmla="*/ 2147483646 w 157"/>
              <a:gd name="T63" fmla="*/ 0 h 161"/>
              <a:gd name="T64" fmla="*/ 2147483646 w 157"/>
              <a:gd name="T65" fmla="*/ 2147483646 h 161"/>
              <a:gd name="T66" fmla="*/ 2147483646 w 157"/>
              <a:gd name="T67" fmla="*/ 2147483646 h 161"/>
              <a:gd name="T68" fmla="*/ 2147483646 w 157"/>
              <a:gd name="T69" fmla="*/ 2147483646 h 161"/>
              <a:gd name="T70" fmla="*/ 2147483646 w 157"/>
              <a:gd name="T71" fmla="*/ 2147483646 h 161"/>
              <a:gd name="T72" fmla="*/ 2147483646 w 157"/>
              <a:gd name="T73" fmla="*/ 2147483646 h 161"/>
              <a:gd name="T74" fmla="*/ 2147483646 w 157"/>
              <a:gd name="T75" fmla="*/ 2147483646 h 161"/>
              <a:gd name="T76" fmla="*/ 2147483646 w 157"/>
              <a:gd name="T77" fmla="*/ 2147483646 h 161"/>
              <a:gd name="T78" fmla="*/ 2147483646 w 157"/>
              <a:gd name="T79" fmla="*/ 2147483646 h 161"/>
              <a:gd name="T80" fmla="*/ 2147483646 w 157"/>
              <a:gd name="T81" fmla="*/ 2147483646 h 161"/>
              <a:gd name="T82" fmla="*/ 2147483646 w 157"/>
              <a:gd name="T83" fmla="*/ 2147483646 h 161"/>
              <a:gd name="T84" fmla="*/ 2147483646 w 157"/>
              <a:gd name="T85" fmla="*/ 2147483646 h 16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57"/>
              <a:gd name="T130" fmla="*/ 0 h 161"/>
              <a:gd name="T131" fmla="*/ 157 w 157"/>
              <a:gd name="T132" fmla="*/ 161 h 161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57" h="161">
                <a:moveTo>
                  <a:pt x="157" y="77"/>
                </a:moveTo>
                <a:lnTo>
                  <a:pt x="157" y="92"/>
                </a:lnTo>
                <a:lnTo>
                  <a:pt x="153" y="103"/>
                </a:lnTo>
                <a:lnTo>
                  <a:pt x="149" y="115"/>
                </a:lnTo>
                <a:lnTo>
                  <a:pt x="141" y="126"/>
                </a:lnTo>
                <a:lnTo>
                  <a:pt x="134" y="134"/>
                </a:lnTo>
                <a:lnTo>
                  <a:pt x="126" y="145"/>
                </a:lnTo>
                <a:lnTo>
                  <a:pt x="115" y="149"/>
                </a:lnTo>
                <a:lnTo>
                  <a:pt x="103" y="153"/>
                </a:lnTo>
                <a:lnTo>
                  <a:pt x="92" y="157"/>
                </a:lnTo>
                <a:lnTo>
                  <a:pt x="80" y="161"/>
                </a:lnTo>
                <a:lnTo>
                  <a:pt x="65" y="157"/>
                </a:lnTo>
                <a:lnTo>
                  <a:pt x="54" y="153"/>
                </a:lnTo>
                <a:lnTo>
                  <a:pt x="42" y="149"/>
                </a:lnTo>
                <a:lnTo>
                  <a:pt x="31" y="145"/>
                </a:lnTo>
                <a:lnTo>
                  <a:pt x="23" y="134"/>
                </a:lnTo>
                <a:lnTo>
                  <a:pt x="15" y="126"/>
                </a:lnTo>
                <a:lnTo>
                  <a:pt x="8" y="115"/>
                </a:lnTo>
                <a:lnTo>
                  <a:pt x="4" y="103"/>
                </a:lnTo>
                <a:lnTo>
                  <a:pt x="0" y="92"/>
                </a:lnTo>
                <a:lnTo>
                  <a:pt x="0" y="80"/>
                </a:lnTo>
                <a:lnTo>
                  <a:pt x="0" y="65"/>
                </a:lnTo>
                <a:lnTo>
                  <a:pt x="4" y="54"/>
                </a:lnTo>
                <a:lnTo>
                  <a:pt x="8" y="42"/>
                </a:lnTo>
                <a:lnTo>
                  <a:pt x="15" y="31"/>
                </a:lnTo>
                <a:lnTo>
                  <a:pt x="23" y="23"/>
                </a:lnTo>
                <a:lnTo>
                  <a:pt x="31" y="16"/>
                </a:lnTo>
                <a:lnTo>
                  <a:pt x="42" y="8"/>
                </a:lnTo>
                <a:lnTo>
                  <a:pt x="54" y="4"/>
                </a:lnTo>
                <a:lnTo>
                  <a:pt x="65" y="0"/>
                </a:lnTo>
                <a:lnTo>
                  <a:pt x="80" y="0"/>
                </a:lnTo>
                <a:lnTo>
                  <a:pt x="92" y="0"/>
                </a:lnTo>
                <a:lnTo>
                  <a:pt x="103" y="4"/>
                </a:lnTo>
                <a:lnTo>
                  <a:pt x="115" y="8"/>
                </a:lnTo>
                <a:lnTo>
                  <a:pt x="126" y="16"/>
                </a:lnTo>
                <a:lnTo>
                  <a:pt x="134" y="23"/>
                </a:lnTo>
                <a:lnTo>
                  <a:pt x="141" y="31"/>
                </a:lnTo>
                <a:lnTo>
                  <a:pt x="149" y="42"/>
                </a:lnTo>
                <a:lnTo>
                  <a:pt x="153" y="54"/>
                </a:lnTo>
                <a:lnTo>
                  <a:pt x="157" y="65"/>
                </a:lnTo>
                <a:lnTo>
                  <a:pt x="157" y="80"/>
                </a:lnTo>
                <a:lnTo>
                  <a:pt x="157" y="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3" name="Freeform 21"/>
          <p:cNvSpPr>
            <a:spLocks/>
          </p:cNvSpPr>
          <p:nvPr/>
        </p:nvSpPr>
        <p:spPr bwMode="auto">
          <a:xfrm>
            <a:off x="6284913" y="2173288"/>
            <a:ext cx="215900" cy="192087"/>
          </a:xfrm>
          <a:custGeom>
            <a:avLst/>
            <a:gdLst>
              <a:gd name="T0" fmla="*/ 2147483646 w 157"/>
              <a:gd name="T1" fmla="*/ 2147483646 h 161"/>
              <a:gd name="T2" fmla="*/ 2147483646 w 157"/>
              <a:gd name="T3" fmla="*/ 2147483646 h 161"/>
              <a:gd name="T4" fmla="*/ 2147483646 w 157"/>
              <a:gd name="T5" fmla="*/ 2147483646 h 161"/>
              <a:gd name="T6" fmla="*/ 2147483646 w 157"/>
              <a:gd name="T7" fmla="*/ 2147483646 h 161"/>
              <a:gd name="T8" fmla="*/ 2147483646 w 157"/>
              <a:gd name="T9" fmla="*/ 2147483646 h 161"/>
              <a:gd name="T10" fmla="*/ 2147483646 w 157"/>
              <a:gd name="T11" fmla="*/ 2147483646 h 161"/>
              <a:gd name="T12" fmla="*/ 2147483646 w 157"/>
              <a:gd name="T13" fmla="*/ 2147483646 h 161"/>
              <a:gd name="T14" fmla="*/ 2147483646 w 157"/>
              <a:gd name="T15" fmla="*/ 2147483646 h 161"/>
              <a:gd name="T16" fmla="*/ 2147483646 w 157"/>
              <a:gd name="T17" fmla="*/ 2147483646 h 161"/>
              <a:gd name="T18" fmla="*/ 2147483646 w 157"/>
              <a:gd name="T19" fmla="*/ 2147483646 h 161"/>
              <a:gd name="T20" fmla="*/ 2147483646 w 157"/>
              <a:gd name="T21" fmla="*/ 2147483646 h 161"/>
              <a:gd name="T22" fmla="*/ 2147483646 w 157"/>
              <a:gd name="T23" fmla="*/ 2147483646 h 161"/>
              <a:gd name="T24" fmla="*/ 2147483646 w 157"/>
              <a:gd name="T25" fmla="*/ 2147483646 h 161"/>
              <a:gd name="T26" fmla="*/ 2147483646 w 157"/>
              <a:gd name="T27" fmla="*/ 2147483646 h 161"/>
              <a:gd name="T28" fmla="*/ 2147483646 w 157"/>
              <a:gd name="T29" fmla="*/ 2147483646 h 161"/>
              <a:gd name="T30" fmla="*/ 2147483646 w 157"/>
              <a:gd name="T31" fmla="*/ 2147483646 h 161"/>
              <a:gd name="T32" fmla="*/ 2147483646 w 157"/>
              <a:gd name="T33" fmla="*/ 2147483646 h 161"/>
              <a:gd name="T34" fmla="*/ 2147483646 w 157"/>
              <a:gd name="T35" fmla="*/ 2147483646 h 161"/>
              <a:gd name="T36" fmla="*/ 2147483646 w 157"/>
              <a:gd name="T37" fmla="*/ 2147483646 h 161"/>
              <a:gd name="T38" fmla="*/ 0 w 157"/>
              <a:gd name="T39" fmla="*/ 2147483646 h 161"/>
              <a:gd name="T40" fmla="*/ 0 w 157"/>
              <a:gd name="T41" fmla="*/ 2147483646 h 161"/>
              <a:gd name="T42" fmla="*/ 0 w 157"/>
              <a:gd name="T43" fmla="*/ 2147483646 h 161"/>
              <a:gd name="T44" fmla="*/ 2147483646 w 157"/>
              <a:gd name="T45" fmla="*/ 2147483646 h 161"/>
              <a:gd name="T46" fmla="*/ 2147483646 w 157"/>
              <a:gd name="T47" fmla="*/ 2147483646 h 161"/>
              <a:gd name="T48" fmla="*/ 2147483646 w 157"/>
              <a:gd name="T49" fmla="*/ 2147483646 h 161"/>
              <a:gd name="T50" fmla="*/ 2147483646 w 157"/>
              <a:gd name="T51" fmla="*/ 2147483646 h 161"/>
              <a:gd name="T52" fmla="*/ 2147483646 w 157"/>
              <a:gd name="T53" fmla="*/ 2147483646 h 161"/>
              <a:gd name="T54" fmla="*/ 2147483646 w 157"/>
              <a:gd name="T55" fmla="*/ 2147483646 h 161"/>
              <a:gd name="T56" fmla="*/ 2147483646 w 157"/>
              <a:gd name="T57" fmla="*/ 2147483646 h 161"/>
              <a:gd name="T58" fmla="*/ 2147483646 w 157"/>
              <a:gd name="T59" fmla="*/ 0 h 161"/>
              <a:gd name="T60" fmla="*/ 2147483646 w 157"/>
              <a:gd name="T61" fmla="*/ 0 h 161"/>
              <a:gd name="T62" fmla="*/ 2147483646 w 157"/>
              <a:gd name="T63" fmla="*/ 0 h 161"/>
              <a:gd name="T64" fmla="*/ 2147483646 w 157"/>
              <a:gd name="T65" fmla="*/ 2147483646 h 161"/>
              <a:gd name="T66" fmla="*/ 2147483646 w 157"/>
              <a:gd name="T67" fmla="*/ 2147483646 h 161"/>
              <a:gd name="T68" fmla="*/ 2147483646 w 157"/>
              <a:gd name="T69" fmla="*/ 2147483646 h 161"/>
              <a:gd name="T70" fmla="*/ 2147483646 w 157"/>
              <a:gd name="T71" fmla="*/ 2147483646 h 161"/>
              <a:gd name="T72" fmla="*/ 2147483646 w 157"/>
              <a:gd name="T73" fmla="*/ 2147483646 h 161"/>
              <a:gd name="T74" fmla="*/ 2147483646 w 157"/>
              <a:gd name="T75" fmla="*/ 2147483646 h 161"/>
              <a:gd name="T76" fmla="*/ 2147483646 w 157"/>
              <a:gd name="T77" fmla="*/ 2147483646 h 161"/>
              <a:gd name="T78" fmla="*/ 2147483646 w 157"/>
              <a:gd name="T79" fmla="*/ 2147483646 h 161"/>
              <a:gd name="T80" fmla="*/ 2147483646 w 157"/>
              <a:gd name="T81" fmla="*/ 2147483646 h 161"/>
              <a:gd name="T82" fmla="*/ 2147483646 w 157"/>
              <a:gd name="T83" fmla="*/ 2147483646 h 16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57"/>
              <a:gd name="T127" fmla="*/ 0 h 161"/>
              <a:gd name="T128" fmla="*/ 157 w 157"/>
              <a:gd name="T129" fmla="*/ 161 h 161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57" h="161">
                <a:moveTo>
                  <a:pt x="157" y="77"/>
                </a:moveTo>
                <a:lnTo>
                  <a:pt x="157" y="92"/>
                </a:lnTo>
                <a:lnTo>
                  <a:pt x="153" y="103"/>
                </a:lnTo>
                <a:lnTo>
                  <a:pt x="149" y="115"/>
                </a:lnTo>
                <a:lnTo>
                  <a:pt x="141" y="126"/>
                </a:lnTo>
                <a:lnTo>
                  <a:pt x="134" y="134"/>
                </a:lnTo>
                <a:lnTo>
                  <a:pt x="126" y="145"/>
                </a:lnTo>
                <a:lnTo>
                  <a:pt x="115" y="149"/>
                </a:lnTo>
                <a:lnTo>
                  <a:pt x="103" y="153"/>
                </a:lnTo>
                <a:lnTo>
                  <a:pt x="92" y="157"/>
                </a:lnTo>
                <a:lnTo>
                  <a:pt x="80" y="161"/>
                </a:lnTo>
                <a:lnTo>
                  <a:pt x="65" y="157"/>
                </a:lnTo>
                <a:lnTo>
                  <a:pt x="54" y="153"/>
                </a:lnTo>
                <a:lnTo>
                  <a:pt x="42" y="149"/>
                </a:lnTo>
                <a:lnTo>
                  <a:pt x="31" y="145"/>
                </a:lnTo>
                <a:lnTo>
                  <a:pt x="23" y="134"/>
                </a:lnTo>
                <a:lnTo>
                  <a:pt x="15" y="126"/>
                </a:lnTo>
                <a:lnTo>
                  <a:pt x="8" y="115"/>
                </a:lnTo>
                <a:lnTo>
                  <a:pt x="4" y="103"/>
                </a:lnTo>
                <a:lnTo>
                  <a:pt x="0" y="92"/>
                </a:lnTo>
                <a:lnTo>
                  <a:pt x="0" y="80"/>
                </a:lnTo>
                <a:lnTo>
                  <a:pt x="0" y="65"/>
                </a:lnTo>
                <a:lnTo>
                  <a:pt x="4" y="54"/>
                </a:lnTo>
                <a:lnTo>
                  <a:pt x="8" y="42"/>
                </a:lnTo>
                <a:lnTo>
                  <a:pt x="15" y="31"/>
                </a:lnTo>
                <a:lnTo>
                  <a:pt x="23" y="23"/>
                </a:lnTo>
                <a:lnTo>
                  <a:pt x="31" y="16"/>
                </a:lnTo>
                <a:lnTo>
                  <a:pt x="42" y="8"/>
                </a:lnTo>
                <a:lnTo>
                  <a:pt x="54" y="4"/>
                </a:lnTo>
                <a:lnTo>
                  <a:pt x="65" y="0"/>
                </a:lnTo>
                <a:lnTo>
                  <a:pt x="80" y="0"/>
                </a:lnTo>
                <a:lnTo>
                  <a:pt x="92" y="0"/>
                </a:lnTo>
                <a:lnTo>
                  <a:pt x="103" y="4"/>
                </a:lnTo>
                <a:lnTo>
                  <a:pt x="115" y="8"/>
                </a:lnTo>
                <a:lnTo>
                  <a:pt x="126" y="16"/>
                </a:lnTo>
                <a:lnTo>
                  <a:pt x="134" y="23"/>
                </a:lnTo>
                <a:lnTo>
                  <a:pt x="141" y="31"/>
                </a:lnTo>
                <a:lnTo>
                  <a:pt x="149" y="42"/>
                </a:lnTo>
                <a:lnTo>
                  <a:pt x="153" y="54"/>
                </a:lnTo>
                <a:lnTo>
                  <a:pt x="157" y="65"/>
                </a:lnTo>
                <a:lnTo>
                  <a:pt x="157" y="8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4" name="Rectangle 22"/>
          <p:cNvSpPr>
            <a:spLocks noChangeArrowheads="1"/>
          </p:cNvSpPr>
          <p:nvPr/>
        </p:nvSpPr>
        <p:spPr bwMode="auto">
          <a:xfrm>
            <a:off x="1730375" y="1863725"/>
            <a:ext cx="698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Peering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75" name="Rectangle 23"/>
          <p:cNvSpPr>
            <a:spLocks noChangeArrowheads="1"/>
          </p:cNvSpPr>
          <p:nvPr/>
        </p:nvSpPr>
        <p:spPr bwMode="auto">
          <a:xfrm>
            <a:off x="1730375" y="2046288"/>
            <a:ext cx="4397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point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76" name="Rectangle 24"/>
          <p:cNvSpPr>
            <a:spLocks noChangeArrowheads="1"/>
          </p:cNvSpPr>
          <p:nvPr/>
        </p:nvSpPr>
        <p:spPr bwMode="auto">
          <a:xfrm>
            <a:off x="6567488" y="2165350"/>
            <a:ext cx="698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Peering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77" name="Rectangle 25"/>
          <p:cNvSpPr>
            <a:spLocks noChangeArrowheads="1"/>
          </p:cNvSpPr>
          <p:nvPr/>
        </p:nvSpPr>
        <p:spPr bwMode="auto">
          <a:xfrm>
            <a:off x="6567488" y="2347913"/>
            <a:ext cx="4397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point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78" name="Rectangle 26"/>
          <p:cNvSpPr>
            <a:spLocks noChangeArrowheads="1"/>
          </p:cNvSpPr>
          <p:nvPr/>
        </p:nvSpPr>
        <p:spPr bwMode="auto">
          <a:xfrm>
            <a:off x="3271838" y="1212850"/>
            <a:ext cx="1592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Large corporation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79" name="Freeform 27"/>
          <p:cNvSpPr>
            <a:spLocks/>
          </p:cNvSpPr>
          <p:nvPr/>
        </p:nvSpPr>
        <p:spPr bwMode="auto">
          <a:xfrm>
            <a:off x="3171825" y="1143000"/>
            <a:ext cx="1577975" cy="341313"/>
          </a:xfrm>
          <a:custGeom>
            <a:avLst/>
            <a:gdLst>
              <a:gd name="T0" fmla="*/ 2147483646 w 1145"/>
              <a:gd name="T1" fmla="*/ 2147483646 h 286"/>
              <a:gd name="T2" fmla="*/ 2147483646 w 1145"/>
              <a:gd name="T3" fmla="*/ 2147483646 h 286"/>
              <a:gd name="T4" fmla="*/ 2147483646 w 1145"/>
              <a:gd name="T5" fmla="*/ 2147483646 h 286"/>
              <a:gd name="T6" fmla="*/ 2147483646 w 1145"/>
              <a:gd name="T7" fmla="*/ 2147483646 h 286"/>
              <a:gd name="T8" fmla="*/ 2147483646 w 1145"/>
              <a:gd name="T9" fmla="*/ 2147483646 h 286"/>
              <a:gd name="T10" fmla="*/ 2147483646 w 1145"/>
              <a:gd name="T11" fmla="*/ 2147483646 h 286"/>
              <a:gd name="T12" fmla="*/ 2147483646 w 1145"/>
              <a:gd name="T13" fmla="*/ 2147483646 h 286"/>
              <a:gd name="T14" fmla="*/ 2147483646 w 1145"/>
              <a:gd name="T15" fmla="*/ 2147483646 h 286"/>
              <a:gd name="T16" fmla="*/ 2147483646 w 1145"/>
              <a:gd name="T17" fmla="*/ 2147483646 h 286"/>
              <a:gd name="T18" fmla="*/ 2147483646 w 1145"/>
              <a:gd name="T19" fmla="*/ 2147483646 h 286"/>
              <a:gd name="T20" fmla="*/ 2147483646 w 1145"/>
              <a:gd name="T21" fmla="*/ 2147483646 h 286"/>
              <a:gd name="T22" fmla="*/ 2147483646 w 1145"/>
              <a:gd name="T23" fmla="*/ 2147483646 h 286"/>
              <a:gd name="T24" fmla="*/ 2147483646 w 1145"/>
              <a:gd name="T25" fmla="*/ 2147483646 h 286"/>
              <a:gd name="T26" fmla="*/ 2147483646 w 1145"/>
              <a:gd name="T27" fmla="*/ 2147483646 h 286"/>
              <a:gd name="T28" fmla="*/ 2147483646 w 1145"/>
              <a:gd name="T29" fmla="*/ 2147483646 h 286"/>
              <a:gd name="T30" fmla="*/ 2147483646 w 1145"/>
              <a:gd name="T31" fmla="*/ 2147483646 h 286"/>
              <a:gd name="T32" fmla="*/ 2147483646 w 1145"/>
              <a:gd name="T33" fmla="*/ 2147483646 h 286"/>
              <a:gd name="T34" fmla="*/ 2147483646 w 1145"/>
              <a:gd name="T35" fmla="*/ 2147483646 h 286"/>
              <a:gd name="T36" fmla="*/ 2147483646 w 1145"/>
              <a:gd name="T37" fmla="*/ 2147483646 h 286"/>
              <a:gd name="T38" fmla="*/ 2147483646 w 1145"/>
              <a:gd name="T39" fmla="*/ 2147483646 h 286"/>
              <a:gd name="T40" fmla="*/ 0 w 1145"/>
              <a:gd name="T41" fmla="*/ 2147483646 h 286"/>
              <a:gd name="T42" fmla="*/ 2147483646 w 1145"/>
              <a:gd name="T43" fmla="*/ 2147483646 h 286"/>
              <a:gd name="T44" fmla="*/ 2147483646 w 1145"/>
              <a:gd name="T45" fmla="*/ 2147483646 h 286"/>
              <a:gd name="T46" fmla="*/ 2147483646 w 1145"/>
              <a:gd name="T47" fmla="*/ 2147483646 h 286"/>
              <a:gd name="T48" fmla="*/ 2147483646 w 1145"/>
              <a:gd name="T49" fmla="*/ 2147483646 h 286"/>
              <a:gd name="T50" fmla="*/ 2147483646 w 1145"/>
              <a:gd name="T51" fmla="*/ 2147483646 h 286"/>
              <a:gd name="T52" fmla="*/ 2147483646 w 1145"/>
              <a:gd name="T53" fmla="*/ 2147483646 h 286"/>
              <a:gd name="T54" fmla="*/ 2147483646 w 1145"/>
              <a:gd name="T55" fmla="*/ 2147483646 h 286"/>
              <a:gd name="T56" fmla="*/ 2147483646 w 1145"/>
              <a:gd name="T57" fmla="*/ 2147483646 h 286"/>
              <a:gd name="T58" fmla="*/ 2147483646 w 1145"/>
              <a:gd name="T59" fmla="*/ 0 h 286"/>
              <a:gd name="T60" fmla="*/ 2147483646 w 1145"/>
              <a:gd name="T61" fmla="*/ 0 h 286"/>
              <a:gd name="T62" fmla="*/ 2147483646 w 1145"/>
              <a:gd name="T63" fmla="*/ 0 h 286"/>
              <a:gd name="T64" fmla="*/ 2147483646 w 1145"/>
              <a:gd name="T65" fmla="*/ 2147483646 h 286"/>
              <a:gd name="T66" fmla="*/ 2147483646 w 1145"/>
              <a:gd name="T67" fmla="*/ 2147483646 h 286"/>
              <a:gd name="T68" fmla="*/ 2147483646 w 1145"/>
              <a:gd name="T69" fmla="*/ 2147483646 h 286"/>
              <a:gd name="T70" fmla="*/ 2147483646 w 1145"/>
              <a:gd name="T71" fmla="*/ 2147483646 h 286"/>
              <a:gd name="T72" fmla="*/ 2147483646 w 1145"/>
              <a:gd name="T73" fmla="*/ 2147483646 h 286"/>
              <a:gd name="T74" fmla="*/ 2147483646 w 1145"/>
              <a:gd name="T75" fmla="*/ 2147483646 h 286"/>
              <a:gd name="T76" fmla="*/ 2147483646 w 1145"/>
              <a:gd name="T77" fmla="*/ 2147483646 h 286"/>
              <a:gd name="T78" fmla="*/ 2147483646 w 1145"/>
              <a:gd name="T79" fmla="*/ 2147483646 h 286"/>
              <a:gd name="T80" fmla="*/ 2147483646 w 1145"/>
              <a:gd name="T81" fmla="*/ 2147483646 h 286"/>
              <a:gd name="T82" fmla="*/ 2147483646 w 1145"/>
              <a:gd name="T83" fmla="*/ 2147483646 h 28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145"/>
              <a:gd name="T127" fmla="*/ 0 h 286"/>
              <a:gd name="T128" fmla="*/ 1145 w 1145"/>
              <a:gd name="T129" fmla="*/ 286 h 28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145" h="286">
                <a:moveTo>
                  <a:pt x="1145" y="142"/>
                </a:moveTo>
                <a:lnTo>
                  <a:pt x="1137" y="168"/>
                </a:lnTo>
                <a:lnTo>
                  <a:pt x="1118" y="187"/>
                </a:lnTo>
                <a:lnTo>
                  <a:pt x="1084" y="210"/>
                </a:lnTo>
                <a:lnTo>
                  <a:pt x="1034" y="229"/>
                </a:lnTo>
                <a:lnTo>
                  <a:pt x="977" y="245"/>
                </a:lnTo>
                <a:lnTo>
                  <a:pt x="912" y="260"/>
                </a:lnTo>
                <a:lnTo>
                  <a:pt x="836" y="271"/>
                </a:lnTo>
                <a:lnTo>
                  <a:pt x="756" y="279"/>
                </a:lnTo>
                <a:lnTo>
                  <a:pt x="668" y="283"/>
                </a:lnTo>
                <a:lnTo>
                  <a:pt x="572" y="286"/>
                </a:lnTo>
                <a:lnTo>
                  <a:pt x="481" y="283"/>
                </a:lnTo>
                <a:lnTo>
                  <a:pt x="393" y="279"/>
                </a:lnTo>
                <a:lnTo>
                  <a:pt x="309" y="271"/>
                </a:lnTo>
                <a:lnTo>
                  <a:pt x="237" y="260"/>
                </a:lnTo>
                <a:lnTo>
                  <a:pt x="168" y="245"/>
                </a:lnTo>
                <a:lnTo>
                  <a:pt x="111" y="229"/>
                </a:lnTo>
                <a:lnTo>
                  <a:pt x="65" y="210"/>
                </a:lnTo>
                <a:lnTo>
                  <a:pt x="31" y="187"/>
                </a:lnTo>
                <a:lnTo>
                  <a:pt x="8" y="168"/>
                </a:lnTo>
                <a:lnTo>
                  <a:pt x="0" y="142"/>
                </a:lnTo>
                <a:lnTo>
                  <a:pt x="8" y="119"/>
                </a:lnTo>
                <a:lnTo>
                  <a:pt x="31" y="100"/>
                </a:lnTo>
                <a:lnTo>
                  <a:pt x="65" y="77"/>
                </a:lnTo>
                <a:lnTo>
                  <a:pt x="111" y="58"/>
                </a:lnTo>
                <a:lnTo>
                  <a:pt x="168" y="42"/>
                </a:lnTo>
                <a:lnTo>
                  <a:pt x="237" y="27"/>
                </a:lnTo>
                <a:lnTo>
                  <a:pt x="309" y="16"/>
                </a:lnTo>
                <a:lnTo>
                  <a:pt x="393" y="8"/>
                </a:lnTo>
                <a:lnTo>
                  <a:pt x="481" y="0"/>
                </a:lnTo>
                <a:lnTo>
                  <a:pt x="572" y="0"/>
                </a:lnTo>
                <a:lnTo>
                  <a:pt x="668" y="0"/>
                </a:lnTo>
                <a:lnTo>
                  <a:pt x="756" y="8"/>
                </a:lnTo>
                <a:lnTo>
                  <a:pt x="836" y="16"/>
                </a:lnTo>
                <a:lnTo>
                  <a:pt x="912" y="27"/>
                </a:lnTo>
                <a:lnTo>
                  <a:pt x="977" y="42"/>
                </a:lnTo>
                <a:lnTo>
                  <a:pt x="1034" y="58"/>
                </a:lnTo>
                <a:lnTo>
                  <a:pt x="1084" y="77"/>
                </a:lnTo>
                <a:lnTo>
                  <a:pt x="1118" y="100"/>
                </a:lnTo>
                <a:lnTo>
                  <a:pt x="1137" y="119"/>
                </a:lnTo>
                <a:lnTo>
                  <a:pt x="1145" y="142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80" name="Rectangle 28"/>
          <p:cNvSpPr>
            <a:spLocks noChangeArrowheads="1"/>
          </p:cNvSpPr>
          <p:nvPr/>
        </p:nvSpPr>
        <p:spPr bwMode="auto">
          <a:xfrm>
            <a:off x="3119438" y="2962275"/>
            <a:ext cx="1592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Large corporation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81" name="Freeform 29"/>
          <p:cNvSpPr>
            <a:spLocks/>
          </p:cNvSpPr>
          <p:nvPr/>
        </p:nvSpPr>
        <p:spPr bwMode="auto">
          <a:xfrm>
            <a:off x="3019425" y="2889250"/>
            <a:ext cx="1577975" cy="342900"/>
          </a:xfrm>
          <a:custGeom>
            <a:avLst/>
            <a:gdLst>
              <a:gd name="T0" fmla="*/ 2147483646 w 1144"/>
              <a:gd name="T1" fmla="*/ 2147483646 h 286"/>
              <a:gd name="T2" fmla="*/ 2147483646 w 1144"/>
              <a:gd name="T3" fmla="*/ 2147483646 h 286"/>
              <a:gd name="T4" fmla="*/ 2147483646 w 1144"/>
              <a:gd name="T5" fmla="*/ 2147483646 h 286"/>
              <a:gd name="T6" fmla="*/ 2147483646 w 1144"/>
              <a:gd name="T7" fmla="*/ 2147483646 h 286"/>
              <a:gd name="T8" fmla="*/ 2147483646 w 1144"/>
              <a:gd name="T9" fmla="*/ 2147483646 h 286"/>
              <a:gd name="T10" fmla="*/ 2147483646 w 1144"/>
              <a:gd name="T11" fmla="*/ 2147483646 h 286"/>
              <a:gd name="T12" fmla="*/ 2147483646 w 1144"/>
              <a:gd name="T13" fmla="*/ 2147483646 h 286"/>
              <a:gd name="T14" fmla="*/ 2147483646 w 1144"/>
              <a:gd name="T15" fmla="*/ 2147483646 h 286"/>
              <a:gd name="T16" fmla="*/ 2147483646 w 1144"/>
              <a:gd name="T17" fmla="*/ 2147483646 h 286"/>
              <a:gd name="T18" fmla="*/ 2147483646 w 1144"/>
              <a:gd name="T19" fmla="*/ 2147483646 h 286"/>
              <a:gd name="T20" fmla="*/ 2147483646 w 1144"/>
              <a:gd name="T21" fmla="*/ 2147483646 h 286"/>
              <a:gd name="T22" fmla="*/ 2147483646 w 1144"/>
              <a:gd name="T23" fmla="*/ 2147483646 h 286"/>
              <a:gd name="T24" fmla="*/ 2147483646 w 1144"/>
              <a:gd name="T25" fmla="*/ 2147483646 h 286"/>
              <a:gd name="T26" fmla="*/ 2147483646 w 1144"/>
              <a:gd name="T27" fmla="*/ 2147483646 h 286"/>
              <a:gd name="T28" fmla="*/ 2147483646 w 1144"/>
              <a:gd name="T29" fmla="*/ 2147483646 h 286"/>
              <a:gd name="T30" fmla="*/ 2147483646 w 1144"/>
              <a:gd name="T31" fmla="*/ 2147483646 h 286"/>
              <a:gd name="T32" fmla="*/ 2147483646 w 1144"/>
              <a:gd name="T33" fmla="*/ 2147483646 h 286"/>
              <a:gd name="T34" fmla="*/ 2147483646 w 1144"/>
              <a:gd name="T35" fmla="*/ 2147483646 h 286"/>
              <a:gd name="T36" fmla="*/ 2147483646 w 1144"/>
              <a:gd name="T37" fmla="*/ 2147483646 h 286"/>
              <a:gd name="T38" fmla="*/ 2147483646 w 1144"/>
              <a:gd name="T39" fmla="*/ 2147483646 h 286"/>
              <a:gd name="T40" fmla="*/ 0 w 1144"/>
              <a:gd name="T41" fmla="*/ 2147483646 h 286"/>
              <a:gd name="T42" fmla="*/ 2147483646 w 1144"/>
              <a:gd name="T43" fmla="*/ 2147483646 h 286"/>
              <a:gd name="T44" fmla="*/ 2147483646 w 1144"/>
              <a:gd name="T45" fmla="*/ 2147483646 h 286"/>
              <a:gd name="T46" fmla="*/ 2147483646 w 1144"/>
              <a:gd name="T47" fmla="*/ 2147483646 h 286"/>
              <a:gd name="T48" fmla="*/ 2147483646 w 1144"/>
              <a:gd name="T49" fmla="*/ 2147483646 h 286"/>
              <a:gd name="T50" fmla="*/ 2147483646 w 1144"/>
              <a:gd name="T51" fmla="*/ 2147483646 h 286"/>
              <a:gd name="T52" fmla="*/ 2147483646 w 1144"/>
              <a:gd name="T53" fmla="*/ 2147483646 h 286"/>
              <a:gd name="T54" fmla="*/ 2147483646 w 1144"/>
              <a:gd name="T55" fmla="*/ 2147483646 h 286"/>
              <a:gd name="T56" fmla="*/ 2147483646 w 1144"/>
              <a:gd name="T57" fmla="*/ 2147483646 h 286"/>
              <a:gd name="T58" fmla="*/ 2147483646 w 1144"/>
              <a:gd name="T59" fmla="*/ 2147483646 h 286"/>
              <a:gd name="T60" fmla="*/ 2147483646 w 1144"/>
              <a:gd name="T61" fmla="*/ 0 h 286"/>
              <a:gd name="T62" fmla="*/ 2147483646 w 1144"/>
              <a:gd name="T63" fmla="*/ 2147483646 h 286"/>
              <a:gd name="T64" fmla="*/ 2147483646 w 1144"/>
              <a:gd name="T65" fmla="*/ 2147483646 h 286"/>
              <a:gd name="T66" fmla="*/ 2147483646 w 1144"/>
              <a:gd name="T67" fmla="*/ 2147483646 h 286"/>
              <a:gd name="T68" fmla="*/ 2147483646 w 1144"/>
              <a:gd name="T69" fmla="*/ 2147483646 h 286"/>
              <a:gd name="T70" fmla="*/ 2147483646 w 1144"/>
              <a:gd name="T71" fmla="*/ 2147483646 h 286"/>
              <a:gd name="T72" fmla="*/ 2147483646 w 1144"/>
              <a:gd name="T73" fmla="*/ 2147483646 h 286"/>
              <a:gd name="T74" fmla="*/ 2147483646 w 1144"/>
              <a:gd name="T75" fmla="*/ 2147483646 h 286"/>
              <a:gd name="T76" fmla="*/ 2147483646 w 1144"/>
              <a:gd name="T77" fmla="*/ 2147483646 h 286"/>
              <a:gd name="T78" fmla="*/ 2147483646 w 1144"/>
              <a:gd name="T79" fmla="*/ 2147483646 h 286"/>
              <a:gd name="T80" fmla="*/ 2147483646 w 1144"/>
              <a:gd name="T81" fmla="*/ 2147483646 h 286"/>
              <a:gd name="T82" fmla="*/ 2147483646 w 1144"/>
              <a:gd name="T83" fmla="*/ 2147483646 h 28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144"/>
              <a:gd name="T127" fmla="*/ 0 h 286"/>
              <a:gd name="T128" fmla="*/ 1144 w 1144"/>
              <a:gd name="T129" fmla="*/ 286 h 28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144" h="286">
                <a:moveTo>
                  <a:pt x="1140" y="145"/>
                </a:moveTo>
                <a:lnTo>
                  <a:pt x="1136" y="168"/>
                </a:lnTo>
                <a:lnTo>
                  <a:pt x="1113" y="191"/>
                </a:lnTo>
                <a:lnTo>
                  <a:pt x="1079" y="210"/>
                </a:lnTo>
                <a:lnTo>
                  <a:pt x="1033" y="229"/>
                </a:lnTo>
                <a:lnTo>
                  <a:pt x="976" y="248"/>
                </a:lnTo>
                <a:lnTo>
                  <a:pt x="908" y="260"/>
                </a:lnTo>
                <a:lnTo>
                  <a:pt x="835" y="271"/>
                </a:lnTo>
                <a:lnTo>
                  <a:pt x="751" y="282"/>
                </a:lnTo>
                <a:lnTo>
                  <a:pt x="663" y="286"/>
                </a:lnTo>
                <a:lnTo>
                  <a:pt x="572" y="286"/>
                </a:lnTo>
                <a:lnTo>
                  <a:pt x="477" y="286"/>
                </a:lnTo>
                <a:lnTo>
                  <a:pt x="389" y="282"/>
                </a:lnTo>
                <a:lnTo>
                  <a:pt x="309" y="271"/>
                </a:lnTo>
                <a:lnTo>
                  <a:pt x="232" y="260"/>
                </a:lnTo>
                <a:lnTo>
                  <a:pt x="168" y="248"/>
                </a:lnTo>
                <a:lnTo>
                  <a:pt x="110" y="229"/>
                </a:lnTo>
                <a:lnTo>
                  <a:pt x="65" y="210"/>
                </a:lnTo>
                <a:lnTo>
                  <a:pt x="27" y="191"/>
                </a:lnTo>
                <a:lnTo>
                  <a:pt x="7" y="168"/>
                </a:lnTo>
                <a:lnTo>
                  <a:pt x="0" y="145"/>
                </a:lnTo>
                <a:lnTo>
                  <a:pt x="7" y="122"/>
                </a:lnTo>
                <a:lnTo>
                  <a:pt x="27" y="99"/>
                </a:lnTo>
                <a:lnTo>
                  <a:pt x="65" y="80"/>
                </a:lnTo>
                <a:lnTo>
                  <a:pt x="110" y="61"/>
                </a:lnTo>
                <a:lnTo>
                  <a:pt x="168" y="42"/>
                </a:lnTo>
                <a:lnTo>
                  <a:pt x="232" y="31"/>
                </a:lnTo>
                <a:lnTo>
                  <a:pt x="309" y="19"/>
                </a:lnTo>
                <a:lnTo>
                  <a:pt x="389" y="8"/>
                </a:lnTo>
                <a:lnTo>
                  <a:pt x="477" y="4"/>
                </a:lnTo>
                <a:lnTo>
                  <a:pt x="572" y="0"/>
                </a:lnTo>
                <a:lnTo>
                  <a:pt x="663" y="4"/>
                </a:lnTo>
                <a:lnTo>
                  <a:pt x="751" y="8"/>
                </a:lnTo>
                <a:lnTo>
                  <a:pt x="835" y="19"/>
                </a:lnTo>
                <a:lnTo>
                  <a:pt x="908" y="31"/>
                </a:lnTo>
                <a:lnTo>
                  <a:pt x="976" y="42"/>
                </a:lnTo>
                <a:lnTo>
                  <a:pt x="1033" y="61"/>
                </a:lnTo>
                <a:lnTo>
                  <a:pt x="1079" y="80"/>
                </a:lnTo>
                <a:lnTo>
                  <a:pt x="1113" y="99"/>
                </a:lnTo>
                <a:lnTo>
                  <a:pt x="1136" y="122"/>
                </a:lnTo>
                <a:lnTo>
                  <a:pt x="1144" y="145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82" name="Rectangle 30"/>
          <p:cNvSpPr>
            <a:spLocks noChangeArrowheads="1"/>
          </p:cNvSpPr>
          <p:nvPr/>
        </p:nvSpPr>
        <p:spPr bwMode="auto">
          <a:xfrm>
            <a:off x="1979613" y="3273425"/>
            <a:ext cx="5064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Small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83" name="Rectangle 31"/>
          <p:cNvSpPr>
            <a:spLocks noChangeArrowheads="1"/>
          </p:cNvSpPr>
          <p:nvPr/>
        </p:nvSpPr>
        <p:spPr bwMode="auto">
          <a:xfrm>
            <a:off x="1741488" y="3451225"/>
            <a:ext cx="1016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corporation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84" name="Freeform 32"/>
          <p:cNvSpPr>
            <a:spLocks/>
          </p:cNvSpPr>
          <p:nvPr/>
        </p:nvSpPr>
        <p:spPr bwMode="auto">
          <a:xfrm>
            <a:off x="1600200" y="3241675"/>
            <a:ext cx="1182688" cy="492125"/>
          </a:xfrm>
          <a:custGeom>
            <a:avLst/>
            <a:gdLst>
              <a:gd name="T0" fmla="*/ 2147483646 w 858"/>
              <a:gd name="T1" fmla="*/ 2147483646 h 412"/>
              <a:gd name="T2" fmla="*/ 2147483646 w 858"/>
              <a:gd name="T3" fmla="*/ 2147483646 h 412"/>
              <a:gd name="T4" fmla="*/ 2147483646 w 858"/>
              <a:gd name="T5" fmla="*/ 2147483646 h 412"/>
              <a:gd name="T6" fmla="*/ 2147483646 w 858"/>
              <a:gd name="T7" fmla="*/ 2147483646 h 412"/>
              <a:gd name="T8" fmla="*/ 2147483646 w 858"/>
              <a:gd name="T9" fmla="*/ 2147483646 h 412"/>
              <a:gd name="T10" fmla="*/ 2147483646 w 858"/>
              <a:gd name="T11" fmla="*/ 2147483646 h 412"/>
              <a:gd name="T12" fmla="*/ 2147483646 w 858"/>
              <a:gd name="T13" fmla="*/ 2147483646 h 412"/>
              <a:gd name="T14" fmla="*/ 2147483646 w 858"/>
              <a:gd name="T15" fmla="*/ 2147483646 h 412"/>
              <a:gd name="T16" fmla="*/ 2147483646 w 858"/>
              <a:gd name="T17" fmla="*/ 2147483646 h 412"/>
              <a:gd name="T18" fmla="*/ 2147483646 w 858"/>
              <a:gd name="T19" fmla="*/ 2147483646 h 412"/>
              <a:gd name="T20" fmla="*/ 2147483646 w 858"/>
              <a:gd name="T21" fmla="*/ 2147483646 h 412"/>
              <a:gd name="T22" fmla="*/ 2147483646 w 858"/>
              <a:gd name="T23" fmla="*/ 2147483646 h 412"/>
              <a:gd name="T24" fmla="*/ 2147483646 w 858"/>
              <a:gd name="T25" fmla="*/ 2147483646 h 412"/>
              <a:gd name="T26" fmla="*/ 2147483646 w 858"/>
              <a:gd name="T27" fmla="*/ 2147483646 h 412"/>
              <a:gd name="T28" fmla="*/ 2147483646 w 858"/>
              <a:gd name="T29" fmla="*/ 2147483646 h 412"/>
              <a:gd name="T30" fmla="*/ 2147483646 w 858"/>
              <a:gd name="T31" fmla="*/ 2147483646 h 412"/>
              <a:gd name="T32" fmla="*/ 2147483646 w 858"/>
              <a:gd name="T33" fmla="*/ 2147483646 h 412"/>
              <a:gd name="T34" fmla="*/ 2147483646 w 858"/>
              <a:gd name="T35" fmla="*/ 2147483646 h 412"/>
              <a:gd name="T36" fmla="*/ 2147483646 w 858"/>
              <a:gd name="T37" fmla="*/ 2147483646 h 412"/>
              <a:gd name="T38" fmla="*/ 2147483646 w 858"/>
              <a:gd name="T39" fmla="*/ 2147483646 h 412"/>
              <a:gd name="T40" fmla="*/ 0 w 858"/>
              <a:gd name="T41" fmla="*/ 2147483646 h 412"/>
              <a:gd name="T42" fmla="*/ 2147483646 w 858"/>
              <a:gd name="T43" fmla="*/ 2147483646 h 412"/>
              <a:gd name="T44" fmla="*/ 2147483646 w 858"/>
              <a:gd name="T45" fmla="*/ 2147483646 h 412"/>
              <a:gd name="T46" fmla="*/ 2147483646 w 858"/>
              <a:gd name="T47" fmla="*/ 2147483646 h 412"/>
              <a:gd name="T48" fmla="*/ 2147483646 w 858"/>
              <a:gd name="T49" fmla="*/ 2147483646 h 412"/>
              <a:gd name="T50" fmla="*/ 2147483646 w 858"/>
              <a:gd name="T51" fmla="*/ 2147483646 h 412"/>
              <a:gd name="T52" fmla="*/ 2147483646 w 858"/>
              <a:gd name="T53" fmla="*/ 2147483646 h 412"/>
              <a:gd name="T54" fmla="*/ 2147483646 w 858"/>
              <a:gd name="T55" fmla="*/ 2147483646 h 412"/>
              <a:gd name="T56" fmla="*/ 2147483646 w 858"/>
              <a:gd name="T57" fmla="*/ 2147483646 h 412"/>
              <a:gd name="T58" fmla="*/ 2147483646 w 858"/>
              <a:gd name="T59" fmla="*/ 0 h 412"/>
              <a:gd name="T60" fmla="*/ 2147483646 w 858"/>
              <a:gd name="T61" fmla="*/ 0 h 412"/>
              <a:gd name="T62" fmla="*/ 2147483646 w 858"/>
              <a:gd name="T63" fmla="*/ 0 h 412"/>
              <a:gd name="T64" fmla="*/ 2147483646 w 858"/>
              <a:gd name="T65" fmla="*/ 2147483646 h 412"/>
              <a:gd name="T66" fmla="*/ 2147483646 w 858"/>
              <a:gd name="T67" fmla="*/ 2147483646 h 412"/>
              <a:gd name="T68" fmla="*/ 2147483646 w 858"/>
              <a:gd name="T69" fmla="*/ 2147483646 h 412"/>
              <a:gd name="T70" fmla="*/ 2147483646 w 858"/>
              <a:gd name="T71" fmla="*/ 2147483646 h 412"/>
              <a:gd name="T72" fmla="*/ 2147483646 w 858"/>
              <a:gd name="T73" fmla="*/ 2147483646 h 412"/>
              <a:gd name="T74" fmla="*/ 2147483646 w 858"/>
              <a:gd name="T75" fmla="*/ 2147483646 h 412"/>
              <a:gd name="T76" fmla="*/ 2147483646 w 858"/>
              <a:gd name="T77" fmla="*/ 2147483646 h 412"/>
              <a:gd name="T78" fmla="*/ 2147483646 w 858"/>
              <a:gd name="T79" fmla="*/ 2147483646 h 412"/>
              <a:gd name="T80" fmla="*/ 2147483646 w 858"/>
              <a:gd name="T81" fmla="*/ 2147483646 h 412"/>
              <a:gd name="T82" fmla="*/ 2147483646 w 858"/>
              <a:gd name="T83" fmla="*/ 2147483646 h 41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858"/>
              <a:gd name="T127" fmla="*/ 0 h 412"/>
              <a:gd name="T128" fmla="*/ 858 w 858"/>
              <a:gd name="T129" fmla="*/ 412 h 412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858" h="412">
                <a:moveTo>
                  <a:pt x="858" y="202"/>
                </a:moveTo>
                <a:lnTo>
                  <a:pt x="854" y="236"/>
                </a:lnTo>
                <a:lnTo>
                  <a:pt x="835" y="271"/>
                </a:lnTo>
                <a:lnTo>
                  <a:pt x="809" y="301"/>
                </a:lnTo>
                <a:lnTo>
                  <a:pt x="774" y="328"/>
                </a:lnTo>
                <a:lnTo>
                  <a:pt x="732" y="351"/>
                </a:lnTo>
                <a:lnTo>
                  <a:pt x="683" y="370"/>
                </a:lnTo>
                <a:lnTo>
                  <a:pt x="626" y="389"/>
                </a:lnTo>
                <a:lnTo>
                  <a:pt x="565" y="400"/>
                </a:lnTo>
                <a:lnTo>
                  <a:pt x="500" y="408"/>
                </a:lnTo>
                <a:lnTo>
                  <a:pt x="431" y="412"/>
                </a:lnTo>
                <a:lnTo>
                  <a:pt x="359" y="408"/>
                </a:lnTo>
                <a:lnTo>
                  <a:pt x="294" y="400"/>
                </a:lnTo>
                <a:lnTo>
                  <a:pt x="233" y="389"/>
                </a:lnTo>
                <a:lnTo>
                  <a:pt x="176" y="370"/>
                </a:lnTo>
                <a:lnTo>
                  <a:pt x="126" y="351"/>
                </a:lnTo>
                <a:lnTo>
                  <a:pt x="84" y="328"/>
                </a:lnTo>
                <a:lnTo>
                  <a:pt x="50" y="301"/>
                </a:lnTo>
                <a:lnTo>
                  <a:pt x="23" y="271"/>
                </a:lnTo>
                <a:lnTo>
                  <a:pt x="4" y="236"/>
                </a:lnTo>
                <a:lnTo>
                  <a:pt x="0" y="206"/>
                </a:lnTo>
                <a:lnTo>
                  <a:pt x="4" y="171"/>
                </a:lnTo>
                <a:lnTo>
                  <a:pt x="23" y="141"/>
                </a:lnTo>
                <a:lnTo>
                  <a:pt x="50" y="110"/>
                </a:lnTo>
                <a:lnTo>
                  <a:pt x="84" y="84"/>
                </a:lnTo>
                <a:lnTo>
                  <a:pt x="126" y="57"/>
                </a:lnTo>
                <a:lnTo>
                  <a:pt x="176" y="38"/>
                </a:lnTo>
                <a:lnTo>
                  <a:pt x="233" y="23"/>
                </a:lnTo>
                <a:lnTo>
                  <a:pt x="294" y="7"/>
                </a:lnTo>
                <a:lnTo>
                  <a:pt x="359" y="0"/>
                </a:lnTo>
                <a:lnTo>
                  <a:pt x="431" y="0"/>
                </a:lnTo>
                <a:lnTo>
                  <a:pt x="500" y="0"/>
                </a:lnTo>
                <a:lnTo>
                  <a:pt x="565" y="7"/>
                </a:lnTo>
                <a:lnTo>
                  <a:pt x="626" y="23"/>
                </a:lnTo>
                <a:lnTo>
                  <a:pt x="683" y="38"/>
                </a:lnTo>
                <a:lnTo>
                  <a:pt x="732" y="57"/>
                </a:lnTo>
                <a:lnTo>
                  <a:pt x="774" y="84"/>
                </a:lnTo>
                <a:lnTo>
                  <a:pt x="809" y="110"/>
                </a:lnTo>
                <a:lnTo>
                  <a:pt x="835" y="141"/>
                </a:lnTo>
                <a:lnTo>
                  <a:pt x="854" y="171"/>
                </a:lnTo>
                <a:lnTo>
                  <a:pt x="858" y="206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85" name="Freeform 33"/>
          <p:cNvSpPr>
            <a:spLocks/>
          </p:cNvSpPr>
          <p:nvPr/>
        </p:nvSpPr>
        <p:spPr bwMode="auto">
          <a:xfrm>
            <a:off x="3849688" y="1484313"/>
            <a:ext cx="69850" cy="215900"/>
          </a:xfrm>
          <a:custGeom>
            <a:avLst/>
            <a:gdLst>
              <a:gd name="T0" fmla="*/ 0 w 50"/>
              <a:gd name="T1" fmla="*/ 2147483646 h 180"/>
              <a:gd name="T2" fmla="*/ 2147483646 w 50"/>
              <a:gd name="T3" fmla="*/ 0 h 180"/>
              <a:gd name="T4" fmla="*/ 0 w 50"/>
              <a:gd name="T5" fmla="*/ 2147483646 h 180"/>
              <a:gd name="T6" fmla="*/ 0 60000 65536"/>
              <a:gd name="T7" fmla="*/ 0 60000 65536"/>
              <a:gd name="T8" fmla="*/ 0 60000 65536"/>
              <a:gd name="T9" fmla="*/ 0 w 50"/>
              <a:gd name="T10" fmla="*/ 0 h 180"/>
              <a:gd name="T11" fmla="*/ 50 w 50"/>
              <a:gd name="T12" fmla="*/ 180 h 1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" h="180">
                <a:moveTo>
                  <a:pt x="0" y="180"/>
                </a:moveTo>
                <a:lnTo>
                  <a:pt x="50" y="0"/>
                </a:lnTo>
                <a:lnTo>
                  <a:pt x="0" y="1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86" name="Line 34"/>
          <p:cNvSpPr>
            <a:spLocks noChangeShapeType="1"/>
          </p:cNvSpPr>
          <p:nvPr/>
        </p:nvSpPr>
        <p:spPr bwMode="auto">
          <a:xfrm flipV="1">
            <a:off x="3849688" y="1484313"/>
            <a:ext cx="6985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87" name="Freeform 35"/>
          <p:cNvSpPr>
            <a:spLocks/>
          </p:cNvSpPr>
          <p:nvPr/>
        </p:nvSpPr>
        <p:spPr bwMode="auto">
          <a:xfrm>
            <a:off x="4044950" y="1484313"/>
            <a:ext cx="341313" cy="508000"/>
          </a:xfrm>
          <a:custGeom>
            <a:avLst/>
            <a:gdLst>
              <a:gd name="T0" fmla="*/ 0 w 247"/>
              <a:gd name="T1" fmla="*/ 0 h 424"/>
              <a:gd name="T2" fmla="*/ 2147483646 w 247"/>
              <a:gd name="T3" fmla="*/ 2147483646 h 424"/>
              <a:gd name="T4" fmla="*/ 0 w 247"/>
              <a:gd name="T5" fmla="*/ 0 h 424"/>
              <a:gd name="T6" fmla="*/ 0 60000 65536"/>
              <a:gd name="T7" fmla="*/ 0 60000 65536"/>
              <a:gd name="T8" fmla="*/ 0 60000 65536"/>
              <a:gd name="T9" fmla="*/ 0 w 247"/>
              <a:gd name="T10" fmla="*/ 0 h 424"/>
              <a:gd name="T11" fmla="*/ 247 w 247"/>
              <a:gd name="T12" fmla="*/ 424 h 4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7" h="424">
                <a:moveTo>
                  <a:pt x="0" y="0"/>
                </a:moveTo>
                <a:lnTo>
                  <a:pt x="247" y="4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88" name="Line 36"/>
          <p:cNvSpPr>
            <a:spLocks noChangeShapeType="1"/>
          </p:cNvSpPr>
          <p:nvPr/>
        </p:nvSpPr>
        <p:spPr bwMode="auto">
          <a:xfrm>
            <a:off x="4044950" y="1484313"/>
            <a:ext cx="341313" cy="508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89" name="Rectangle 37"/>
          <p:cNvSpPr>
            <a:spLocks noChangeArrowheads="1"/>
          </p:cNvSpPr>
          <p:nvPr/>
        </p:nvSpPr>
        <p:spPr bwMode="auto">
          <a:xfrm>
            <a:off x="5959475" y="1522413"/>
            <a:ext cx="68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600">
                <a:solidFill>
                  <a:srgbClr val="000000"/>
                </a:solidFill>
              </a:rPr>
              <a:t>“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90" name="Rectangle 38"/>
          <p:cNvSpPr>
            <a:spLocks noChangeArrowheads="1"/>
          </p:cNvSpPr>
          <p:nvPr/>
        </p:nvSpPr>
        <p:spPr bwMode="auto">
          <a:xfrm>
            <a:off x="6007100" y="1531938"/>
            <a:ext cx="936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Consumer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91" name="Rectangle 39"/>
          <p:cNvSpPr>
            <a:spLocks noChangeArrowheads="1"/>
          </p:cNvSpPr>
          <p:nvPr/>
        </p:nvSpPr>
        <p:spPr bwMode="auto">
          <a:xfrm>
            <a:off x="6899275" y="1522413"/>
            <a:ext cx="68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600">
                <a:solidFill>
                  <a:srgbClr val="000000"/>
                </a:solidFill>
              </a:rPr>
              <a:t>”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92" name="Rectangle 40"/>
          <p:cNvSpPr>
            <a:spLocks noChangeArrowheads="1"/>
          </p:cNvSpPr>
          <p:nvPr/>
        </p:nvSpPr>
        <p:spPr bwMode="auto">
          <a:xfrm>
            <a:off x="6932613" y="1531938"/>
            <a:ext cx="384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ISP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93" name="Freeform 41"/>
          <p:cNvSpPr>
            <a:spLocks/>
          </p:cNvSpPr>
          <p:nvPr/>
        </p:nvSpPr>
        <p:spPr bwMode="auto">
          <a:xfrm>
            <a:off x="5868988" y="1454150"/>
            <a:ext cx="1446212" cy="341313"/>
          </a:xfrm>
          <a:custGeom>
            <a:avLst/>
            <a:gdLst>
              <a:gd name="T0" fmla="*/ 2147483646 w 1049"/>
              <a:gd name="T1" fmla="*/ 2147483646 h 286"/>
              <a:gd name="T2" fmla="*/ 2147483646 w 1049"/>
              <a:gd name="T3" fmla="*/ 2147483646 h 286"/>
              <a:gd name="T4" fmla="*/ 2147483646 w 1049"/>
              <a:gd name="T5" fmla="*/ 2147483646 h 286"/>
              <a:gd name="T6" fmla="*/ 2147483646 w 1049"/>
              <a:gd name="T7" fmla="*/ 2147483646 h 286"/>
              <a:gd name="T8" fmla="*/ 2147483646 w 1049"/>
              <a:gd name="T9" fmla="*/ 2147483646 h 286"/>
              <a:gd name="T10" fmla="*/ 2147483646 w 1049"/>
              <a:gd name="T11" fmla="*/ 2147483646 h 286"/>
              <a:gd name="T12" fmla="*/ 2147483646 w 1049"/>
              <a:gd name="T13" fmla="*/ 2147483646 h 286"/>
              <a:gd name="T14" fmla="*/ 2147483646 w 1049"/>
              <a:gd name="T15" fmla="*/ 2147483646 h 286"/>
              <a:gd name="T16" fmla="*/ 2147483646 w 1049"/>
              <a:gd name="T17" fmla="*/ 2147483646 h 286"/>
              <a:gd name="T18" fmla="*/ 2147483646 w 1049"/>
              <a:gd name="T19" fmla="*/ 2147483646 h 286"/>
              <a:gd name="T20" fmla="*/ 2147483646 w 1049"/>
              <a:gd name="T21" fmla="*/ 2147483646 h 286"/>
              <a:gd name="T22" fmla="*/ 2147483646 w 1049"/>
              <a:gd name="T23" fmla="*/ 2147483646 h 286"/>
              <a:gd name="T24" fmla="*/ 2147483646 w 1049"/>
              <a:gd name="T25" fmla="*/ 2147483646 h 286"/>
              <a:gd name="T26" fmla="*/ 2147483646 w 1049"/>
              <a:gd name="T27" fmla="*/ 2147483646 h 286"/>
              <a:gd name="T28" fmla="*/ 2147483646 w 1049"/>
              <a:gd name="T29" fmla="*/ 2147483646 h 286"/>
              <a:gd name="T30" fmla="*/ 2147483646 w 1049"/>
              <a:gd name="T31" fmla="*/ 2147483646 h 286"/>
              <a:gd name="T32" fmla="*/ 2147483646 w 1049"/>
              <a:gd name="T33" fmla="*/ 2147483646 h 286"/>
              <a:gd name="T34" fmla="*/ 2147483646 w 1049"/>
              <a:gd name="T35" fmla="*/ 2147483646 h 286"/>
              <a:gd name="T36" fmla="*/ 2147483646 w 1049"/>
              <a:gd name="T37" fmla="*/ 2147483646 h 286"/>
              <a:gd name="T38" fmla="*/ 2147483646 w 1049"/>
              <a:gd name="T39" fmla="*/ 2147483646 h 286"/>
              <a:gd name="T40" fmla="*/ 0 w 1049"/>
              <a:gd name="T41" fmla="*/ 2147483646 h 286"/>
              <a:gd name="T42" fmla="*/ 2147483646 w 1049"/>
              <a:gd name="T43" fmla="*/ 2147483646 h 286"/>
              <a:gd name="T44" fmla="*/ 2147483646 w 1049"/>
              <a:gd name="T45" fmla="*/ 2147483646 h 286"/>
              <a:gd name="T46" fmla="*/ 2147483646 w 1049"/>
              <a:gd name="T47" fmla="*/ 2147483646 h 286"/>
              <a:gd name="T48" fmla="*/ 2147483646 w 1049"/>
              <a:gd name="T49" fmla="*/ 2147483646 h 286"/>
              <a:gd name="T50" fmla="*/ 2147483646 w 1049"/>
              <a:gd name="T51" fmla="*/ 2147483646 h 286"/>
              <a:gd name="T52" fmla="*/ 2147483646 w 1049"/>
              <a:gd name="T53" fmla="*/ 2147483646 h 286"/>
              <a:gd name="T54" fmla="*/ 2147483646 w 1049"/>
              <a:gd name="T55" fmla="*/ 2147483646 h 286"/>
              <a:gd name="T56" fmla="*/ 2147483646 w 1049"/>
              <a:gd name="T57" fmla="*/ 2147483646 h 286"/>
              <a:gd name="T58" fmla="*/ 2147483646 w 1049"/>
              <a:gd name="T59" fmla="*/ 2147483646 h 286"/>
              <a:gd name="T60" fmla="*/ 2147483646 w 1049"/>
              <a:gd name="T61" fmla="*/ 0 h 286"/>
              <a:gd name="T62" fmla="*/ 2147483646 w 1049"/>
              <a:gd name="T63" fmla="*/ 2147483646 h 286"/>
              <a:gd name="T64" fmla="*/ 2147483646 w 1049"/>
              <a:gd name="T65" fmla="*/ 2147483646 h 286"/>
              <a:gd name="T66" fmla="*/ 2147483646 w 1049"/>
              <a:gd name="T67" fmla="*/ 2147483646 h 286"/>
              <a:gd name="T68" fmla="*/ 2147483646 w 1049"/>
              <a:gd name="T69" fmla="*/ 2147483646 h 286"/>
              <a:gd name="T70" fmla="*/ 2147483646 w 1049"/>
              <a:gd name="T71" fmla="*/ 2147483646 h 286"/>
              <a:gd name="T72" fmla="*/ 2147483646 w 1049"/>
              <a:gd name="T73" fmla="*/ 2147483646 h 286"/>
              <a:gd name="T74" fmla="*/ 2147483646 w 1049"/>
              <a:gd name="T75" fmla="*/ 2147483646 h 286"/>
              <a:gd name="T76" fmla="*/ 2147483646 w 1049"/>
              <a:gd name="T77" fmla="*/ 2147483646 h 286"/>
              <a:gd name="T78" fmla="*/ 2147483646 w 1049"/>
              <a:gd name="T79" fmla="*/ 2147483646 h 286"/>
              <a:gd name="T80" fmla="*/ 2147483646 w 1049"/>
              <a:gd name="T81" fmla="*/ 2147483646 h 286"/>
              <a:gd name="T82" fmla="*/ 2147483646 w 1049"/>
              <a:gd name="T83" fmla="*/ 2147483646 h 28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049"/>
              <a:gd name="T127" fmla="*/ 0 h 286"/>
              <a:gd name="T128" fmla="*/ 1049 w 1049"/>
              <a:gd name="T129" fmla="*/ 286 h 28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049" h="286">
                <a:moveTo>
                  <a:pt x="1045" y="145"/>
                </a:moveTo>
                <a:lnTo>
                  <a:pt x="1041" y="168"/>
                </a:lnTo>
                <a:lnTo>
                  <a:pt x="1022" y="190"/>
                </a:lnTo>
                <a:lnTo>
                  <a:pt x="988" y="210"/>
                </a:lnTo>
                <a:lnTo>
                  <a:pt x="946" y="229"/>
                </a:lnTo>
                <a:lnTo>
                  <a:pt x="892" y="248"/>
                </a:lnTo>
                <a:lnTo>
                  <a:pt x="831" y="259"/>
                </a:lnTo>
                <a:lnTo>
                  <a:pt x="763" y="271"/>
                </a:lnTo>
                <a:lnTo>
                  <a:pt x="690" y="282"/>
                </a:lnTo>
                <a:lnTo>
                  <a:pt x="610" y="286"/>
                </a:lnTo>
                <a:lnTo>
                  <a:pt x="522" y="286"/>
                </a:lnTo>
                <a:lnTo>
                  <a:pt x="439" y="286"/>
                </a:lnTo>
                <a:lnTo>
                  <a:pt x="358" y="282"/>
                </a:lnTo>
                <a:lnTo>
                  <a:pt x="282" y="271"/>
                </a:lnTo>
                <a:lnTo>
                  <a:pt x="214" y="259"/>
                </a:lnTo>
                <a:lnTo>
                  <a:pt x="152" y="248"/>
                </a:lnTo>
                <a:lnTo>
                  <a:pt x="99" y="229"/>
                </a:lnTo>
                <a:lnTo>
                  <a:pt x="57" y="210"/>
                </a:lnTo>
                <a:lnTo>
                  <a:pt x="27" y="190"/>
                </a:lnTo>
                <a:lnTo>
                  <a:pt x="8" y="168"/>
                </a:lnTo>
                <a:lnTo>
                  <a:pt x="0" y="145"/>
                </a:lnTo>
                <a:lnTo>
                  <a:pt x="8" y="122"/>
                </a:lnTo>
                <a:lnTo>
                  <a:pt x="27" y="99"/>
                </a:lnTo>
                <a:lnTo>
                  <a:pt x="57" y="80"/>
                </a:lnTo>
                <a:lnTo>
                  <a:pt x="99" y="61"/>
                </a:lnTo>
                <a:lnTo>
                  <a:pt x="152" y="42"/>
                </a:lnTo>
                <a:lnTo>
                  <a:pt x="214" y="30"/>
                </a:lnTo>
                <a:lnTo>
                  <a:pt x="282" y="19"/>
                </a:lnTo>
                <a:lnTo>
                  <a:pt x="358" y="7"/>
                </a:lnTo>
                <a:lnTo>
                  <a:pt x="439" y="4"/>
                </a:lnTo>
                <a:lnTo>
                  <a:pt x="522" y="0"/>
                </a:lnTo>
                <a:lnTo>
                  <a:pt x="610" y="4"/>
                </a:lnTo>
                <a:lnTo>
                  <a:pt x="690" y="7"/>
                </a:lnTo>
                <a:lnTo>
                  <a:pt x="763" y="19"/>
                </a:lnTo>
                <a:lnTo>
                  <a:pt x="831" y="30"/>
                </a:lnTo>
                <a:lnTo>
                  <a:pt x="892" y="42"/>
                </a:lnTo>
                <a:lnTo>
                  <a:pt x="946" y="61"/>
                </a:lnTo>
                <a:lnTo>
                  <a:pt x="988" y="80"/>
                </a:lnTo>
                <a:lnTo>
                  <a:pt x="1022" y="99"/>
                </a:lnTo>
                <a:lnTo>
                  <a:pt x="1041" y="122"/>
                </a:lnTo>
                <a:lnTo>
                  <a:pt x="1049" y="145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94" name="Rectangle 43"/>
          <p:cNvSpPr>
            <a:spLocks noChangeArrowheads="1"/>
          </p:cNvSpPr>
          <p:nvPr/>
        </p:nvSpPr>
        <p:spPr bwMode="auto">
          <a:xfrm>
            <a:off x="5029200" y="2879725"/>
            <a:ext cx="1600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600">
                <a:solidFill>
                  <a:srgbClr val="000000"/>
                </a:solidFill>
              </a:rPr>
              <a:t>“</a:t>
            </a:r>
            <a:r>
              <a:rPr lang="en-US" altLang="ja-JP" sz="1600">
                <a:solidFill>
                  <a:srgbClr val="000000"/>
                </a:solidFill>
              </a:rPr>
              <a:t>Consumer</a:t>
            </a:r>
            <a:r>
              <a:rPr lang="ja-JP" altLang="en-US" sz="1600">
                <a:solidFill>
                  <a:srgbClr val="000000"/>
                </a:solidFill>
              </a:rPr>
              <a:t>”</a:t>
            </a:r>
            <a:r>
              <a:rPr lang="en-US" altLang="ja-JP" sz="1600">
                <a:solidFill>
                  <a:srgbClr val="000000"/>
                </a:solidFill>
              </a:rPr>
              <a:t> ISP 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95" name="Freeform 46"/>
          <p:cNvSpPr>
            <a:spLocks/>
          </p:cNvSpPr>
          <p:nvPr/>
        </p:nvSpPr>
        <p:spPr bwMode="auto">
          <a:xfrm>
            <a:off x="4970463" y="2820988"/>
            <a:ext cx="1446212" cy="342900"/>
          </a:xfrm>
          <a:custGeom>
            <a:avLst/>
            <a:gdLst>
              <a:gd name="T0" fmla="*/ 2147483646 w 1049"/>
              <a:gd name="T1" fmla="*/ 2147483646 h 286"/>
              <a:gd name="T2" fmla="*/ 2147483646 w 1049"/>
              <a:gd name="T3" fmla="*/ 2147483646 h 286"/>
              <a:gd name="T4" fmla="*/ 2147483646 w 1049"/>
              <a:gd name="T5" fmla="*/ 2147483646 h 286"/>
              <a:gd name="T6" fmla="*/ 2147483646 w 1049"/>
              <a:gd name="T7" fmla="*/ 2147483646 h 286"/>
              <a:gd name="T8" fmla="*/ 2147483646 w 1049"/>
              <a:gd name="T9" fmla="*/ 2147483646 h 286"/>
              <a:gd name="T10" fmla="*/ 2147483646 w 1049"/>
              <a:gd name="T11" fmla="*/ 2147483646 h 286"/>
              <a:gd name="T12" fmla="*/ 2147483646 w 1049"/>
              <a:gd name="T13" fmla="*/ 2147483646 h 286"/>
              <a:gd name="T14" fmla="*/ 2147483646 w 1049"/>
              <a:gd name="T15" fmla="*/ 2147483646 h 286"/>
              <a:gd name="T16" fmla="*/ 2147483646 w 1049"/>
              <a:gd name="T17" fmla="*/ 2147483646 h 286"/>
              <a:gd name="T18" fmla="*/ 2147483646 w 1049"/>
              <a:gd name="T19" fmla="*/ 2147483646 h 286"/>
              <a:gd name="T20" fmla="*/ 2147483646 w 1049"/>
              <a:gd name="T21" fmla="*/ 2147483646 h 286"/>
              <a:gd name="T22" fmla="*/ 2147483646 w 1049"/>
              <a:gd name="T23" fmla="*/ 2147483646 h 286"/>
              <a:gd name="T24" fmla="*/ 2147483646 w 1049"/>
              <a:gd name="T25" fmla="*/ 2147483646 h 286"/>
              <a:gd name="T26" fmla="*/ 2147483646 w 1049"/>
              <a:gd name="T27" fmla="*/ 2147483646 h 286"/>
              <a:gd name="T28" fmla="*/ 2147483646 w 1049"/>
              <a:gd name="T29" fmla="*/ 2147483646 h 286"/>
              <a:gd name="T30" fmla="*/ 2147483646 w 1049"/>
              <a:gd name="T31" fmla="*/ 2147483646 h 286"/>
              <a:gd name="T32" fmla="*/ 2147483646 w 1049"/>
              <a:gd name="T33" fmla="*/ 2147483646 h 286"/>
              <a:gd name="T34" fmla="*/ 2147483646 w 1049"/>
              <a:gd name="T35" fmla="*/ 2147483646 h 286"/>
              <a:gd name="T36" fmla="*/ 2147483646 w 1049"/>
              <a:gd name="T37" fmla="*/ 2147483646 h 286"/>
              <a:gd name="T38" fmla="*/ 2147483646 w 1049"/>
              <a:gd name="T39" fmla="*/ 2147483646 h 286"/>
              <a:gd name="T40" fmla="*/ 0 w 1049"/>
              <a:gd name="T41" fmla="*/ 2147483646 h 286"/>
              <a:gd name="T42" fmla="*/ 2147483646 w 1049"/>
              <a:gd name="T43" fmla="*/ 2147483646 h 286"/>
              <a:gd name="T44" fmla="*/ 2147483646 w 1049"/>
              <a:gd name="T45" fmla="*/ 2147483646 h 286"/>
              <a:gd name="T46" fmla="*/ 2147483646 w 1049"/>
              <a:gd name="T47" fmla="*/ 2147483646 h 286"/>
              <a:gd name="T48" fmla="*/ 2147483646 w 1049"/>
              <a:gd name="T49" fmla="*/ 2147483646 h 286"/>
              <a:gd name="T50" fmla="*/ 2147483646 w 1049"/>
              <a:gd name="T51" fmla="*/ 2147483646 h 286"/>
              <a:gd name="T52" fmla="*/ 2147483646 w 1049"/>
              <a:gd name="T53" fmla="*/ 2147483646 h 286"/>
              <a:gd name="T54" fmla="*/ 2147483646 w 1049"/>
              <a:gd name="T55" fmla="*/ 2147483646 h 286"/>
              <a:gd name="T56" fmla="*/ 2147483646 w 1049"/>
              <a:gd name="T57" fmla="*/ 2147483646 h 286"/>
              <a:gd name="T58" fmla="*/ 2147483646 w 1049"/>
              <a:gd name="T59" fmla="*/ 0 h 286"/>
              <a:gd name="T60" fmla="*/ 2147483646 w 1049"/>
              <a:gd name="T61" fmla="*/ 0 h 286"/>
              <a:gd name="T62" fmla="*/ 2147483646 w 1049"/>
              <a:gd name="T63" fmla="*/ 0 h 286"/>
              <a:gd name="T64" fmla="*/ 2147483646 w 1049"/>
              <a:gd name="T65" fmla="*/ 2147483646 h 286"/>
              <a:gd name="T66" fmla="*/ 2147483646 w 1049"/>
              <a:gd name="T67" fmla="*/ 2147483646 h 286"/>
              <a:gd name="T68" fmla="*/ 2147483646 w 1049"/>
              <a:gd name="T69" fmla="*/ 2147483646 h 286"/>
              <a:gd name="T70" fmla="*/ 2147483646 w 1049"/>
              <a:gd name="T71" fmla="*/ 2147483646 h 286"/>
              <a:gd name="T72" fmla="*/ 2147483646 w 1049"/>
              <a:gd name="T73" fmla="*/ 2147483646 h 286"/>
              <a:gd name="T74" fmla="*/ 2147483646 w 1049"/>
              <a:gd name="T75" fmla="*/ 2147483646 h 286"/>
              <a:gd name="T76" fmla="*/ 2147483646 w 1049"/>
              <a:gd name="T77" fmla="*/ 2147483646 h 286"/>
              <a:gd name="T78" fmla="*/ 2147483646 w 1049"/>
              <a:gd name="T79" fmla="*/ 2147483646 h 286"/>
              <a:gd name="T80" fmla="*/ 2147483646 w 1049"/>
              <a:gd name="T81" fmla="*/ 2147483646 h 286"/>
              <a:gd name="T82" fmla="*/ 2147483646 w 1049"/>
              <a:gd name="T83" fmla="*/ 2147483646 h 28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049"/>
              <a:gd name="T127" fmla="*/ 0 h 286"/>
              <a:gd name="T128" fmla="*/ 1049 w 1049"/>
              <a:gd name="T129" fmla="*/ 286 h 28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049" h="286">
                <a:moveTo>
                  <a:pt x="1049" y="141"/>
                </a:moveTo>
                <a:lnTo>
                  <a:pt x="1045" y="164"/>
                </a:lnTo>
                <a:lnTo>
                  <a:pt x="1022" y="187"/>
                </a:lnTo>
                <a:lnTo>
                  <a:pt x="991" y="206"/>
                </a:lnTo>
                <a:lnTo>
                  <a:pt x="949" y="225"/>
                </a:lnTo>
                <a:lnTo>
                  <a:pt x="896" y="244"/>
                </a:lnTo>
                <a:lnTo>
                  <a:pt x="835" y="255"/>
                </a:lnTo>
                <a:lnTo>
                  <a:pt x="766" y="267"/>
                </a:lnTo>
                <a:lnTo>
                  <a:pt x="690" y="278"/>
                </a:lnTo>
                <a:lnTo>
                  <a:pt x="610" y="282"/>
                </a:lnTo>
                <a:lnTo>
                  <a:pt x="526" y="286"/>
                </a:lnTo>
                <a:lnTo>
                  <a:pt x="438" y="282"/>
                </a:lnTo>
                <a:lnTo>
                  <a:pt x="358" y="278"/>
                </a:lnTo>
                <a:lnTo>
                  <a:pt x="286" y="267"/>
                </a:lnTo>
                <a:lnTo>
                  <a:pt x="217" y="255"/>
                </a:lnTo>
                <a:lnTo>
                  <a:pt x="156" y="244"/>
                </a:lnTo>
                <a:lnTo>
                  <a:pt x="103" y="225"/>
                </a:lnTo>
                <a:lnTo>
                  <a:pt x="61" y="206"/>
                </a:lnTo>
                <a:lnTo>
                  <a:pt x="26" y="187"/>
                </a:lnTo>
                <a:lnTo>
                  <a:pt x="7" y="164"/>
                </a:lnTo>
                <a:lnTo>
                  <a:pt x="0" y="141"/>
                </a:lnTo>
                <a:lnTo>
                  <a:pt x="7" y="118"/>
                </a:lnTo>
                <a:lnTo>
                  <a:pt x="26" y="95"/>
                </a:lnTo>
                <a:lnTo>
                  <a:pt x="61" y="76"/>
                </a:lnTo>
                <a:lnTo>
                  <a:pt x="103" y="57"/>
                </a:lnTo>
                <a:lnTo>
                  <a:pt x="156" y="42"/>
                </a:lnTo>
                <a:lnTo>
                  <a:pt x="217" y="27"/>
                </a:lnTo>
                <a:lnTo>
                  <a:pt x="286" y="15"/>
                </a:lnTo>
                <a:lnTo>
                  <a:pt x="358" y="8"/>
                </a:lnTo>
                <a:lnTo>
                  <a:pt x="438" y="0"/>
                </a:lnTo>
                <a:lnTo>
                  <a:pt x="526" y="0"/>
                </a:lnTo>
                <a:lnTo>
                  <a:pt x="610" y="0"/>
                </a:lnTo>
                <a:lnTo>
                  <a:pt x="690" y="8"/>
                </a:lnTo>
                <a:lnTo>
                  <a:pt x="766" y="15"/>
                </a:lnTo>
                <a:lnTo>
                  <a:pt x="835" y="27"/>
                </a:lnTo>
                <a:lnTo>
                  <a:pt x="896" y="42"/>
                </a:lnTo>
                <a:lnTo>
                  <a:pt x="949" y="57"/>
                </a:lnTo>
                <a:lnTo>
                  <a:pt x="991" y="76"/>
                </a:lnTo>
                <a:lnTo>
                  <a:pt x="1022" y="95"/>
                </a:lnTo>
                <a:lnTo>
                  <a:pt x="1045" y="118"/>
                </a:lnTo>
                <a:lnTo>
                  <a:pt x="1049" y="141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96" name="Freeform 51"/>
          <p:cNvSpPr>
            <a:spLocks/>
          </p:cNvSpPr>
          <p:nvPr/>
        </p:nvSpPr>
        <p:spPr bwMode="auto">
          <a:xfrm>
            <a:off x="1762125" y="2419350"/>
            <a:ext cx="1446213" cy="342900"/>
          </a:xfrm>
          <a:custGeom>
            <a:avLst/>
            <a:gdLst>
              <a:gd name="T0" fmla="*/ 2147483646 w 1049"/>
              <a:gd name="T1" fmla="*/ 2147483646 h 286"/>
              <a:gd name="T2" fmla="*/ 2147483646 w 1049"/>
              <a:gd name="T3" fmla="*/ 2147483646 h 286"/>
              <a:gd name="T4" fmla="*/ 2147483646 w 1049"/>
              <a:gd name="T5" fmla="*/ 2147483646 h 286"/>
              <a:gd name="T6" fmla="*/ 2147483646 w 1049"/>
              <a:gd name="T7" fmla="*/ 2147483646 h 286"/>
              <a:gd name="T8" fmla="*/ 2147483646 w 1049"/>
              <a:gd name="T9" fmla="*/ 2147483646 h 286"/>
              <a:gd name="T10" fmla="*/ 2147483646 w 1049"/>
              <a:gd name="T11" fmla="*/ 2147483646 h 286"/>
              <a:gd name="T12" fmla="*/ 2147483646 w 1049"/>
              <a:gd name="T13" fmla="*/ 2147483646 h 286"/>
              <a:gd name="T14" fmla="*/ 2147483646 w 1049"/>
              <a:gd name="T15" fmla="*/ 2147483646 h 286"/>
              <a:gd name="T16" fmla="*/ 2147483646 w 1049"/>
              <a:gd name="T17" fmla="*/ 2147483646 h 286"/>
              <a:gd name="T18" fmla="*/ 2147483646 w 1049"/>
              <a:gd name="T19" fmla="*/ 2147483646 h 286"/>
              <a:gd name="T20" fmla="*/ 2147483646 w 1049"/>
              <a:gd name="T21" fmla="*/ 2147483646 h 286"/>
              <a:gd name="T22" fmla="*/ 2147483646 w 1049"/>
              <a:gd name="T23" fmla="*/ 2147483646 h 286"/>
              <a:gd name="T24" fmla="*/ 2147483646 w 1049"/>
              <a:gd name="T25" fmla="*/ 2147483646 h 286"/>
              <a:gd name="T26" fmla="*/ 2147483646 w 1049"/>
              <a:gd name="T27" fmla="*/ 2147483646 h 286"/>
              <a:gd name="T28" fmla="*/ 2147483646 w 1049"/>
              <a:gd name="T29" fmla="*/ 2147483646 h 286"/>
              <a:gd name="T30" fmla="*/ 2147483646 w 1049"/>
              <a:gd name="T31" fmla="*/ 2147483646 h 286"/>
              <a:gd name="T32" fmla="*/ 2147483646 w 1049"/>
              <a:gd name="T33" fmla="*/ 2147483646 h 286"/>
              <a:gd name="T34" fmla="*/ 2147483646 w 1049"/>
              <a:gd name="T35" fmla="*/ 2147483646 h 286"/>
              <a:gd name="T36" fmla="*/ 2147483646 w 1049"/>
              <a:gd name="T37" fmla="*/ 2147483646 h 286"/>
              <a:gd name="T38" fmla="*/ 2147483646 w 1049"/>
              <a:gd name="T39" fmla="*/ 2147483646 h 286"/>
              <a:gd name="T40" fmla="*/ 0 w 1049"/>
              <a:gd name="T41" fmla="*/ 2147483646 h 286"/>
              <a:gd name="T42" fmla="*/ 2147483646 w 1049"/>
              <a:gd name="T43" fmla="*/ 2147483646 h 286"/>
              <a:gd name="T44" fmla="*/ 2147483646 w 1049"/>
              <a:gd name="T45" fmla="*/ 2147483646 h 286"/>
              <a:gd name="T46" fmla="*/ 2147483646 w 1049"/>
              <a:gd name="T47" fmla="*/ 2147483646 h 286"/>
              <a:gd name="T48" fmla="*/ 2147483646 w 1049"/>
              <a:gd name="T49" fmla="*/ 2147483646 h 286"/>
              <a:gd name="T50" fmla="*/ 2147483646 w 1049"/>
              <a:gd name="T51" fmla="*/ 2147483646 h 286"/>
              <a:gd name="T52" fmla="*/ 2147483646 w 1049"/>
              <a:gd name="T53" fmla="*/ 2147483646 h 286"/>
              <a:gd name="T54" fmla="*/ 2147483646 w 1049"/>
              <a:gd name="T55" fmla="*/ 2147483646 h 286"/>
              <a:gd name="T56" fmla="*/ 2147483646 w 1049"/>
              <a:gd name="T57" fmla="*/ 2147483646 h 286"/>
              <a:gd name="T58" fmla="*/ 2147483646 w 1049"/>
              <a:gd name="T59" fmla="*/ 0 h 286"/>
              <a:gd name="T60" fmla="*/ 2147483646 w 1049"/>
              <a:gd name="T61" fmla="*/ 0 h 286"/>
              <a:gd name="T62" fmla="*/ 2147483646 w 1049"/>
              <a:gd name="T63" fmla="*/ 0 h 286"/>
              <a:gd name="T64" fmla="*/ 2147483646 w 1049"/>
              <a:gd name="T65" fmla="*/ 2147483646 h 286"/>
              <a:gd name="T66" fmla="*/ 2147483646 w 1049"/>
              <a:gd name="T67" fmla="*/ 2147483646 h 286"/>
              <a:gd name="T68" fmla="*/ 2147483646 w 1049"/>
              <a:gd name="T69" fmla="*/ 2147483646 h 286"/>
              <a:gd name="T70" fmla="*/ 2147483646 w 1049"/>
              <a:gd name="T71" fmla="*/ 2147483646 h 286"/>
              <a:gd name="T72" fmla="*/ 2147483646 w 1049"/>
              <a:gd name="T73" fmla="*/ 2147483646 h 286"/>
              <a:gd name="T74" fmla="*/ 2147483646 w 1049"/>
              <a:gd name="T75" fmla="*/ 2147483646 h 286"/>
              <a:gd name="T76" fmla="*/ 2147483646 w 1049"/>
              <a:gd name="T77" fmla="*/ 2147483646 h 286"/>
              <a:gd name="T78" fmla="*/ 2147483646 w 1049"/>
              <a:gd name="T79" fmla="*/ 2147483646 h 286"/>
              <a:gd name="T80" fmla="*/ 2147483646 w 1049"/>
              <a:gd name="T81" fmla="*/ 2147483646 h 286"/>
              <a:gd name="T82" fmla="*/ 2147483646 w 1049"/>
              <a:gd name="T83" fmla="*/ 2147483646 h 28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049"/>
              <a:gd name="T127" fmla="*/ 0 h 286"/>
              <a:gd name="T128" fmla="*/ 1049 w 1049"/>
              <a:gd name="T129" fmla="*/ 286 h 28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049" h="286">
                <a:moveTo>
                  <a:pt x="1049" y="141"/>
                </a:moveTo>
                <a:lnTo>
                  <a:pt x="1045" y="164"/>
                </a:lnTo>
                <a:lnTo>
                  <a:pt x="1022" y="187"/>
                </a:lnTo>
                <a:lnTo>
                  <a:pt x="992" y="210"/>
                </a:lnTo>
                <a:lnTo>
                  <a:pt x="950" y="229"/>
                </a:lnTo>
                <a:lnTo>
                  <a:pt x="897" y="244"/>
                </a:lnTo>
                <a:lnTo>
                  <a:pt x="836" y="260"/>
                </a:lnTo>
                <a:lnTo>
                  <a:pt x="767" y="271"/>
                </a:lnTo>
                <a:lnTo>
                  <a:pt x="691" y="279"/>
                </a:lnTo>
                <a:lnTo>
                  <a:pt x="611" y="283"/>
                </a:lnTo>
                <a:lnTo>
                  <a:pt x="527" y="286"/>
                </a:lnTo>
                <a:lnTo>
                  <a:pt x="443" y="283"/>
                </a:lnTo>
                <a:lnTo>
                  <a:pt x="359" y="279"/>
                </a:lnTo>
                <a:lnTo>
                  <a:pt x="286" y="271"/>
                </a:lnTo>
                <a:lnTo>
                  <a:pt x="218" y="260"/>
                </a:lnTo>
                <a:lnTo>
                  <a:pt x="157" y="244"/>
                </a:lnTo>
                <a:lnTo>
                  <a:pt x="103" y="229"/>
                </a:lnTo>
                <a:lnTo>
                  <a:pt x="61" y="210"/>
                </a:lnTo>
                <a:lnTo>
                  <a:pt x="27" y="187"/>
                </a:lnTo>
                <a:lnTo>
                  <a:pt x="8" y="164"/>
                </a:lnTo>
                <a:lnTo>
                  <a:pt x="0" y="141"/>
                </a:lnTo>
                <a:lnTo>
                  <a:pt x="8" y="119"/>
                </a:lnTo>
                <a:lnTo>
                  <a:pt x="27" y="99"/>
                </a:lnTo>
                <a:lnTo>
                  <a:pt x="61" y="77"/>
                </a:lnTo>
                <a:lnTo>
                  <a:pt x="103" y="58"/>
                </a:lnTo>
                <a:lnTo>
                  <a:pt x="157" y="42"/>
                </a:lnTo>
                <a:lnTo>
                  <a:pt x="218" y="27"/>
                </a:lnTo>
                <a:lnTo>
                  <a:pt x="286" y="16"/>
                </a:lnTo>
                <a:lnTo>
                  <a:pt x="359" y="8"/>
                </a:lnTo>
                <a:lnTo>
                  <a:pt x="443" y="0"/>
                </a:lnTo>
                <a:lnTo>
                  <a:pt x="527" y="0"/>
                </a:lnTo>
                <a:lnTo>
                  <a:pt x="611" y="0"/>
                </a:lnTo>
                <a:lnTo>
                  <a:pt x="691" y="8"/>
                </a:lnTo>
                <a:lnTo>
                  <a:pt x="767" y="16"/>
                </a:lnTo>
                <a:lnTo>
                  <a:pt x="836" y="27"/>
                </a:lnTo>
                <a:lnTo>
                  <a:pt x="897" y="42"/>
                </a:lnTo>
                <a:lnTo>
                  <a:pt x="950" y="58"/>
                </a:lnTo>
                <a:lnTo>
                  <a:pt x="992" y="77"/>
                </a:lnTo>
                <a:lnTo>
                  <a:pt x="1022" y="99"/>
                </a:lnTo>
                <a:lnTo>
                  <a:pt x="1045" y="119"/>
                </a:lnTo>
                <a:lnTo>
                  <a:pt x="1049" y="141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97" name="Line 52"/>
          <p:cNvSpPr>
            <a:spLocks noChangeShapeType="1"/>
          </p:cNvSpPr>
          <p:nvPr/>
        </p:nvSpPr>
        <p:spPr bwMode="auto">
          <a:xfrm flipH="1">
            <a:off x="6421438" y="1795463"/>
            <a:ext cx="115887" cy="382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98" name="Line 53"/>
          <p:cNvSpPr>
            <a:spLocks noChangeShapeType="1"/>
          </p:cNvSpPr>
          <p:nvPr/>
        </p:nvSpPr>
        <p:spPr bwMode="auto">
          <a:xfrm flipH="1">
            <a:off x="5857875" y="2338388"/>
            <a:ext cx="463550" cy="482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99" name="Line 54"/>
          <p:cNvSpPr>
            <a:spLocks noChangeShapeType="1"/>
          </p:cNvSpPr>
          <p:nvPr/>
        </p:nvSpPr>
        <p:spPr bwMode="auto">
          <a:xfrm>
            <a:off x="2466975" y="2055813"/>
            <a:ext cx="22225" cy="3635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00" name="Line 55"/>
          <p:cNvSpPr>
            <a:spLocks noChangeShapeType="1"/>
          </p:cNvSpPr>
          <p:nvPr/>
        </p:nvSpPr>
        <p:spPr bwMode="auto">
          <a:xfrm flipH="1">
            <a:off x="3960813" y="2547938"/>
            <a:ext cx="311150" cy="3460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01" name="Line 56"/>
          <p:cNvSpPr>
            <a:spLocks noChangeShapeType="1"/>
          </p:cNvSpPr>
          <p:nvPr/>
        </p:nvSpPr>
        <p:spPr bwMode="auto">
          <a:xfrm flipH="1">
            <a:off x="2252663" y="2757488"/>
            <a:ext cx="173037" cy="484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02" name="Rectangle 57"/>
          <p:cNvSpPr>
            <a:spLocks noChangeArrowheads="1"/>
          </p:cNvSpPr>
          <p:nvPr/>
        </p:nvSpPr>
        <p:spPr bwMode="auto">
          <a:xfrm>
            <a:off x="1676400" y="2438400"/>
            <a:ext cx="1600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600">
                <a:solidFill>
                  <a:srgbClr val="000000"/>
                </a:solidFill>
              </a:rPr>
              <a:t>“</a:t>
            </a:r>
            <a:r>
              <a:rPr lang="en-US" altLang="ja-JP" sz="1600">
                <a:solidFill>
                  <a:srgbClr val="000000"/>
                </a:solidFill>
              </a:rPr>
              <a:t>Consumer</a:t>
            </a:r>
            <a:r>
              <a:rPr lang="ja-JP" altLang="en-US" sz="1600">
                <a:solidFill>
                  <a:srgbClr val="000000"/>
                </a:solidFill>
              </a:rPr>
              <a:t>”</a:t>
            </a:r>
            <a:r>
              <a:rPr lang="en-US" altLang="ja-JP" sz="1600">
                <a:solidFill>
                  <a:srgbClr val="000000"/>
                </a:solidFill>
              </a:rPr>
              <a:t> ISP 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8522" name="Rectangle 58"/>
          <p:cNvSpPr>
            <a:spLocks noChangeArrowheads="1"/>
          </p:cNvSpPr>
          <p:nvPr/>
        </p:nvSpPr>
        <p:spPr bwMode="auto">
          <a:xfrm>
            <a:off x="533400" y="3962400"/>
            <a:ext cx="7848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0099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Mid 1990</a:t>
            </a:r>
            <a:r>
              <a:rPr lang="ja-JP" altLang="en-US" sz="2000"/>
              <a:t>’</a:t>
            </a:r>
            <a:r>
              <a:rPr lang="en-US" altLang="ja-JP" sz="2000"/>
              <a:t>s, NSF relinquished control of the Internet backbone</a:t>
            </a:r>
          </a:p>
          <a:p>
            <a:pPr eaLnBrk="1" hangingPunct="1"/>
            <a:r>
              <a:rPr lang="en-US" altLang="en-US" sz="2000"/>
              <a:t>We have many commercial backbone providers (UUNet/Worldcomm, Sprint, MCI, ...)</a:t>
            </a:r>
          </a:p>
          <a:p>
            <a:pPr eaLnBrk="1" hangingPunct="1"/>
            <a:r>
              <a:rPr lang="en-US" altLang="en-US" sz="2000"/>
              <a:t>Mesh connectivity, multi-homed networks,</a:t>
            </a:r>
          </a:p>
          <a:p>
            <a:pPr eaLnBrk="1" hangingPunct="1"/>
            <a:r>
              <a:rPr lang="en-US" altLang="en-US" sz="2000"/>
              <a:t>Loops galore</a:t>
            </a:r>
          </a:p>
          <a:p>
            <a:pPr eaLnBrk="1" hangingPunct="1"/>
            <a:r>
              <a:rPr lang="en-US" altLang="en-US" sz="2000"/>
              <a:t>Need a new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8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8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18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8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18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8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18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8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318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8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522" grpId="0" build="p"/>
    </p:bldLst>
  </p:timing>
</p:sld>
</file>

<file path=ppt/theme/theme1.xml><?xml version="1.0" encoding="utf-8"?>
<a:theme xmlns:a="http://schemas.openxmlformats.org/drawingml/2006/main" name="Gesture">
  <a:themeElements>
    <a:clrScheme name="">
      <a:dk1>
        <a:srgbClr val="000000"/>
      </a:dk1>
      <a:lt1>
        <a:srgbClr val="FFFFFF"/>
      </a:lt1>
      <a:dk2>
        <a:srgbClr val="003399"/>
      </a:dk2>
      <a:lt2>
        <a:srgbClr val="0C0CAA"/>
      </a:lt2>
      <a:accent1>
        <a:srgbClr val="3097AC"/>
      </a:accent1>
      <a:accent2>
        <a:srgbClr val="7772BE"/>
      </a:accent2>
      <a:accent3>
        <a:srgbClr val="FFFFFF"/>
      </a:accent3>
      <a:accent4>
        <a:srgbClr val="000000"/>
      </a:accent4>
      <a:accent5>
        <a:srgbClr val="ADC9D2"/>
      </a:accent5>
      <a:accent6>
        <a:srgbClr val="6B67AC"/>
      </a:accent6>
      <a:hlink>
        <a:srgbClr val="0099CC"/>
      </a:hlink>
      <a:folHlink>
        <a:srgbClr val="0066FF"/>
      </a:folHlink>
    </a:clrScheme>
    <a:fontScheme name="Ges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FF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FF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Gesture 1">
        <a:dk1>
          <a:srgbClr val="000000"/>
        </a:dk1>
        <a:lt1>
          <a:srgbClr val="FFFFFF"/>
        </a:lt1>
        <a:dk2>
          <a:srgbClr val="000000"/>
        </a:dk2>
        <a:lt2>
          <a:srgbClr val="892D5B"/>
        </a:lt2>
        <a:accent1>
          <a:srgbClr val="CC9B10"/>
        </a:accent1>
        <a:accent2>
          <a:srgbClr val="C6CB65"/>
        </a:accent2>
        <a:accent3>
          <a:srgbClr val="FFFFFF"/>
        </a:accent3>
        <a:accent4>
          <a:srgbClr val="000000"/>
        </a:accent4>
        <a:accent5>
          <a:srgbClr val="E2CBAA"/>
        </a:accent5>
        <a:accent6>
          <a:srgbClr val="B3B85B"/>
        </a:accent6>
        <a:hlink>
          <a:srgbClr val="9F83BD"/>
        </a:hlink>
        <a:folHlink>
          <a:srgbClr val="F8CB0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ture 2">
        <a:dk1>
          <a:srgbClr val="000000"/>
        </a:dk1>
        <a:lt1>
          <a:srgbClr val="FFFFFF"/>
        </a:lt1>
        <a:dk2>
          <a:srgbClr val="000000"/>
        </a:dk2>
        <a:lt2>
          <a:srgbClr val="892D5B"/>
        </a:lt2>
        <a:accent1>
          <a:srgbClr val="CC9B10"/>
        </a:accent1>
        <a:accent2>
          <a:srgbClr val="808000"/>
        </a:accent2>
        <a:accent3>
          <a:srgbClr val="FFFFFF"/>
        </a:accent3>
        <a:accent4>
          <a:srgbClr val="000000"/>
        </a:accent4>
        <a:accent5>
          <a:srgbClr val="E2CBAA"/>
        </a:accent5>
        <a:accent6>
          <a:srgbClr val="737300"/>
        </a:accent6>
        <a:hlink>
          <a:srgbClr val="CDCD2B"/>
        </a:hlink>
        <a:folHlink>
          <a:srgbClr val="ECAE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ture 3">
        <a:dk1>
          <a:srgbClr val="000000"/>
        </a:dk1>
        <a:lt1>
          <a:srgbClr val="FFFFFF"/>
        </a:lt1>
        <a:dk2>
          <a:srgbClr val="333333"/>
        </a:dk2>
        <a:lt2>
          <a:srgbClr val="333333"/>
        </a:lt2>
        <a:accent1>
          <a:srgbClr val="DDDDDD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EAEAE"/>
        </a:accent6>
        <a:hlink>
          <a:srgbClr val="777777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F:\Program Files\Microsoft Office\Templates\Presentation Designs\Gesture.pot</Template>
  <TotalTime>11108</TotalTime>
  <Words>3491</Words>
  <Application>Microsoft Office PowerPoint</Application>
  <PresentationFormat>On-screen Show (4:3)</PresentationFormat>
  <Paragraphs>953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ＭＳ Ｐゴシック</vt:lpstr>
      <vt:lpstr>ＭＳ Ｐゴシック</vt:lpstr>
      <vt:lpstr>Arial</vt:lpstr>
      <vt:lpstr>Comic Sans MS</vt:lpstr>
      <vt:lpstr>Times New Roman</vt:lpstr>
      <vt:lpstr>Wingdings</vt:lpstr>
      <vt:lpstr>Gesture</vt:lpstr>
      <vt:lpstr>Global Internet</vt:lpstr>
      <vt:lpstr>Need for More Scalability</vt:lpstr>
      <vt:lpstr>Autonomous Systems (Routing Domains)</vt:lpstr>
      <vt:lpstr>AS Picture and meta picture</vt:lpstr>
      <vt:lpstr>Autonomous Systems</vt:lpstr>
      <vt:lpstr>Standard Interdomain Routing Protocols</vt:lpstr>
      <vt:lpstr>Old Tree-Structure</vt:lpstr>
      <vt:lpstr>EGP (old, not used anymore)</vt:lpstr>
      <vt:lpstr>Privatization of the Internet</vt:lpstr>
      <vt:lpstr>Types of AS</vt:lpstr>
      <vt:lpstr>Reachability vs Optimality</vt:lpstr>
      <vt:lpstr>Need for  Loop Freedom</vt:lpstr>
      <vt:lpstr>Need for Flexible Routing Policies</vt:lpstr>
      <vt:lpstr>Why not DV or Link-State?</vt:lpstr>
      <vt:lpstr>BGP-4</vt:lpstr>
      <vt:lpstr>BGP-4</vt:lpstr>
      <vt:lpstr>BGP-4 Route Advertisements</vt:lpstr>
      <vt:lpstr>Multiple BGP Speakers per AS</vt:lpstr>
      <vt:lpstr>Why is everything more scalable?</vt:lpstr>
      <vt:lpstr>Integrating Intradomain and Interdomain</vt:lpstr>
      <vt:lpstr>Integrating Intradomain and Interdomain</vt:lpstr>
      <vt:lpstr>Integrating Intradomain and Interdomain</vt:lpstr>
      <vt:lpstr>BGP Import, Export, Path Selection </vt:lpstr>
      <vt:lpstr>Route fields </vt:lpstr>
      <vt:lpstr>Path Selection Policy</vt:lpstr>
      <vt:lpstr>PowerPoint Presentation</vt:lpstr>
      <vt:lpstr>Answer to previous slide</vt:lpstr>
      <vt:lpstr>Problems with BGP</vt:lpstr>
      <vt:lpstr>Back to Subnetting: Summary</vt:lpstr>
      <vt:lpstr>Subnetting Summary</vt:lpstr>
      <vt:lpstr>Solution – Classless Interdomain Routing (CIDR) </vt:lpstr>
      <vt:lpstr>E.g., Address provider block</vt:lpstr>
      <vt:lpstr>Breaking the address block</vt:lpstr>
      <vt:lpstr>Multiple advertisements</vt:lpstr>
      <vt:lpstr>Further Breaking of Address Block Inside the Domain</vt:lpstr>
      <vt:lpstr>CIDR Summary</vt:lpstr>
      <vt:lpstr>CIDR vs Subnetting and Supernetting</vt:lpstr>
      <vt:lpstr>Longest Match Prefix (weird)</vt:lpstr>
      <vt:lpstr>CIDR</vt:lpstr>
    </vt:vector>
  </TitlesOfParts>
  <Company>Georgia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Overview</dc:title>
  <dc:creator>robink</dc:creator>
  <cp:lastModifiedBy>Cobb, Jorge</cp:lastModifiedBy>
  <cp:revision>274</cp:revision>
  <dcterms:created xsi:type="dcterms:W3CDTF">2000-07-31T21:40:56Z</dcterms:created>
  <dcterms:modified xsi:type="dcterms:W3CDTF">2018-07-18T17:54:24Z</dcterms:modified>
</cp:coreProperties>
</file>