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D939775-3A1F-4B03-9E5A-1B342A65DE0F}">
  <a:tblStyle styleId="{ED939775-3A1F-4B03-9E5A-1B342A65DE0F}"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7F7F7F"/>
              </a:solidFill>
              <a:prstDash val="solid"/>
              <a:round/>
              <a:headEnd len="sm" w="sm" type="none"/>
              <a:tailEnd len="sm" w="sm" type="none"/>
            </a:ln>
          </a:top>
          <a:bottom>
            <a:ln cap="flat" cmpd="sng" w="6350">
              <a:solidFill>
                <a:srgbClr val="7F7F7F"/>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tcStyle>
        <a:tcBdr>
          <a:top>
            <a:ln cap="flat" cmpd="sng" w="6350">
              <a:solidFill>
                <a:srgbClr val="7F7F7F"/>
              </a:solidFill>
              <a:prstDash val="solid"/>
              <a:round/>
              <a:headEnd len="sm" w="sm" type="none"/>
              <a:tailEnd len="sm" w="sm" type="none"/>
            </a:ln>
          </a:top>
          <a:bottom>
            <a:ln cap="flat" cmpd="sng" w="6350">
              <a:solidFill>
                <a:srgbClr val="7F7F7F"/>
              </a:solidFill>
              <a:prstDash val="solid"/>
              <a:round/>
              <a:headEnd len="sm" w="sm" type="none"/>
              <a:tailEnd len="sm" w="sm" type="none"/>
            </a:ln>
          </a:bottom>
        </a:tcBdr>
      </a:tcStyle>
    </a:band1H>
    <a:band2H>
      <a:tcTxStyle/>
    </a:band2H>
    <a:band1V>
      <a:tcTxStyle/>
      <a:tcStyle>
        <a:tcBdr>
          <a:left>
            <a:ln cap="flat" cmpd="sng" w="6350">
              <a:solidFill>
                <a:srgbClr val="7F7F7F"/>
              </a:solidFill>
              <a:prstDash val="solid"/>
              <a:round/>
              <a:headEnd len="sm" w="sm" type="none"/>
              <a:tailEnd len="sm" w="sm" type="none"/>
            </a:ln>
          </a:left>
          <a:right>
            <a:ln cap="flat" cmpd="sng" w="6350">
              <a:solidFill>
                <a:srgbClr val="7F7F7F"/>
              </a:solidFill>
              <a:prstDash val="solid"/>
              <a:round/>
              <a:headEnd len="sm" w="sm" type="none"/>
              <a:tailEnd len="sm" w="sm" type="none"/>
            </a:ln>
          </a:right>
        </a:tcBdr>
      </a:tcStyle>
    </a:band1V>
    <a:band2V>
      <a:tcTxStyle/>
      <a:tcStyle>
        <a:tcBdr>
          <a:left>
            <a:ln cap="flat" cmpd="sng" w="6350">
              <a:solidFill>
                <a:srgbClr val="7F7F7F"/>
              </a:solidFill>
              <a:prstDash val="solid"/>
              <a:round/>
              <a:headEnd len="sm" w="sm" type="none"/>
              <a:tailEnd len="sm" w="sm" type="none"/>
            </a:ln>
          </a:left>
          <a:right>
            <a:ln cap="flat" cmpd="sng" w="6350">
              <a:solidFill>
                <a:srgbClr val="7F7F7F"/>
              </a:solidFill>
              <a:prstDash val="solid"/>
              <a:round/>
              <a:headEnd len="sm" w="sm" type="none"/>
              <a:tailEnd len="sm" w="sm" type="none"/>
            </a:ln>
          </a:right>
        </a:tcBdr>
      </a:tcStyle>
    </a:band2V>
    <a:lastCol>
      <a:tcTxStyle b="on"/>
    </a:lastCol>
    <a:firstCol>
      <a:tcTxStyle b="on"/>
    </a:firstCol>
    <a:lastRow>
      <a:tcTxStyle b="on"/>
      <a:tcStyle>
        <a:tcBdr>
          <a:top>
            <a:ln cap="flat" cmpd="sng" w="6350">
              <a:solidFill>
                <a:srgbClr val="7F7F7F"/>
              </a:solidFill>
              <a:prstDash val="solid"/>
              <a:round/>
              <a:headEnd len="sm" w="sm" type="none"/>
              <a:tailEnd len="sm" w="sm" type="none"/>
            </a:ln>
          </a:top>
        </a:tcBdr>
      </a:tcStyle>
    </a:lastRow>
    <a:seCell>
      <a:tcTxStyle/>
    </a:seCell>
    <a:swCell>
      <a:tcTxStyle/>
    </a:swCell>
    <a:firstRow>
      <a:tcTxStyle b="on"/>
      <a:tcStyle>
        <a:tcBdr>
          <a:bottom>
            <a:ln cap="flat" cmpd="sng" w="6350">
              <a:solidFill>
                <a:srgbClr val="7F7F7F"/>
              </a:solidFill>
              <a:prstDash val="solid"/>
              <a:round/>
              <a:headEnd len="sm" w="sm" type="none"/>
              <a:tailEnd len="sm" w="sm" type="none"/>
            </a:ln>
          </a:bottom>
        </a:tcBdr>
      </a:tcStyle>
    </a:firstRow>
    <a:neCell>
      <a:tcTxStyle/>
    </a:neCell>
    <a:nwCell>
      <a:tcTxStyle/>
    </a:nwCell>
  </a:tblStyle>
  <a:tblStyle styleId="{A7347811-4E4C-4A95-82F1-079EA9DCF07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Shape 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Shape 5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800" u="none" cap="none" strike="noStrike">
                <a:solidFill>
                  <a:schemeClr val="dk2"/>
                </a:solidFill>
                <a:latin typeface="Arial"/>
                <a:ea typeface="Arial"/>
                <a:cs typeface="Arial"/>
                <a:sym typeface="Arial"/>
              </a:rPr>
              <a:t> -&gt; then transfer to next slide where we talk about it.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Shape 6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800" u="none" cap="none" strike="noStrike">
                <a:solidFill>
                  <a:schemeClr val="dk2"/>
                </a:solidFill>
                <a:latin typeface="Arial"/>
                <a:ea typeface="Arial"/>
                <a:cs typeface="Arial"/>
                <a:sym typeface="Arial"/>
              </a:rPr>
              <a:t> -&gt; then transfer to next slide where we talk about it.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Shape 7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 sz="1800" u="none" cap="none" strike="noStrike">
                <a:solidFill>
                  <a:schemeClr val="dk2"/>
                </a:solidFill>
                <a:latin typeface="Arial"/>
                <a:ea typeface="Arial"/>
                <a:cs typeface="Arial"/>
                <a:sym typeface="Arial"/>
              </a:rPr>
              <a:t> -&gt; then transfer to next slide where we talk about it.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Shape 7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Shape 8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Shape 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Shape 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p:txBody>
      </p:sp>
      <p:sp>
        <p:nvSpPr>
          <p:cNvPr id="46" name="Shape 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Shape 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Shape 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 name="Shape 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6" name="Shape 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2" name="Shape 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3" name="Shape 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4" name="Shape 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7" name="Shape 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1" name="Shape 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4" name="Shape 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38" name="Shape 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39" name="Shape 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0" name="Shape 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3" name="Shape 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5200" u="none" cap="none" strike="noStrike">
                <a:solidFill>
                  <a:schemeClr val="dk1"/>
                </a:solidFill>
                <a:latin typeface="Arial"/>
                <a:ea typeface="Arial"/>
                <a:cs typeface="Arial"/>
                <a:sym typeface="Arial"/>
              </a:rPr>
              <a:t>Status Report (S0</a:t>
            </a:r>
            <a:r>
              <a:rPr lang="en"/>
              <a:t>4</a:t>
            </a:r>
            <a:r>
              <a:rPr b="0" i="0" lang="en" sz="5200" u="none" cap="none" strike="noStrike">
                <a:solidFill>
                  <a:schemeClr val="dk1"/>
                </a:solidFill>
                <a:latin typeface="Arial"/>
                <a:ea typeface="Arial"/>
                <a:cs typeface="Arial"/>
                <a:sym typeface="Arial"/>
              </a:rPr>
              <a:t>)</a:t>
            </a:r>
            <a:endParaRPr b="0" i="0" sz="5200" u="none" cap="none" strike="noStrike">
              <a:solidFill>
                <a:schemeClr val="dk1"/>
              </a:solidFill>
              <a:latin typeface="Arial"/>
              <a:ea typeface="Arial"/>
              <a:cs typeface="Arial"/>
              <a:sym typeface="Arial"/>
            </a:endParaRPr>
          </a:p>
        </p:txBody>
      </p:sp>
      <p:sp>
        <p:nvSpPr>
          <p:cNvPr id="55" name="Shape 55"/>
          <p:cNvSpPr txBox="1"/>
          <p:nvPr>
            <p:ph idx="1" type="subTitle"/>
          </p:nvPr>
        </p:nvSpPr>
        <p:spPr>
          <a:xfrm>
            <a:off x="3879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Arial"/>
              <a:buNone/>
            </a:pPr>
            <a:r>
              <a:rPr b="0" i="0" lang="en" sz="1800" u="none" cap="none" strike="noStrike">
                <a:solidFill>
                  <a:schemeClr val="dk2"/>
                </a:solidFill>
                <a:latin typeface="Arial"/>
                <a:ea typeface="Arial"/>
                <a:cs typeface="Arial"/>
                <a:sym typeface="Arial"/>
              </a:rPr>
              <a:t>Team 9: Daniel Park, Brenden Pace, Alexander Lundin, Jairo Galarza</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1800" u="none" cap="none" strike="noStrike">
                <a:solidFill>
                  <a:schemeClr val="dk2"/>
                </a:solidFill>
                <a:latin typeface="Arial"/>
                <a:ea typeface="Arial"/>
                <a:cs typeface="Arial"/>
                <a:sym typeface="Arial"/>
              </a:rPr>
              <a:t>SE 4381.501 </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rPr b="0" i="0" lang="en" sz="1800" u="none" cap="none" strike="noStrike">
                <a:solidFill>
                  <a:schemeClr val="dk2"/>
                </a:solidFill>
                <a:latin typeface="Arial"/>
                <a:ea typeface="Arial"/>
                <a:cs typeface="Arial"/>
                <a:sym typeface="Arial"/>
              </a:rPr>
              <a:t>0</a:t>
            </a:r>
            <a:r>
              <a:rPr lang="en" sz="1800"/>
              <a:t>4</a:t>
            </a:r>
            <a:r>
              <a:rPr b="0" i="0" lang="en" sz="1800" u="none" cap="none" strike="noStrike">
                <a:solidFill>
                  <a:schemeClr val="dk2"/>
                </a:solidFill>
                <a:latin typeface="Arial"/>
                <a:ea typeface="Arial"/>
                <a:cs typeface="Arial"/>
                <a:sym typeface="Arial"/>
              </a:rPr>
              <a:t>/0</a:t>
            </a:r>
            <a:r>
              <a:rPr lang="en" sz="1800"/>
              <a:t>6</a:t>
            </a:r>
            <a:r>
              <a:rPr b="0" i="0" lang="en" sz="1800" u="none" cap="none" strike="noStrike">
                <a:solidFill>
                  <a:schemeClr val="dk2"/>
                </a:solidFill>
                <a:latin typeface="Arial"/>
                <a:ea typeface="Arial"/>
                <a:cs typeface="Arial"/>
                <a:sym typeface="Arial"/>
              </a:rPr>
              <a:t>/2018</a:t>
            </a:r>
            <a:endParaRPr b="0" i="0" sz="18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2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Status</a:t>
            </a:r>
            <a:endParaRPr b="0" i="0" sz="2800" u="none" cap="none" strike="noStrike">
              <a:solidFill>
                <a:schemeClr val="dk1"/>
              </a:solidFill>
              <a:latin typeface="Arial"/>
              <a:ea typeface="Arial"/>
              <a:cs typeface="Arial"/>
              <a:sym typeface="Arial"/>
            </a:endParaRPr>
          </a:p>
        </p:txBody>
      </p:sp>
      <p:sp>
        <p:nvSpPr>
          <p:cNvPr id="61" name="Shape 61"/>
          <p:cNvSpPr txBox="1"/>
          <p:nvPr>
            <p:ph idx="1" type="body"/>
          </p:nvPr>
        </p:nvSpPr>
        <p:spPr>
          <a:xfrm>
            <a:off x="304800" y="971550"/>
            <a:ext cx="7232100" cy="3657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1600"/>
              </a:spcBef>
              <a:spcAft>
                <a:spcPts val="0"/>
              </a:spcAft>
              <a:buSzPts val="1400"/>
              <a:buChar char="●"/>
            </a:pPr>
            <a:r>
              <a:rPr lang="en" sz="1400"/>
              <a:t>The status of this project is nearing completion. All that remains is to finish up the final presentation. All other aspects have been completed.</a:t>
            </a:r>
            <a:endParaRPr sz="1400"/>
          </a:p>
          <a:p>
            <a:pPr indent="-317500" lvl="0" marL="457200" marR="0" rtl="0" algn="l">
              <a:lnSpc>
                <a:spcPct val="115000"/>
              </a:lnSpc>
              <a:spcBef>
                <a:spcPts val="0"/>
              </a:spcBef>
              <a:spcAft>
                <a:spcPts val="0"/>
              </a:spcAft>
              <a:buSzPts val="1400"/>
              <a:buChar char="●"/>
            </a:pPr>
            <a:r>
              <a:rPr lang="en" sz="1400"/>
              <a:t>We had a lot of issues this week as we were creating the report. Mostly to do with the references. The references that we found were not helpful in summarizing our topic. Not enough information (1b) in the risk management was defined as a high concern during last weeks report. We did try to compensate by grabbing a few more resources, but we missed a major risk, having the right information.</a:t>
            </a:r>
            <a:endParaRPr sz="1400"/>
          </a:p>
          <a:p>
            <a:pPr indent="-317500" lvl="0" marL="457200" marR="0" rtl="0" algn="l">
              <a:lnSpc>
                <a:spcPct val="115000"/>
              </a:lnSpc>
              <a:spcBef>
                <a:spcPts val="0"/>
              </a:spcBef>
              <a:spcAft>
                <a:spcPts val="0"/>
              </a:spcAft>
              <a:buSzPts val="1400"/>
              <a:buChar char="●"/>
            </a:pPr>
            <a:r>
              <a:rPr lang="en" sz="1400"/>
              <a:t>This </a:t>
            </a:r>
            <a:r>
              <a:rPr lang="en" sz="1400"/>
              <a:t>effect</a:t>
            </a:r>
            <a:r>
              <a:rPr lang="en" sz="1400"/>
              <a:t> can be seen in the actuals column for the WBS.</a:t>
            </a:r>
            <a:endParaRPr sz="1400"/>
          </a:p>
          <a:p>
            <a:pPr indent="-317500" lvl="1" marL="914400" marR="0" rtl="0" algn="l">
              <a:lnSpc>
                <a:spcPct val="115000"/>
              </a:lnSpc>
              <a:spcBef>
                <a:spcPts val="0"/>
              </a:spcBef>
              <a:spcAft>
                <a:spcPts val="0"/>
              </a:spcAft>
              <a:buSzPts val="1400"/>
              <a:buChar char="○"/>
            </a:pPr>
            <a:r>
              <a:rPr lang="en"/>
              <a:t>1.4.1 took 0 hours to create as the sections were already defined for us.</a:t>
            </a:r>
            <a:endParaRPr/>
          </a:p>
          <a:p>
            <a:pPr indent="-317500" lvl="1" marL="914400" marR="0" rtl="0" algn="l">
              <a:lnSpc>
                <a:spcPct val="115000"/>
              </a:lnSpc>
              <a:spcBef>
                <a:spcPts val="0"/>
              </a:spcBef>
              <a:spcAft>
                <a:spcPts val="0"/>
              </a:spcAft>
              <a:buSzPts val="1400"/>
              <a:buChar char="○"/>
            </a:pPr>
            <a:r>
              <a:rPr lang="en"/>
              <a:t>1.4.2 took 4 hours to complete as not finding the right information took a while</a:t>
            </a:r>
            <a:endParaRPr/>
          </a:p>
          <a:p>
            <a:pPr indent="-317500" lvl="1" marL="914400" marR="0" rtl="0" algn="l">
              <a:lnSpc>
                <a:spcPct val="115000"/>
              </a:lnSpc>
              <a:spcBef>
                <a:spcPts val="0"/>
              </a:spcBef>
              <a:spcAft>
                <a:spcPts val="0"/>
              </a:spcAft>
              <a:buSzPts val="1400"/>
              <a:buChar char="○"/>
            </a:pPr>
            <a:r>
              <a:rPr lang="en"/>
              <a:t>1.5.1 took a lot of time because as a group we had to come to a realization what we had done wrong, and create a plan to solve the issue.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048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en"/>
              <a:t>Burndown Chart</a:t>
            </a:r>
            <a:endParaRPr b="0" i="0" sz="2800" u="none" cap="none" strike="noStrike">
              <a:solidFill>
                <a:schemeClr val="dk1"/>
              </a:solidFill>
              <a:latin typeface="Arial"/>
              <a:ea typeface="Arial"/>
              <a:cs typeface="Arial"/>
              <a:sym typeface="Arial"/>
            </a:endParaRPr>
          </a:p>
        </p:txBody>
      </p:sp>
      <p:pic>
        <p:nvPicPr>
          <p:cNvPr id="67" name="Shape 67"/>
          <p:cNvPicPr preferRelativeResize="0"/>
          <p:nvPr/>
        </p:nvPicPr>
        <p:blipFill>
          <a:blip r:embed="rId3">
            <a:alphaModFix/>
          </a:blip>
          <a:stretch>
            <a:fillRect/>
          </a:stretch>
        </p:blipFill>
        <p:spPr>
          <a:xfrm>
            <a:off x="1128175" y="572700"/>
            <a:ext cx="7022550" cy="453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048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WBS compared </a:t>
            </a:r>
            <a:r>
              <a:rPr lang="en"/>
              <a:t>Burndown Chart</a:t>
            </a:r>
            <a:endParaRPr b="0" i="0" sz="2800" u="none" cap="none" strike="noStrike">
              <a:solidFill>
                <a:schemeClr val="dk1"/>
              </a:solidFill>
              <a:latin typeface="Arial"/>
              <a:ea typeface="Arial"/>
              <a:cs typeface="Arial"/>
              <a:sym typeface="Arial"/>
            </a:endParaRPr>
          </a:p>
        </p:txBody>
      </p:sp>
      <p:graphicFrame>
        <p:nvGraphicFramePr>
          <p:cNvPr id="73" name="Shape 73"/>
          <p:cNvGraphicFramePr/>
          <p:nvPr/>
        </p:nvGraphicFramePr>
        <p:xfrm>
          <a:off x="543175" y="560100"/>
          <a:ext cx="3000000" cy="3000000"/>
        </p:xfrm>
        <a:graphic>
          <a:graphicData uri="http://schemas.openxmlformats.org/drawingml/2006/table">
            <a:tbl>
              <a:tblPr bandRow="1" firstCol="1" firstRow="1">
                <a:noFill/>
                <a:tableStyleId>{ED939775-3A1F-4B03-9E5A-1B342A65DE0F}</a:tableStyleId>
              </a:tblPr>
              <a:tblGrid>
                <a:gridCol w="1477825"/>
                <a:gridCol w="2436425"/>
                <a:gridCol w="1707525"/>
                <a:gridCol w="1028500"/>
                <a:gridCol w="1028500"/>
              </a:tblGrid>
              <a:tr h="348025">
                <a:tc>
                  <a:txBody>
                    <a:bodyPr>
                      <a:noAutofit/>
                    </a:bodyPr>
                    <a:lstStyle/>
                    <a:p>
                      <a:pPr indent="0" lvl="0" marL="0" rtl="0">
                        <a:spcBef>
                          <a:spcPts val="0"/>
                        </a:spcBef>
                        <a:spcAft>
                          <a:spcPts val="0"/>
                        </a:spcAft>
                        <a:buNone/>
                      </a:pPr>
                      <a:r>
                        <a:rPr b="1" lang="en" sz="1200"/>
                        <a:t>Level 1</a:t>
                      </a:r>
                      <a:endParaRPr b="1" sz="1200"/>
                    </a:p>
                  </a:txBody>
                  <a:tcPr marT="0" marB="0" marR="68575" marL="68575"/>
                </a:tc>
                <a:tc>
                  <a:txBody>
                    <a:bodyPr>
                      <a:noAutofit/>
                    </a:bodyPr>
                    <a:lstStyle/>
                    <a:p>
                      <a:pPr indent="0" lvl="0" marL="0" rtl="0">
                        <a:spcBef>
                          <a:spcPts val="0"/>
                        </a:spcBef>
                        <a:spcAft>
                          <a:spcPts val="0"/>
                        </a:spcAft>
                        <a:buNone/>
                      </a:pPr>
                      <a:r>
                        <a:rPr b="1" lang="en" sz="1100"/>
                        <a:t>Level 2</a:t>
                      </a:r>
                      <a:endParaRPr b="1" sz="1100"/>
                    </a:p>
                  </a:txBody>
                  <a:tcPr marT="0" marB="0" marR="68575" marL="68575"/>
                </a:tc>
                <a:tc>
                  <a:txBody>
                    <a:bodyPr>
                      <a:noAutofit/>
                    </a:bodyPr>
                    <a:lstStyle/>
                    <a:p>
                      <a:pPr indent="0" lvl="0" marL="0" rtl="0">
                        <a:spcBef>
                          <a:spcPts val="0"/>
                        </a:spcBef>
                        <a:spcAft>
                          <a:spcPts val="0"/>
                        </a:spcAft>
                        <a:buNone/>
                      </a:pPr>
                      <a:r>
                        <a:rPr b="1" lang="en" sz="1000"/>
                        <a:t>Level 3 Work Packages </a:t>
                      </a:r>
                      <a:endParaRPr b="1" sz="1000"/>
                    </a:p>
                  </a:txBody>
                  <a:tcPr marT="0" marB="0" marR="68575" marL="68575"/>
                </a:tc>
                <a:tc>
                  <a:txBody>
                    <a:bodyPr>
                      <a:noAutofit/>
                    </a:bodyPr>
                    <a:lstStyle/>
                    <a:p>
                      <a:pPr indent="0" lvl="0" marL="0" rtl="0">
                        <a:spcBef>
                          <a:spcPts val="0"/>
                        </a:spcBef>
                        <a:spcAft>
                          <a:spcPts val="0"/>
                        </a:spcAft>
                        <a:buNone/>
                      </a:pPr>
                      <a:r>
                        <a:rPr b="1" lang="en" sz="1000"/>
                        <a:t>Level 4 Estimations</a:t>
                      </a:r>
                      <a:endParaRPr b="1" sz="1000"/>
                    </a:p>
                  </a:txBody>
                  <a:tcPr marT="0" marB="0" marR="68575" marL="68575"/>
                </a:tc>
                <a:tc>
                  <a:txBody>
                    <a:bodyPr>
                      <a:noAutofit/>
                    </a:bodyPr>
                    <a:lstStyle/>
                    <a:p>
                      <a:pPr indent="0" lvl="0" marL="0" rtl="0">
                        <a:spcBef>
                          <a:spcPts val="0"/>
                        </a:spcBef>
                        <a:spcAft>
                          <a:spcPts val="0"/>
                        </a:spcAft>
                        <a:buNone/>
                      </a:pPr>
                      <a:r>
                        <a:rPr lang="en" sz="1000"/>
                        <a:t>Actuals</a:t>
                      </a:r>
                      <a:endParaRPr b="1" sz="1000"/>
                    </a:p>
                  </a:txBody>
                  <a:tcPr marT="0" marB="0" marR="68575" marL="68575"/>
                </a:tc>
              </a:tr>
              <a:tr h="495925">
                <a:tc rowSpan="6">
                  <a:txBody>
                    <a:bodyPr>
                      <a:noAutofit/>
                    </a:bodyPr>
                    <a:lstStyle/>
                    <a:p>
                      <a:pPr indent="0" lvl="0" marL="0" rtl="0">
                        <a:spcBef>
                          <a:spcPts val="0"/>
                        </a:spcBef>
                        <a:spcAft>
                          <a:spcPts val="0"/>
                        </a:spcAft>
                        <a:buNone/>
                      </a:pPr>
                      <a:r>
                        <a:rPr b="1" lang="en" sz="1200"/>
                        <a:t>1 Overview of ISO/IEC/IEEE 12207</a:t>
                      </a:r>
                      <a:endParaRPr b="1" sz="1200"/>
                    </a:p>
                  </a:txBody>
                  <a:tcPr marT="0" marB="0" marR="68575" marL="68575"/>
                </a:tc>
                <a:tc rowSpan="2">
                  <a:txBody>
                    <a:bodyPr>
                      <a:noAutofit/>
                    </a:bodyPr>
                    <a:lstStyle/>
                    <a:p>
                      <a:pPr indent="0" lvl="0" marL="0" rtl="0">
                        <a:spcBef>
                          <a:spcPts val="0"/>
                        </a:spcBef>
                        <a:spcAft>
                          <a:spcPts val="0"/>
                        </a:spcAft>
                        <a:buNone/>
                      </a:pPr>
                      <a:r>
                        <a:rPr lang="en" sz="1200"/>
                        <a:t>1.4 Document Observations</a:t>
                      </a:r>
                      <a:endParaRPr sz="1200"/>
                    </a:p>
                  </a:txBody>
                  <a:tcPr marT="0" marB="0" marR="68575" marL="68575"/>
                </a:tc>
                <a:tc>
                  <a:txBody>
                    <a:bodyPr>
                      <a:noAutofit/>
                    </a:bodyPr>
                    <a:lstStyle/>
                    <a:p>
                      <a:pPr indent="0" lvl="0" marL="0" rtl="0">
                        <a:spcBef>
                          <a:spcPts val="0"/>
                        </a:spcBef>
                        <a:spcAft>
                          <a:spcPts val="0"/>
                        </a:spcAft>
                        <a:buNone/>
                      </a:pPr>
                      <a:r>
                        <a:rPr lang="en" sz="1200"/>
                        <a:t>1.4.1 Split Research into Subtopics</a:t>
                      </a:r>
                      <a:endParaRPr sz="1200"/>
                    </a:p>
                  </a:txBody>
                  <a:tcPr marT="0" marB="0" marR="68575" marL="68575"/>
                </a:tc>
                <a:tc>
                  <a:txBody>
                    <a:bodyPr>
                      <a:noAutofit/>
                    </a:bodyPr>
                    <a:lstStyle/>
                    <a:p>
                      <a:pPr indent="0" lvl="0" marL="0" rtl="0">
                        <a:spcBef>
                          <a:spcPts val="0"/>
                        </a:spcBef>
                        <a:spcAft>
                          <a:spcPts val="0"/>
                        </a:spcAft>
                        <a:buNone/>
                      </a:pPr>
                      <a:r>
                        <a:rPr lang="en" sz="1200"/>
                        <a:t>3 hours</a:t>
                      </a:r>
                      <a:endParaRPr sz="1200"/>
                    </a:p>
                  </a:txBody>
                  <a:tcPr marT="0" marB="0" marR="68575" marL="68575"/>
                </a:tc>
                <a:tc>
                  <a:txBody>
                    <a:bodyPr>
                      <a:noAutofit/>
                    </a:bodyPr>
                    <a:lstStyle/>
                    <a:p>
                      <a:pPr indent="0" lvl="0" marL="0" rtl="0">
                        <a:spcBef>
                          <a:spcPts val="0"/>
                        </a:spcBef>
                        <a:spcAft>
                          <a:spcPts val="0"/>
                        </a:spcAft>
                        <a:buNone/>
                      </a:pPr>
                      <a:r>
                        <a:rPr lang="en" sz="1200"/>
                        <a:t>0*</a:t>
                      </a:r>
                      <a:endParaRPr sz="1200"/>
                    </a:p>
                  </a:txBody>
                  <a:tcPr marT="0" marB="0" marR="68575" marL="68575"/>
                </a:tc>
              </a:tr>
              <a:tr h="661250">
                <a:tc vMerge="1"/>
                <a:tc vMerge="1"/>
                <a:tc>
                  <a:txBody>
                    <a:bodyPr>
                      <a:noAutofit/>
                    </a:bodyPr>
                    <a:lstStyle/>
                    <a:p>
                      <a:pPr indent="0" lvl="0" marL="0" rtl="0">
                        <a:spcBef>
                          <a:spcPts val="0"/>
                        </a:spcBef>
                        <a:spcAft>
                          <a:spcPts val="0"/>
                        </a:spcAft>
                        <a:buNone/>
                      </a:pPr>
                      <a:r>
                        <a:rPr lang="en" sz="1200"/>
                        <a:t>1.4.2 Categorize Information and Quotes into the Split Subtopics</a:t>
                      </a:r>
                      <a:endParaRPr sz="1200"/>
                    </a:p>
                  </a:txBody>
                  <a:tcPr marT="0" marB="0" marR="68575" marL="68575"/>
                </a:tc>
                <a:tc>
                  <a:txBody>
                    <a:bodyPr>
                      <a:noAutofit/>
                    </a:bodyPr>
                    <a:lstStyle/>
                    <a:p>
                      <a:pPr indent="0" lvl="0" marL="0" rtl="0">
                        <a:spcBef>
                          <a:spcPts val="0"/>
                        </a:spcBef>
                        <a:spcAft>
                          <a:spcPts val="0"/>
                        </a:spcAft>
                        <a:buNone/>
                      </a:pPr>
                      <a:r>
                        <a:rPr lang="en" sz="1200"/>
                        <a:t>2 hours</a:t>
                      </a:r>
                      <a:endParaRPr sz="1200"/>
                    </a:p>
                  </a:txBody>
                  <a:tcPr marT="0" marB="0" marR="68575" marL="68575"/>
                </a:tc>
                <a:tc>
                  <a:txBody>
                    <a:bodyPr>
                      <a:noAutofit/>
                    </a:bodyPr>
                    <a:lstStyle/>
                    <a:p>
                      <a:pPr indent="0" lvl="0" marL="0" rtl="0">
                        <a:spcBef>
                          <a:spcPts val="0"/>
                        </a:spcBef>
                        <a:spcAft>
                          <a:spcPts val="0"/>
                        </a:spcAft>
                        <a:buNone/>
                      </a:pPr>
                      <a:r>
                        <a:rPr lang="en" sz="1200"/>
                        <a:t>4*</a:t>
                      </a:r>
                      <a:endParaRPr sz="1200"/>
                    </a:p>
                  </a:txBody>
                  <a:tcPr marT="0" marB="0" marR="68575" marL="68575"/>
                </a:tc>
              </a:tr>
              <a:tr h="826550">
                <a:tc vMerge="1"/>
                <a:tc rowSpan="4">
                  <a:txBody>
                    <a:bodyPr>
                      <a:noAutofit/>
                    </a:bodyPr>
                    <a:lstStyle/>
                    <a:p>
                      <a:pPr indent="0" lvl="0" marL="0" rtl="0">
                        <a:spcBef>
                          <a:spcPts val="0"/>
                        </a:spcBef>
                        <a:spcAft>
                          <a:spcPts val="0"/>
                        </a:spcAft>
                        <a:buNone/>
                      </a:pPr>
                      <a:r>
                        <a:rPr lang="en" sz="1200"/>
                        <a:t>1.5 Write Report</a:t>
                      </a:r>
                      <a:endParaRPr sz="1200"/>
                    </a:p>
                  </a:txBody>
                  <a:tcPr marT="0" marB="0" marR="68575" marL="68575"/>
                </a:tc>
                <a:tc>
                  <a:txBody>
                    <a:bodyPr>
                      <a:noAutofit/>
                    </a:bodyPr>
                    <a:lstStyle/>
                    <a:p>
                      <a:pPr indent="0" lvl="0" marL="0" rtl="0">
                        <a:spcBef>
                          <a:spcPts val="0"/>
                        </a:spcBef>
                        <a:spcAft>
                          <a:spcPts val="0"/>
                        </a:spcAft>
                        <a:buNone/>
                      </a:pPr>
                      <a:r>
                        <a:rPr lang="en" sz="1200"/>
                        <a:t>1.5.1 Group Meeting and Create Report Outline based on Research</a:t>
                      </a:r>
                      <a:endParaRPr sz="1200"/>
                    </a:p>
                  </a:txBody>
                  <a:tcPr marT="0" marB="0" marR="68575" marL="68575"/>
                </a:tc>
                <a:tc>
                  <a:txBody>
                    <a:bodyPr>
                      <a:noAutofit/>
                    </a:bodyPr>
                    <a:lstStyle/>
                    <a:p>
                      <a:pPr indent="0" lvl="0" marL="0" rtl="0">
                        <a:spcBef>
                          <a:spcPts val="0"/>
                        </a:spcBef>
                        <a:spcAft>
                          <a:spcPts val="0"/>
                        </a:spcAft>
                        <a:buNone/>
                      </a:pPr>
                      <a:r>
                        <a:rPr lang="en" sz="1200"/>
                        <a:t>2 hours</a:t>
                      </a:r>
                      <a:endParaRPr sz="1200"/>
                    </a:p>
                  </a:txBody>
                  <a:tcPr marT="0" marB="0" marR="68575" marL="68575"/>
                </a:tc>
                <a:tc>
                  <a:txBody>
                    <a:bodyPr>
                      <a:noAutofit/>
                    </a:bodyPr>
                    <a:lstStyle/>
                    <a:p>
                      <a:pPr indent="0" lvl="0" marL="0" rtl="0">
                        <a:spcBef>
                          <a:spcPts val="0"/>
                        </a:spcBef>
                        <a:spcAft>
                          <a:spcPts val="0"/>
                        </a:spcAft>
                        <a:buNone/>
                      </a:pPr>
                      <a:r>
                        <a:rPr lang="en" sz="1200"/>
                        <a:t>4*</a:t>
                      </a:r>
                      <a:endParaRPr sz="1200"/>
                    </a:p>
                  </a:txBody>
                  <a:tcPr marT="0" marB="0" marR="68575" marL="68575"/>
                </a:tc>
              </a:tr>
              <a:tr h="661250">
                <a:tc vMerge="1"/>
                <a:tc vMerge="1"/>
                <a:tc>
                  <a:txBody>
                    <a:bodyPr>
                      <a:noAutofit/>
                    </a:bodyPr>
                    <a:lstStyle/>
                    <a:p>
                      <a:pPr indent="0" lvl="0" marL="0" rtl="0">
                        <a:spcBef>
                          <a:spcPts val="0"/>
                        </a:spcBef>
                        <a:spcAft>
                          <a:spcPts val="0"/>
                        </a:spcAft>
                        <a:buNone/>
                      </a:pPr>
                      <a:r>
                        <a:rPr lang="en" sz="1200"/>
                        <a:t>1.5.2 Create a first Draft of the report based on Research</a:t>
                      </a:r>
                      <a:endParaRPr sz="1200"/>
                    </a:p>
                  </a:txBody>
                  <a:tcPr marT="0" marB="0" marR="68575" marL="68575"/>
                </a:tc>
                <a:tc>
                  <a:txBody>
                    <a:bodyPr>
                      <a:noAutofit/>
                    </a:bodyPr>
                    <a:lstStyle/>
                    <a:p>
                      <a:pPr indent="0" lvl="0" marL="0" rtl="0">
                        <a:spcBef>
                          <a:spcPts val="0"/>
                        </a:spcBef>
                        <a:spcAft>
                          <a:spcPts val="0"/>
                        </a:spcAft>
                        <a:buNone/>
                      </a:pPr>
                      <a:r>
                        <a:rPr lang="en" sz="1200"/>
                        <a:t>4 hours</a:t>
                      </a:r>
                      <a:endParaRPr sz="1200"/>
                    </a:p>
                  </a:txBody>
                  <a:tcPr marT="0" marB="0" marR="68575" marL="68575"/>
                </a:tc>
                <a:tc>
                  <a:txBody>
                    <a:bodyPr>
                      <a:noAutofit/>
                    </a:bodyPr>
                    <a:lstStyle/>
                    <a:p>
                      <a:pPr indent="0" lvl="0" marL="0" rtl="0">
                        <a:spcBef>
                          <a:spcPts val="0"/>
                        </a:spcBef>
                        <a:spcAft>
                          <a:spcPts val="0"/>
                        </a:spcAft>
                        <a:buNone/>
                      </a:pPr>
                      <a:r>
                        <a:rPr lang="en" sz="1200"/>
                        <a:t>3*</a:t>
                      </a:r>
                      <a:endParaRPr sz="1200"/>
                    </a:p>
                  </a:txBody>
                  <a:tcPr marT="0" marB="0" marR="68575" marL="68575"/>
                </a:tc>
              </a:tr>
              <a:tr h="495925">
                <a:tc vMerge="1"/>
                <a:tc vMerge="1"/>
                <a:tc>
                  <a:txBody>
                    <a:bodyPr>
                      <a:noAutofit/>
                    </a:bodyPr>
                    <a:lstStyle/>
                    <a:p>
                      <a:pPr indent="0" lvl="0" marL="0" rtl="0">
                        <a:spcBef>
                          <a:spcPts val="0"/>
                        </a:spcBef>
                        <a:spcAft>
                          <a:spcPts val="0"/>
                        </a:spcAft>
                        <a:buNone/>
                      </a:pPr>
                      <a:r>
                        <a:rPr lang="en" sz="1200"/>
                        <a:t>1.5.3 Revise Report Draft and Report Outline</a:t>
                      </a:r>
                      <a:endParaRPr sz="1200"/>
                    </a:p>
                  </a:txBody>
                  <a:tcPr marT="0" marB="0" marR="68575" marL="68575"/>
                </a:tc>
                <a:tc>
                  <a:txBody>
                    <a:bodyPr>
                      <a:noAutofit/>
                    </a:bodyPr>
                    <a:lstStyle/>
                    <a:p>
                      <a:pPr indent="0" lvl="0" marL="0" rtl="0">
                        <a:spcBef>
                          <a:spcPts val="0"/>
                        </a:spcBef>
                        <a:spcAft>
                          <a:spcPts val="0"/>
                        </a:spcAft>
                        <a:buNone/>
                      </a:pPr>
                      <a:r>
                        <a:rPr lang="en" sz="1200"/>
                        <a:t>2 hours</a:t>
                      </a:r>
                      <a:endParaRPr sz="1200"/>
                    </a:p>
                  </a:txBody>
                  <a:tcPr marT="0" marB="0" marR="68575" marL="68575"/>
                </a:tc>
                <a:tc>
                  <a:txBody>
                    <a:bodyPr>
                      <a:noAutofit/>
                    </a:bodyPr>
                    <a:lstStyle/>
                    <a:p>
                      <a:pPr indent="0" lvl="0" marL="0" rtl="0">
                        <a:spcBef>
                          <a:spcPts val="0"/>
                        </a:spcBef>
                        <a:spcAft>
                          <a:spcPts val="0"/>
                        </a:spcAft>
                        <a:buNone/>
                      </a:pPr>
                      <a:r>
                        <a:rPr lang="en" sz="1200"/>
                        <a:t>1*</a:t>
                      </a:r>
                      <a:endParaRPr sz="1200"/>
                    </a:p>
                  </a:txBody>
                  <a:tcPr marT="0" marB="0" marR="68575" marL="68575"/>
                </a:tc>
              </a:tr>
              <a:tr h="330625">
                <a:tc vMerge="1"/>
                <a:tc vMerge="1"/>
                <a:tc>
                  <a:txBody>
                    <a:bodyPr>
                      <a:noAutofit/>
                    </a:bodyPr>
                    <a:lstStyle/>
                    <a:p>
                      <a:pPr indent="0" lvl="0" marL="0" rtl="0">
                        <a:spcBef>
                          <a:spcPts val="0"/>
                        </a:spcBef>
                        <a:spcAft>
                          <a:spcPts val="0"/>
                        </a:spcAft>
                        <a:buNone/>
                      </a:pPr>
                      <a:r>
                        <a:rPr lang="en" sz="1200"/>
                        <a:t>1.5.4 Finalize report</a:t>
                      </a:r>
                      <a:endParaRPr sz="1200"/>
                    </a:p>
                  </a:txBody>
                  <a:tcPr marT="0" marB="0" marR="68575" marL="68575"/>
                </a:tc>
                <a:tc>
                  <a:txBody>
                    <a:bodyPr>
                      <a:noAutofit/>
                    </a:bodyPr>
                    <a:lstStyle/>
                    <a:p>
                      <a:pPr indent="0" lvl="0" marL="0" rtl="0">
                        <a:spcBef>
                          <a:spcPts val="0"/>
                        </a:spcBef>
                        <a:spcAft>
                          <a:spcPts val="0"/>
                        </a:spcAft>
                        <a:buNone/>
                      </a:pPr>
                      <a:r>
                        <a:rPr lang="en" sz="1200"/>
                        <a:t>3 hours</a:t>
                      </a:r>
                      <a:endParaRPr sz="1200"/>
                    </a:p>
                  </a:txBody>
                  <a:tcPr marT="0" marB="0" marR="68575" marL="68575"/>
                </a:tc>
                <a:tc>
                  <a:txBody>
                    <a:bodyPr>
                      <a:noAutofit/>
                    </a:bodyPr>
                    <a:lstStyle/>
                    <a:p>
                      <a:pPr indent="0" lvl="0" marL="0" rtl="0">
                        <a:spcBef>
                          <a:spcPts val="0"/>
                        </a:spcBef>
                        <a:spcAft>
                          <a:spcPts val="0"/>
                        </a:spcAft>
                        <a:buNone/>
                      </a:pPr>
                      <a:r>
                        <a:rPr lang="en" sz="1200"/>
                        <a:t>1*</a:t>
                      </a:r>
                      <a:endParaRPr sz="1200"/>
                    </a:p>
                  </a:txBody>
                  <a:tcPr marT="0" marB="0" marR="68575" marL="6857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EV, PV, AC</a:t>
            </a:r>
            <a:endParaRPr b="0" i="0" sz="2800" u="none" cap="none" strike="noStrike">
              <a:solidFill>
                <a:schemeClr val="dk1"/>
              </a:solidFill>
              <a:latin typeface="Arial"/>
              <a:ea typeface="Arial"/>
              <a:cs typeface="Arial"/>
              <a:sym typeface="Arial"/>
            </a:endParaRPr>
          </a:p>
        </p:txBody>
      </p:sp>
      <p:graphicFrame>
        <p:nvGraphicFramePr>
          <p:cNvPr id="79" name="Shape 79"/>
          <p:cNvGraphicFramePr/>
          <p:nvPr/>
        </p:nvGraphicFramePr>
        <p:xfrm>
          <a:off x="473775" y="1017725"/>
          <a:ext cx="3000000" cy="3000000"/>
        </p:xfrm>
        <a:graphic>
          <a:graphicData uri="http://schemas.openxmlformats.org/drawingml/2006/table">
            <a:tbl>
              <a:tblPr>
                <a:noFill/>
                <a:tableStyleId>{A7347811-4E4C-4A95-82F1-079EA9DCF07A}</a:tableStyleId>
              </a:tblPr>
              <a:tblGrid>
                <a:gridCol w="1157900"/>
                <a:gridCol w="1157900"/>
                <a:gridCol w="1157900"/>
                <a:gridCol w="1157900"/>
                <a:gridCol w="1157900"/>
                <a:gridCol w="1157900"/>
                <a:gridCol w="1157900"/>
              </a:tblGrid>
              <a:tr h="621925">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Cumulative</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 1 (2.26)</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 2 (3.4)</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 3 (3.11)</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 4 (3.18)</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Week 5 (3.25)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None/>
                      </a:pPr>
                      <a:r>
                        <a:rPr lang="en"/>
                        <a:t>Week 6 (4.1)</a:t>
                      </a:r>
                      <a:endParaRPr sz="1400" u="none" cap="none" strike="noStrike"/>
                    </a:p>
                  </a:txBody>
                  <a:tcPr marT="91425" marB="91425" marR="91425" marL="91425"/>
                </a:tc>
              </a:tr>
              <a:tr h="628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PV</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21</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None/>
                      </a:pPr>
                      <a:r>
                        <a:rPr lang="en"/>
                        <a:t>45</a:t>
                      </a:r>
                      <a:endParaRPr sz="1400" u="none" cap="none" strike="noStrike"/>
                    </a:p>
                  </a:txBody>
                  <a:tcPr marT="91425" marB="91425" marR="91425" marL="91425"/>
                </a:tc>
              </a:tr>
              <a:tr h="628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14.5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None/>
                      </a:pPr>
                      <a:r>
                        <a:rPr lang="en"/>
                        <a:t>31</a:t>
                      </a:r>
                      <a:endParaRPr sz="1400" u="none" cap="none" strike="noStrike"/>
                    </a:p>
                  </a:txBody>
                  <a:tcPr marT="91425" marB="91425" marR="91425" marL="91425"/>
                </a:tc>
              </a:tr>
              <a:tr h="628000">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EV</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15</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23</a:t>
                      </a:r>
                      <a:endParaRPr sz="1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None/>
                      </a:pPr>
                      <a:r>
                        <a:rPr lang="en"/>
                        <a:t>44</a:t>
                      </a:r>
                      <a:endParaRPr sz="1400" u="none" cap="none" strike="noStrike"/>
                    </a:p>
                  </a:txBody>
                  <a:tcPr marT="91425" marB="91425" marR="91425" marL="91425"/>
                </a:tc>
              </a:tr>
            </a:tbl>
          </a:graphicData>
        </a:graphic>
      </p:graphicFrame>
      <p:sp>
        <p:nvSpPr>
          <p:cNvPr id="80" name="Shape 80"/>
          <p:cNvSpPr txBox="1"/>
          <p:nvPr/>
        </p:nvSpPr>
        <p:spPr>
          <a:xfrm>
            <a:off x="560100" y="3712300"/>
            <a:ext cx="7919700" cy="11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this tells us is that we are overestimating the cost of the different objectives. This should not be a surprise as we were clueless on many of the tasks. </a:t>
            </a:r>
            <a:r>
              <a:rPr lang="en"/>
              <a:t>We also caught up a little on the AC compared to the EV. This was because of the huge hit on the references. This was discussed on the status section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2800" u="none" cap="none" strike="noStrike">
                <a:solidFill>
                  <a:schemeClr val="dk1"/>
                </a:solidFill>
                <a:latin typeface="Arial"/>
                <a:ea typeface="Arial"/>
                <a:cs typeface="Arial"/>
                <a:sym typeface="Arial"/>
              </a:rPr>
              <a:t>Risk Status</a:t>
            </a:r>
            <a:endParaRPr b="0" i="0" sz="2800" u="none" cap="none" strike="noStrike">
              <a:solidFill>
                <a:schemeClr val="dk1"/>
              </a:solidFill>
              <a:latin typeface="Arial"/>
              <a:ea typeface="Arial"/>
              <a:cs typeface="Arial"/>
              <a:sym typeface="Arial"/>
            </a:endParaRPr>
          </a:p>
        </p:txBody>
      </p:sp>
      <p:sp>
        <p:nvSpPr>
          <p:cNvPr id="86" name="Shape 86"/>
          <p:cNvSpPr txBox="1"/>
          <p:nvPr>
            <p:ph idx="1" type="body"/>
          </p:nvPr>
        </p:nvSpPr>
        <p:spPr>
          <a:xfrm>
            <a:off x="311700" y="1152475"/>
            <a:ext cx="38799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b="0" i="0" lang="en" sz="1100" u="none" cap="none" strike="noStrike">
                <a:solidFill>
                  <a:schemeClr val="dk2"/>
                </a:solidFill>
                <a:latin typeface="Arial"/>
                <a:ea typeface="Arial"/>
                <a:cs typeface="Arial"/>
                <a:sym typeface="Arial"/>
              </a:rPr>
              <a:t>Risks</a:t>
            </a:r>
            <a:endParaRPr b="0" i="0" sz="1100" u="none" cap="none" strike="noStrike">
              <a:solidFill>
                <a:schemeClr val="dk2"/>
              </a:solidFill>
              <a:latin typeface="Arial"/>
              <a:ea typeface="Arial"/>
              <a:cs typeface="Arial"/>
              <a:sym typeface="Arial"/>
            </a:endParaRPr>
          </a:p>
          <a:p>
            <a:pPr indent="-298450" lvl="0" marL="457200" marR="0" rtl="0" algn="l">
              <a:lnSpc>
                <a:spcPct val="115000"/>
              </a:lnSpc>
              <a:spcBef>
                <a:spcPts val="160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Information</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Conflicting source information. (</a:t>
            </a:r>
            <a:r>
              <a:rPr lang="en" sz="1100"/>
              <a:t>Low)</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Not enough source information. (High</a:t>
            </a:r>
            <a:r>
              <a:rPr lang="en" sz="1100"/>
              <a:t>)</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lang="en" sz="1100"/>
              <a:t>Wrong information gathered (High)</a:t>
            </a:r>
            <a:endParaRPr sz="1100"/>
          </a:p>
          <a:p>
            <a:pPr indent="-298450" lvl="0" marL="457200" marR="0" rtl="0" algn="l">
              <a:lnSpc>
                <a:spcPct val="115000"/>
              </a:lnSpc>
              <a:spcBef>
                <a:spcPts val="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Personel</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Presenter becomes ill on presenting day.</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Team member becomes unable to work</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Possible lack of transparency</a:t>
            </a:r>
            <a:endParaRPr b="0" i="0" sz="1100" u="none" cap="none" strike="noStrike">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Workload</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Work packages that take longer than estimated.</a:t>
            </a:r>
            <a:endParaRPr b="0" i="0" sz="1100" u="none" cap="none" strike="noStrike">
              <a:solidFill>
                <a:schemeClr val="dk2"/>
              </a:solidFill>
              <a:latin typeface="Arial"/>
              <a:ea typeface="Arial"/>
              <a:cs typeface="Arial"/>
              <a:sym typeface="Arial"/>
            </a:endParaRPr>
          </a:p>
        </p:txBody>
      </p:sp>
      <p:sp>
        <p:nvSpPr>
          <p:cNvPr id="87" name="Shape 87"/>
          <p:cNvSpPr txBox="1"/>
          <p:nvPr>
            <p:ph idx="1" type="body"/>
          </p:nvPr>
        </p:nvSpPr>
        <p:spPr>
          <a:xfrm>
            <a:off x="4092075" y="1152475"/>
            <a:ext cx="49587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100" u="none" cap="none" strike="noStrike">
                <a:solidFill>
                  <a:schemeClr val="dk2"/>
                </a:solidFill>
                <a:latin typeface="Arial"/>
                <a:ea typeface="Arial"/>
                <a:cs typeface="Arial"/>
                <a:sym typeface="Arial"/>
              </a:rPr>
              <a:t>Status</a:t>
            </a:r>
            <a:endParaRPr b="0" i="0" sz="1100" u="none" cap="none" strike="noStrike">
              <a:solidFill>
                <a:schemeClr val="dk2"/>
              </a:solidFill>
              <a:latin typeface="Arial"/>
              <a:ea typeface="Arial"/>
              <a:cs typeface="Arial"/>
              <a:sym typeface="Arial"/>
            </a:endParaRPr>
          </a:p>
          <a:p>
            <a:pPr indent="-298450" lvl="0" marL="457200" marR="0" rtl="0" algn="l">
              <a:lnSpc>
                <a:spcPct val="115000"/>
              </a:lnSpc>
              <a:spcBef>
                <a:spcPts val="160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Information</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lang="en" sz="1100"/>
              <a:t>Reviewing sources as a group before confirmation</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Collected</a:t>
            </a:r>
            <a:r>
              <a:rPr lang="en" sz="1100"/>
              <a:t> more </a:t>
            </a:r>
            <a:r>
              <a:rPr b="0" i="0" lang="en" sz="1100" u="none" cap="none" strike="noStrike">
                <a:solidFill>
                  <a:schemeClr val="dk2"/>
                </a:solidFill>
                <a:latin typeface="Arial"/>
                <a:ea typeface="Arial"/>
                <a:cs typeface="Arial"/>
                <a:sym typeface="Arial"/>
              </a:rPr>
              <a:t>sources and summarized them.</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lang="en" sz="1100"/>
              <a:t>Had extra group meeting time dedicated to resolving the issues</a:t>
            </a:r>
            <a:endParaRPr sz="1100"/>
          </a:p>
          <a:p>
            <a:pPr indent="-298450" lvl="0" marL="457200" marR="0" rtl="0" algn="l">
              <a:lnSpc>
                <a:spcPct val="115000"/>
              </a:lnSpc>
              <a:spcBef>
                <a:spcPts val="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Personel</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Pass the ball presentation style, anyone will be able to step in</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We have planned to cover for each other and are familiar with all the information that each team member has gathered</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Created Team Rules document and that we all signed</a:t>
            </a:r>
            <a:endParaRPr b="0" i="0" sz="1100" u="none" cap="none" strike="noStrike">
              <a:solidFill>
                <a:schemeClr val="dk2"/>
              </a:solidFill>
              <a:latin typeface="Arial"/>
              <a:ea typeface="Arial"/>
              <a:cs typeface="Arial"/>
              <a:sym typeface="Arial"/>
            </a:endParaRPr>
          </a:p>
          <a:p>
            <a:pPr indent="-298450" lvl="0" marL="457200" marR="0" rtl="0" algn="l">
              <a:lnSpc>
                <a:spcPct val="115000"/>
              </a:lnSpc>
              <a:spcBef>
                <a:spcPts val="0"/>
              </a:spcBef>
              <a:spcAft>
                <a:spcPts val="0"/>
              </a:spcAft>
              <a:buClr>
                <a:schemeClr val="dk2"/>
              </a:buClr>
              <a:buSzPts val="1100"/>
              <a:buFont typeface="Arial"/>
              <a:buAutoNum type="arabicPeriod"/>
            </a:pPr>
            <a:r>
              <a:rPr b="0" i="0" lang="en" sz="1100" u="none" cap="none" strike="noStrike">
                <a:solidFill>
                  <a:schemeClr val="dk2"/>
                </a:solidFill>
                <a:latin typeface="Arial"/>
                <a:ea typeface="Arial"/>
                <a:cs typeface="Arial"/>
                <a:sym typeface="Arial"/>
              </a:rPr>
              <a:t>Workload</a:t>
            </a:r>
            <a:endParaRPr b="0" i="0" sz="1100" u="none" cap="none" strike="noStrike">
              <a:solidFill>
                <a:schemeClr val="dk2"/>
              </a:solidFill>
              <a:latin typeface="Arial"/>
              <a:ea typeface="Arial"/>
              <a:cs typeface="Arial"/>
              <a:sym typeface="Arial"/>
            </a:endParaRPr>
          </a:p>
          <a:p>
            <a:pPr indent="-298450" lvl="1" marL="914400" marR="0" rtl="0" algn="l">
              <a:lnSpc>
                <a:spcPct val="115000"/>
              </a:lnSpc>
              <a:spcBef>
                <a:spcPts val="0"/>
              </a:spcBef>
              <a:spcAft>
                <a:spcPts val="0"/>
              </a:spcAft>
              <a:buClr>
                <a:schemeClr val="dk2"/>
              </a:buClr>
              <a:buSzPts val="1100"/>
              <a:buFont typeface="Arial"/>
              <a:buAutoNum type="alphaLcPeriod"/>
            </a:pPr>
            <a:r>
              <a:rPr b="0" i="0" lang="en" sz="1100" u="none" cap="none" strike="noStrike">
                <a:solidFill>
                  <a:schemeClr val="dk2"/>
                </a:solidFill>
                <a:latin typeface="Arial"/>
                <a:ea typeface="Arial"/>
                <a:cs typeface="Arial"/>
                <a:sym typeface="Arial"/>
              </a:rPr>
              <a:t>Some work packages took less time to complete than expected, offsetting the packages that took longer than estimated to complete.</a:t>
            </a:r>
            <a:endParaRPr b="0" i="0" sz="1100" u="none" cap="none" strike="noStrike">
              <a:solidFill>
                <a:schemeClr val="dk2"/>
              </a:solidFill>
              <a:latin typeface="Arial"/>
              <a:ea typeface="Arial"/>
              <a:cs typeface="Arial"/>
              <a:sym typeface="Arial"/>
            </a:endParaRPr>
          </a:p>
          <a:p>
            <a:pPr indent="457200" lvl="0" marL="0" marR="0" rtl="0" algn="l">
              <a:lnSpc>
                <a:spcPct val="115000"/>
              </a:lnSpc>
              <a:spcBef>
                <a:spcPts val="1600"/>
              </a:spcBef>
              <a:spcAft>
                <a:spcPts val="1600"/>
              </a:spcAft>
              <a:buClr>
                <a:schemeClr val="dk2"/>
              </a:buClr>
              <a:buSzPts val="1800"/>
              <a:buFont typeface="Arial"/>
              <a:buNone/>
            </a:pPr>
            <a:r>
              <a:t/>
            </a:r>
            <a:endParaRPr b="0" i="0" sz="11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Traditional vs. Agile</a:t>
            </a:r>
            <a:endParaRPr/>
          </a:p>
        </p:txBody>
      </p:sp>
      <p:sp>
        <p:nvSpPr>
          <p:cNvPr id="93" name="Shape 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sz="1400"/>
              <a:t>Work breakdown structures are more detailed compared to product backlogs, such as providing an estimate on the number of hours required to complete each package. Product backlogs provide more abstract details in comparison.</a:t>
            </a:r>
            <a:endParaRPr sz="1400"/>
          </a:p>
          <a:p>
            <a:pPr indent="-317500" lvl="0" marL="457200" rtl="0">
              <a:spcBef>
                <a:spcPts val="0"/>
              </a:spcBef>
              <a:spcAft>
                <a:spcPts val="0"/>
              </a:spcAft>
              <a:buSzPts val="1400"/>
              <a:buChar char="●"/>
            </a:pPr>
            <a:r>
              <a:rPr lang="en" sz="1400"/>
              <a:t>One of the reasons why there is no equivalent of a activity network in an agile method is that activity methods are fairly inflexible, while agile methods are all about being flexible. Activity nodes must be completed before moving onto the next one.</a:t>
            </a:r>
            <a:endParaRPr sz="1400"/>
          </a:p>
          <a:p>
            <a:pPr indent="-317500" lvl="0" marL="457200" rtl="0">
              <a:spcBef>
                <a:spcPts val="0"/>
              </a:spcBef>
              <a:spcAft>
                <a:spcPts val="0"/>
              </a:spcAft>
              <a:buSzPts val="1400"/>
              <a:buChar char="●"/>
            </a:pPr>
            <a:r>
              <a:rPr lang="en" sz="1400"/>
              <a:t>The burndown chart gives a much clearer visual on the status of objectives, and gets across the information immediately compared to an EVM chart.</a:t>
            </a:r>
            <a:endParaRPr sz="1400"/>
          </a:p>
          <a:p>
            <a:pPr indent="-317500" lvl="0" marL="457200" rtl="0">
              <a:spcBef>
                <a:spcPts val="0"/>
              </a:spcBef>
              <a:spcAft>
                <a:spcPts val="0"/>
              </a:spcAft>
              <a:buSzPts val="1400"/>
              <a:buChar char="●"/>
            </a:pPr>
            <a:r>
              <a:rPr lang="en" sz="1400"/>
              <a:t>The approach our team prefers is the agile methods. The traditional methods, even though they provided more of a structure for our team, were more inflexible to work with in comparison to agile methods. There were frequent times where we could not work on the project because another part was left unfinished.</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