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ab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bold.fntdata"/><Relationship Id="rId14" Type="http://schemas.openxmlformats.org/officeDocument/2006/relationships/font" Target="fonts/Cabin-regular.fntdata"/><Relationship Id="rId17" Type="http://schemas.openxmlformats.org/officeDocument/2006/relationships/font" Target="fonts/Cabin-boldItalic.fntdata"/><Relationship Id="rId16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581191" y="685800"/>
            <a:ext cx="109935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THERAC-25 CASE STUDY									</a:t>
            </a:r>
            <a:r>
              <a:rPr b="0" i="0" lang="en-GB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26 Janu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ary 2018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800446" y="1631176"/>
            <a:ext cx="1050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GB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9 </a:t>
            </a:r>
            <a:endParaRPr b="0" i="0" sz="16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761451" y="2006775"/>
            <a:ext cx="30963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GB" sz="1600">
                <a:solidFill>
                  <a:schemeClr val="dk1"/>
                </a:solidFill>
              </a:rPr>
              <a:t>airo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</a:t>
            </a:r>
            <a:r>
              <a:rPr lang="en-GB" sz="1600">
                <a:solidFill>
                  <a:schemeClr val="dk1"/>
                </a:solidFill>
              </a:rPr>
              <a:t>alarza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Br</a:t>
            </a:r>
            <a:r>
              <a:rPr lang="en-GB" sz="1600">
                <a:solidFill>
                  <a:schemeClr val="dk1"/>
                </a:solidFill>
              </a:rPr>
              <a:t>enden Pace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600">
                <a:solidFill>
                  <a:schemeClr val="dk1"/>
                </a:solidFill>
              </a:rPr>
              <a:t>lex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lang="en-GB" sz="1600">
                <a:solidFill>
                  <a:schemeClr val="dk1"/>
                </a:solidFill>
              </a:rPr>
              <a:t>undin</a:t>
            </a:r>
            <a:r>
              <a:rPr lang="en-GB"/>
              <a:t>         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1600">
                <a:solidFill>
                  <a:schemeClr val="dk1"/>
                </a:solidFill>
              </a:rPr>
              <a:t>aniel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>
                <a:solidFill>
                  <a:schemeClr val="dk1"/>
                </a:solidFill>
              </a:rPr>
              <a:t>Park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0312400" y="936600"/>
            <a:ext cx="1790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se4381t01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69550" y="661506"/>
            <a:ext cx="12192000" cy="624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2377" y="614407"/>
            <a:ext cx="3707400" cy="56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text on a white background&#10;&#10;Description generated with high confidence"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4737" y="1111641"/>
            <a:ext cx="6443389" cy="465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495931" y="5856847"/>
            <a:ext cx="674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581194" y="2285477"/>
            <a:ext cx="53931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indent="-322072" lvl="1" marL="914400" rtl="0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Classic case study [1]</a:t>
            </a:r>
            <a:endParaRPr/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Software use in medical field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Font typeface="Arial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Involved radiation therapy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One of the most well known killer Software bugs [1]</a:t>
            </a:r>
            <a:endParaRPr/>
          </a:p>
          <a:p>
            <a:pPr indent="-322072" lvl="1" marL="914400" rtl="0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Resulted in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00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6 massive radiation overdoses [2]</a:t>
            </a:r>
            <a:endParaRPr/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Two deaths</a:t>
            </a:r>
            <a:endParaRPr/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Four lifelong injuries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 1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5435" lvl="0" marL="3054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Engineering on Safety interlocks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684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 thought to be solely a hardware problem since AECL believed that was the only way the machine could malfunction was due to the microswitches inside being out of place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684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Actually found to be a combination of both a software and a hardware error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11" lvl="2" marL="899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 condition definition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dependent on event timing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Fails when events don’t follow programmers anticipation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 condition here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enters radiation level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Magnets start to 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 displays safe radiation level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accepts display output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setting flips back to harmful level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happened on a specific input set from operator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 2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5435" lvl="0" marL="3054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Supervision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2"/>
              <a:buFont typeface="Arial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quality assurance manager was apparently unaware that some Therac-20 routines were also used in the Therac-25”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 related to one of the Therac-25 accidents was found in the Therac-20 software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2"/>
              <a:buFont typeface="Arial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 know that the software for the Therac-25 was developed by a single person, over a period of several years.”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 of AECL employees, questioned under investigation, could provide any information about programmer education or experience.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Modifications in software allow for concurrent access to shared memory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means that there is no real synchronization aside from data stored in shared variables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 3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5435" lvl="0" marL="3054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nadequate Testing and Documentation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2"/>
              <a:buFont typeface="Arial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of test cases (if any)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tree used for safety analysis (software excluded)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 made in analysis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testing done as a system under integrated system tests and little done for unit and software testing [1]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2"/>
              <a:buFont typeface="Arial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of documentation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Apparently, very little software documentation was produced during development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AECL response also seems to point out an apparent lack of documentation on software specifications and a software test plan.” - 1986 internal FDA memo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for Therac-20 and Therac-6 was reused for Therac-25 [1]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2"/>
                </a:solidFill>
              </a:rPr>
              <a:t>Management Problems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756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Relying on Software for Safety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Race condition between keyboard and magnets</a:t>
            </a:r>
            <a:endParaRPr/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Lack of Supervision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Resulted in Software reuse</a:t>
            </a:r>
            <a:endParaRPr/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Inadequate Testing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Assumptions made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Spare documentation</a:t>
            </a:r>
            <a:endParaRPr/>
          </a:p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2"/>
                </a:solidFill>
              </a:rPr>
              <a:t>Management Improvements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Shape 140"/>
          <p:cNvSpPr txBox="1"/>
          <p:nvPr>
            <p:ph idx="4" type="body"/>
          </p:nvPr>
        </p:nvSpPr>
        <p:spPr>
          <a:xfrm>
            <a:off x="6217609" y="2926052"/>
            <a:ext cx="53931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756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Combine  Software and Physical Safety mechanisms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Mechanical failsafe</a:t>
            </a:r>
            <a:endParaRPr/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Monitor development through life cycle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Follow ups with Senior Developers</a:t>
            </a:r>
            <a:endParaRPr/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Test and document to industry standard 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Especially for life critical systems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38150" y="2038350"/>
            <a:ext cx="11296650" cy="447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[1] N. G. Leveson and C. S. Turner, "An investigation of the Therac-25    accidents," in Computer, vol. 26, no. 7, pp. 18-41, July 1993.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GB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>
                <a:solidFill>
                  <a:schemeClr val="dk1"/>
                </a:solidFill>
              </a:rPr>
              <a:t>2</a:t>
            </a:r>
            <a:r>
              <a:rPr lang="en-GB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ADAM FABIO, "KILLED BY A MACHINE: THE THERAC-25", HACKADAY, 2018. [ONLINE]. AVAILABLE AT: HTTPS://HACKADAY.COM/2015/10/26/KILLED-BY-A-MACHINE-THE-THERAC-25. [ACCESSED: 27- JAN- 2018].​</a:t>
            </a:r>
            <a:endParaRPr/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GB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>
                <a:solidFill>
                  <a:schemeClr val="dk1"/>
                </a:solidFill>
              </a:rPr>
              <a:t>3</a:t>
            </a:r>
            <a:r>
              <a:rPr lang="en-GB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CLARK TURNER, "AN INVESTIGATION OF THE THERAC-25 ACCIDENTS", HTTP://IEEEXPLORE.IEEE.ORG, 1993. [ONLINE]. AVAILABLE AT: HTTP://IEEEXPLORE.IEEE.ORG/DOCUMENT/274940. [ACCESSED: 27- JAN- 2018].​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CONTACTS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028700" y="2038350"/>
            <a:ext cx="4756464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JAIRO GALARZA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</a:rPr>
              <a:t>JR S.E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</a:rPr>
              <a:t>JXG152830@UTDALLAS.EDU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LUNDIN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JR S.E. ​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AML140830@UTDALLAS.EDU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934200" y="2038350"/>
            <a:ext cx="4554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BRENDEN PACE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S.E.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BDP16030</a:t>
            </a:r>
            <a:r>
              <a:rPr lang="en-GB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@UTDALLAS.EDU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DANIEL PARK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JR S.E.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DXP123230</a:t>
            </a:r>
            <a:r>
              <a:rPr lang="en-GB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@UTDALLAS.EDU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