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8152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T07 - Presentation</a:t>
            </a:r>
            <a:endParaRPr/>
          </a:p>
          <a:p>
            <a:pPr indent="0" lvl="0" marL="0">
              <a:spcBef>
                <a:spcPts val="0"/>
              </a:spcBef>
              <a:spcAft>
                <a:spcPts val="0"/>
              </a:spcAft>
              <a:buNone/>
            </a:pPr>
            <a:r>
              <a:rPr lang="en" sz="3600"/>
              <a:t>Overview of ISO/IEC/IEEE 12207</a:t>
            </a:r>
            <a:endParaRPr sz="36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Team 9: Brenden Pace, Daniel Park, Alex Lundin, Jairo Galarza</a:t>
            </a:r>
            <a:endParaRPr sz="2200"/>
          </a:p>
          <a:p>
            <a:pPr indent="0" lvl="0" marL="0">
              <a:spcBef>
                <a:spcPts val="0"/>
              </a:spcBef>
              <a:spcAft>
                <a:spcPts val="0"/>
              </a:spcAft>
              <a:buNone/>
            </a:pPr>
            <a:r>
              <a:rPr lang="en" sz="2200"/>
              <a:t>SE 4381.501 </a:t>
            </a:r>
            <a:endParaRPr sz="2200"/>
          </a:p>
          <a:p>
            <a:pPr indent="0" lvl="0" marL="0">
              <a:spcBef>
                <a:spcPts val="0"/>
              </a:spcBef>
              <a:spcAft>
                <a:spcPts val="0"/>
              </a:spcAft>
              <a:buNone/>
            </a:pPr>
            <a:r>
              <a:rPr lang="en" sz="2200"/>
              <a:t>05 April 2018</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of Planning</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Part of the Primary Life Cycle: </a:t>
            </a:r>
            <a:endParaRPr/>
          </a:p>
          <a:p>
            <a:pPr indent="-342900" lvl="1" marL="914400" rtl="0">
              <a:spcBef>
                <a:spcPts val="0"/>
              </a:spcBef>
              <a:spcAft>
                <a:spcPts val="0"/>
              </a:spcAft>
              <a:buSzPts val="1800"/>
              <a:buChar char="○"/>
            </a:pPr>
            <a:r>
              <a:rPr lang="en" sz="1800"/>
              <a:t>5.1 </a:t>
            </a:r>
            <a:r>
              <a:rPr lang="en" sz="1800"/>
              <a:t>Acquisition</a:t>
            </a:r>
            <a:r>
              <a:rPr lang="en" sz="1800"/>
              <a:t> and 5.2 Supply</a:t>
            </a:r>
            <a:endParaRPr sz="1800"/>
          </a:p>
          <a:p>
            <a:pPr indent="-342900" lvl="0" marL="457200" rtl="0">
              <a:spcBef>
                <a:spcPts val="0"/>
              </a:spcBef>
              <a:spcAft>
                <a:spcPts val="0"/>
              </a:spcAft>
              <a:buSzPts val="1800"/>
              <a:buChar char="●"/>
            </a:pPr>
            <a:r>
              <a:rPr lang="en"/>
              <a:t>Main roles, </a:t>
            </a:r>
            <a:r>
              <a:rPr lang="en"/>
              <a:t>acquirer</a:t>
            </a:r>
            <a:r>
              <a:rPr lang="en"/>
              <a:t> and supplier</a:t>
            </a:r>
            <a:endParaRPr/>
          </a:p>
          <a:p>
            <a:pPr indent="-342900" lvl="0" marL="457200" rtl="0">
              <a:spcBef>
                <a:spcPts val="0"/>
              </a:spcBef>
              <a:spcAft>
                <a:spcPts val="0"/>
              </a:spcAft>
              <a:buSzPts val="1800"/>
              <a:buChar char="●"/>
            </a:pPr>
            <a:r>
              <a:rPr lang="en"/>
              <a:t>Starts with the </a:t>
            </a:r>
            <a:r>
              <a:rPr lang="en"/>
              <a:t>acquirer</a:t>
            </a:r>
            <a:r>
              <a:rPr lang="en"/>
              <a:t> realizing a need for the software</a:t>
            </a:r>
            <a:endParaRPr/>
          </a:p>
          <a:p>
            <a:pPr indent="-342900" lvl="0" marL="457200" rtl="0">
              <a:spcBef>
                <a:spcPts val="0"/>
              </a:spcBef>
              <a:spcAft>
                <a:spcPts val="0"/>
              </a:spcAft>
              <a:buSzPts val="1800"/>
              <a:buChar char="●"/>
            </a:pPr>
            <a:r>
              <a:rPr lang="en"/>
              <a:t>Contract developed and sent to a supplier</a:t>
            </a:r>
            <a:endParaRPr/>
          </a:p>
          <a:p>
            <a:pPr indent="-342900" lvl="0" marL="457200" rtl="0">
              <a:spcBef>
                <a:spcPts val="0"/>
              </a:spcBef>
              <a:spcAft>
                <a:spcPts val="0"/>
              </a:spcAft>
              <a:buSzPts val="1800"/>
              <a:buChar char="●"/>
            </a:pPr>
            <a:r>
              <a:rPr lang="en"/>
              <a:t>A software life cycle process will be chosen based on the contract</a:t>
            </a:r>
            <a:r>
              <a:rPr lang="en"/>
              <a:t> that defines these software requirements</a:t>
            </a:r>
            <a:endParaRPr/>
          </a:p>
          <a:p>
            <a:pPr indent="-342900" lvl="0" marL="457200" rtl="0">
              <a:spcBef>
                <a:spcPts val="0"/>
              </a:spcBef>
              <a:spcAft>
                <a:spcPts val="0"/>
              </a:spcAft>
              <a:buSzPts val="1800"/>
              <a:buChar char="●"/>
            </a:pPr>
            <a:r>
              <a:rPr lang="en"/>
              <a:t>Plans can then start to be developed based on the requirements, these plans can be tracked through to a deliverable product, allowing us to identify risks.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of Tracking Progress</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Allows to give better estimates and plans for project process.</a:t>
            </a:r>
            <a:endParaRPr/>
          </a:p>
          <a:p>
            <a:pPr indent="0" lvl="0" marL="0">
              <a:spcBef>
                <a:spcPts val="1600"/>
              </a:spcBef>
              <a:spcAft>
                <a:spcPts val="0"/>
              </a:spcAft>
              <a:buNone/>
            </a:pPr>
            <a:r>
              <a:rPr lang="en"/>
              <a:t>Two main topics to consider:</a:t>
            </a:r>
            <a:endParaRPr/>
          </a:p>
          <a:p>
            <a:pPr indent="-342900" lvl="0" marL="457200" rtl="0">
              <a:spcBef>
                <a:spcPts val="1600"/>
              </a:spcBef>
              <a:spcAft>
                <a:spcPts val="0"/>
              </a:spcAft>
              <a:buSzPts val="1800"/>
              <a:buAutoNum type="arabicParenR"/>
            </a:pPr>
            <a:r>
              <a:rPr lang="en"/>
              <a:t>Data type to track</a:t>
            </a:r>
            <a:endParaRPr/>
          </a:p>
          <a:p>
            <a:pPr indent="-342900" lvl="0" marL="457200" rtl="0">
              <a:spcBef>
                <a:spcPts val="0"/>
              </a:spcBef>
              <a:spcAft>
                <a:spcPts val="0"/>
              </a:spcAft>
              <a:buSzPts val="1800"/>
              <a:buAutoNum type="arabicParenR"/>
            </a:pPr>
            <a:r>
              <a:rPr lang="en"/>
              <a:t>How data is tracked</a:t>
            </a:r>
            <a:endParaRPr/>
          </a:p>
          <a:p>
            <a:pPr indent="0" lvl="0" marL="0" rtl="0">
              <a:spcBef>
                <a:spcPts val="1600"/>
              </a:spcBef>
              <a:spcAft>
                <a:spcPts val="0"/>
              </a:spcAft>
              <a:buNone/>
            </a:pPr>
            <a:r>
              <a:rPr lang="en"/>
              <a:t>Software Configuration Management (SCM) Plans define such requirements.</a:t>
            </a:r>
            <a:endParaRPr/>
          </a:p>
          <a:p>
            <a:pPr indent="0" lvl="0" marL="0">
              <a:spcBef>
                <a:spcPts val="1600"/>
              </a:spcBef>
              <a:spcAft>
                <a:spcPts val="1600"/>
              </a:spcAft>
              <a:buNone/>
            </a:pPr>
            <a:r>
              <a:rPr lang="en"/>
              <a:t>Having unambiguous requirements allows us to track the project progress easier.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31" name="Shape 13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Huge scope</a:t>
            </a:r>
            <a:endParaRPr/>
          </a:p>
          <a:p>
            <a:pPr indent="-342900" lvl="1" marL="914400" rtl="0">
              <a:spcBef>
                <a:spcPts val="0"/>
              </a:spcBef>
              <a:spcAft>
                <a:spcPts val="0"/>
              </a:spcAft>
              <a:buSzPts val="1800"/>
              <a:buChar char="○"/>
            </a:pPr>
            <a:r>
              <a:rPr lang="en" sz="1800"/>
              <a:t>12207 gives high level overview of life cycles</a:t>
            </a:r>
            <a:endParaRPr sz="1800"/>
          </a:p>
          <a:p>
            <a:pPr indent="-342900" lvl="1" marL="914400" rtl="0">
              <a:spcBef>
                <a:spcPts val="0"/>
              </a:spcBef>
              <a:spcAft>
                <a:spcPts val="0"/>
              </a:spcAft>
              <a:buSzPts val="1800"/>
              <a:buChar char="○"/>
            </a:pPr>
            <a:r>
              <a:rPr lang="en" sz="1800"/>
              <a:t>12207.1 focuses on data</a:t>
            </a:r>
            <a:endParaRPr sz="1800"/>
          </a:p>
          <a:p>
            <a:pPr indent="-342900" lvl="1" marL="914400" rtl="0">
              <a:spcBef>
                <a:spcPts val="0"/>
              </a:spcBef>
              <a:spcAft>
                <a:spcPts val="0"/>
              </a:spcAft>
              <a:buSzPts val="1800"/>
              <a:buChar char="○"/>
            </a:pPr>
            <a:r>
              <a:rPr lang="en" sz="1800"/>
              <a:t>12207.2 focuses on implementation</a:t>
            </a:r>
            <a:endParaRPr sz="1800"/>
          </a:p>
          <a:p>
            <a:pPr indent="-342900" lvl="1" marL="914400" rtl="0">
              <a:spcBef>
                <a:spcPts val="0"/>
              </a:spcBef>
              <a:spcAft>
                <a:spcPts val="0"/>
              </a:spcAft>
              <a:buSzPts val="1800"/>
              <a:buChar char="○"/>
            </a:pPr>
            <a:r>
              <a:rPr lang="en" sz="1800"/>
              <a:t>references give exact descriptions of required documents</a:t>
            </a:r>
            <a:endParaRPr sz="1800"/>
          </a:p>
          <a:p>
            <a:pPr indent="0" lvl="0" marL="457200" rtl="0">
              <a:spcBef>
                <a:spcPts val="1600"/>
              </a:spcBef>
              <a:spcAft>
                <a:spcPts val="0"/>
              </a:spcAft>
              <a:buNone/>
            </a:pPr>
            <a:r>
              <a:t/>
            </a:r>
            <a:endParaRPr sz="1800"/>
          </a:p>
          <a:p>
            <a:pPr indent="-342900" lvl="0" marL="457200" rtl="0">
              <a:spcBef>
                <a:spcPts val="1600"/>
              </a:spcBef>
              <a:spcAft>
                <a:spcPts val="0"/>
              </a:spcAft>
              <a:buSzPts val="1800"/>
              <a:buChar char="●"/>
            </a:pPr>
            <a:r>
              <a:rPr lang="en"/>
              <a:t>The main points of 12207 cover:</a:t>
            </a:r>
            <a:endParaRPr/>
          </a:p>
          <a:p>
            <a:pPr indent="-342900" lvl="1" marL="914400" rtl="0">
              <a:spcBef>
                <a:spcPts val="0"/>
              </a:spcBef>
              <a:spcAft>
                <a:spcPts val="0"/>
              </a:spcAft>
              <a:buSzPts val="1800"/>
              <a:buChar char="○"/>
            </a:pPr>
            <a:r>
              <a:rPr lang="en" sz="1800"/>
              <a:t>management </a:t>
            </a:r>
            <a:endParaRPr sz="1800"/>
          </a:p>
          <a:p>
            <a:pPr indent="-342900" lvl="1" marL="914400" rtl="0">
              <a:spcBef>
                <a:spcPts val="0"/>
              </a:spcBef>
              <a:spcAft>
                <a:spcPts val="0"/>
              </a:spcAft>
              <a:buSzPts val="1800"/>
              <a:buChar char="○"/>
            </a:pPr>
            <a:r>
              <a:rPr lang="en" sz="1800"/>
              <a:t>documentation practices</a:t>
            </a:r>
            <a:endParaRPr sz="1800"/>
          </a:p>
          <a:p>
            <a:pPr indent="-342900" lvl="1" marL="914400">
              <a:spcBef>
                <a:spcPts val="0"/>
              </a:spcBef>
              <a:spcAft>
                <a:spcPts val="0"/>
              </a:spcAft>
              <a:buSzPts val="1800"/>
              <a:buChar char="○"/>
            </a:pPr>
            <a:r>
              <a:rPr lang="en" sz="1800"/>
              <a:t>compliance with this International Standard.</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a:t>
            </a:r>
            <a:r>
              <a:rPr lang="en"/>
              <a:t>1/2</a:t>
            </a:r>
            <a:r>
              <a:rPr lang="en"/>
              <a:t>)</a:t>
            </a:r>
            <a:endParaRPr/>
          </a:p>
        </p:txBody>
      </p:sp>
      <p:sp>
        <p:nvSpPr>
          <p:cNvPr id="137" name="Shape 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400">
                <a:solidFill>
                  <a:schemeClr val="dk1"/>
                </a:solidFill>
              </a:rPr>
              <a:t>[1] 12207 IEEE Information technology Software life cycle processes. IEEE / Institute of Electrical </a:t>
            </a:r>
            <a:endParaRPr sz="1400">
              <a:solidFill>
                <a:schemeClr val="dk1"/>
              </a:solidFill>
            </a:endParaRPr>
          </a:p>
          <a:p>
            <a:pPr indent="0" lvl="0" marL="457200" rtl="0">
              <a:lnSpc>
                <a:spcPct val="100000"/>
              </a:lnSpc>
              <a:spcBef>
                <a:spcPts val="800"/>
              </a:spcBef>
              <a:spcAft>
                <a:spcPts val="0"/>
              </a:spcAft>
              <a:buClr>
                <a:schemeClr val="dk1"/>
              </a:buClr>
              <a:buSzPts val="1100"/>
              <a:buFont typeface="Arial"/>
              <a:buNone/>
            </a:pPr>
            <a:r>
              <a:rPr lang="en" sz="1400">
                <a:solidFill>
                  <a:schemeClr val="dk1"/>
                </a:solidFill>
              </a:rPr>
              <a:t>And Electronics Engineers Incorporated, 1995.</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rPr lang="en" sz="1400">
                <a:solidFill>
                  <a:schemeClr val="dk1"/>
                </a:solidFill>
              </a:rPr>
              <a:t>[2] 830-1998 IEEE Recommended Practice for Software Requirements Specifications. IEEE / Institute of Electrical </a:t>
            </a:r>
            <a:endParaRPr sz="1400">
              <a:solidFill>
                <a:schemeClr val="dk1"/>
              </a:solidFill>
            </a:endParaRPr>
          </a:p>
          <a:p>
            <a:pPr indent="0" lvl="0" marL="457200" rtl="0">
              <a:lnSpc>
                <a:spcPct val="100000"/>
              </a:lnSpc>
              <a:spcBef>
                <a:spcPts val="800"/>
              </a:spcBef>
              <a:spcAft>
                <a:spcPts val="0"/>
              </a:spcAft>
              <a:buClr>
                <a:schemeClr val="dk1"/>
              </a:buClr>
              <a:buSzPts val="1100"/>
              <a:buFont typeface="Arial"/>
              <a:buNone/>
            </a:pPr>
            <a:r>
              <a:rPr lang="en" sz="1400">
                <a:solidFill>
                  <a:schemeClr val="dk1"/>
                </a:solidFill>
              </a:rPr>
              <a:t>And Electronics Engineers Incorporated, 1998.</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rPr lang="en" sz="1400">
                <a:solidFill>
                  <a:schemeClr val="dk1"/>
                </a:solidFill>
              </a:rPr>
              <a:t>[3]1058-1098 IEEE Standard for Software Project Management Plans. IEEE / Institute of Electrical And Electronics </a:t>
            </a:r>
            <a:endParaRPr sz="1400">
              <a:solidFill>
                <a:schemeClr val="dk1"/>
              </a:solidFill>
            </a:endParaRPr>
          </a:p>
          <a:p>
            <a:pPr indent="0" lvl="0" marL="457200" rtl="0">
              <a:lnSpc>
                <a:spcPct val="100000"/>
              </a:lnSpc>
              <a:spcBef>
                <a:spcPts val="800"/>
              </a:spcBef>
              <a:spcAft>
                <a:spcPts val="800"/>
              </a:spcAft>
              <a:buClr>
                <a:schemeClr val="dk1"/>
              </a:buClr>
              <a:buSzPts val="1100"/>
              <a:buFont typeface="Arial"/>
              <a:buNone/>
            </a:pPr>
            <a:r>
              <a:rPr lang="en" sz="1400">
                <a:solidFill>
                  <a:schemeClr val="dk1"/>
                </a:solidFill>
              </a:rPr>
              <a:t>Engineers Incorporated, 1998.</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(2/2)</a:t>
            </a:r>
            <a:endParaRPr/>
          </a:p>
        </p:txBody>
      </p:sp>
      <p:sp>
        <p:nvSpPr>
          <p:cNvPr id="143" name="Shape 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nSpc>
                <a:spcPct val="100000"/>
              </a:lnSpc>
              <a:spcBef>
                <a:spcPts val="0"/>
              </a:spcBef>
              <a:spcAft>
                <a:spcPts val="0"/>
              </a:spcAft>
              <a:buClr>
                <a:schemeClr val="dk1"/>
              </a:buClr>
              <a:buSzPts val="1100"/>
              <a:buFont typeface="Arial"/>
              <a:buNone/>
            </a:pPr>
            <a:r>
              <a:rPr lang="en" sz="1400">
                <a:solidFill>
                  <a:schemeClr val="dk1"/>
                </a:solidFill>
              </a:rPr>
              <a:t>[4] 828-1998 IEEE Standard for Software Configuration Management Plans. IEEE / Institute of Electrical And</a:t>
            </a:r>
            <a:endParaRPr sz="1400">
              <a:solidFill>
                <a:schemeClr val="dk1"/>
              </a:solidFill>
            </a:endParaRPr>
          </a:p>
          <a:p>
            <a:pPr indent="0" lvl="0" marL="457200" rtl="0">
              <a:lnSpc>
                <a:spcPct val="100000"/>
              </a:lnSpc>
              <a:spcBef>
                <a:spcPts val="800"/>
              </a:spcBef>
              <a:spcAft>
                <a:spcPts val="0"/>
              </a:spcAft>
              <a:buClr>
                <a:schemeClr val="dk1"/>
              </a:buClr>
              <a:buSzPts val="1100"/>
              <a:buFont typeface="Arial"/>
              <a:buNone/>
            </a:pPr>
            <a:r>
              <a:rPr lang="en" sz="1400">
                <a:solidFill>
                  <a:schemeClr val="dk1"/>
                </a:solidFill>
              </a:rPr>
              <a:t>Electronics Engineers Incorporated, 1998.</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rPr lang="en" sz="1400">
                <a:solidFill>
                  <a:schemeClr val="dk1"/>
                </a:solidFill>
              </a:rPr>
              <a:t>[5] 12207.1 IEEE/EIA Software life cycle processes—Life cycle data. IEEE / Institute of Electrical And</a:t>
            </a:r>
            <a:endParaRPr sz="1400">
              <a:solidFill>
                <a:schemeClr val="dk1"/>
              </a:solidFill>
            </a:endParaRPr>
          </a:p>
          <a:p>
            <a:pPr indent="0" lvl="0" marL="457200" rtl="0">
              <a:lnSpc>
                <a:spcPct val="100000"/>
              </a:lnSpc>
              <a:spcBef>
                <a:spcPts val="800"/>
              </a:spcBef>
              <a:spcAft>
                <a:spcPts val="0"/>
              </a:spcAft>
              <a:buClr>
                <a:schemeClr val="dk1"/>
              </a:buClr>
              <a:buSzPts val="1100"/>
              <a:buFont typeface="Arial"/>
              <a:buNone/>
            </a:pPr>
            <a:r>
              <a:rPr lang="en" sz="1400">
                <a:solidFill>
                  <a:schemeClr val="dk1"/>
                </a:solidFill>
              </a:rPr>
              <a:t>Electronics Engineers Incorporated, 1998.</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rPr lang="en" sz="1400">
                <a:solidFill>
                  <a:schemeClr val="dk1"/>
                </a:solidFill>
              </a:rPr>
              <a:t>[6] P. Bourque and R. E. Fairley, Guide to the software engineering body of knowledge: SWEBOK. Los Alamitos,</a:t>
            </a:r>
            <a:endParaRPr sz="1400">
              <a:solidFill>
                <a:schemeClr val="dk1"/>
              </a:solidFill>
            </a:endParaRPr>
          </a:p>
          <a:p>
            <a:pPr indent="0" lvl="0" marL="457200" rtl="0">
              <a:lnSpc>
                <a:spcPct val="100000"/>
              </a:lnSpc>
              <a:spcBef>
                <a:spcPts val="800"/>
              </a:spcBef>
              <a:spcAft>
                <a:spcPts val="800"/>
              </a:spcAft>
              <a:buClr>
                <a:schemeClr val="dk1"/>
              </a:buClr>
              <a:buSzPts val="1100"/>
              <a:buFont typeface="Arial"/>
              <a:buNone/>
            </a:pPr>
            <a:r>
              <a:rPr lang="en" sz="1400">
                <a:solidFill>
                  <a:schemeClr val="dk1"/>
                </a:solidFill>
              </a:rPr>
              <a:t>CA: IEEE Computer Society, 2014.</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Lessons Learned</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Brenden Pace - “Summarizing a subject may seem easy, but with so much estimating, planning, and tracking progress involved, I lost focus of the main topic. This project has helped show not only just how important documentation can help with </a:t>
            </a:r>
            <a:r>
              <a:rPr lang="en" sz="1200"/>
              <a:t>identifying</a:t>
            </a:r>
            <a:r>
              <a:rPr lang="en" sz="1200"/>
              <a:t> risks and planning for due dates, but also how difficult it can be.”</a:t>
            </a:r>
            <a:endParaRPr sz="1200"/>
          </a:p>
          <a:p>
            <a:pPr indent="0" lvl="0" marL="0">
              <a:spcBef>
                <a:spcPts val="1600"/>
              </a:spcBef>
              <a:spcAft>
                <a:spcPts val="0"/>
              </a:spcAft>
              <a:buNone/>
            </a:pPr>
            <a:r>
              <a:rPr lang="en" sz="1200"/>
              <a:t>Alex Lundin - “During the project, I learned having a team contract in place doesn’t </a:t>
            </a:r>
            <a:r>
              <a:rPr lang="en" sz="1200"/>
              <a:t>safeguard</a:t>
            </a:r>
            <a:r>
              <a:rPr lang="en" sz="1200"/>
              <a:t> against all risks. Careful risk management involves reviewing each risk on a weekly basis and how it might affect progress of future weeks. From the IEEE </a:t>
            </a:r>
            <a:r>
              <a:rPr lang="en" sz="1200"/>
              <a:t>summaries</a:t>
            </a:r>
            <a:r>
              <a:rPr lang="en" sz="1200"/>
              <a:t>, I learned how find sources efficiently on the internet. I also  learned what IEEE standard documentation practices for Software Management look and feel like. </a:t>
            </a:r>
            <a:endParaRPr sz="1200"/>
          </a:p>
          <a:p>
            <a:pPr indent="0" lvl="0" marL="0">
              <a:spcBef>
                <a:spcPts val="1600"/>
              </a:spcBef>
              <a:spcAft>
                <a:spcPts val="0"/>
              </a:spcAft>
              <a:buNone/>
            </a:pPr>
            <a:r>
              <a:rPr lang="en" sz="1200"/>
              <a:t>Daniel Park - “With regards to the IEEE standard, I learned about the importance of preventing issues as soon as possible. Which related to working on the project. As it is important to keep track of everything and to make sure that everyone is on the same track when it comes to projects like this. Clear communication is important.”</a:t>
            </a:r>
            <a:endParaRPr sz="1200"/>
          </a:p>
          <a:p>
            <a:pPr indent="0" lvl="0" marL="0">
              <a:spcBef>
                <a:spcPts val="1600"/>
              </a:spcBef>
              <a:spcAft>
                <a:spcPts val="0"/>
              </a:spcAft>
              <a:buNone/>
            </a:pPr>
            <a:r>
              <a:rPr lang="en" sz="1200"/>
              <a:t>Jairo Galarza - “Even though I have researched and learned about planning and tracking, it seems that I keep suffering the plague of student syndrome as I still need to better learn how to apply such knowledge.”</a:t>
            </a:r>
            <a:endParaRPr sz="1200"/>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71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61" name="Shape 61"/>
          <p:cNvSpPr txBox="1"/>
          <p:nvPr>
            <p:ph idx="1" type="body"/>
          </p:nvPr>
        </p:nvSpPr>
        <p:spPr>
          <a:xfrm>
            <a:off x="94750" y="619875"/>
            <a:ext cx="5856600" cy="27759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IEEE 12207, set of international standards</a:t>
            </a:r>
            <a:endParaRPr sz="2400"/>
          </a:p>
          <a:p>
            <a:pPr indent="-381000" lvl="0" marL="457200" rtl="0">
              <a:spcBef>
                <a:spcPts val="0"/>
              </a:spcBef>
              <a:spcAft>
                <a:spcPts val="0"/>
              </a:spcAft>
              <a:buSzPts val="2400"/>
              <a:buChar char="●"/>
            </a:pPr>
            <a:r>
              <a:rPr lang="en" sz="2400"/>
              <a:t>This umbrella includes 3 documents</a:t>
            </a:r>
            <a:endParaRPr sz="2400"/>
          </a:p>
          <a:p>
            <a:pPr indent="-381000" lvl="0" marL="457200" rtl="0">
              <a:spcBef>
                <a:spcPts val="0"/>
              </a:spcBef>
              <a:spcAft>
                <a:spcPts val="0"/>
              </a:spcAft>
              <a:buSzPts val="2400"/>
              <a:buChar char="●"/>
            </a:pPr>
            <a:r>
              <a:rPr lang="en" sz="2400"/>
              <a:t>They define a framework for developing software</a:t>
            </a:r>
            <a:endParaRPr sz="2400"/>
          </a:p>
          <a:p>
            <a:pPr indent="-381000" lvl="0" marL="457200" rtl="0">
              <a:spcBef>
                <a:spcPts val="0"/>
              </a:spcBef>
              <a:spcAft>
                <a:spcPts val="0"/>
              </a:spcAft>
              <a:buSzPts val="2400"/>
              <a:buChar char="●"/>
            </a:pPr>
            <a:r>
              <a:rPr lang="en" sz="2400"/>
              <a:t>Focus on software lifecycle processes</a:t>
            </a:r>
            <a:endParaRPr sz="2400"/>
          </a:p>
          <a:p>
            <a:pPr indent="-381000" lvl="0" marL="457200" rtl="0">
              <a:spcBef>
                <a:spcPts val="0"/>
              </a:spcBef>
              <a:spcAft>
                <a:spcPts val="0"/>
              </a:spcAft>
              <a:buSzPts val="2400"/>
              <a:buChar char="●"/>
            </a:pPr>
            <a:r>
              <a:rPr lang="en" sz="2400"/>
              <a:t>Originally published in 1995</a:t>
            </a:r>
            <a:endParaRPr sz="2400"/>
          </a:p>
          <a:p>
            <a:pPr indent="-381000" lvl="0" marL="457200" rtl="0">
              <a:spcBef>
                <a:spcPts val="0"/>
              </a:spcBef>
              <a:spcAft>
                <a:spcPts val="0"/>
              </a:spcAft>
              <a:buSzPts val="2400"/>
              <a:buChar char="●"/>
            </a:pPr>
            <a:r>
              <a:rPr lang="en" sz="2400"/>
              <a:t>Most recently revised in 2017</a:t>
            </a:r>
            <a:endParaRPr sz="2400"/>
          </a:p>
        </p:txBody>
      </p:sp>
      <p:sp>
        <p:nvSpPr>
          <p:cNvPr id="62" name="Shape 62"/>
          <p:cNvSpPr txBox="1"/>
          <p:nvPr>
            <p:ph idx="1" type="body"/>
          </p:nvPr>
        </p:nvSpPr>
        <p:spPr>
          <a:xfrm>
            <a:off x="5692200" y="3512825"/>
            <a:ext cx="3451800" cy="126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12207 	- Software life cycle processes</a:t>
            </a:r>
            <a:endParaRPr sz="1200"/>
          </a:p>
          <a:p>
            <a:pPr indent="0" lvl="0" marL="0">
              <a:spcBef>
                <a:spcPts val="1600"/>
              </a:spcBef>
              <a:spcAft>
                <a:spcPts val="0"/>
              </a:spcAft>
              <a:buNone/>
            </a:pPr>
            <a:r>
              <a:rPr lang="en" sz="1200"/>
              <a:t>12207.1	- Discussion of Life Cycle Data</a:t>
            </a:r>
            <a:endParaRPr sz="1200"/>
          </a:p>
          <a:p>
            <a:pPr indent="0" lvl="0" marL="0" rtl="0">
              <a:spcBef>
                <a:spcPts val="1600"/>
              </a:spcBef>
              <a:spcAft>
                <a:spcPts val="1600"/>
              </a:spcAft>
              <a:buNone/>
            </a:pPr>
            <a:r>
              <a:rPr lang="en" sz="1200"/>
              <a:t>12207.2	- Implementation considerations</a:t>
            </a:r>
            <a:endParaRPr sz="1200"/>
          </a:p>
        </p:txBody>
      </p:sp>
      <p:pic>
        <p:nvPicPr>
          <p:cNvPr id="63" name="Shape 63"/>
          <p:cNvPicPr preferRelativeResize="0"/>
          <p:nvPr/>
        </p:nvPicPr>
        <p:blipFill>
          <a:blip r:embed="rId3">
            <a:alphaModFix/>
          </a:blip>
          <a:stretch>
            <a:fillRect/>
          </a:stretch>
        </p:blipFill>
        <p:spPr>
          <a:xfrm>
            <a:off x="6759650" y="244563"/>
            <a:ext cx="2247900" cy="3209925"/>
          </a:xfrm>
          <a:prstGeom prst="rect">
            <a:avLst/>
          </a:prstGeom>
          <a:noFill/>
          <a:ln>
            <a:noFill/>
          </a:ln>
        </p:spPr>
      </p:pic>
      <p:sp>
        <p:nvSpPr>
          <p:cNvPr id="64" name="Shape 64"/>
          <p:cNvSpPr txBox="1"/>
          <p:nvPr/>
        </p:nvSpPr>
        <p:spPr>
          <a:xfrm>
            <a:off x="6187500" y="207675"/>
            <a:ext cx="2956500" cy="251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900"/>
              <a:t>https://www.pinterest.com/pin/496521927652353301/</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0950" y="96925"/>
            <a:ext cx="52155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IEEE 12207 Software Life Cycle Processes</a:t>
            </a:r>
            <a:endParaRPr/>
          </a:p>
        </p:txBody>
      </p:sp>
      <p:sp>
        <p:nvSpPr>
          <p:cNvPr id="70" name="Shape 70"/>
          <p:cNvSpPr txBox="1"/>
          <p:nvPr>
            <p:ph idx="1" type="body"/>
          </p:nvPr>
        </p:nvSpPr>
        <p:spPr>
          <a:xfrm>
            <a:off x="3928675" y="1152475"/>
            <a:ext cx="52677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main life cycles</a:t>
            </a:r>
            <a:endParaRPr/>
          </a:p>
          <a:p>
            <a:pPr indent="0" lvl="0" marL="0">
              <a:spcBef>
                <a:spcPts val="1600"/>
              </a:spcBef>
              <a:spcAft>
                <a:spcPts val="0"/>
              </a:spcAft>
              <a:buNone/>
            </a:pPr>
            <a:r>
              <a:rPr lang="en"/>
              <a:t>	Primary / Supporting / Organizational</a:t>
            </a:r>
            <a:endParaRPr/>
          </a:p>
          <a:p>
            <a:pPr indent="0" lvl="0" marL="0">
              <a:spcBef>
                <a:spcPts val="1600"/>
              </a:spcBef>
              <a:spcAft>
                <a:spcPts val="0"/>
              </a:spcAft>
              <a:buNone/>
            </a:pPr>
            <a:r>
              <a:rPr lang="en"/>
              <a:t>		resources, operation and </a:t>
            </a:r>
            <a:r>
              <a:rPr lang="en"/>
              <a:t>maintenance</a:t>
            </a:r>
            <a:endParaRPr/>
          </a:p>
          <a:p>
            <a:pPr indent="0" lvl="0" marL="0">
              <a:spcBef>
                <a:spcPts val="1600"/>
              </a:spcBef>
              <a:spcAft>
                <a:spcPts val="0"/>
              </a:spcAft>
              <a:buNone/>
            </a:pPr>
            <a:r>
              <a:rPr lang="en"/>
              <a:t>		documentation, planning</a:t>
            </a:r>
            <a:endParaRPr/>
          </a:p>
          <a:p>
            <a:pPr indent="0" lvl="0" marL="0">
              <a:spcBef>
                <a:spcPts val="1600"/>
              </a:spcBef>
              <a:spcAft>
                <a:spcPts val="0"/>
              </a:spcAft>
              <a:buNone/>
            </a:pPr>
            <a:r>
              <a:rPr lang="en"/>
              <a:t>		management, </a:t>
            </a:r>
            <a:r>
              <a:rPr lang="en"/>
              <a:t>infrastructure</a:t>
            </a:r>
            <a:r>
              <a:rPr lang="en"/>
              <a:t>, training</a:t>
            </a:r>
            <a:endParaRPr/>
          </a:p>
          <a:p>
            <a:pPr indent="0" lvl="0" marL="0">
              <a:spcBef>
                <a:spcPts val="1600"/>
              </a:spcBef>
              <a:spcAft>
                <a:spcPts val="0"/>
              </a:spcAft>
              <a:buNone/>
            </a:pPr>
            <a:r>
              <a:rPr lang="en"/>
              <a:t>	Annex</a:t>
            </a:r>
            <a:endParaRPr/>
          </a:p>
          <a:p>
            <a:pPr indent="0" lvl="0" marL="0">
              <a:spcBef>
                <a:spcPts val="1600"/>
              </a:spcBef>
              <a:spcAft>
                <a:spcPts val="1600"/>
              </a:spcAft>
              <a:buNone/>
            </a:pPr>
            <a:r>
              <a:rPr lang="en"/>
              <a:t>		Used for tailoring existing processes</a:t>
            </a:r>
            <a:endParaRPr/>
          </a:p>
        </p:txBody>
      </p:sp>
      <p:sp>
        <p:nvSpPr>
          <p:cNvPr id="71" name="Shape 71"/>
          <p:cNvSpPr txBox="1"/>
          <p:nvPr>
            <p:ph idx="1" type="body"/>
          </p:nvPr>
        </p:nvSpPr>
        <p:spPr>
          <a:xfrm>
            <a:off x="55775" y="4732000"/>
            <a:ext cx="4089600" cy="297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200"/>
              <a:t>Figure 1. Structure of the International Standard [1]</a:t>
            </a:r>
            <a:endParaRPr sz="1200"/>
          </a:p>
        </p:txBody>
      </p:sp>
      <p:pic>
        <p:nvPicPr>
          <p:cNvPr id="72" name="Shape 72"/>
          <p:cNvPicPr preferRelativeResize="0"/>
          <p:nvPr/>
        </p:nvPicPr>
        <p:blipFill>
          <a:blip r:embed="rId3">
            <a:alphaModFix/>
          </a:blip>
          <a:stretch>
            <a:fillRect/>
          </a:stretch>
        </p:blipFill>
        <p:spPr>
          <a:xfrm>
            <a:off x="131975" y="96925"/>
            <a:ext cx="3509655" cy="463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0" y="0"/>
            <a:ext cx="6067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IEEE 1058-1998 Standard for Software Project Management Plans</a:t>
            </a:r>
            <a:endParaRPr/>
          </a:p>
        </p:txBody>
      </p:sp>
      <p:sp>
        <p:nvSpPr>
          <p:cNvPr id="78" name="Shape 78"/>
          <p:cNvSpPr txBox="1"/>
          <p:nvPr>
            <p:ph idx="1" type="body"/>
          </p:nvPr>
        </p:nvSpPr>
        <p:spPr>
          <a:xfrm>
            <a:off x="71825" y="946625"/>
            <a:ext cx="61578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in the Supporting Life Cycle</a:t>
            </a:r>
            <a:endParaRPr/>
          </a:p>
          <a:p>
            <a:pPr indent="0" lvl="0" marL="0">
              <a:spcBef>
                <a:spcPts val="1600"/>
              </a:spcBef>
              <a:spcAft>
                <a:spcPts val="0"/>
              </a:spcAft>
              <a:buNone/>
            </a:pPr>
            <a:r>
              <a:rPr lang="en"/>
              <a:t>Areas of coverage for 1058</a:t>
            </a:r>
            <a:endParaRPr/>
          </a:p>
          <a:p>
            <a:pPr indent="-342900" lvl="0" marL="457200">
              <a:spcBef>
                <a:spcPts val="1600"/>
              </a:spcBef>
              <a:spcAft>
                <a:spcPts val="0"/>
              </a:spcAft>
              <a:buSzPts val="1800"/>
              <a:buChar char="-"/>
            </a:pPr>
            <a:r>
              <a:rPr lang="en"/>
              <a:t>Compliance - there are two types</a:t>
            </a:r>
            <a:endParaRPr/>
          </a:p>
          <a:p>
            <a:pPr indent="0" lvl="0" marL="0">
              <a:spcBef>
                <a:spcPts val="1600"/>
              </a:spcBef>
              <a:spcAft>
                <a:spcPts val="0"/>
              </a:spcAft>
              <a:buNone/>
            </a:pPr>
            <a:r>
              <a:rPr lang="en"/>
              <a:t>		</a:t>
            </a:r>
            <a:r>
              <a:rPr lang="en"/>
              <a:t>Content: what information is included</a:t>
            </a:r>
            <a:endParaRPr/>
          </a:p>
          <a:p>
            <a:pPr indent="457200" lvl="0" marL="457200" rtl="0">
              <a:spcBef>
                <a:spcPts val="1600"/>
              </a:spcBef>
              <a:spcAft>
                <a:spcPts val="0"/>
              </a:spcAft>
              <a:buNone/>
            </a:pPr>
            <a:r>
              <a:rPr lang="en"/>
              <a:t>Format: how the information is </a:t>
            </a:r>
            <a:r>
              <a:rPr lang="en"/>
              <a:t>conveyed</a:t>
            </a:r>
            <a:endParaRPr/>
          </a:p>
          <a:p>
            <a:pPr indent="-342900" lvl="0" marL="457200" rtl="0">
              <a:spcBef>
                <a:spcPts val="1600"/>
              </a:spcBef>
              <a:spcAft>
                <a:spcPts val="0"/>
              </a:spcAft>
              <a:buSzPts val="1800"/>
              <a:buChar char="-"/>
            </a:pPr>
            <a:r>
              <a:rPr lang="en"/>
              <a:t>Example: Managerial process plans</a:t>
            </a:r>
            <a:endParaRPr/>
          </a:p>
          <a:p>
            <a:pPr indent="457200" lvl="0" marL="0">
              <a:spcBef>
                <a:spcPts val="1600"/>
              </a:spcBef>
              <a:spcAft>
                <a:spcPts val="0"/>
              </a:spcAft>
              <a:buNone/>
            </a:pPr>
            <a:r>
              <a:rPr lang="en"/>
              <a:t>	Content: Work Plan, Control Plan</a:t>
            </a:r>
            <a:endParaRPr/>
          </a:p>
          <a:p>
            <a:pPr indent="457200" lvl="0" marL="457200">
              <a:spcBef>
                <a:spcPts val="1600"/>
              </a:spcBef>
              <a:spcAft>
                <a:spcPts val="1600"/>
              </a:spcAft>
              <a:buNone/>
            </a:pPr>
            <a:r>
              <a:rPr lang="en"/>
              <a:t>Format: WBS, activity networks</a:t>
            </a:r>
            <a:endParaRPr/>
          </a:p>
        </p:txBody>
      </p:sp>
      <p:pic>
        <p:nvPicPr>
          <p:cNvPr id="79" name="Shape 79"/>
          <p:cNvPicPr preferRelativeResize="0"/>
          <p:nvPr/>
        </p:nvPicPr>
        <p:blipFill>
          <a:blip r:embed="rId3">
            <a:alphaModFix/>
          </a:blip>
          <a:stretch>
            <a:fillRect/>
          </a:stretch>
        </p:blipFill>
        <p:spPr>
          <a:xfrm>
            <a:off x="6279800" y="111125"/>
            <a:ext cx="2766338" cy="4769376"/>
          </a:xfrm>
          <a:prstGeom prst="rect">
            <a:avLst/>
          </a:prstGeom>
          <a:noFill/>
          <a:ln>
            <a:noFill/>
          </a:ln>
        </p:spPr>
      </p:pic>
      <p:sp>
        <p:nvSpPr>
          <p:cNvPr id="80" name="Shape 80"/>
          <p:cNvSpPr txBox="1"/>
          <p:nvPr>
            <p:ph idx="1" type="body"/>
          </p:nvPr>
        </p:nvSpPr>
        <p:spPr>
          <a:xfrm>
            <a:off x="4787900" y="4837200"/>
            <a:ext cx="4310400" cy="30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200"/>
              <a:t>Figure 2. Format of a Software Project Management Plan [3].</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IEEE 830 Software Requirements Specifications</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Gives recommendations for the specification of requirements</a:t>
            </a:r>
            <a:endParaRPr/>
          </a:p>
          <a:p>
            <a:pPr indent="-317500" lvl="1" marL="914400" rtl="0">
              <a:spcBef>
                <a:spcPts val="0"/>
              </a:spcBef>
              <a:spcAft>
                <a:spcPts val="0"/>
              </a:spcAft>
              <a:buSzPts val="1400"/>
              <a:buChar char="○"/>
            </a:pPr>
            <a:r>
              <a:rPr lang="en"/>
              <a:t>Focus on good characteristics, such as </a:t>
            </a:r>
            <a:r>
              <a:rPr lang="en"/>
              <a:t>unambiguous</a:t>
            </a:r>
            <a:r>
              <a:rPr lang="en"/>
              <a:t> requirements</a:t>
            </a:r>
            <a:endParaRPr/>
          </a:p>
          <a:p>
            <a:pPr indent="-342900" lvl="0" marL="457200" rtl="0">
              <a:spcBef>
                <a:spcPts val="0"/>
              </a:spcBef>
              <a:spcAft>
                <a:spcPts val="0"/>
              </a:spcAft>
              <a:buSzPts val="1800"/>
              <a:buChar char="●"/>
            </a:pPr>
            <a:r>
              <a:rPr lang="en"/>
              <a:t>G</a:t>
            </a:r>
            <a:r>
              <a:rPr lang="en"/>
              <a:t>ives guidelines for formatting this information</a:t>
            </a:r>
            <a:endParaRPr/>
          </a:p>
          <a:p>
            <a:pPr indent="-317500" lvl="1" marL="914400" rtl="0">
              <a:spcBef>
                <a:spcPts val="0"/>
              </a:spcBef>
              <a:spcAft>
                <a:spcPts val="0"/>
              </a:spcAft>
              <a:buSzPts val="1400"/>
              <a:buChar char="○"/>
            </a:pPr>
            <a:r>
              <a:rPr lang="en"/>
              <a:t>Good definition for the purpose and scope of the project </a:t>
            </a:r>
            <a:endParaRPr/>
          </a:p>
          <a:p>
            <a:pPr indent="-342900" lvl="0" marL="457200" rtl="0">
              <a:spcBef>
                <a:spcPts val="0"/>
              </a:spcBef>
              <a:spcAft>
                <a:spcPts val="0"/>
              </a:spcAft>
              <a:buSzPts val="1800"/>
              <a:buChar char="●"/>
            </a:pPr>
            <a:r>
              <a:rPr lang="en"/>
              <a:t>12207 uses a Software Requirements Description (SRD).</a:t>
            </a:r>
            <a:endParaRPr/>
          </a:p>
          <a:p>
            <a:pPr indent="-317500" lvl="1" marL="914400" rtl="0">
              <a:spcBef>
                <a:spcPts val="0"/>
              </a:spcBef>
              <a:spcAft>
                <a:spcPts val="0"/>
              </a:spcAft>
              <a:buSzPts val="1400"/>
              <a:buChar char="○"/>
            </a:pPr>
            <a:r>
              <a:rPr lang="en"/>
              <a:t>SRS is a greater level of detail on what is involved in the preparation of an SRD</a:t>
            </a:r>
            <a:endParaRPr/>
          </a:p>
          <a:p>
            <a:pPr indent="-317500" lvl="1" marL="914400" rtl="0">
              <a:spcBef>
                <a:spcPts val="0"/>
              </a:spcBef>
              <a:spcAft>
                <a:spcPts val="0"/>
              </a:spcAft>
              <a:buSzPts val="1400"/>
              <a:buChar char="○"/>
            </a:pPr>
            <a:r>
              <a:rPr lang="en"/>
              <a:t>Knowing how to format requirements is still useful for tracking progress, estimating, and planning of the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1608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IEEE 828-1998 Standard for Software Configuration Management Plans</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Deals with the task of tracking and controlling changes (a.k.a. configurations) in software</a:t>
            </a:r>
            <a:endParaRPr/>
          </a:p>
          <a:p>
            <a:pPr indent="-342900" lvl="0" marL="457200" rtl="0">
              <a:spcBef>
                <a:spcPts val="0"/>
              </a:spcBef>
              <a:spcAft>
                <a:spcPts val="0"/>
              </a:spcAft>
              <a:buSzPts val="1800"/>
              <a:buChar char="●"/>
            </a:pPr>
            <a:r>
              <a:rPr lang="en"/>
              <a:t>Integrity and </a:t>
            </a:r>
            <a:r>
              <a:rPr lang="en"/>
              <a:t>traceability</a:t>
            </a:r>
            <a:r>
              <a:rPr lang="en"/>
              <a:t> of software is recorded, communicated, and controlled.</a:t>
            </a:r>
            <a:endParaRPr/>
          </a:p>
          <a:p>
            <a:pPr indent="-342900" lvl="0" marL="457200" rtl="0">
              <a:spcBef>
                <a:spcPts val="0"/>
              </a:spcBef>
              <a:spcAft>
                <a:spcPts val="0"/>
              </a:spcAft>
              <a:buSzPts val="1800"/>
              <a:buChar char="●"/>
            </a:pPr>
            <a:r>
              <a:rPr lang="en"/>
              <a:t>Mentions status of baselines, change control, tests, releases, and audits</a:t>
            </a:r>
            <a:endParaRPr/>
          </a:p>
          <a:p>
            <a:pPr indent="-342900" lvl="0" marL="457200" rtl="0">
              <a:spcBef>
                <a:spcPts val="0"/>
              </a:spcBef>
              <a:spcAft>
                <a:spcPts val="0"/>
              </a:spcAft>
              <a:buSzPts val="1800"/>
              <a:buChar char="●"/>
            </a:pPr>
            <a:r>
              <a:rPr lang="en"/>
              <a:t>SCM activities</a:t>
            </a:r>
            <a:endParaRPr/>
          </a:p>
          <a:p>
            <a:pPr indent="-317500" lvl="1" marL="914400" rtl="0">
              <a:spcBef>
                <a:spcPts val="0"/>
              </a:spcBef>
              <a:spcAft>
                <a:spcPts val="0"/>
              </a:spcAft>
              <a:buSzPts val="1400"/>
              <a:buChar char="○"/>
            </a:pPr>
            <a:r>
              <a:rPr lang="en"/>
              <a:t>Configuration identification</a:t>
            </a:r>
            <a:endParaRPr/>
          </a:p>
          <a:p>
            <a:pPr indent="-317500" lvl="1" marL="914400" rtl="0">
              <a:spcBef>
                <a:spcPts val="0"/>
              </a:spcBef>
              <a:spcAft>
                <a:spcPts val="0"/>
              </a:spcAft>
              <a:buSzPts val="1400"/>
              <a:buChar char="○"/>
            </a:pPr>
            <a:r>
              <a:rPr lang="en"/>
              <a:t>Configuration control</a:t>
            </a:r>
            <a:endParaRPr/>
          </a:p>
          <a:p>
            <a:pPr indent="-317500" lvl="1" marL="914400" rtl="0">
              <a:spcBef>
                <a:spcPts val="0"/>
              </a:spcBef>
              <a:spcAft>
                <a:spcPts val="0"/>
              </a:spcAft>
              <a:buSzPts val="1400"/>
              <a:buChar char="○"/>
            </a:pPr>
            <a:r>
              <a:rPr lang="en"/>
              <a:t>Status accounting</a:t>
            </a:r>
            <a:endParaRPr/>
          </a:p>
          <a:p>
            <a:pPr indent="-317500" lvl="1" marL="914400">
              <a:spcBef>
                <a:spcPts val="0"/>
              </a:spcBef>
              <a:spcAft>
                <a:spcPts val="0"/>
              </a:spcAft>
              <a:buSzPts val="1400"/>
              <a:buChar char="○"/>
            </a:pPr>
            <a:r>
              <a:rPr lang="en"/>
              <a:t>Configuration audits and reviews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IEEE/EIA 12207.1</a:t>
            </a:r>
            <a:endParaRPr/>
          </a:p>
          <a:p>
            <a:pPr indent="0" lvl="0" marL="0">
              <a:spcBef>
                <a:spcPts val="0"/>
              </a:spcBef>
              <a:spcAft>
                <a:spcPts val="0"/>
              </a:spcAft>
              <a:buNone/>
            </a:pPr>
            <a:r>
              <a:t/>
            </a:r>
            <a:endParaRPr/>
          </a:p>
        </p:txBody>
      </p:sp>
      <p:sp>
        <p:nvSpPr>
          <p:cNvPr id="98" name="Shape 98"/>
          <p:cNvSpPr txBox="1"/>
          <p:nvPr>
            <p:ph idx="1" type="body"/>
          </p:nvPr>
        </p:nvSpPr>
        <p:spPr>
          <a:xfrm>
            <a:off x="311700" y="1152475"/>
            <a:ext cx="70917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Section that focuses on the life cycle data produced during the 12207 process</a:t>
            </a:r>
            <a:endParaRPr/>
          </a:p>
          <a:p>
            <a:pPr indent="-342900" lvl="0" marL="457200" rtl="0">
              <a:spcBef>
                <a:spcPts val="0"/>
              </a:spcBef>
              <a:spcAft>
                <a:spcPts val="0"/>
              </a:spcAft>
              <a:buSzPts val="1800"/>
              <a:buChar char="●"/>
            </a:pPr>
            <a:r>
              <a:rPr lang="en"/>
              <a:t>Many clauses in the IEEE 12207 process require life cycle data</a:t>
            </a:r>
            <a:endParaRPr/>
          </a:p>
          <a:p>
            <a:pPr indent="-342900" lvl="0" marL="457200" rtl="0">
              <a:spcBef>
                <a:spcPts val="0"/>
              </a:spcBef>
              <a:spcAft>
                <a:spcPts val="0"/>
              </a:spcAft>
              <a:buSzPts val="1800"/>
              <a:buChar char="●"/>
            </a:pPr>
            <a:r>
              <a:rPr lang="en"/>
              <a:t>Life cycle data helps describe actions in the process</a:t>
            </a:r>
            <a:endParaRPr/>
          </a:p>
          <a:p>
            <a:pPr indent="-317500" lvl="1" marL="914400" rtl="0">
              <a:spcBef>
                <a:spcPts val="0"/>
              </a:spcBef>
              <a:spcAft>
                <a:spcPts val="0"/>
              </a:spcAft>
              <a:buSzPts val="1400"/>
              <a:buChar char="○"/>
            </a:pPr>
            <a:r>
              <a:rPr lang="en"/>
              <a:t>Record information about a software product during its life cycle</a:t>
            </a:r>
            <a:endParaRPr/>
          </a:p>
          <a:p>
            <a:pPr indent="-317500" lvl="1" marL="914400" rtl="0">
              <a:spcBef>
                <a:spcPts val="0"/>
              </a:spcBef>
              <a:spcAft>
                <a:spcPts val="0"/>
              </a:spcAft>
              <a:buSzPts val="1400"/>
              <a:buChar char="○"/>
            </a:pPr>
            <a:r>
              <a:rPr lang="en"/>
              <a:t>Assist the software logistics planning</a:t>
            </a:r>
            <a:endParaRPr/>
          </a:p>
          <a:p>
            <a:pPr indent="-342900" lvl="0" marL="457200" rtl="0">
              <a:spcBef>
                <a:spcPts val="0"/>
              </a:spcBef>
              <a:spcAft>
                <a:spcPts val="0"/>
              </a:spcAft>
              <a:buSzPts val="1800"/>
              <a:buChar char="●"/>
            </a:pPr>
            <a:r>
              <a:rPr lang="en"/>
              <a:t>Contains characteristics, types, and form of presentation for different types of life cycle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SWEBOK Guide V3.0 Chapter 2</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Software design provides a blueprint to follow.</a:t>
            </a:r>
            <a:endParaRPr/>
          </a:p>
          <a:p>
            <a:pPr indent="-342900" lvl="0" marL="457200" rtl="0">
              <a:spcBef>
                <a:spcPts val="0"/>
              </a:spcBef>
              <a:spcAft>
                <a:spcPts val="0"/>
              </a:spcAft>
              <a:buSzPts val="1800"/>
              <a:buChar char="●"/>
            </a:pPr>
            <a:r>
              <a:rPr lang="en"/>
              <a:t>There are principles and issues to be aware during development.</a:t>
            </a:r>
            <a:endParaRPr/>
          </a:p>
          <a:p>
            <a:pPr indent="-342900" lvl="0" marL="457200" rtl="0">
              <a:spcBef>
                <a:spcPts val="0"/>
              </a:spcBef>
              <a:spcAft>
                <a:spcPts val="0"/>
              </a:spcAft>
              <a:buSzPts val="1800"/>
              <a:buChar char="●"/>
            </a:pPr>
            <a:r>
              <a:rPr lang="en"/>
              <a:t>Details how important the user experience is.</a:t>
            </a:r>
            <a:endParaRPr/>
          </a:p>
          <a:p>
            <a:pPr indent="-317500" lvl="1" marL="914400" rtl="0">
              <a:spcBef>
                <a:spcPts val="0"/>
              </a:spcBef>
              <a:spcAft>
                <a:spcPts val="0"/>
              </a:spcAft>
              <a:buSzPts val="1400"/>
              <a:buChar char="○"/>
            </a:pPr>
            <a:r>
              <a:rPr lang="en"/>
              <a:t>The software should be intuitive to use and learn about.</a:t>
            </a:r>
            <a:endParaRPr/>
          </a:p>
          <a:p>
            <a:pPr indent="-317500" lvl="1" marL="914400" rtl="0">
              <a:spcBef>
                <a:spcPts val="0"/>
              </a:spcBef>
              <a:spcAft>
                <a:spcPts val="0"/>
              </a:spcAft>
              <a:buSzPts val="1400"/>
              <a:buChar char="○"/>
            </a:pPr>
            <a:r>
              <a:rPr lang="en"/>
              <a:t>Should be forgiving of mistakes that are made.</a:t>
            </a:r>
            <a:endParaRPr/>
          </a:p>
          <a:p>
            <a:pPr indent="-342900" lvl="0" marL="457200" rtl="0">
              <a:spcBef>
                <a:spcPts val="0"/>
              </a:spcBef>
              <a:spcAft>
                <a:spcPts val="0"/>
              </a:spcAft>
              <a:buSzPts val="1800"/>
              <a:buChar char="●"/>
            </a:pPr>
            <a:r>
              <a:rPr lang="en"/>
              <a:t>Issues must be dealt with in advance and prematurely.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131625" y="134875"/>
            <a:ext cx="42918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of Estimating</a:t>
            </a:r>
            <a:endParaRPr/>
          </a:p>
        </p:txBody>
      </p:sp>
      <p:sp>
        <p:nvSpPr>
          <p:cNvPr id="110" name="Shape 110"/>
          <p:cNvSpPr txBox="1"/>
          <p:nvPr>
            <p:ph idx="1" type="body"/>
          </p:nvPr>
        </p:nvSpPr>
        <p:spPr>
          <a:xfrm>
            <a:off x="4531975" y="51975"/>
            <a:ext cx="4520400" cy="509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Estimations</a:t>
            </a:r>
            <a:endParaRPr/>
          </a:p>
          <a:p>
            <a:pPr indent="-342900" lvl="0" marL="457200">
              <a:spcBef>
                <a:spcPts val="1600"/>
              </a:spcBef>
              <a:spcAft>
                <a:spcPts val="0"/>
              </a:spcAft>
              <a:buSzPts val="1800"/>
              <a:buChar char="-"/>
            </a:pPr>
            <a:r>
              <a:rPr lang="en"/>
              <a:t>Managers pull Life Cycle data</a:t>
            </a:r>
            <a:endParaRPr/>
          </a:p>
          <a:p>
            <a:pPr indent="-342900" lvl="0" marL="457200">
              <a:spcBef>
                <a:spcPts val="0"/>
              </a:spcBef>
              <a:spcAft>
                <a:spcPts val="0"/>
              </a:spcAft>
              <a:buSzPts val="1800"/>
              <a:buChar char="-"/>
            </a:pPr>
            <a:r>
              <a:rPr lang="en"/>
              <a:t>Compliance to 12270.1 is flexible</a:t>
            </a:r>
            <a:endParaRPr/>
          </a:p>
          <a:p>
            <a:pPr indent="0" lvl="0" marL="0">
              <a:spcBef>
                <a:spcPts val="1600"/>
              </a:spcBef>
              <a:spcAft>
                <a:spcPts val="0"/>
              </a:spcAft>
              <a:buNone/>
            </a:pPr>
            <a:r>
              <a:rPr lang="en"/>
              <a:t>		Format</a:t>
            </a:r>
            <a:endParaRPr/>
          </a:p>
          <a:p>
            <a:pPr indent="0" lvl="0" marL="0">
              <a:spcBef>
                <a:spcPts val="1600"/>
              </a:spcBef>
              <a:spcAft>
                <a:spcPts val="0"/>
              </a:spcAft>
              <a:buNone/>
            </a:pPr>
            <a:r>
              <a:rPr lang="en"/>
              <a:t>			1 - Flexible, example WBS</a:t>
            </a:r>
            <a:endParaRPr/>
          </a:p>
          <a:p>
            <a:pPr indent="0" lvl="0" marL="0">
              <a:spcBef>
                <a:spcPts val="1600"/>
              </a:spcBef>
              <a:spcAft>
                <a:spcPts val="0"/>
              </a:spcAft>
              <a:buNone/>
            </a:pPr>
            <a:r>
              <a:rPr lang="en"/>
              <a:t>		Content</a:t>
            </a:r>
            <a:endParaRPr/>
          </a:p>
          <a:p>
            <a:pPr indent="0" lvl="0" marL="0">
              <a:spcBef>
                <a:spcPts val="1600"/>
              </a:spcBef>
              <a:spcAft>
                <a:spcPts val="0"/>
              </a:spcAft>
              <a:buNone/>
            </a:pPr>
            <a:r>
              <a:rPr lang="en"/>
              <a:t>			1 - Effort estimates</a:t>
            </a:r>
            <a:endParaRPr/>
          </a:p>
          <a:p>
            <a:pPr indent="0" lvl="0" marL="0">
              <a:spcBef>
                <a:spcPts val="1600"/>
              </a:spcBef>
              <a:spcAft>
                <a:spcPts val="0"/>
              </a:spcAft>
              <a:buNone/>
            </a:pPr>
            <a:r>
              <a:rPr lang="en"/>
              <a:t>			2 - Schedules</a:t>
            </a:r>
            <a:endParaRPr/>
          </a:p>
          <a:p>
            <a:pPr indent="0" lvl="0" marL="0">
              <a:spcBef>
                <a:spcPts val="1600"/>
              </a:spcBef>
              <a:spcAft>
                <a:spcPts val="0"/>
              </a:spcAft>
              <a:buNone/>
            </a:pPr>
            <a:r>
              <a:rPr lang="en"/>
              <a:t>			3 - Assigning </a:t>
            </a:r>
            <a:r>
              <a:rPr lang="en"/>
              <a:t>responsibilities</a:t>
            </a:r>
            <a:endParaRPr/>
          </a:p>
          <a:p>
            <a:pPr indent="0" lvl="0" marL="0">
              <a:spcBef>
                <a:spcPts val="1600"/>
              </a:spcBef>
              <a:spcAft>
                <a:spcPts val="1600"/>
              </a:spcAft>
              <a:buNone/>
            </a:pPr>
            <a:r>
              <a:rPr lang="en"/>
              <a:t>			4 - Managing Risks</a:t>
            </a:r>
            <a:endParaRPr/>
          </a:p>
        </p:txBody>
      </p:sp>
      <p:sp>
        <p:nvSpPr>
          <p:cNvPr id="111" name="Shape 111"/>
          <p:cNvSpPr txBox="1"/>
          <p:nvPr>
            <p:ph idx="1" type="body"/>
          </p:nvPr>
        </p:nvSpPr>
        <p:spPr>
          <a:xfrm>
            <a:off x="131625" y="2411050"/>
            <a:ext cx="4520400" cy="265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Organizational Life Cycles	</a:t>
            </a:r>
            <a:endParaRPr/>
          </a:p>
          <a:p>
            <a:pPr indent="457200" lvl="0" marL="0" rtl="0">
              <a:spcBef>
                <a:spcPts val="1600"/>
              </a:spcBef>
              <a:spcAft>
                <a:spcPts val="0"/>
              </a:spcAft>
              <a:buNone/>
            </a:pPr>
            <a:r>
              <a:rPr lang="en"/>
              <a:t>Contribute to companies knowledge</a:t>
            </a:r>
            <a:endParaRPr/>
          </a:p>
          <a:p>
            <a:pPr indent="0" lvl="0" marL="0">
              <a:spcBef>
                <a:spcPts val="1600"/>
              </a:spcBef>
              <a:spcAft>
                <a:spcPts val="0"/>
              </a:spcAft>
              <a:buNone/>
            </a:pPr>
            <a:r>
              <a:rPr lang="en"/>
              <a:t>	Not typically tied to any one project</a:t>
            </a:r>
            <a:endParaRPr/>
          </a:p>
          <a:p>
            <a:pPr indent="0" lvl="0" marL="0" rtl="0">
              <a:spcBef>
                <a:spcPts val="1600"/>
              </a:spcBef>
              <a:spcAft>
                <a:spcPts val="0"/>
              </a:spcAft>
              <a:buNone/>
            </a:pPr>
            <a:r>
              <a:rPr lang="en"/>
              <a:t>	Log of lessons learned on projects</a:t>
            </a:r>
            <a:endParaRPr/>
          </a:p>
          <a:p>
            <a:pPr indent="0" lvl="0" marL="0" rtl="0">
              <a:spcBef>
                <a:spcPts val="1600"/>
              </a:spcBef>
              <a:spcAft>
                <a:spcPts val="0"/>
              </a:spcAft>
              <a:buNone/>
            </a:pPr>
            <a:r>
              <a:rPr lang="en"/>
              <a:t>	This are where estimations appear</a:t>
            </a:r>
            <a:endParaRPr/>
          </a:p>
          <a:p>
            <a:pPr indent="0" lvl="0" marL="0" rtl="0">
              <a:spcBef>
                <a:spcPts val="1600"/>
              </a:spcBef>
              <a:spcAft>
                <a:spcPts val="1600"/>
              </a:spcAft>
              <a:buNone/>
            </a:pPr>
            <a:r>
              <a:t/>
            </a:r>
            <a:endParaRPr/>
          </a:p>
        </p:txBody>
      </p:sp>
      <p:pic>
        <p:nvPicPr>
          <p:cNvPr id="112" name="Shape 112"/>
          <p:cNvPicPr preferRelativeResize="0"/>
          <p:nvPr/>
        </p:nvPicPr>
        <p:blipFill>
          <a:blip r:embed="rId3">
            <a:alphaModFix/>
          </a:blip>
          <a:stretch>
            <a:fillRect/>
          </a:stretch>
        </p:blipFill>
        <p:spPr>
          <a:xfrm>
            <a:off x="230125" y="707575"/>
            <a:ext cx="1751400" cy="1751400"/>
          </a:xfrm>
          <a:prstGeom prst="rect">
            <a:avLst/>
          </a:prstGeom>
          <a:noFill/>
          <a:ln>
            <a:noFill/>
          </a:ln>
        </p:spPr>
      </p:pic>
      <p:sp>
        <p:nvSpPr>
          <p:cNvPr id="113" name="Shape 113"/>
          <p:cNvSpPr txBox="1"/>
          <p:nvPr/>
        </p:nvSpPr>
        <p:spPr>
          <a:xfrm>
            <a:off x="1740775" y="797950"/>
            <a:ext cx="1996200" cy="251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900"/>
              <a:t>http://www.lifecyclespinstudio.com/</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