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83" r:id="rId2"/>
    <p:sldId id="387" r:id="rId3"/>
    <p:sldId id="884" r:id="rId4"/>
    <p:sldId id="889" r:id="rId5"/>
    <p:sldId id="885" r:id="rId6"/>
    <p:sldId id="886" r:id="rId7"/>
    <p:sldId id="887" r:id="rId8"/>
    <p:sldId id="890" r:id="rId9"/>
    <p:sldId id="891" r:id="rId10"/>
    <p:sldId id="892" r:id="rId11"/>
    <p:sldId id="895" r:id="rId12"/>
    <p:sldId id="893" r:id="rId13"/>
    <p:sldId id="896" r:id="rId14"/>
    <p:sldId id="894" r:id="rId15"/>
    <p:sldId id="888" r:id="rId16"/>
    <p:sldId id="902" r:id="rId17"/>
    <p:sldId id="897" r:id="rId18"/>
    <p:sldId id="898" r:id="rId19"/>
    <p:sldId id="899" r:id="rId20"/>
    <p:sldId id="903" r:id="rId21"/>
    <p:sldId id="900" r:id="rId22"/>
    <p:sldId id="904" r:id="rId23"/>
    <p:sldId id="905" r:id="rId24"/>
    <p:sldId id="906" r:id="rId25"/>
    <p:sldId id="901" r:id="rId26"/>
    <p:sldId id="910" r:id="rId27"/>
    <p:sldId id="907" r:id="rId28"/>
    <p:sldId id="908" r:id="rId29"/>
    <p:sldId id="909" r:id="rId30"/>
    <p:sldId id="916" r:id="rId31"/>
    <p:sldId id="911" r:id="rId32"/>
    <p:sldId id="912" r:id="rId33"/>
    <p:sldId id="913" r:id="rId34"/>
    <p:sldId id="917" r:id="rId35"/>
    <p:sldId id="918" r:id="rId36"/>
    <p:sldId id="920" r:id="rId37"/>
    <p:sldId id="914" r:id="rId38"/>
    <p:sldId id="915" r:id="rId39"/>
    <p:sldId id="921" r:id="rId40"/>
    <p:sldId id="922" r:id="rId41"/>
    <p:sldId id="923" r:id="rId42"/>
    <p:sldId id="924" r:id="rId43"/>
    <p:sldId id="925" r:id="rId44"/>
    <p:sldId id="929" r:id="rId45"/>
    <p:sldId id="930" r:id="rId46"/>
    <p:sldId id="926" r:id="rId47"/>
    <p:sldId id="927" r:id="rId48"/>
    <p:sldId id="931" r:id="rId49"/>
    <p:sldId id="928" r:id="rId50"/>
    <p:sldId id="933" r:id="rId51"/>
    <p:sldId id="934" r:id="rId52"/>
    <p:sldId id="937" r:id="rId53"/>
    <p:sldId id="938" r:id="rId54"/>
    <p:sldId id="935" r:id="rId55"/>
    <p:sldId id="939" r:id="rId56"/>
    <p:sldId id="940" r:id="rId57"/>
    <p:sldId id="943" r:id="rId58"/>
    <p:sldId id="941" r:id="rId59"/>
    <p:sldId id="942" r:id="rId60"/>
    <p:sldId id="944" r:id="rId61"/>
    <p:sldId id="936" r:id="rId62"/>
    <p:sldId id="945" r:id="rId63"/>
    <p:sldId id="946" r:id="rId64"/>
    <p:sldId id="947" r:id="rId65"/>
    <p:sldId id="94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E9CC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3217" autoAdjust="0"/>
  </p:normalViewPr>
  <p:slideViewPr>
    <p:cSldViewPr snapToGrid="0">
      <p:cViewPr varScale="1">
        <p:scale>
          <a:sx n="100" d="100"/>
          <a:sy n="100" d="100"/>
        </p:scale>
        <p:origin x="3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4B63008-D564-49FF-B252-517876B9C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6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177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443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696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957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50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3960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423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6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350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412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6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88696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6895"/>
            <a:ext cx="8229600" cy="497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None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457200" indent="0" algn="l" rtl="0" eaLnBrk="0" fontAlgn="base" hangingPunct="0">
        <a:spcBef>
          <a:spcPts val="0"/>
        </a:spcBef>
        <a:spcAft>
          <a:spcPct val="0"/>
        </a:spcAft>
        <a:buNone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14400" indent="0" algn="l" rtl="0" eaLnBrk="0" fontAlgn="base" hangingPunct="0">
        <a:spcBef>
          <a:spcPts val="0"/>
        </a:spcBef>
        <a:spcAft>
          <a:spcPct val="0"/>
        </a:spcAft>
        <a:buNone/>
        <a:defRPr sz="1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71600" indent="0" algn="l" rtl="0" eaLnBrk="0" fontAlgn="base" hangingPunct="0">
        <a:spcBef>
          <a:spcPts val="0"/>
        </a:spcBef>
        <a:spcAft>
          <a:spcPct val="0"/>
        </a:spcAft>
        <a:buNone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828800" indent="0" algn="l" rtl="0" eaLnBrk="0" fontAlgn="base" hangingPunct="0">
        <a:spcBef>
          <a:spcPts val="0"/>
        </a:spcBef>
        <a:spcAft>
          <a:spcPct val="0"/>
        </a:spcAft>
        <a:buNone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5175" y="5334000"/>
            <a:ext cx="5534025" cy="9906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Chapter Fifteen: Sets, Maps, and Hash Tables</a:t>
            </a:r>
          </a:p>
        </p:txBody>
      </p:sp>
      <p:pic>
        <p:nvPicPr>
          <p:cNvPr id="2" name="Picture 1" descr="Photo of a collage of approximately 30 postage stamps from various countrie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56" y="1123730"/>
            <a:ext cx="5336638" cy="4057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class </a:t>
            </a:r>
            <a:r>
              <a:rPr lang="en-US" dirty="0"/>
              <a:t>Template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6895"/>
            <a:ext cx="8686800" cy="5407705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dirty="0"/>
              <a:t> member functions to add and remove elements:</a:t>
            </a:r>
          </a:p>
          <a:p>
            <a:endParaRPr lang="en-US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("Romeo");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("Romeo"); // No effect: "Romeo" already is in set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names.erase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names.erase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 // No effect: "Juliet" no longer in set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determine whether a value is in the set,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member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returns 1 if the value is in the set, 0 otherwise.</a:t>
            </a:r>
          </a:p>
          <a:p>
            <a:endParaRPr lang="en-US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("Romeo"); // count returns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834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6895"/>
            <a:ext cx="8686800" cy="5407705"/>
          </a:xfrm>
        </p:spPr>
        <p:txBody>
          <a:bodyPr/>
          <a:lstStyle/>
          <a:p>
            <a:r>
              <a:rPr lang="en-US" dirty="0"/>
              <a:t>You visit the elements of a set with an iterator. It visits elements of 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/>
              <a:t> in seemingly random order.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(ordered)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/>
              <a:t>in increasing order.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code prints the set elements in some order: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("Diana");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("Harry");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&lt;string&gt;::iterator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03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Sets: Table 1, Part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775525"/>
              </p:ext>
            </p:extLst>
          </p:nvPr>
        </p:nvGraphicFramePr>
        <p:xfrm>
          <a:off x="484093" y="917575"/>
          <a:ext cx="8385586" cy="3872215"/>
        </p:xfrm>
        <a:graphic>
          <a:graphicData uri="http://schemas.openxmlformats.org/drawingml/2006/table">
            <a:tbl>
              <a:tblPr/>
              <a:tblGrid>
                <a:gridCol w="467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312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unordered_set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&lt;string&gt; names;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Constructs an unordered set of strings. Use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set&lt;string&gt;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if you need to traverse the elements in sorted order.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26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names.insert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("Romeo");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Now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names.size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1.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26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names.insert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("Juliet");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Now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names.size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2.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69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names.insert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("Romeo");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names.size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still 2. You can’t add duplicates.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312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names.count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("Fred") &gt; 0)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 returns 0 if the element is not present in the set, or 1 if it is present.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39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Sets: Table 1, Part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016627"/>
              </p:ext>
            </p:extLst>
          </p:nvPr>
        </p:nvGraphicFramePr>
        <p:xfrm>
          <a:off x="484093" y="917575"/>
          <a:ext cx="8385586" cy="3359649"/>
        </p:xfrm>
        <a:graphic>
          <a:graphicData uri="http://schemas.openxmlformats.org/drawingml/2006/table">
            <a:tbl>
              <a:tblPr/>
              <a:tblGrid>
                <a:gridCol w="513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454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(set&lt;string&gt;::iterator p =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names.begin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p !=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names.end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p++) 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*p &lt;&lt;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How you iterate over all elements of a set. With an unordered set, you do not know the order the elements will be visited.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26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names.erase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("Romeo");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Now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names.size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1.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312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names.erase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("Romeo");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not an error to erase an element that is not present. The call has no effect.</a:t>
                      </a:r>
                    </a:p>
                  </a:txBody>
                  <a:tcPr marL="47946" marR="55937" marT="47946" marB="55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947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Check For Misspelled Words, Using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685800"/>
            <a:ext cx="8597153" cy="4974454"/>
          </a:xfrm>
        </p:spPr>
        <p:txBody>
          <a:bodyPr/>
          <a:lstStyle/>
          <a:p>
            <a:r>
              <a:rPr lang="en-US" sz="2000" dirty="0"/>
              <a:t>Given a file containing correctly spelled words (a dictionary), and a second file you wish to spell-check. </a:t>
            </a:r>
          </a:p>
          <a:p>
            <a:endParaRPr lang="en-US" sz="2000" dirty="0"/>
          </a:p>
          <a:p>
            <a:r>
              <a:rPr lang="en-US" sz="2000" dirty="0"/>
              <a:t>The program reads the dictionary into a set, then reads the second file and tests whether each word is in the set, printing words not found: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 //See sec01/spellcheck.cpp for the complete code.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dictionary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read_words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("../../words.txt");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book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read_words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("../../alice.txt");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Iterate over all words in the book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book.begin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word =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Print the word if it is not in the dictionary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dictionary.count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 == 0)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word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495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It: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dirty="0"/>
              <a:t> after the following?</a:t>
            </a:r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+ 3)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6, 7, 9]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7, 9, 3, 6, 9]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3, 3, 5, 6, 7, 9, 9]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3, 5, 6, 7, 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5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u="sng" dirty="0">
                <a:solidFill>
                  <a:srgbClr val="FF0000"/>
                </a:solidFill>
              </a:rPr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Implementing a Hash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193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awing showing an oval containing keys (Romeo, Adam, Eve, Juliet).  Another oval contains values (green, red, and blue squares).  Arrows are drawn from each name to a color, and 2 names' arrows go to blu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000500"/>
            <a:ext cx="3609975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479"/>
            <a:ext cx="8229600" cy="4974454"/>
          </a:xfrm>
        </p:spPr>
        <p:txBody>
          <a:bodyPr/>
          <a:lstStyle/>
          <a:p>
            <a:r>
              <a:rPr lang="en-US" dirty="0"/>
              <a:t>A map is a data object that keeps associations between: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Keys,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implemented as a set of key/value pairs</a:t>
            </a:r>
          </a:p>
          <a:p>
            <a:endParaRPr lang="en-US" dirty="0"/>
          </a:p>
          <a:p>
            <a:r>
              <a:rPr lang="en-US" dirty="0"/>
              <a:t>Every key in the map has a unique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a value may be associated with several keys.</a:t>
            </a:r>
          </a:p>
          <a:p>
            <a:endParaRPr lang="en-US" dirty="0"/>
          </a:p>
          <a:p>
            <a:r>
              <a:rPr lang="en-US" dirty="0"/>
              <a:t> Figure 1 shows  a map that associates names with colors.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15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5334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/>
              <a:t>and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dirty="0"/>
              <a:t>Templates in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4"/>
            <a:ext cx="8229600" cy="5407705"/>
          </a:xfrm>
        </p:spPr>
        <p:txBody>
          <a:bodyPr/>
          <a:lstStyle/>
          <a:p>
            <a:r>
              <a:rPr lang="en-US" dirty="0"/>
              <a:t>You use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/>
              <a:t>operator to associate keys and values:</a:t>
            </a:r>
          </a:p>
          <a:p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double&gt; scores;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scores["Tom"] = 90;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scores["Diana"] = 86;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scores["Harry"] = 100;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"Tom's score: " &lt;&lt; scores["Tom"];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If the key is not present in the map,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operator automatically inserts the key and a default value. </a:t>
            </a:r>
          </a:p>
          <a:p>
            <a:endParaRPr lang="en-US" dirty="0"/>
          </a:p>
          <a:p>
            <a:r>
              <a:rPr lang="en-US" dirty="0"/>
              <a:t>If you don’t want that (</a:t>
            </a:r>
            <a:r>
              <a:rPr lang="en-US" dirty="0" err="1"/>
              <a:t>eg</a:t>
            </a:r>
            <a:r>
              <a:rPr lang="en-US" dirty="0"/>
              <a:t>, for a constant reference to a map),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dirty="0"/>
              <a:t>member function instead:</a:t>
            </a:r>
          </a:p>
          <a:p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toms_score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scores.at("Tom");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9556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Maps: Table 2, Part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49635"/>
              </p:ext>
            </p:extLst>
          </p:nvPr>
        </p:nvGraphicFramePr>
        <p:xfrm>
          <a:off x="376516" y="763930"/>
          <a:ext cx="8493164" cy="5484470"/>
        </p:xfrm>
        <a:graphic>
          <a:graphicData uri="http://schemas.openxmlformats.org/drawingml/2006/table">
            <a:tbl>
              <a:tblPr/>
              <a:tblGrid>
                <a:gridCol w="38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5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unordered_map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&lt;string,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scores;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Unordered map, keys are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and values are integers. Or instead,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a 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map&lt;string,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if you need to traverse the keys in sorted order.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66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scores["Harry"] = 90; scores["Sally"] = 95;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Adds keys and values to the map.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71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scores["Sally"] = 100;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Modifies the value of an existing key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54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n = scores["Sally"]; int n2 = </a:t>
                      </a:r>
                      <a:r>
                        <a:rPr lang="pt-BR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scores["Diana"];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Gets the value associated with a key, or a default (zero for integers) if the key is not present. n is 100, n2 is 0.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Caution: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The map now contains the key "Diana" with value 0.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75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 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scores.at("Sally"); </a:t>
                      </a:r>
                    </a:p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n2 = 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scores.at("Diana");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Gets value associated with key, or a default (zero for integers) if the key is not present, </a:t>
                      </a:r>
                      <a:r>
                        <a:rPr lang="en-US" sz="2000" b="0" i="1" u="sng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without adding the key to the map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Use the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function when you have a constant reference to a map.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2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040" y="917766"/>
            <a:ext cx="8229600" cy="452596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To become familiar with the set and map data types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To be able to use the set and map classes of the C++ standard library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To implement a hash table and understand the efficiency of its operations</a:t>
            </a:r>
          </a:p>
        </p:txBody>
      </p:sp>
      <p:sp>
        <p:nvSpPr>
          <p:cNvPr id="15364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Chapter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Maps: Table 2, Part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601317"/>
              </p:ext>
            </p:extLst>
          </p:nvPr>
        </p:nvGraphicFramePr>
        <p:xfrm>
          <a:off x="376516" y="778784"/>
          <a:ext cx="8493164" cy="5545816"/>
        </p:xfrm>
        <a:graphic>
          <a:graphicData uri="http://schemas.openxmlformats.org/drawingml/2006/table">
            <a:tbl>
              <a:tblPr/>
              <a:tblGrid>
                <a:gridCol w="424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54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</a:p>
                    <a:p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scores.find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("Harry");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Gets an iterator pointing to the pair with key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"Harry",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 past the end of the map. The 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reserved word lets you avoid the cumbersome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iterator type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map&lt;string,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&gt;::iterator.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6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scores.end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{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harrys_score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-&gt;second; }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 a map iterator,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-&gt;first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the key and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-&gt;second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the value of the pair to which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points.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6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(auto p =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scores.begin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p !=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scores.end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p++)</a:t>
                      </a:r>
                    </a:p>
                    <a:p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p-&gt;first &lt;&lt; " " &lt;&lt;</a:t>
                      </a:r>
                    </a:p>
                    <a:p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p-&gt;second &lt;&lt; </a:t>
                      </a: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is how you traverse all key/value pairs of a map.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162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scores.erase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("Harry");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scores.erase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erase a key/value pair, pass the key or an iterator to the erase member function.</a:t>
                      </a:r>
                    </a:p>
                  </a:txBody>
                  <a:tcPr marL="27957" marR="32617" marT="27957" marB="32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23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Example, Phone Database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Telephone database: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associates names with telephone numbers.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member functions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insert elements into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up the number associated with a given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print_all</a:t>
            </a:r>
            <a:r>
              <a:rPr lang="en-US" dirty="0"/>
              <a:t> produces a listing of all entries. </a:t>
            </a:r>
          </a:p>
          <a:p>
            <a:endParaRPr lang="en-US" dirty="0"/>
          </a:p>
          <a:p>
            <a:r>
              <a:rPr lang="en-US" dirty="0"/>
              <a:t>Because we use an unordered map, the program does not list the telephone records in alphabetical order. </a:t>
            </a:r>
          </a:p>
          <a:p>
            <a:endParaRPr lang="en-US" dirty="0"/>
          </a:p>
          <a:p>
            <a:r>
              <a:rPr lang="en-US" dirty="0"/>
              <a:t>If ordered traversal is important,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i</a:t>
            </a:r>
            <a:r>
              <a:rPr lang="en-US" dirty="0"/>
              <a:t>nstead of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613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Example, Phone Database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86800" cy="49744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sec02/tele.cpp, abridged version to fit this space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&lt;utility&gt;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TelephoneDirectory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add_entry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</a:p>
          <a:p>
            <a:pPr lvl="1">
              <a:lnSpc>
                <a:spcPct val="8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find_entry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database;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TelephoneDirectory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add_entry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number)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database[name] = number;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096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Example, Phone Database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86800" cy="49744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TelephoneDirectory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find_entry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database.find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0; // Not found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TelephoneDirectory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print_all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database.begin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-&gt;first &lt;&lt; ": "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994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Example, Phone Database (Part 4: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86800" cy="49744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TelephoneDirectory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data.add_entry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("Fred", 7235591);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data.add_entry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("Mary", 3841212);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data.add_entry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("Sarah", 3841212);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for Fred: " &lt;&lt; 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data.find_entry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("Fred")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"All names and numbers:"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data.print_all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cs typeface="Courier New" panose="02070309020205020404" pitchFamily="49" charset="0"/>
              </a:rPr>
              <a:t>Program Run:</a:t>
            </a: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cs typeface="Courier New" panose="02070309020205020404" pitchFamily="49" charset="0"/>
              </a:rPr>
              <a:t>Number for Fred: 7235591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Courier New" panose="02070309020205020404" pitchFamily="49" charset="0"/>
              </a:rPr>
              <a:t>All names and numbers: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Courier New" panose="02070309020205020404" pitchFamily="49" charset="0"/>
              </a:rPr>
              <a:t>Fred: 7235591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Courier New" panose="02070309020205020404" pitchFamily="49" charset="0"/>
              </a:rPr>
              <a:t>Mary: 3841212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Courier New" panose="02070309020205020404" pitchFamily="49" charset="0"/>
              </a:rPr>
              <a:t>Sarah: 3841212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063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 15.1: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Type for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preceding tele.cpp program, member functions for finding and printing declare the map iterators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000" dirty="0"/>
              <a:t> reserved word instead of the actual iterator types.</a:t>
            </a:r>
          </a:p>
          <a:p>
            <a:endParaRPr lang="en-US" sz="2000" dirty="0"/>
          </a:p>
          <a:p>
            <a:r>
              <a:rPr lang="en-US" sz="2000" dirty="0"/>
              <a:t>The actual types are very unwieldy. At first glance, it seems as if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iterator should be declared as</a:t>
            </a:r>
          </a:p>
          <a:p>
            <a:endParaRPr lang="en-US" sz="2000" dirty="0"/>
          </a:p>
          <a:p>
            <a:pPr algn="ctr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000" dirty="0"/>
          </a:p>
          <a:p>
            <a:r>
              <a:rPr lang="en-US" sz="2000" dirty="0"/>
              <a:t>But because the member functions are declared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/>
              <a:t>, the database member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returns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000" dirty="0"/>
              <a:t>The correct declaration would be</a:t>
            </a:r>
          </a:p>
          <a:p>
            <a:endParaRPr lang="en-US" sz="2000" dirty="0"/>
          </a:p>
          <a:p>
            <a:pPr algn="ctr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000" dirty="0"/>
              <a:t> reserved word was invented to relieve programmers from having to write and decipher such unwieldy type names.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66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 15.1: Multisets and </a:t>
            </a:r>
            <a:r>
              <a:rPr lang="en-US" dirty="0" err="1"/>
              <a:t>Multimaps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cannot contain duplicates.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r>
              <a:rPr lang="en-US" dirty="0"/>
              <a:t> (also called a bag) is an unordered collection that can contain multiple copies of an element. </a:t>
            </a:r>
          </a:p>
          <a:p>
            <a:endParaRPr lang="en-US" dirty="0"/>
          </a:p>
          <a:p>
            <a:r>
              <a:rPr lang="en-US" dirty="0"/>
              <a:t>An example is a grocery bag that contains some grocery items more than once.</a:t>
            </a:r>
          </a:p>
          <a:p>
            <a:endParaRPr lang="en-US" dirty="0"/>
          </a:p>
          <a:p>
            <a:r>
              <a:rPr lang="en-US" dirty="0"/>
              <a:t>In the C++ library,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unordered_multiset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r>
              <a:rPr lang="en-US" dirty="0"/>
              <a:t> class templates implement this data type. You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r>
              <a:rPr lang="en-US" dirty="0"/>
              <a:t> in the same way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When you insert an element multiple times, the element count reflects the number of insertions. Each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dirty="0"/>
              <a:t> decrements the element count until it reaches 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Photo of a paper bag of groceries, containing 3 carrots and 2 cucumbers, etc..."/>
          <p:cNvPicPr>
            <a:picLocks noChangeAspect="1"/>
          </p:cNvPicPr>
          <p:nvPr/>
        </p:nvPicPr>
        <p:blipFill rotWithShape="1">
          <a:blip r:embed="rId2"/>
          <a:srcRect b="10583"/>
          <a:stretch/>
        </p:blipFill>
        <p:spPr>
          <a:xfrm>
            <a:off x="7848600" y="50120"/>
            <a:ext cx="1219200" cy="15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("Romeo");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("Romeo");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("Romeo"); //prints 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names.erase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 //prints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names.erase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("Juliet"); // Has no effect: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"Juliet" is no longer in the 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38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Multimap</a:t>
            </a:r>
            <a:r>
              <a:rPr lang="en-US" dirty="0"/>
              <a:t>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9319"/>
            <a:ext cx="8229600" cy="49744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can have multiple values associated with the same key. Instead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,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dirty="0"/>
              <a:t> pairs.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(also 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&lt;utility&gt; </a:t>
            </a:r>
            <a:r>
              <a:rPr lang="en-US" dirty="0"/>
              <a:t>header) makes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 </a:t>
            </a:r>
            <a:r>
              <a:rPr lang="en-US" dirty="0"/>
              <a:t>object from its arguments.</a:t>
            </a:r>
          </a:p>
          <a:p>
            <a:endParaRPr lang="en-US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friends;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("Tom", "Diana"));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Diana is a friend of Tom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("Tom", "Harry"));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Harry is also a friend of Tom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("Tom", "Diana"));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Diana is no longer a friend of Tom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5934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Multimap</a:t>
            </a:r>
            <a:r>
              <a:rPr lang="en-US" dirty="0"/>
              <a:t> Example Code: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enumerate all values associated with a key,  obtain two iterators that define the range containing all pairs with the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dirty="0"/>
              <a:t> functions:</a:t>
            </a:r>
          </a:p>
          <a:p>
            <a:endParaRPr lang="en-US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string&gt;::iterator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lower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friends.lower_bound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string&gt;::iterator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upper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friends.upper_bound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"Tom's friends: 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lower;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upper;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 &lt;&lt; " 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24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Implementing a Hash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6794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15.1: Word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685800"/>
            <a:ext cx="8549640" cy="4974454"/>
          </a:xfrm>
        </p:spPr>
        <p:txBody>
          <a:bodyPr/>
          <a:lstStyle/>
          <a:p>
            <a:endParaRPr lang="en-US" dirty="0"/>
          </a:p>
          <a:p>
            <a:r>
              <a:rPr lang="en-US" b="1" u="sng" dirty="0"/>
              <a:t>Problem Statement: </a:t>
            </a:r>
            <a:r>
              <a:rPr lang="en-US" dirty="0"/>
              <a:t>Write a program that reads a text file and prints a list of all words in the file in alphabetical order, together with a count that indicates how often each word occurred in the file.</a:t>
            </a:r>
          </a:p>
          <a:p>
            <a:endParaRPr lang="en-US" dirty="0"/>
          </a:p>
          <a:p>
            <a:r>
              <a:rPr lang="en-US" dirty="0"/>
              <a:t>For example, the following is the beginning of the output from processing the book </a:t>
            </a:r>
            <a:r>
              <a:rPr lang="en-US" b="1" i="1" dirty="0"/>
              <a:t>Alice in Wonderland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               653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abide                         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able                          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about                         97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above                         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absence                       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absurd                        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471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15.1: Word Frequency,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2424"/>
            <a:ext cx="8229600" cy="4974454"/>
          </a:xfrm>
        </p:spPr>
        <p:txBody>
          <a:bodyPr/>
          <a:lstStyle/>
          <a:p>
            <a:r>
              <a:rPr lang="en-US" sz="1800" b="1" dirty="0"/>
              <a:t>Step 1 Determine how you access the values.</a:t>
            </a:r>
          </a:p>
          <a:p>
            <a:endParaRPr lang="en-US" sz="1800" dirty="0"/>
          </a:p>
          <a:p>
            <a:r>
              <a:rPr lang="en-US" sz="1800" dirty="0"/>
              <a:t>We have a frequency value for every word. Use a map (words to frequencies).</a:t>
            </a:r>
          </a:p>
          <a:p>
            <a:endParaRPr lang="en-US" sz="1800" dirty="0"/>
          </a:p>
          <a:p>
            <a:r>
              <a:rPr lang="en-US" sz="1800" b="1" dirty="0"/>
              <a:t>Step 2 Determine the element types of keys and values.</a:t>
            </a:r>
          </a:p>
          <a:p>
            <a:endParaRPr lang="en-US" sz="1800" dirty="0"/>
          </a:p>
          <a:p>
            <a:r>
              <a:rPr lang="en-US" sz="1800" dirty="0"/>
              <a:t>Each word is a string and each frequency is an int. </a:t>
            </a:r>
          </a:p>
          <a:p>
            <a:endParaRPr lang="en-US" sz="1800" dirty="0"/>
          </a:p>
          <a:p>
            <a:r>
              <a:rPr lang="en-US" sz="1800" b="1" dirty="0"/>
              <a:t>Step 3 Determine whether element or key order matters.</a:t>
            </a:r>
          </a:p>
          <a:p>
            <a:endParaRPr lang="en-US" sz="1800" dirty="0"/>
          </a:p>
          <a:p>
            <a:r>
              <a:rPr lang="en-US" sz="1800" dirty="0"/>
              <a:t>To print the words in sorted order, use an ordered map: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endParaRPr lang="en-US" sz="1800" dirty="0"/>
          </a:p>
          <a:p>
            <a:r>
              <a:rPr lang="en-US" sz="1800" b="1" dirty="0"/>
              <a:t>Step 4 Determine which operations must be /efficient </a:t>
            </a:r>
            <a:r>
              <a:rPr lang="en-US" sz="1800" dirty="0"/>
              <a:t>(n/a)</a:t>
            </a:r>
          </a:p>
          <a:p>
            <a:endParaRPr lang="en-US" sz="1800" dirty="0"/>
          </a:p>
          <a:p>
            <a:r>
              <a:rPr lang="en-US" sz="1800" b="1" dirty="0"/>
              <a:t>Step 5 Check whether you need to provide a hash function or &lt; operator.</a:t>
            </a:r>
          </a:p>
          <a:p>
            <a:endParaRPr lang="en-US" sz="1800" dirty="0"/>
          </a:p>
          <a:p>
            <a:r>
              <a:rPr lang="en-US" sz="1800" dirty="0"/>
              <a:t>The key type for our map is string, and comparison of strings is already defined. Therefore, we need to do nothing further.</a:t>
            </a:r>
          </a:p>
          <a:p>
            <a:endParaRPr lang="en-US" sz="1800" dirty="0"/>
          </a:p>
          <a:p>
            <a:r>
              <a:rPr lang="en-US" sz="1800" b="1" dirty="0"/>
              <a:t>Step 6 Having chosen your collection, design your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29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15.1: Word Frequency,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For each word in the input file</a:t>
            </a:r>
          </a:p>
          <a:p>
            <a:r>
              <a:rPr lang="en-US" dirty="0">
                <a:latin typeface="Comic Sans MS" panose="030F0702030302020204" pitchFamily="66" charset="0"/>
              </a:rPr>
              <a:t>   Remove non-letters (such as punctuation marks) from the word.</a:t>
            </a:r>
          </a:p>
          <a:p>
            <a:r>
              <a:rPr lang="en-US" dirty="0">
                <a:latin typeface="Comic Sans MS" panose="030F0702030302020204" pitchFamily="66" charset="0"/>
              </a:rPr>
              <a:t>   If the word is already present in the frequencies map 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Increment the frequency.</a:t>
            </a:r>
          </a:p>
          <a:p>
            <a:r>
              <a:rPr lang="en-US" dirty="0">
                <a:latin typeface="Comic Sans MS" panose="030F0702030302020204" pitchFamily="66" charset="0"/>
              </a:rPr>
              <a:t>   Else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Set the frequency to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782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Frequency Map Code: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16895"/>
            <a:ext cx="8906435" cy="4974454"/>
          </a:xfrm>
        </p:spPr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worked_example_1/wordfreq.cpp, abridged to fit this space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Removes characters from a string that are not letters.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a string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@return a string with all the letters from 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91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Frequency Map Code: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clean(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s)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r = "";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 = s[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('a' &lt;= c &amp;&amp; c &lt;= 'z') // Append lowercase letters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 = r + c;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 ('A' &lt;= c &amp;&amp; c &lt;= 'Z') // Make lowercase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 = c - 'A' + 'a';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 = r + c;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13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Frequency Map Code: Part 3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49744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map&lt;string,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frequencies;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in("../../alice.txt");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word;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(in &gt;&gt; word)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word = clean(word);   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an iterator to the old frequency count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If there was none, put 1; otherwise, increment count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frequencies[word] = 1;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-&gt;second++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Print all words and counts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(auto 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frequencies.begin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p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p++)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(20) &lt;&lt; left &lt;&lt; p-&gt;first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 &lt;&lt; right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p-&gt;second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545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u="sng" dirty="0">
                <a:solidFill>
                  <a:srgbClr val="FF0000"/>
                </a:solidFill>
              </a:rPr>
              <a:t>Implementing a Hash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65154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86800" cy="4974454"/>
          </a:xfrm>
        </p:spPr>
        <p:txBody>
          <a:bodyPr/>
          <a:lstStyle/>
          <a:p>
            <a:r>
              <a:rPr lang="en-US" u="sng" dirty="0"/>
              <a:t>Hashing</a:t>
            </a:r>
            <a:r>
              <a:rPr lang="en-US" dirty="0"/>
              <a:t> places values into an array, at a location determined from the value. </a:t>
            </a:r>
          </a:p>
          <a:p>
            <a:endParaRPr lang="en-US" dirty="0"/>
          </a:p>
          <a:p>
            <a:r>
              <a:rPr lang="en-US" dirty="0"/>
              <a:t>Each value has a hash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computed from a value such that different values usually yield different hash codes.</a:t>
            </a:r>
          </a:p>
          <a:p>
            <a:endParaRPr lang="en-US" dirty="0"/>
          </a:p>
          <a:p>
            <a:r>
              <a:rPr lang="en-US" dirty="0"/>
              <a:t>Computing a hash code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combine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/>
              <a:t>values into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could simply add up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permutations such as "eat" and "tea" would have the same hash code.</a:t>
            </a:r>
          </a:p>
          <a:p>
            <a:endParaRPr lang="en-US" dirty="0"/>
          </a:p>
          <a:p>
            <a:r>
              <a:rPr lang="en-US" dirty="0"/>
              <a:t>A better way is to scramble the codes a bit.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7793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916895"/>
            <a:ext cx="8229600" cy="4974454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 = 31 * h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Using this algorithm, the hash code of "eat" is</a:t>
            </a:r>
          </a:p>
          <a:p>
            <a:pPr algn="ctr"/>
            <a:r>
              <a:rPr lang="en-US" dirty="0"/>
              <a:t>31 * (31 * 'e' + 'a') + 't' = 100184</a:t>
            </a:r>
          </a:p>
          <a:p>
            <a:r>
              <a:rPr lang="en-US" dirty="0"/>
              <a:t>The hash code of "tea" is quite different:</a:t>
            </a:r>
          </a:p>
          <a:p>
            <a:pPr algn="ctr"/>
            <a:r>
              <a:rPr lang="en-US" dirty="0"/>
              <a:t>31 * (31 * 't' + 'e') + 'a' = 114704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001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distinct objects may have the same hash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called a collision. </a:t>
            </a:r>
          </a:p>
          <a:p>
            <a:endParaRPr lang="en-US" dirty="0"/>
          </a:p>
          <a:p>
            <a:r>
              <a:rPr lang="en-US" dirty="0"/>
              <a:t>For example, the strings "Ugh" and "VII" happen to have the same hash code, but these collisions are very rare for strings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(see Exercise •• P15.6).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i="1" dirty="0"/>
              <a:t>A good hash function minimizes collisions.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338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Maps, Tables vs. Arrays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vectors, and linked lists arrange elements in a linear sequence. </a:t>
            </a:r>
          </a:p>
          <a:p>
            <a:endParaRPr lang="en-US" dirty="0"/>
          </a:p>
          <a:p>
            <a:r>
              <a:rPr lang="en-US" dirty="0"/>
              <a:t>Sets and maps are unordered collections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surprisingly, it is more efficient to find elements in an unordered collection than in a linear one</a:t>
            </a:r>
          </a:p>
          <a:p>
            <a:endParaRPr lang="en-US" dirty="0"/>
          </a:p>
          <a:p>
            <a:r>
              <a:rPr lang="en-US" dirty="0"/>
              <a:t>We start out introducing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dirty="0"/>
              <a:t>classes of the standard C++ class library.</a:t>
            </a:r>
          </a:p>
          <a:p>
            <a:endParaRPr lang="en-US" dirty="0"/>
          </a:p>
          <a:p>
            <a:r>
              <a:rPr lang="en-US" dirty="0"/>
              <a:t>Then we implement the hash table data structure that is the basis of unordered collections.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21535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hash code is used as an array index into a hash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an array that stores the set elements. </a:t>
            </a:r>
          </a:p>
          <a:p>
            <a:endParaRPr lang="en-US" dirty="0"/>
          </a:p>
          <a:p>
            <a:r>
              <a:rPr lang="en-US" dirty="0"/>
              <a:t>In the simplest implementation of a hash table, you could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 very long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insert each element at the location of its hash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But it is neither practical nor efficient to allocate an array large enough to hold all possible integer index positions. </a:t>
            </a:r>
          </a:p>
          <a:p>
            <a:endParaRPr lang="en-US" dirty="0"/>
          </a:p>
          <a:p>
            <a:r>
              <a:rPr lang="en-US" dirty="0"/>
              <a:t>Therefore, we pick an array of some reasonable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then “compress” the hash code to become a valid array index.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140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 Compression &amp; Collision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4"/>
            <a:ext cx="8229600" cy="5788705"/>
          </a:xfrm>
        </p:spPr>
        <p:txBody>
          <a:bodyPr/>
          <a:lstStyle/>
          <a:p>
            <a:r>
              <a:rPr lang="en-US" dirty="0"/>
              <a:t>Compression is achieved by using the remainder operation:</a:t>
            </a:r>
          </a:p>
          <a:p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h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(h &lt; 0) { h = -h; }</a:t>
            </a:r>
          </a:p>
          <a:p>
            <a:endParaRPr lang="en-US" dirty="0"/>
          </a:p>
          <a:p>
            <a:r>
              <a:rPr lang="en-US" dirty="0"/>
              <a:t>After compressing the hash code, it is likely that some elements will collide (have the same “h” value).</a:t>
            </a:r>
          </a:p>
          <a:p>
            <a:endParaRPr lang="en-US" dirty="0"/>
          </a:p>
          <a:p>
            <a:r>
              <a:rPr lang="en-US" dirty="0"/>
              <a:t>Several techniques for handling collisions: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chaining.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Colliding elements are collected in a linked list with the same position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addressing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Colliding elements placed in empty locations of the hash table.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523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Handling by 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71247"/>
            <a:ext cx="8229600" cy="902490"/>
          </a:xfrm>
        </p:spPr>
        <p:txBody>
          <a:bodyPr/>
          <a:lstStyle/>
          <a:p>
            <a:r>
              <a:rPr lang="en-US" dirty="0"/>
              <a:t>Each entry of the hash table points to a sequence of nodes containing elements with the same (compressed) hash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Figure 3, a diagram showing the hash table as a vertical array of rectangles.  Two of the rectangles are pointers to linked lists of more than one entry, also shown as rectangles which represent Node objects with a string data member and a pointer to the next Nod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2999"/>
            <a:ext cx="8285118" cy="39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5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Element in an Hash Table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our hash table is (partially) filled. </a:t>
            </a:r>
          </a:p>
          <a:p>
            <a:endParaRPr lang="en-US" dirty="0"/>
          </a:p>
          <a:p>
            <a:r>
              <a:rPr lang="en-US" dirty="0"/>
              <a:t>To find out whether a given element "x" is already present:</a:t>
            </a:r>
          </a:p>
          <a:p>
            <a:endParaRPr lang="en-US" dirty="0"/>
          </a:p>
          <a:p>
            <a:r>
              <a:rPr lang="en-US" dirty="0"/>
              <a:t>1. Compute the hash code and compress it. This gives an index h into the hash table.</a:t>
            </a:r>
          </a:p>
          <a:p>
            <a:endParaRPr lang="en-US" dirty="0"/>
          </a:p>
          <a:p>
            <a:r>
              <a:rPr lang="en-US" dirty="0"/>
              <a:t>2. Iterate through the elements of the bucket at position 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element of the bucket, check if it == x.</a:t>
            </a:r>
          </a:p>
          <a:p>
            <a:endParaRPr lang="en-US" dirty="0"/>
          </a:p>
          <a:p>
            <a:r>
              <a:rPr lang="en-US" dirty="0"/>
              <a:t>3. If a match is found among the elements of that bucket, then x is in the 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Otherwise, it is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082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Finding an Element in an Hash Table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r>
              <a:rPr lang="en-US" dirty="0"/>
              <a:t>If there are few or no collisions, then adding, locating, and removing hash table elements takes constant or O(1) time.</a:t>
            </a:r>
          </a:p>
          <a:p>
            <a:endParaRPr lang="en-US" dirty="0"/>
          </a:p>
          <a:p>
            <a:r>
              <a:rPr lang="en-US" dirty="0"/>
              <a:t>Reasonable assumptions for actual collision frequency: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hash code does a good job scattering the elements into different buckets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 is large enough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measured by the load factor F = n/L, where n is the number of elements and L the table length.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the load factor gets too large (&gt;0.75), the elements should be moved into a larger table.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Under these assumptions, buckets contain average of F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hash code, compression, and equality test can be computed in bounded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independent of the size of the set.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0351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Finding an Element in an Hash Table Array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r>
              <a:rPr lang="en-US" dirty="0"/>
              <a:t>The cost of finding an element: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Computing the array index takes constant time, due to our last assumption.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Traversing a chain of buckets, which on average has a bounded length 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we test each bucket element for equality, which we also assume to be O(1).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entire operation takes constant or O(1)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3996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element is an extension of the algorithm for finding an object:</a:t>
            </a:r>
          </a:p>
          <a:p>
            <a:endParaRPr lang="en-US" dirty="0"/>
          </a:p>
          <a:p>
            <a:r>
              <a:rPr lang="en-US" dirty="0"/>
              <a:t>1. Compute the compressed hash code h.</a:t>
            </a:r>
          </a:p>
          <a:p>
            <a:r>
              <a:rPr lang="en-US" dirty="0"/>
              <a:t>2. Iterate through the elements of the bucket at position 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For each element of the bucket, check whether == x (using the equality operator of the element type).</a:t>
            </a:r>
          </a:p>
          <a:p>
            <a:r>
              <a:rPr lang="en-US" dirty="0"/>
              <a:t>3. If a match is found, then exit.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Otherwise, add a node containing x to the beginning of the node sequence.</a:t>
            </a:r>
          </a:p>
          <a:p>
            <a:r>
              <a:rPr lang="en-US" dirty="0"/>
              <a:t>4. If the load factor exceeds a fixed threshold, reallocate the table.</a:t>
            </a:r>
          </a:p>
          <a:p>
            <a:endParaRPr lang="en-US" dirty="0"/>
          </a:p>
          <a:p>
            <a:r>
              <a:rPr lang="en-US" dirty="0"/>
              <a:t>Adding an element to a hash table is O(1)+.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4082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for a linked list points to the current node in a list. </a:t>
            </a:r>
          </a:p>
          <a:p>
            <a:endParaRPr lang="en-US" dirty="0"/>
          </a:p>
          <a:p>
            <a:r>
              <a:rPr lang="en-US" dirty="0"/>
              <a:t>A hash table has multiple node chains. </a:t>
            </a:r>
          </a:p>
          <a:p>
            <a:endParaRPr lang="en-US" dirty="0"/>
          </a:p>
          <a:p>
            <a:r>
              <a:rPr lang="en-US" dirty="0"/>
              <a:t>At the end of one chain, we need to move to the start of the next 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Therefore, the iterator also needs to store the bucket number.</a:t>
            </a:r>
          </a:p>
          <a:p>
            <a:endParaRPr lang="en-US" dirty="0"/>
          </a:p>
          <a:p>
            <a:r>
              <a:rPr lang="en-US" dirty="0"/>
              <a:t>When the iterator points into the middle of a node chain, then it is easy to advance it to the next element, but…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922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Hash Table: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the iterator points to the last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skip past all empty buckets.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1</a:t>
            </a:r>
            <a:r>
              <a:rPr lang="en-US" sz="2000" baseline="30000" dirty="0"/>
              <a:t>st</a:t>
            </a:r>
            <a:r>
              <a:rPr lang="en-US" sz="2000" dirty="0"/>
              <a:t> non-empty bucket, advance iterator to its first node:</a:t>
            </a:r>
          </a:p>
          <a:p>
            <a:endParaRPr lang="en-US" sz="2000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current-&gt;next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// Advance in the same bucket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current = current-&gt;next;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// Move to the next bucket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  {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container-&gt;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buckets.size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&amp;&amp; container-&gt;buckets[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container-&gt;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buckets.size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  // Start of next bucket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container-&gt;buckets[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  // No more buckets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861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Efficiency, Table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66870"/>
              </p:ext>
            </p:extLst>
          </p:nvPr>
        </p:nvGraphicFramePr>
        <p:xfrm>
          <a:off x="475488" y="856036"/>
          <a:ext cx="8229600" cy="2391661"/>
        </p:xfrm>
        <a:graphic>
          <a:graphicData uri="http://schemas.openxmlformats.org/drawingml/2006/table">
            <a:tbl>
              <a:tblPr/>
              <a:tblGrid>
                <a:gridCol w="528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84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Hash Table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4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an element.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(1)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44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Add/remove an element.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(1)+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Iterate through all elements.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75488" y="3428443"/>
            <a:ext cx="8229600" cy="1428537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The cost of iterating over all elements is proportional to table length: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It could exceed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(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) if the table is sparse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avoid </a:t>
            </a:r>
            <a:r>
              <a:rPr lang="en-US" dirty="0">
                <a:cs typeface="+mn-cs"/>
              </a:rPr>
              <a:t>this by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shrinking the table if load factor gets small. 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Iterating over the entire table is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(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), and each iteration step is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(1).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math and computer science, an unordered collection of distinct items is called a </a:t>
            </a:r>
            <a:r>
              <a:rPr lang="en-US" sz="2800" b="1" u="sng" dirty="0"/>
              <a:t>set. </a:t>
            </a:r>
          </a:p>
          <a:p>
            <a:endParaRPr lang="en-US" sz="2800" dirty="0"/>
          </a:p>
          <a:p>
            <a:r>
              <a:rPr lang="en-US" sz="2800" dirty="0"/>
              <a:t>For example, a print 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computer that has access to multiple printers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keeps a collection of objects representing available printers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order of the printer objects doesn’t matter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picking them by their properties (name, BW vs. color, et al) does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968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/>
              <a:t> Class Complete Code: see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textbook or the companion code</a:t>
            </a:r>
          </a:p>
          <a:p>
            <a:pPr algn="ctr"/>
            <a:r>
              <a:rPr lang="en-US" b="1" dirty="0"/>
              <a:t>sec03/</a:t>
            </a:r>
            <a:r>
              <a:rPr lang="en-US" b="1" dirty="0" err="1"/>
              <a:t>hashtable.h</a:t>
            </a:r>
            <a:endParaRPr lang="en-US" b="1" dirty="0"/>
          </a:p>
          <a:p>
            <a:pPr algn="ctr"/>
            <a:r>
              <a:rPr lang="en-US" b="1" dirty="0"/>
              <a:t>sec03/hashtable.cpp</a:t>
            </a:r>
          </a:p>
          <a:p>
            <a:r>
              <a:rPr lang="en-US" dirty="0"/>
              <a:t>for a complete example program. </a:t>
            </a:r>
          </a:p>
          <a:p>
            <a:endParaRPr lang="en-US" dirty="0"/>
          </a:p>
          <a:p>
            <a:r>
              <a:rPr lang="en-US" dirty="0"/>
              <a:t>It is too long to show here.</a:t>
            </a:r>
          </a:p>
          <a:p>
            <a:endParaRPr lang="en-US" dirty="0"/>
          </a:p>
          <a:p>
            <a:r>
              <a:rPr lang="en-US" dirty="0"/>
              <a:t>It includes classes: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Iterator;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6257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Class Application Example: Spell Check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Re-implementing the previous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dictionary program 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/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sec03/spellcheck.cpp, abridged to fit here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read_words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in(filename);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BUCKETS = 101;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result(BUCKETS);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input;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849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Class Application Example: Spell Check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610600" cy="4974454"/>
          </a:xfrm>
        </p:spPr>
        <p:txBody>
          <a:bodyPr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(in &gt;&gt; input)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 // Make letters lowercase and split at non-letters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word;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('a' &lt;= input[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input[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'z')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word.push_back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 if ('A' &lt;= input[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input[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'Z')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word.push_back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'a' - 'A');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 = "";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5517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Class Application Example: Spell Check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1347"/>
            <a:ext cx="9067800" cy="5407705"/>
          </a:xfrm>
        </p:spPr>
        <p:txBody>
          <a:bodyPr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Erase any empty word inserted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wehn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 input had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non-letter characters that were adjacent or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at the beginning or end of the input.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read_words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("../../words.txt");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read_words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("../../alice.txt");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(Iterator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!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iter.equals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dictionary.count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== 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53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 15.2: Implementing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412480" cy="5788706"/>
          </a:xfrm>
        </p:spPr>
        <p:txBody>
          <a:bodyPr/>
          <a:lstStyle/>
          <a:p>
            <a:r>
              <a:rPr lang="en-US" dirty="0"/>
              <a:t>The unordered sets and maps in the C++ library use the hash template class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&lt;functional&gt; </a:t>
            </a:r>
            <a:r>
              <a:rPr lang="en-US" dirty="0"/>
              <a:t>header. To obtain a hash function for a type, construct an object: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string_hash_code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dirty="0"/>
          </a:p>
          <a:p>
            <a:r>
              <a:rPr lang="en-US" dirty="0"/>
              <a:t>This object acts like a function because the class overloads the function call operator. You obtain hash codes by passing a value: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string_hash_code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("eat"); </a:t>
            </a:r>
          </a:p>
          <a:p>
            <a:endParaRPr lang="en-US" dirty="0"/>
          </a:p>
          <a:p>
            <a:r>
              <a:rPr lang="en-US" dirty="0"/>
              <a:t>The hash template works for types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double, char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bool, string</a:t>
            </a:r>
            <a:r>
              <a:rPr lang="en-US" sz="2000" dirty="0"/>
              <a:t>,</a:t>
            </a:r>
            <a:r>
              <a:rPr lang="en-US" dirty="0"/>
              <a:t>  pointers, and a few others not in the book. </a:t>
            </a:r>
          </a:p>
          <a:p>
            <a:endParaRPr lang="en-US" dirty="0"/>
          </a:p>
          <a:p>
            <a:r>
              <a:rPr lang="en-US" dirty="0"/>
              <a:t>If you want to form a hash table for another type, then you need to define the hash template for that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621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 15.2: Implementing Hash Functions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895"/>
            <a:ext cx="8229600" cy="5407706"/>
          </a:xfrm>
        </p:spPr>
        <p:txBody>
          <a:bodyPr/>
          <a:lstStyle/>
          <a:p>
            <a:r>
              <a:rPr lang="en-US" dirty="0"/>
              <a:t>For example, suppose we have a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dirty="0"/>
              <a:t>that models a task to be accomplished, with a description and a priority: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Task(string description,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priority);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get_priority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description;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priority;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40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Hash Functions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form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&lt;Task&gt;.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it will not compile because the compiler does not know how to compute hash codes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dirty="0"/>
              <a:t>objects.</a:t>
            </a:r>
          </a:p>
          <a:p>
            <a:endParaRPr lang="en-US" dirty="0"/>
          </a:p>
          <a:p>
            <a:r>
              <a:rPr lang="en-US" dirty="0"/>
              <a:t>You need to define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hash&lt;Task&gt; class </a:t>
            </a:r>
            <a:r>
              <a:rPr lang="en-US" dirty="0"/>
              <a:t>with an </a:t>
            </a:r>
            <a:r>
              <a:rPr lang="en-US" b="1" i="1" u="sng" dirty="0"/>
              <a:t>overloaded function call operator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definition must be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namespace: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template&lt;&gt;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class hash&lt;Task&gt;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operator()(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 &amp;t)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650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Hash Functions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Next, the overloaded function call operator to compute the hash code of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2000" dirty="0">
                <a:cs typeface="Courier New" panose="02070309020205020404" pitchFamily="49" charset="0"/>
              </a:rPr>
              <a:t>object: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hash&lt;Task&gt;::operator()(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 &amp;t)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hash&lt;string&gt;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string_hash_code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string_hash_code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t.get_description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t.get_priority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h;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/>
              <a:t> hash code combines the hash codes of all data members. An integer member can simply be hashed to itself. </a:t>
            </a:r>
          </a:p>
          <a:p>
            <a:endParaRPr lang="en-US" sz="2000" dirty="0"/>
          </a:p>
          <a:p>
            <a:r>
              <a:rPr lang="en-US" sz="2000" dirty="0"/>
              <a:t>For members of other types,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hash </a:t>
            </a:r>
            <a:r>
              <a:rPr lang="en-US" sz="2000" dirty="0"/>
              <a:t>template to obtain a hash function, and then invoke that function.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3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Hash Functions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supply your own hash class for a type, you must also provide a compatible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 </a:t>
            </a:r>
            <a:r>
              <a:rPr lang="en-US" dirty="0"/>
              <a:t>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differentiate between objects that have the same hash code.</a:t>
            </a:r>
          </a:p>
          <a:p>
            <a:endParaRPr lang="en-US" dirty="0"/>
          </a:p>
          <a:p>
            <a:r>
              <a:rPr lang="en-US" dirty="0"/>
              <a:t>The equality operator and hash function must be compatible with each other.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equal values must yield the same hash code.</a:t>
            </a:r>
          </a:p>
          <a:p>
            <a:endParaRPr lang="en-US" dirty="0"/>
          </a:p>
          <a:p>
            <a:r>
              <a:rPr lang="en-US" dirty="0"/>
              <a:t>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dirty="0"/>
              <a:t>class, we add a function that compares the data members that were used to compute the hash code: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Task&amp; 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Task&amp; b)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a.get_description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b.get_description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a.get_priority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b.get_priority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4670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 15.3: 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chaining for collision handling, with pointers stored in the table, you could place the elements directly into the hash 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called </a:t>
            </a:r>
            <a:r>
              <a:rPr lang="en-US" b="1" u="sng" dirty="0"/>
              <a:t>open addressing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minimizes the memory usage of a hash table.</a:t>
            </a:r>
          </a:p>
          <a:p>
            <a:endParaRPr lang="en-US" dirty="0"/>
          </a:p>
          <a:p>
            <a:r>
              <a:rPr lang="en-US" dirty="0"/>
              <a:t>Open addressing complicates collision handling. We’ll use </a:t>
            </a:r>
            <a:r>
              <a:rPr lang="en-US" b="1" u="sng" dirty="0"/>
              <a:t>linear probing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place the colliding element at index h + 1. If that slot is occupied, try h + 2, h + 3, and so on, wrapping around to 0, 1, 2… if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this “probing sequence” contains no empty slots,  reallocate a larger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038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operations on a set are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an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an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Traversing all elements.</a:t>
            </a:r>
          </a:p>
          <a:p>
            <a:endParaRPr lang="en-US" dirty="0"/>
          </a:p>
          <a:p>
            <a:r>
              <a:rPr lang="en-US" dirty="0"/>
              <a:t>Sets don’t have duplicates.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 duplicate of an element that is already present is ignored.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an element not in the set is ignored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1633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showing a hash table as a horizontal array of adjacent squares, with indices h, h+1, H+2, and h+3 labeled.  &#10;The words &quot;Linear Probing Sequence&quot; above the table have arrows drawn to each labeled square.   &#10;The &quot;First empty slot&quot; is the blue-colored square to the right of h+3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79" y="4279392"/>
            <a:ext cx="4889693" cy="2045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Addressing: Finding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find an element in an open-addressed hash table?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hash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traverse the probing sequence until we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 a match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or find an empty slot. </a:t>
            </a:r>
          </a:p>
          <a:p>
            <a:endParaRPr lang="en-US" dirty="0"/>
          </a:p>
          <a:p>
            <a:r>
              <a:rPr lang="en-US" dirty="0"/>
              <a:t>As long as the hash table is not too full, this is still an O(1) operation, but it may require more comparisons than with separate chaining.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5240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Addressing: Adding and Removing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974454"/>
          </a:xfrm>
        </p:spPr>
        <p:txBody>
          <a:bodyPr/>
          <a:lstStyle/>
          <a:p>
            <a:r>
              <a:rPr lang="en-US" dirty="0"/>
              <a:t>Adding an element is similar to finding 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finding the element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it is not present, add it in the first empty slot in the probing sequence.</a:t>
            </a:r>
          </a:p>
          <a:p>
            <a:endParaRPr lang="en-US" dirty="0"/>
          </a:p>
          <a:p>
            <a:r>
              <a:rPr lang="en-US" dirty="0"/>
              <a:t>Removing an element is trickier.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cannot simply empty the slot at which you find the element.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Instead, you must traverse the probing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look for the last element with the same hash code,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move that element into the slot of the removed element. Then rehash all elements that follow until you reach an empty slot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Exercise P15.14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Diagram showing a hash table as a horizontal array of adjacent squares, with indices h, h+1, h+2, h+3, h+4 and h+3 labeled.  &#10;&#10;Element h+3 is labeled &quot;to be removed&quot;.&#10;Element h+4 is labeled &quot;Move this element&quot;.&#10;Element h+5 is labeled &quot;Rehash this element&quot;.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81127"/>
            <a:ext cx="4273419" cy="14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7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Describe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b="1" dirty="0"/>
              <a:t>data type and its implementation in the C++ library.</a:t>
            </a:r>
          </a:p>
          <a:p>
            <a:r>
              <a:rPr lang="en-US" dirty="0"/>
              <a:t>•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/>
              <a:t>is an unordered collection of distinct elements.</a:t>
            </a:r>
          </a:p>
          <a:p>
            <a:r>
              <a:rPr lang="en-US" dirty="0"/>
              <a:t>• Sets don’t have duplicates. Adding a duplicate of an element that is already present is ignored.</a:t>
            </a:r>
          </a:p>
          <a:p>
            <a:r>
              <a:rPr lang="en-US" dirty="0"/>
              <a:t>• An iterator of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/>
              <a:t> visits elements in seemingly random order.</a:t>
            </a:r>
          </a:p>
          <a:p>
            <a:r>
              <a:rPr lang="en-US" dirty="0"/>
              <a:t>• An iterator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visits elements in increasing order.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3309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Describe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b="1" dirty="0"/>
              <a:t> data type and its implementation in the C++ library.</a:t>
            </a:r>
          </a:p>
          <a:p>
            <a:r>
              <a:rPr lang="en-US" dirty="0"/>
              <a:t>•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dirty="0"/>
              <a:t>keeps associations between key and value objects.</a:t>
            </a:r>
          </a:p>
          <a:p>
            <a:r>
              <a:rPr lang="en-US" dirty="0"/>
              <a:t>•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dirty="0"/>
              <a:t>iterator yields key/value pairs.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is ordered, they are visited in increasing key order.</a:t>
            </a:r>
          </a:p>
          <a:p>
            <a:r>
              <a:rPr lang="en-US" dirty="0"/>
              <a:t>•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r>
              <a:rPr lang="en-US" dirty="0"/>
              <a:t> (or bag) is similar to a set, but elements can occur multiple times.</a:t>
            </a:r>
          </a:p>
          <a:p>
            <a:r>
              <a:rPr lang="en-US" dirty="0"/>
              <a:t>•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r>
              <a:rPr lang="en-US" dirty="0"/>
              <a:t> can have multiple values associated with the same key.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855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Summary,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Understand the implementation of a hash table and the efficiencies of its operations.</a:t>
            </a:r>
            <a:endParaRPr lang="en-US" dirty="0"/>
          </a:p>
          <a:p>
            <a:r>
              <a:rPr lang="en-US" dirty="0"/>
              <a:t>• A hash function computes an integer value from an object.</a:t>
            </a:r>
          </a:p>
          <a:p>
            <a:r>
              <a:rPr lang="en-US" dirty="0"/>
              <a:t>• A good hash function minimizes collisions—identical hash codes for different objects.</a:t>
            </a:r>
          </a:p>
          <a:p>
            <a:r>
              <a:rPr lang="en-US" dirty="0"/>
              <a:t>• A hash table uses the hash code to determine where to store each element.</a:t>
            </a:r>
          </a:p>
          <a:p>
            <a:r>
              <a:rPr lang="en-US" dirty="0"/>
              <a:t>• A hash table can be implemented as an array of buckets—sequences of nodes that hold elements with the same hash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7735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Summary,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Understand the implementation of a hash table and the efficiencies of its operations (continued)</a:t>
            </a:r>
          </a:p>
          <a:p>
            <a:endParaRPr lang="en-US" dirty="0"/>
          </a:p>
          <a:p>
            <a:r>
              <a:rPr lang="en-US" dirty="0"/>
              <a:t>• If there are no or only a few collisions, then adding, locating, and removing hash table elements takes constant or O(1) time.</a:t>
            </a:r>
          </a:p>
          <a:p>
            <a:r>
              <a:rPr lang="en-US" dirty="0"/>
              <a:t>• Overload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hash&lt;T&gt;::operator()</a:t>
            </a:r>
            <a:r>
              <a:rPr lang="en-US" dirty="0"/>
              <a:t> by combining the hash codes for the data members.</a:t>
            </a:r>
          </a:p>
          <a:p>
            <a:r>
              <a:rPr lang="en-US" dirty="0"/>
              <a:t>• A class’s hash function must be compatible with its equality operator.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54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54" y="817744"/>
            <a:ext cx="5976651" cy="4974454"/>
          </a:xfrm>
        </p:spPr>
        <p:txBody>
          <a:bodyPr/>
          <a:lstStyle/>
          <a:p>
            <a:r>
              <a:rPr lang="en-US" sz="2800" dirty="0"/>
              <a:t>A set arranges elements for efficiency in finding, adding, and removing them. </a:t>
            </a:r>
          </a:p>
          <a:p>
            <a:endParaRPr lang="en-US" sz="2800" dirty="0"/>
          </a:p>
          <a:p>
            <a:r>
              <a:rPr lang="en-US" sz="2800" dirty="0"/>
              <a:t>Two implementations for 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binary search trees,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hash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elements grouped into smaller collections that share a characteristic.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Like books grouped by cover color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To find a book, check the books in the same color group.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Hash table lookup is via integer values (called </a:t>
            </a:r>
            <a:r>
              <a:rPr lang="en-US" b="1" u="sng" dirty="0"/>
              <a:t>hash codes</a:t>
            </a:r>
            <a:r>
              <a:rPr lang="en-US" dirty="0"/>
              <a:t>) computed from the element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Photo of several travel guide books arranged on a shelf, grouped by cover color (blue, white, or orange)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3204532"/>
            <a:ext cx="2543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7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 16.12: Drawing of a binary search tree as 5 boxes with a name in each.  Arranged in pentagon shape, with the root box having 2 children boxes below connected with an arrow, and each of those children boxes having one child box below pointed to by arrow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685800"/>
            <a:ext cx="3448050" cy="191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16895"/>
            <a:ext cx="5506278" cy="4974454"/>
          </a:xfrm>
        </p:spPr>
        <p:txBody>
          <a:bodyPr/>
          <a:lstStyle/>
          <a:p>
            <a:r>
              <a:rPr lang="en-US" dirty="0"/>
              <a:t>Binary search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Elements kept in sorted order.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example, books arranged by height, or alphabetically by author and title.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called an </a:t>
            </a:r>
            <a:r>
              <a:rPr lang="en-US" b="1" u="sng" dirty="0"/>
              <a:t>ordered 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arrays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adding and removing array elements too inefficient.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stored in nodes, as in a linked list.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not arranged in a linear sequence but in a tree shape.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Trees will be covered in the next chapter.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6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vs. Unordered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ordered set (binary tree) if you want to visit the elements in sorted order.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EG, database of students, sort by number or name</a:t>
            </a:r>
          </a:p>
          <a:p>
            <a:endParaRPr lang="en-US" dirty="0"/>
          </a:p>
          <a:p>
            <a:r>
              <a:rPr lang="en-US" dirty="0"/>
              <a:t>Otherwise choose an unordered set (hash 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hash function is good, it is a bit more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EG, list of available printers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class </a:t>
            </a:r>
            <a:r>
              <a:rPr lang="en-US" dirty="0"/>
              <a:t>templates: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8920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7914</TotalTime>
  <Words>7310</Words>
  <Application>Microsoft Office PowerPoint</Application>
  <PresentationFormat>On-screen Show (4:3)</PresentationFormat>
  <Paragraphs>940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MS PGothic</vt:lpstr>
      <vt:lpstr>MS PGothic</vt:lpstr>
      <vt:lpstr>Arial</vt:lpstr>
      <vt:lpstr>Comic Sans MS</vt:lpstr>
      <vt:lpstr>Courier New</vt:lpstr>
      <vt:lpstr>Wingdings</vt:lpstr>
      <vt:lpstr>Default Design</vt:lpstr>
      <vt:lpstr>Chapter Fifteen: Sets, Maps, and Hash Tables</vt:lpstr>
      <vt:lpstr>Chapter Goals</vt:lpstr>
      <vt:lpstr>Topics</vt:lpstr>
      <vt:lpstr>Sets, Maps, Tables vs. Arrays and Lists</vt:lpstr>
      <vt:lpstr>Sets</vt:lpstr>
      <vt:lpstr>Operations on a Set</vt:lpstr>
      <vt:lpstr>Set Implementation</vt:lpstr>
      <vt:lpstr>Binary Search Trees</vt:lpstr>
      <vt:lpstr>Ordered vs. Unordered Sets</vt:lpstr>
      <vt:lpstr>unordered_set and set class Template Functions</vt:lpstr>
      <vt:lpstr>unordered_set and set iterators</vt:lpstr>
      <vt:lpstr>Working With Sets: Table 1, Part 1</vt:lpstr>
      <vt:lpstr>Working With Sets: Table 1, Part 2</vt:lpstr>
      <vt:lpstr>Program to Check For Misspelled Words, Using Sets</vt:lpstr>
      <vt:lpstr>Practice It: Set Operations</vt:lpstr>
      <vt:lpstr>Topic 2</vt:lpstr>
      <vt:lpstr>Maps</vt:lpstr>
      <vt:lpstr>unordered_map and map Templates in Standard Library</vt:lpstr>
      <vt:lpstr>Working with Maps: Table 2, Part 1</vt:lpstr>
      <vt:lpstr>Working with Maps: Table 2, Part 2</vt:lpstr>
      <vt:lpstr>Map Example, Phone Database (Part 1)</vt:lpstr>
      <vt:lpstr>Map Example, Phone Database (Part 2)</vt:lpstr>
      <vt:lpstr>Map Example, Phone Database (Part 3)</vt:lpstr>
      <vt:lpstr>Map Example, Phone Database (Part 4: main)</vt:lpstr>
      <vt:lpstr>Programming Tip 15.1: Use the auto Type for Iterators</vt:lpstr>
      <vt:lpstr>Special Topic 15.1: Multisets and Multimaps</vt:lpstr>
      <vt:lpstr>Multiset Example Code</vt:lpstr>
      <vt:lpstr>Multimap Example Code</vt:lpstr>
      <vt:lpstr>Multimap Example Code: Iterators</vt:lpstr>
      <vt:lpstr>WORKED EXAMPLE 15.1: Word Frequency</vt:lpstr>
      <vt:lpstr>WORKED EXAMPLE 15.1: Word Frequency, Planning</vt:lpstr>
      <vt:lpstr>WORKED EXAMPLE 15.1: Word Frequency, Algorithm</vt:lpstr>
      <vt:lpstr>Word Frequency Map Code: Part 1</vt:lpstr>
      <vt:lpstr>Word Frequency Map Code: Part 2</vt:lpstr>
      <vt:lpstr>Word Frequency Map Code: Part 3 (main)</vt:lpstr>
      <vt:lpstr>Topic 3</vt:lpstr>
      <vt:lpstr>Hash Codes</vt:lpstr>
      <vt:lpstr>Hash Code Algorithm</vt:lpstr>
      <vt:lpstr>Hash Code Collisions</vt:lpstr>
      <vt:lpstr>Hash Tables</vt:lpstr>
      <vt:lpstr>Hash Code Compression &amp; Collision Handling</vt:lpstr>
      <vt:lpstr>Collision Handling by Separate Chaining</vt:lpstr>
      <vt:lpstr>Finding an Element in an Hash Table Array</vt:lpstr>
      <vt:lpstr>Efficiency of Finding an Element in an Hash Table Array</vt:lpstr>
      <vt:lpstr>Efficiency of Finding an Element in an Hash Table Array (2)</vt:lpstr>
      <vt:lpstr>Adding and Removing Elements</vt:lpstr>
      <vt:lpstr>Iterating over a Hash Table</vt:lpstr>
      <vt:lpstr>Iterating over a Hash Table: Code</vt:lpstr>
      <vt:lpstr>Hash Table Efficiency, Table 4</vt:lpstr>
      <vt:lpstr>HashTable Class Complete Code: see Textbook</vt:lpstr>
      <vt:lpstr>Hashtable Class Application Example: Spell Check (1)</vt:lpstr>
      <vt:lpstr>Hashtable Class Application Example: Spell Check (2)</vt:lpstr>
      <vt:lpstr>Hashtable Class Application Example: Spell Check (3)</vt:lpstr>
      <vt:lpstr>Special Topic 15.2: Implementing Hash Functions</vt:lpstr>
      <vt:lpstr>Special Topic 15.2: Implementing Hash Functions (2)</vt:lpstr>
      <vt:lpstr>Implementing Hash Functions (3)</vt:lpstr>
      <vt:lpstr>Implementing Hash Functions (4)</vt:lpstr>
      <vt:lpstr>Implementing Hash Functions (5)</vt:lpstr>
      <vt:lpstr>Special Topic 15.3: Open Addressing</vt:lpstr>
      <vt:lpstr>Open Addressing: Finding an Element</vt:lpstr>
      <vt:lpstr>Open Addressing: Adding and Removing an Element</vt:lpstr>
      <vt:lpstr>Chapter Summary, Part 1</vt:lpstr>
      <vt:lpstr>Chapter Summary, Part 2</vt:lpstr>
      <vt:lpstr>Chapter Summary, Part 3</vt:lpstr>
      <vt:lpstr>Chapter Summary, Part 4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Graig Donini</cp:lastModifiedBy>
  <cp:revision>2504</cp:revision>
  <dcterms:created xsi:type="dcterms:W3CDTF">2011-05-09T15:45:37Z</dcterms:created>
  <dcterms:modified xsi:type="dcterms:W3CDTF">2017-09-18T15:21:36Z</dcterms:modified>
</cp:coreProperties>
</file>