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C3DB-5D36-46B9-BBFD-2956511AA17E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D637C-0A61-4815-95B1-6C4357C60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8BF7-3F3A-3FC7-87EA-D72D234F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F5CB0-E07A-1E1B-68D2-BFFE1B5E3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0584-4DCE-BF8A-0E19-EA81A904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D0F8-BFAD-8694-DA78-53D98A09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6C4F-D127-046A-254F-15C7804B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BE26-77DA-2A03-48C2-5FF3A9FE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F784A-17D7-D763-5634-D582D8B8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73-E621-E224-5610-92C4356F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8E6-7675-F471-539F-5AA4AB1D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0383-79FF-42A3-924B-E9D99C51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64939-7230-C8B7-32D3-BCE7A0936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A064-527F-34E0-CEF1-09E2F163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D66-A039-02A4-AE9A-F2882B7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AD8F-A35B-074F-6EFB-7DA26FBF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EDDF-CCB2-FCC5-F061-E5ED3FB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B9AE-1E94-7077-3DD5-2A672804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F97D-C3EF-7B9F-5B2B-22BD948C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A15A-9F3B-8E4C-781C-BE831E44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CD38-CD50-8960-C53F-F0115ABC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2967-962C-098E-E446-890F5CFD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1A2B-6728-293C-F387-3BD0A07C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897-1B30-7906-ABB1-03AAAB77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6667-C2D5-1C9A-6A43-10F11C92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F6BD-E64F-02A2-497D-52D7FE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059F-00C8-A5A6-5F81-09C1E045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76C-A43F-A4FF-5C19-A1A8094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770E-1832-BAE3-76EA-1CBFD3DEF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71CB-7F7B-8A40-3917-749B8EBD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A9AE-967E-F3E4-B940-92E888D7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43D8-D0B2-4CF1-D520-F4D687B7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8C09-A012-B570-F698-E061A31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48C-E89D-0F78-375B-5D162950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D57D-DF44-8577-0CFB-B5DFC628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4A1A-6CB2-CC5F-9EA6-3B84C010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0608-A8E0-343A-C9E8-1B1FD695A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59D65-6152-E352-8DA8-A331DDB1D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42405-A921-9852-B73C-C42DBA8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B44E7-CC53-5E19-6BC2-22886CC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89F76-F44E-DDA1-32EB-ADA73387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23C7-42DB-479B-BDF6-B56D99B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6714E-F820-134F-A182-C68F9E54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43D3C-5F35-2EE6-0F64-140A9E63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686FA-8E29-FB73-3D9A-1443DD32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0413C-2B12-09B3-0D2F-4C530EB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BA7E7-1156-B74A-2674-8D39140E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8B078-5439-D1C5-C871-A9F3511B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C602-AE58-7C8D-4602-B9527261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FB1C-868F-DD94-61E3-35DFD9CC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595A7-50C6-AFD0-CB29-81A3C04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B9A3-4514-5E5E-5874-950B8986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6DC5A-EEA9-7AC8-6A19-03B8ED57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523A-800E-8A65-B892-CC1E1FA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D2CE-77DE-8FCE-D847-D10D360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18C6C-B868-7C1B-F9B3-4337B63F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FEE1E-5AFD-E05E-012D-CB8283D6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8C19-A88E-0B07-510C-806F88D4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44CA-5D0A-C668-1D63-ACE1FBE2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64DE-5666-A7F1-D2F6-413E9C5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6B4E-A9EF-F5AC-6F92-6BD8D464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4F3F-8F52-F332-7A84-6A8B3DB1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226D-5081-C8B9-873D-80C26FFA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CE27-85E8-4535-BE21-CA4A576EE9B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017D-4AEC-FFE8-2E1A-79820F07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C449-115D-2A1A-4A55-E7FD8F7EF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312F-D9FF-4804-9A52-86D84FB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8345-7023-A9D5-C276-3219015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3983"/>
            <a:ext cx="9144000" cy="1025614"/>
          </a:xfrm>
        </p:spPr>
        <p:txBody>
          <a:bodyPr>
            <a:noAutofit/>
          </a:bodyPr>
          <a:lstStyle/>
          <a:p>
            <a:r>
              <a:rPr lang="en-US" sz="8000" dirty="0"/>
              <a:t>Pens &amp; Printers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6234-72EA-925E-4A40-C5D32EB9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001"/>
            <a:ext cx="9144000" cy="3101196"/>
          </a:xfrm>
        </p:spPr>
        <p:txBody>
          <a:bodyPr/>
          <a:lstStyle/>
          <a:p>
            <a:r>
              <a:rPr lang="en-US" b="1" u="sng" dirty="0"/>
              <a:t>A National chain</a:t>
            </a:r>
          </a:p>
          <a:p>
            <a:endParaRPr lang="en-US" dirty="0"/>
          </a:p>
          <a:p>
            <a:r>
              <a:rPr lang="en-US" dirty="0"/>
              <a:t>Do we have unsold products in any of our 4 Warehouses?</a:t>
            </a:r>
          </a:p>
        </p:txBody>
      </p:sp>
    </p:spTree>
    <p:extLst>
      <p:ext uri="{BB962C8B-B14F-4D97-AF65-F5344CB8AC3E}">
        <p14:creationId xmlns:p14="http://schemas.microsoft.com/office/powerpoint/2010/main" val="16505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8D8F0-740B-28F0-0E01-13E54C3408CF}"/>
              </a:ext>
            </a:extLst>
          </p:cNvPr>
          <p:cNvSpPr/>
          <p:nvPr/>
        </p:nvSpPr>
        <p:spPr>
          <a:xfrm>
            <a:off x="4387970" y="517526"/>
            <a:ext cx="3648973" cy="575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8033-573B-186E-4AB9-83DDEB87FB8B}"/>
              </a:ext>
            </a:extLst>
          </p:cNvPr>
          <p:cNvSpPr/>
          <p:nvPr/>
        </p:nvSpPr>
        <p:spPr>
          <a:xfrm>
            <a:off x="4235570" y="365126"/>
            <a:ext cx="3648973" cy="57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3A514-AB52-3DDB-AAA7-E0C34E18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Stale Inventory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49F37-E61E-A721-D6C8-BF23FCC1E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35138"/>
              </p:ext>
            </p:extLst>
          </p:nvPr>
        </p:nvGraphicFramePr>
        <p:xfrm>
          <a:off x="838200" y="2221823"/>
          <a:ext cx="10515600" cy="2335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937764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17116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54191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4428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61137723"/>
                    </a:ext>
                  </a:extLst>
                </a:gridCol>
              </a:tblGrid>
              <a:tr h="7008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unique products sold in only 1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unique products sold in only 2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unique products sold only in 3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% not sold in all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956177"/>
                  </a:ext>
                </a:extLst>
              </a:tr>
              <a:tr h="456983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401618"/>
                  </a:ext>
                </a:extLst>
              </a:tr>
              <a:tr h="406067">
                <a:tc>
                  <a:txBody>
                    <a:bodyPr/>
                    <a:lstStyle/>
                    <a:p>
                      <a:r>
                        <a:rPr lang="en-US" dirty="0"/>
                        <a:t>Furniture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4970"/>
                  </a:ext>
                </a:extLst>
              </a:tr>
              <a:tr h="406067">
                <a:tc>
                  <a:txBody>
                    <a:bodyPr/>
                    <a:lstStyle/>
                    <a:p>
                      <a:r>
                        <a:rPr lang="en-US" dirty="0"/>
                        <a:t>Office Supplies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706968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63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8FB73A-788E-421F-B883-B34D99EE68D7}"/>
              </a:ext>
            </a:extLst>
          </p:cNvPr>
          <p:cNvSpPr txBox="1"/>
          <p:nvPr/>
        </p:nvSpPr>
        <p:spPr>
          <a:xfrm>
            <a:off x="4107611" y="1287919"/>
            <a:ext cx="39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1,854 Unique Products sold 2014-2017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F934E-441F-F48A-DB2E-2C0169D692C4}"/>
              </a:ext>
            </a:extLst>
          </p:cNvPr>
          <p:cNvSpPr txBox="1"/>
          <p:nvPr/>
        </p:nvSpPr>
        <p:spPr>
          <a:xfrm>
            <a:off x="838200" y="5727032"/>
            <a:ext cx="10515600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Next Step: Perform a product rationalization; deeper analysis is required to determine product per location strategy.</a:t>
            </a:r>
          </a:p>
        </p:txBody>
      </p:sp>
    </p:spTree>
    <p:extLst>
      <p:ext uri="{BB962C8B-B14F-4D97-AF65-F5344CB8AC3E}">
        <p14:creationId xmlns:p14="http://schemas.microsoft.com/office/powerpoint/2010/main" val="13260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E41EFD-873E-7DBD-75A5-80465B47025F}"/>
              </a:ext>
            </a:extLst>
          </p:cNvPr>
          <p:cNvSpPr/>
          <p:nvPr/>
        </p:nvSpPr>
        <p:spPr>
          <a:xfrm>
            <a:off x="2720196" y="612475"/>
            <a:ext cx="6858000" cy="483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18D4E-E0F4-9E4E-6576-F7AAF35C3F96}"/>
              </a:ext>
            </a:extLst>
          </p:cNvPr>
          <p:cNvSpPr/>
          <p:nvPr/>
        </p:nvSpPr>
        <p:spPr>
          <a:xfrm>
            <a:off x="2613804" y="508958"/>
            <a:ext cx="6858000" cy="4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8364-1F2F-0FFC-29AB-082DE7C3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2" y="371587"/>
            <a:ext cx="10472468" cy="757822"/>
          </a:xfrm>
        </p:spPr>
        <p:txBody>
          <a:bodyPr/>
          <a:lstStyle/>
          <a:p>
            <a:pPr algn="ctr"/>
            <a:r>
              <a:rPr lang="en-US" dirty="0"/>
              <a:t>Profit Disparity Across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C2FCF-46E1-CE55-6859-2A0F29E208E3}"/>
              </a:ext>
            </a:extLst>
          </p:cNvPr>
          <p:cNvSpPr txBox="1"/>
          <p:nvPr/>
        </p:nvSpPr>
        <p:spPr>
          <a:xfrm>
            <a:off x="1735347" y="5727288"/>
            <a:ext cx="87213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Business Question: What is causing profit disparity between East/West and South/Central</a:t>
            </a:r>
          </a:p>
        </p:txBody>
      </p:sp>
      <p:pic>
        <p:nvPicPr>
          <p:cNvPr id="7" name="slide2" descr="profit">
            <a:extLst>
              <a:ext uri="{FF2B5EF4-FFF2-40B4-BE49-F238E27FC236}">
                <a16:creationId xmlns:a16="http://schemas.microsoft.com/office/drawing/2014/main" id="{B0D3CACF-FA96-4DA3-A238-0CCDA1B5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" y="1370297"/>
            <a:ext cx="10472468" cy="42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0A04DBC-E1CE-0631-72C4-DB0C7F61839A}"/>
              </a:ext>
            </a:extLst>
          </p:cNvPr>
          <p:cNvSpPr/>
          <p:nvPr/>
        </p:nvSpPr>
        <p:spPr>
          <a:xfrm>
            <a:off x="3312547" y="517526"/>
            <a:ext cx="5658926" cy="51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BED13D-51A2-CDA2-C087-EB251DBBD9EA}"/>
              </a:ext>
            </a:extLst>
          </p:cNvPr>
          <p:cNvSpPr/>
          <p:nvPr/>
        </p:nvSpPr>
        <p:spPr>
          <a:xfrm>
            <a:off x="3234906" y="362917"/>
            <a:ext cx="5658927" cy="5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90F6-3C15-0F36-97B5-E2BED7A5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768" y="296009"/>
            <a:ext cx="6214000" cy="782188"/>
          </a:xfrm>
        </p:spPr>
        <p:txBody>
          <a:bodyPr/>
          <a:lstStyle/>
          <a:p>
            <a:pPr algn="ctr"/>
            <a:r>
              <a:rPr lang="en-US" dirty="0"/>
              <a:t>Central Region Discounts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8B158-6F97-CD6A-7860-4DC979900F63}"/>
              </a:ext>
            </a:extLst>
          </p:cNvPr>
          <p:cNvSpPr/>
          <p:nvPr/>
        </p:nvSpPr>
        <p:spPr>
          <a:xfrm>
            <a:off x="1367328" y="2685571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7FAF2-9F58-42F4-BAF9-2844BDFED5FD}"/>
              </a:ext>
            </a:extLst>
          </p:cNvPr>
          <p:cNvSpPr/>
          <p:nvPr/>
        </p:nvSpPr>
        <p:spPr>
          <a:xfrm>
            <a:off x="1884912" y="2694196"/>
            <a:ext cx="396815" cy="2562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019E5-00B5-E025-D2AD-ACAC27079F31}"/>
              </a:ext>
            </a:extLst>
          </p:cNvPr>
          <p:cNvCxnSpPr>
            <a:cxnSpLocks/>
          </p:cNvCxnSpPr>
          <p:nvPr/>
        </p:nvCxnSpPr>
        <p:spPr>
          <a:xfrm>
            <a:off x="953259" y="4609261"/>
            <a:ext cx="6892506" cy="8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793A3-9A69-1AA3-418D-78387F0DA90F}"/>
              </a:ext>
            </a:extLst>
          </p:cNvPr>
          <p:cNvSpPr/>
          <p:nvPr/>
        </p:nvSpPr>
        <p:spPr>
          <a:xfrm>
            <a:off x="2402496" y="4617888"/>
            <a:ext cx="396815" cy="6383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4D9FF-171B-2A97-7748-DAF400C64514}"/>
              </a:ext>
            </a:extLst>
          </p:cNvPr>
          <p:cNvSpPr txBox="1"/>
          <p:nvPr/>
        </p:nvSpPr>
        <p:spPr>
          <a:xfrm>
            <a:off x="3234906" y="1147314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and Quantity of discounts in the </a:t>
            </a:r>
            <a:r>
              <a:rPr lang="en-US" b="1" u="sng" dirty="0"/>
              <a:t>Central Region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988690F-7784-FCDA-7564-F36E7B66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6209"/>
              </p:ext>
            </p:extLst>
          </p:nvPr>
        </p:nvGraphicFramePr>
        <p:xfrm>
          <a:off x="7882973" y="1945736"/>
          <a:ext cx="4316084" cy="411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021">
                  <a:extLst>
                    <a:ext uri="{9D8B030D-6E8A-4147-A177-3AD203B41FA5}">
                      <a16:colId xmlns:a16="http://schemas.microsoft.com/office/drawing/2014/main" val="1986190286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722889080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4052354409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2626852411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 /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Central avg Discount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East / West avg discount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4201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Binders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35%/28%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22498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Furnishings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-2,634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8%/3%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2798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28%/30%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971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Appliances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15%/12%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38466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37%/20%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323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8609938-F57A-7787-E24D-E58C3C4A735B}"/>
              </a:ext>
            </a:extLst>
          </p:cNvPr>
          <p:cNvSpPr txBox="1"/>
          <p:nvPr/>
        </p:nvSpPr>
        <p:spPr>
          <a:xfrm>
            <a:off x="1397480" y="1934871"/>
            <a:ext cx="10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Binders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D979D-C237-32E2-62D8-42B802F740F6}"/>
              </a:ext>
            </a:extLst>
          </p:cNvPr>
          <p:cNvSpPr txBox="1"/>
          <p:nvPr/>
        </p:nvSpPr>
        <p:spPr>
          <a:xfrm rot="16200000">
            <a:off x="1081856" y="3501705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$54,200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339A1-C2D7-2705-2118-4EEA588BB378}"/>
              </a:ext>
            </a:extLst>
          </p:cNvPr>
          <p:cNvSpPr txBox="1"/>
          <p:nvPr/>
        </p:nvSpPr>
        <p:spPr>
          <a:xfrm rot="16200000">
            <a:off x="1452819" y="336467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$54,000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EF599-8359-196B-A1F4-9A108C624655}"/>
              </a:ext>
            </a:extLst>
          </p:cNvPr>
          <p:cNvSpPr txBox="1"/>
          <p:nvPr/>
        </p:nvSpPr>
        <p:spPr>
          <a:xfrm rot="16200000">
            <a:off x="2292896" y="4748085"/>
            <a:ext cx="6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-$70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1B6D3-6F0E-2AE3-003B-E69E900849C7}"/>
              </a:ext>
            </a:extLst>
          </p:cNvPr>
          <p:cNvSpPr/>
          <p:nvPr/>
        </p:nvSpPr>
        <p:spPr>
          <a:xfrm>
            <a:off x="3364570" y="2673963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A95CD-73D7-3FA5-A6AB-8B1C285C2B84}"/>
              </a:ext>
            </a:extLst>
          </p:cNvPr>
          <p:cNvSpPr/>
          <p:nvPr/>
        </p:nvSpPr>
        <p:spPr>
          <a:xfrm>
            <a:off x="3890554" y="2685571"/>
            <a:ext cx="396815" cy="268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4CC17-D1D1-4323-9F51-E70D925605DD}"/>
              </a:ext>
            </a:extLst>
          </p:cNvPr>
          <p:cNvSpPr/>
          <p:nvPr/>
        </p:nvSpPr>
        <p:spPr>
          <a:xfrm>
            <a:off x="4396637" y="4589026"/>
            <a:ext cx="396815" cy="786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EC843-8992-AE50-89D6-D174BD71DFE7}"/>
              </a:ext>
            </a:extLst>
          </p:cNvPr>
          <p:cNvSpPr txBox="1"/>
          <p:nvPr/>
        </p:nvSpPr>
        <p:spPr>
          <a:xfrm>
            <a:off x="3425841" y="1929502"/>
            <a:ext cx="12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Furnishings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38FBA0-C3A5-9040-3113-CA75DF7C74CB}"/>
              </a:ext>
            </a:extLst>
          </p:cNvPr>
          <p:cNvSpPr/>
          <p:nvPr/>
        </p:nvSpPr>
        <p:spPr>
          <a:xfrm>
            <a:off x="5378256" y="2702824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AC2E6F-01CE-535A-4F58-51CDB7103169}"/>
              </a:ext>
            </a:extLst>
          </p:cNvPr>
          <p:cNvSpPr/>
          <p:nvPr/>
        </p:nvSpPr>
        <p:spPr>
          <a:xfrm>
            <a:off x="5896990" y="2673963"/>
            <a:ext cx="396815" cy="268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E416B9-E5F4-6496-5A4E-3A41194B5F66}"/>
              </a:ext>
            </a:extLst>
          </p:cNvPr>
          <p:cNvSpPr/>
          <p:nvPr/>
        </p:nvSpPr>
        <p:spPr>
          <a:xfrm>
            <a:off x="6511577" y="4598062"/>
            <a:ext cx="396815" cy="786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11FFE-ACE0-0D1F-6B01-E6D8DE0C7150}"/>
              </a:ext>
            </a:extLst>
          </p:cNvPr>
          <p:cNvSpPr txBox="1"/>
          <p:nvPr/>
        </p:nvSpPr>
        <p:spPr>
          <a:xfrm rot="16200000">
            <a:off x="2918735" y="320139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$7,300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1A1B1-28C3-9BC3-88BC-585CFCC3C022}"/>
              </a:ext>
            </a:extLst>
          </p:cNvPr>
          <p:cNvSpPr txBox="1"/>
          <p:nvPr/>
        </p:nvSpPr>
        <p:spPr>
          <a:xfrm rot="16200000">
            <a:off x="3444719" y="3273076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$10,000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E9CF8-E121-CEAC-7618-8DEC759E590A}"/>
              </a:ext>
            </a:extLst>
          </p:cNvPr>
          <p:cNvSpPr txBox="1"/>
          <p:nvPr/>
        </p:nvSpPr>
        <p:spPr>
          <a:xfrm rot="16200000">
            <a:off x="4910970" y="320139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$13,500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7D63B-D06C-441C-BF44-14B59A46A7C6}"/>
              </a:ext>
            </a:extLst>
          </p:cNvPr>
          <p:cNvSpPr txBox="1"/>
          <p:nvPr/>
        </p:nvSpPr>
        <p:spPr>
          <a:xfrm rot="16200000">
            <a:off x="5451155" y="3217682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AA797-0F0C-2575-E04D-E67696F6B03E}"/>
              </a:ext>
            </a:extLst>
          </p:cNvPr>
          <p:cNvSpPr txBox="1"/>
          <p:nvPr/>
        </p:nvSpPr>
        <p:spPr>
          <a:xfrm rot="16200000">
            <a:off x="6209755" y="4752399"/>
            <a:ext cx="10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-$1,600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72E77-EDBB-48E2-8380-5A6353761CE2}"/>
              </a:ext>
            </a:extLst>
          </p:cNvPr>
          <p:cNvSpPr txBox="1"/>
          <p:nvPr/>
        </p:nvSpPr>
        <p:spPr>
          <a:xfrm rot="16200000">
            <a:off x="4090502" y="4747534"/>
            <a:ext cx="10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-$2,600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53D564-A441-39F5-6DE9-4F3D84E240B0}"/>
              </a:ext>
            </a:extLst>
          </p:cNvPr>
          <p:cNvSpPr txBox="1"/>
          <p:nvPr/>
        </p:nvSpPr>
        <p:spPr>
          <a:xfrm>
            <a:off x="5472215" y="1929502"/>
            <a:ext cx="14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Machines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BEE21-6589-B7F2-43A5-E5302506E2EF}"/>
              </a:ext>
            </a:extLst>
          </p:cNvPr>
          <p:cNvSpPr txBox="1"/>
          <p:nvPr/>
        </p:nvSpPr>
        <p:spPr>
          <a:xfrm>
            <a:off x="396669" y="6104045"/>
            <a:ext cx="73167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Next Step:  Align discount amount across regions to ensure profitability or eliminate sales of at loss products.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2321B-AAF9-1D63-759B-4F4B8C2479B5}"/>
              </a:ext>
            </a:extLst>
          </p:cNvPr>
          <p:cNvCxnSpPr>
            <a:cxnSpLocks/>
          </p:cNvCxnSpPr>
          <p:nvPr/>
        </p:nvCxnSpPr>
        <p:spPr>
          <a:xfrm>
            <a:off x="2976935" y="1854556"/>
            <a:ext cx="0" cy="3594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E374F7-6CD9-7271-350E-712DCF828477}"/>
              </a:ext>
            </a:extLst>
          </p:cNvPr>
          <p:cNvCxnSpPr/>
          <p:nvPr/>
        </p:nvCxnSpPr>
        <p:spPr>
          <a:xfrm>
            <a:off x="4957353" y="1854556"/>
            <a:ext cx="0" cy="3594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E83E91-E742-1772-7B3C-2F77636C3F0B}"/>
              </a:ext>
            </a:extLst>
          </p:cNvPr>
          <p:cNvGrpSpPr/>
          <p:nvPr/>
        </p:nvGrpSpPr>
        <p:grpSpPr>
          <a:xfrm>
            <a:off x="270324" y="988845"/>
            <a:ext cx="2281726" cy="908901"/>
            <a:chOff x="301925" y="231116"/>
            <a:chExt cx="2281726" cy="9089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462E5F-00ED-7153-59B7-1003065A533D}"/>
                </a:ext>
              </a:extLst>
            </p:cNvPr>
            <p:cNvSpPr txBox="1"/>
            <p:nvPr/>
          </p:nvSpPr>
          <p:spPr>
            <a:xfrm>
              <a:off x="547818" y="231116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Pre-Discount Profit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938993-E74F-655C-614C-BC30461490B1}"/>
                </a:ext>
              </a:extLst>
            </p:cNvPr>
            <p:cNvSpPr/>
            <p:nvPr/>
          </p:nvSpPr>
          <p:spPr>
            <a:xfrm>
              <a:off x="301925" y="274669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F590F4-0268-A8A0-D2FA-8FF972F70BAD}"/>
                </a:ext>
              </a:extLst>
            </p:cNvPr>
            <p:cNvSpPr/>
            <p:nvPr/>
          </p:nvSpPr>
          <p:spPr>
            <a:xfrm>
              <a:off x="301925" y="59322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143984-9CBF-695F-6301-879C74DA477A}"/>
                </a:ext>
              </a:extLst>
            </p:cNvPr>
            <p:cNvSpPr/>
            <p:nvPr/>
          </p:nvSpPr>
          <p:spPr>
            <a:xfrm>
              <a:off x="301925" y="911782"/>
              <a:ext cx="182880" cy="182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DF4FDE-2451-F5AA-9123-1F80BDEC6AA9}"/>
                </a:ext>
              </a:extLst>
            </p:cNvPr>
            <p:cNvSpPr txBox="1"/>
            <p:nvPr/>
          </p:nvSpPr>
          <p:spPr>
            <a:xfrm>
              <a:off x="534078" y="546844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Discounted Revenue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A362A6-52AE-7125-732A-963D67344228}"/>
                </a:ext>
              </a:extLst>
            </p:cNvPr>
            <p:cNvSpPr txBox="1"/>
            <p:nvPr/>
          </p:nvSpPr>
          <p:spPr>
            <a:xfrm>
              <a:off x="534077" y="863018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Realized Profit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1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599CA7D-8723-A675-2550-3D365AD106BD}"/>
              </a:ext>
            </a:extLst>
          </p:cNvPr>
          <p:cNvSpPr/>
          <p:nvPr/>
        </p:nvSpPr>
        <p:spPr>
          <a:xfrm>
            <a:off x="3666225" y="517526"/>
            <a:ext cx="5167223" cy="523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449FFA-4383-D358-55DD-381FE4F94688}"/>
              </a:ext>
            </a:extLst>
          </p:cNvPr>
          <p:cNvSpPr/>
          <p:nvPr/>
        </p:nvSpPr>
        <p:spPr>
          <a:xfrm>
            <a:off x="3425841" y="465826"/>
            <a:ext cx="5295465" cy="47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90F6-3C15-0F36-97B5-E2BED7A5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pPr algn="ctr"/>
            <a:r>
              <a:rPr lang="en-US" dirty="0"/>
              <a:t>South Region Discounts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8B158-6F97-CD6A-7860-4DC979900F63}"/>
              </a:ext>
            </a:extLst>
          </p:cNvPr>
          <p:cNvSpPr/>
          <p:nvPr/>
        </p:nvSpPr>
        <p:spPr>
          <a:xfrm>
            <a:off x="1367328" y="2685571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7FAF2-9F58-42F4-BAF9-2844BDFED5FD}"/>
              </a:ext>
            </a:extLst>
          </p:cNvPr>
          <p:cNvSpPr/>
          <p:nvPr/>
        </p:nvSpPr>
        <p:spPr>
          <a:xfrm>
            <a:off x="1902884" y="2694196"/>
            <a:ext cx="396815" cy="192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019E5-00B5-E025-D2AD-ACAC27079F31}"/>
              </a:ext>
            </a:extLst>
          </p:cNvPr>
          <p:cNvCxnSpPr>
            <a:cxnSpLocks/>
          </p:cNvCxnSpPr>
          <p:nvPr/>
        </p:nvCxnSpPr>
        <p:spPr>
          <a:xfrm>
            <a:off x="953259" y="4609261"/>
            <a:ext cx="6892506" cy="8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793A3-9A69-1AA3-418D-78387F0DA90F}"/>
              </a:ext>
            </a:extLst>
          </p:cNvPr>
          <p:cNvSpPr/>
          <p:nvPr/>
        </p:nvSpPr>
        <p:spPr>
          <a:xfrm>
            <a:off x="2417805" y="3778259"/>
            <a:ext cx="396815" cy="8107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4D9FF-171B-2A97-7748-DAF400C64514}"/>
              </a:ext>
            </a:extLst>
          </p:cNvPr>
          <p:cNvSpPr txBox="1"/>
          <p:nvPr/>
        </p:nvSpPr>
        <p:spPr>
          <a:xfrm>
            <a:off x="3234906" y="1147314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and Quantity of discounts in the </a:t>
            </a:r>
            <a:r>
              <a:rPr lang="en-US" b="1" u="sng" dirty="0"/>
              <a:t>South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09938-F57A-7787-E24D-E58C3C4A735B}"/>
              </a:ext>
            </a:extLst>
          </p:cNvPr>
          <p:cNvSpPr txBox="1"/>
          <p:nvPr/>
        </p:nvSpPr>
        <p:spPr>
          <a:xfrm>
            <a:off x="1397480" y="1934871"/>
            <a:ext cx="10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Binders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D979D-C237-32E2-62D8-42B802F740F6}"/>
              </a:ext>
            </a:extLst>
          </p:cNvPr>
          <p:cNvSpPr txBox="1"/>
          <p:nvPr/>
        </p:nvSpPr>
        <p:spPr>
          <a:xfrm rot="16200000">
            <a:off x="1081856" y="3501705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$29,000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339A1-C2D7-2705-2118-4EEA588BB378}"/>
              </a:ext>
            </a:extLst>
          </p:cNvPr>
          <p:cNvSpPr txBox="1"/>
          <p:nvPr/>
        </p:nvSpPr>
        <p:spPr>
          <a:xfrm rot="16200000">
            <a:off x="1452819" y="336467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$26,600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1B6D3-6F0E-2AE3-003B-E69E900849C7}"/>
              </a:ext>
            </a:extLst>
          </p:cNvPr>
          <p:cNvSpPr/>
          <p:nvPr/>
        </p:nvSpPr>
        <p:spPr>
          <a:xfrm>
            <a:off x="3364570" y="2673963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A95CD-73D7-3FA5-A6AB-8B1C285C2B84}"/>
              </a:ext>
            </a:extLst>
          </p:cNvPr>
          <p:cNvSpPr/>
          <p:nvPr/>
        </p:nvSpPr>
        <p:spPr>
          <a:xfrm>
            <a:off x="3890554" y="2685571"/>
            <a:ext cx="396815" cy="268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4CC17-D1D1-4323-9F51-E70D925605DD}"/>
              </a:ext>
            </a:extLst>
          </p:cNvPr>
          <p:cNvSpPr/>
          <p:nvPr/>
        </p:nvSpPr>
        <p:spPr>
          <a:xfrm>
            <a:off x="4396637" y="4589026"/>
            <a:ext cx="396815" cy="786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EC843-8992-AE50-89D6-D174BD71DFE7}"/>
              </a:ext>
            </a:extLst>
          </p:cNvPr>
          <p:cNvSpPr txBox="1"/>
          <p:nvPr/>
        </p:nvSpPr>
        <p:spPr>
          <a:xfrm>
            <a:off x="3425841" y="1929502"/>
            <a:ext cx="12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38FBA0-C3A5-9040-3113-CA75DF7C74CB}"/>
              </a:ext>
            </a:extLst>
          </p:cNvPr>
          <p:cNvSpPr/>
          <p:nvPr/>
        </p:nvSpPr>
        <p:spPr>
          <a:xfrm>
            <a:off x="5378256" y="2702824"/>
            <a:ext cx="396815" cy="1915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AC2E6F-01CE-535A-4F58-51CDB7103169}"/>
              </a:ext>
            </a:extLst>
          </p:cNvPr>
          <p:cNvSpPr/>
          <p:nvPr/>
        </p:nvSpPr>
        <p:spPr>
          <a:xfrm>
            <a:off x="5896990" y="2673963"/>
            <a:ext cx="396815" cy="2689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E416B9-E5F4-6496-5A4E-3A41194B5F66}"/>
              </a:ext>
            </a:extLst>
          </p:cNvPr>
          <p:cNvSpPr/>
          <p:nvPr/>
        </p:nvSpPr>
        <p:spPr>
          <a:xfrm>
            <a:off x="6481794" y="4616268"/>
            <a:ext cx="396815" cy="786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11FFE-ACE0-0D1F-6B01-E6D8DE0C7150}"/>
              </a:ext>
            </a:extLst>
          </p:cNvPr>
          <p:cNvSpPr txBox="1"/>
          <p:nvPr/>
        </p:nvSpPr>
        <p:spPr>
          <a:xfrm rot="16200000">
            <a:off x="2918735" y="320139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$14,00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1A1B1-28C3-9BC3-88BC-585CFCC3C022}"/>
              </a:ext>
            </a:extLst>
          </p:cNvPr>
          <p:cNvSpPr txBox="1"/>
          <p:nvPr/>
        </p:nvSpPr>
        <p:spPr>
          <a:xfrm rot="16200000">
            <a:off x="3444719" y="3273076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E9CF8-E121-CEAC-7618-8DEC759E590A}"/>
              </a:ext>
            </a:extLst>
          </p:cNvPr>
          <p:cNvSpPr txBox="1"/>
          <p:nvPr/>
        </p:nvSpPr>
        <p:spPr>
          <a:xfrm rot="16200000">
            <a:off x="4910970" y="3201399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$33,700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7D63B-D06C-441C-BF44-14B59A46A7C6}"/>
              </a:ext>
            </a:extLst>
          </p:cNvPr>
          <p:cNvSpPr txBox="1"/>
          <p:nvPr/>
        </p:nvSpPr>
        <p:spPr>
          <a:xfrm rot="16200000">
            <a:off x="5451155" y="3217682"/>
            <a:ext cx="1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$38,000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AA797-0F0C-2575-E04D-E67696F6B03E}"/>
              </a:ext>
            </a:extLst>
          </p:cNvPr>
          <p:cNvSpPr txBox="1"/>
          <p:nvPr/>
        </p:nvSpPr>
        <p:spPr>
          <a:xfrm rot="16200000">
            <a:off x="6209755" y="4752399"/>
            <a:ext cx="10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-$4,200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72E77-EDBB-48E2-8380-5A6353761CE2}"/>
              </a:ext>
            </a:extLst>
          </p:cNvPr>
          <p:cNvSpPr txBox="1"/>
          <p:nvPr/>
        </p:nvSpPr>
        <p:spPr>
          <a:xfrm rot="16200000">
            <a:off x="4107882" y="4720821"/>
            <a:ext cx="10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-$1,000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53D564-A441-39F5-6DE9-4F3D84E240B0}"/>
              </a:ext>
            </a:extLst>
          </p:cNvPr>
          <p:cNvSpPr txBox="1"/>
          <p:nvPr/>
        </p:nvSpPr>
        <p:spPr>
          <a:xfrm>
            <a:off x="5472215" y="1929502"/>
            <a:ext cx="14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Machines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2F7CD5-0128-A498-42BD-BAEE7CCBA345}"/>
              </a:ext>
            </a:extLst>
          </p:cNvPr>
          <p:cNvSpPr txBox="1"/>
          <p:nvPr/>
        </p:nvSpPr>
        <p:spPr>
          <a:xfrm rot="16200000">
            <a:off x="2094196" y="3975108"/>
            <a:ext cx="10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$2,200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CE7FC6-CD8F-1D75-0207-0CD8CBE69073}"/>
              </a:ext>
            </a:extLst>
          </p:cNvPr>
          <p:cNvSpPr txBox="1"/>
          <p:nvPr/>
        </p:nvSpPr>
        <p:spPr>
          <a:xfrm>
            <a:off x="396669" y="6035925"/>
            <a:ext cx="73167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Next Step:  Align discount amount across regions to ensure profitability or eliminate sales of at loss products. </a:t>
            </a:r>
          </a:p>
        </p:txBody>
      </p:sp>
      <p:graphicFrame>
        <p:nvGraphicFramePr>
          <p:cNvPr id="47" name="Table 17">
            <a:extLst>
              <a:ext uri="{FF2B5EF4-FFF2-40B4-BE49-F238E27FC236}">
                <a16:creationId xmlns:a16="http://schemas.microsoft.com/office/drawing/2014/main" id="{04A3E319-ACB8-17BE-6DD6-C6892562D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97037"/>
              </p:ext>
            </p:extLst>
          </p:nvPr>
        </p:nvGraphicFramePr>
        <p:xfrm>
          <a:off x="7823328" y="1939280"/>
          <a:ext cx="4316084" cy="276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021">
                  <a:extLst>
                    <a:ext uri="{9D8B030D-6E8A-4147-A177-3AD203B41FA5}">
                      <a16:colId xmlns:a16="http://schemas.microsoft.com/office/drawing/2014/main" val="1986190286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722889080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4052354409"/>
                    </a:ext>
                  </a:extLst>
                </a:gridCol>
                <a:gridCol w="1079021">
                  <a:extLst>
                    <a:ext uri="{9D8B030D-6E8A-4147-A177-3AD203B41FA5}">
                      <a16:colId xmlns:a16="http://schemas.microsoft.com/office/drawing/2014/main" val="2626852411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 /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South avg Discount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East / West avg discount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4201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Binders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35%/28%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22498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37%/20%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2798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1400" dirty="0"/>
                        <a:t>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-$4,200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28%/30%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971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9986BDB-80FD-A14A-E649-AF32503CFEBC}"/>
              </a:ext>
            </a:extLst>
          </p:cNvPr>
          <p:cNvGrpSpPr/>
          <p:nvPr/>
        </p:nvGrpSpPr>
        <p:grpSpPr>
          <a:xfrm>
            <a:off x="317012" y="885231"/>
            <a:ext cx="2281726" cy="908901"/>
            <a:chOff x="301925" y="231116"/>
            <a:chExt cx="2281726" cy="9089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C7761F-A43C-A366-6138-D766C8EADB34}"/>
                </a:ext>
              </a:extLst>
            </p:cNvPr>
            <p:cNvSpPr txBox="1"/>
            <p:nvPr/>
          </p:nvSpPr>
          <p:spPr>
            <a:xfrm>
              <a:off x="547818" y="231116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Pre-Discount Profit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AADF58-CB9C-13A0-3019-8A003DDF8E1B}"/>
                </a:ext>
              </a:extLst>
            </p:cNvPr>
            <p:cNvSpPr/>
            <p:nvPr/>
          </p:nvSpPr>
          <p:spPr>
            <a:xfrm>
              <a:off x="301925" y="274669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4BEF41-00D6-DCCF-5C20-664B6D7AF2AC}"/>
                </a:ext>
              </a:extLst>
            </p:cNvPr>
            <p:cNvSpPr/>
            <p:nvPr/>
          </p:nvSpPr>
          <p:spPr>
            <a:xfrm>
              <a:off x="301925" y="59322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FA3821-2FDF-98E8-86AD-A4BA96393F52}"/>
                </a:ext>
              </a:extLst>
            </p:cNvPr>
            <p:cNvSpPr/>
            <p:nvPr/>
          </p:nvSpPr>
          <p:spPr>
            <a:xfrm>
              <a:off x="301925" y="911782"/>
              <a:ext cx="182880" cy="182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BB3162-436B-9791-0D79-4F80033A0E7E}"/>
                </a:ext>
              </a:extLst>
            </p:cNvPr>
            <p:cNvSpPr txBox="1"/>
            <p:nvPr/>
          </p:nvSpPr>
          <p:spPr>
            <a:xfrm>
              <a:off x="534078" y="546844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Discounted Revenue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F3480B-805C-5CCE-B03E-8E0DA8B172C2}"/>
                </a:ext>
              </a:extLst>
            </p:cNvPr>
            <p:cNvSpPr txBox="1"/>
            <p:nvPr/>
          </p:nvSpPr>
          <p:spPr>
            <a:xfrm>
              <a:off x="534077" y="863018"/>
              <a:ext cx="203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Realized Profit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EFF5-7EC3-7736-E3CA-A27DDCCC29A6}"/>
              </a:ext>
            </a:extLst>
          </p:cNvPr>
          <p:cNvCxnSpPr>
            <a:cxnSpLocks/>
          </p:cNvCxnSpPr>
          <p:nvPr/>
        </p:nvCxnSpPr>
        <p:spPr>
          <a:xfrm>
            <a:off x="3028694" y="1858065"/>
            <a:ext cx="0" cy="3594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873391-B8A9-E4E1-9CB2-B2B9BC0835FD}"/>
              </a:ext>
            </a:extLst>
          </p:cNvPr>
          <p:cNvCxnSpPr>
            <a:cxnSpLocks/>
          </p:cNvCxnSpPr>
          <p:nvPr/>
        </p:nvCxnSpPr>
        <p:spPr>
          <a:xfrm>
            <a:off x="5078904" y="1858065"/>
            <a:ext cx="0" cy="3594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2" descr="seasonal">
            <a:extLst>
              <a:ext uri="{FF2B5EF4-FFF2-40B4-BE49-F238E27FC236}">
                <a16:creationId xmlns:a16="http://schemas.microsoft.com/office/drawing/2014/main" id="{58DF383B-325B-4595-B3A3-B373695A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883511"/>
            <a:ext cx="10101533" cy="47409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AF2A0-5344-28DB-BBD5-C07655A3EE75}"/>
              </a:ext>
            </a:extLst>
          </p:cNvPr>
          <p:cNvSpPr/>
          <p:nvPr/>
        </p:nvSpPr>
        <p:spPr>
          <a:xfrm>
            <a:off x="4917013" y="804465"/>
            <a:ext cx="1838037" cy="370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C766D-423C-CE7A-1923-DA137FF41DD0}"/>
              </a:ext>
            </a:extLst>
          </p:cNvPr>
          <p:cNvSpPr/>
          <p:nvPr/>
        </p:nvSpPr>
        <p:spPr>
          <a:xfrm>
            <a:off x="4833884" y="653807"/>
            <a:ext cx="1838037" cy="4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EA6AE-05C0-5FF6-978F-F04E2F2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557115"/>
            <a:ext cx="10515600" cy="6527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Seasonal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76716-912D-97F1-858F-511DE40942E7}"/>
              </a:ext>
            </a:extLst>
          </p:cNvPr>
          <p:cNvSpPr txBox="1"/>
          <p:nvPr/>
        </p:nvSpPr>
        <p:spPr>
          <a:xfrm>
            <a:off x="508958" y="5848709"/>
            <a:ext cx="1108494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Next Step: Assess by region seasonal stocking needs based on procurement availability, cost to store goods, and warehouse space availability to develop more cost-effective stocking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0872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02E242-C0A1-9B58-45E1-0F02EF948C5D}"/>
              </a:ext>
            </a:extLst>
          </p:cNvPr>
          <p:cNvSpPr/>
          <p:nvPr/>
        </p:nvSpPr>
        <p:spPr>
          <a:xfrm>
            <a:off x="4356339" y="517526"/>
            <a:ext cx="3726612" cy="509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E4AC4-0607-26A2-941A-1D6FCF4338C4}"/>
              </a:ext>
            </a:extLst>
          </p:cNvPr>
          <p:cNvSpPr/>
          <p:nvPr/>
        </p:nvSpPr>
        <p:spPr>
          <a:xfrm>
            <a:off x="4192437" y="465826"/>
            <a:ext cx="3812875" cy="47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9D4E9-E7EA-9C09-C557-873BB4E3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05" y="372344"/>
            <a:ext cx="4045789" cy="661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72F3-D7C3-E2C4-73C7-44468BFF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Rationalize available products by region </a:t>
            </a:r>
          </a:p>
          <a:p>
            <a:pPr lvl="1"/>
            <a:r>
              <a:rPr lang="en-US" dirty="0"/>
              <a:t>74% of all products are not sold at all four location therefore action needs to be taken to reduce warehousing costs of goods that do not sell at each region.</a:t>
            </a:r>
          </a:p>
          <a:p>
            <a:endParaRPr lang="en-US" dirty="0"/>
          </a:p>
          <a:p>
            <a:r>
              <a:rPr lang="en-US" dirty="0"/>
              <a:t>Standardize national discount strategy</a:t>
            </a:r>
          </a:p>
          <a:p>
            <a:pPr lvl="1"/>
            <a:r>
              <a:rPr lang="en-US" dirty="0"/>
              <a:t>Central and south are losing profit due to discounts and as proven in east and west customers are more tolerant of lower discount thresholds.</a:t>
            </a:r>
          </a:p>
          <a:p>
            <a:endParaRPr lang="en-US" dirty="0"/>
          </a:p>
          <a:p>
            <a:r>
              <a:rPr lang="en-US" dirty="0"/>
              <a:t>Implement seasonal based stocking</a:t>
            </a:r>
          </a:p>
          <a:p>
            <a:pPr lvl="1"/>
            <a:r>
              <a:rPr lang="en-US" dirty="0"/>
              <a:t>Sales trends show seasonal trends in demand exist. Procurement and internal cost data is required to develop detailed action plans.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9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470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Pens &amp; Printers</vt:lpstr>
      <vt:lpstr>Stale Inventory</vt:lpstr>
      <vt:lpstr>Profit Disparity Across Regions</vt:lpstr>
      <vt:lpstr>Central Region Discounts</vt:lpstr>
      <vt:lpstr>South Region Discounts</vt:lpstr>
      <vt:lpstr>Seasonal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birkinsha</dc:creator>
  <cp:lastModifiedBy>alex birkinsha</cp:lastModifiedBy>
  <cp:revision>7</cp:revision>
  <dcterms:created xsi:type="dcterms:W3CDTF">2022-08-01T11:06:37Z</dcterms:created>
  <dcterms:modified xsi:type="dcterms:W3CDTF">2022-08-02T03:02:22Z</dcterms:modified>
</cp:coreProperties>
</file>