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1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3FA0B-B471-4CF1-9FD9-A634C2C33B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3316B-A0D5-4DDA-8458-8D695CCFE290}">
      <dgm:prSet/>
      <dgm:spPr/>
      <dgm:t>
        <a:bodyPr/>
        <a:lstStyle/>
        <a:p>
          <a:r>
            <a:rPr lang="en-US"/>
            <a:t>Protagonista asertivo, ENFJ-A</a:t>
          </a:r>
        </a:p>
      </dgm:t>
    </dgm:pt>
    <dgm:pt modelId="{34F3A756-5CC1-4C67-89D4-F2D709BC981B}" type="parTrans" cxnId="{8E20495E-FAAD-4F6D-A428-CAF8237B43A3}">
      <dgm:prSet/>
      <dgm:spPr/>
      <dgm:t>
        <a:bodyPr/>
        <a:lstStyle/>
        <a:p>
          <a:endParaRPr lang="en-US"/>
        </a:p>
      </dgm:t>
    </dgm:pt>
    <dgm:pt modelId="{79D88DC1-CD15-4798-AA6C-63999B174E8D}" type="sibTrans" cxnId="{8E20495E-FAAD-4F6D-A428-CAF8237B43A3}">
      <dgm:prSet/>
      <dgm:spPr/>
      <dgm:t>
        <a:bodyPr/>
        <a:lstStyle/>
        <a:p>
          <a:endParaRPr lang="en-US"/>
        </a:p>
      </dgm:t>
    </dgm:pt>
    <dgm:pt modelId="{67755F64-C80A-41C5-B154-471E72F7196F}">
      <dgm:prSet/>
      <dgm:spPr/>
      <dgm:t>
        <a:bodyPr/>
        <a:lstStyle/>
        <a:p>
          <a:r>
            <a:rPr lang="en-US"/>
            <a:t>Mente extrovertida 68%</a:t>
          </a:r>
        </a:p>
      </dgm:t>
    </dgm:pt>
    <dgm:pt modelId="{7CD57878-C33D-410E-80FB-8D171F279241}" type="parTrans" cxnId="{1E64F55D-A926-4040-9425-FB92BCAFEE2A}">
      <dgm:prSet/>
      <dgm:spPr/>
      <dgm:t>
        <a:bodyPr/>
        <a:lstStyle/>
        <a:p>
          <a:endParaRPr lang="en-US"/>
        </a:p>
      </dgm:t>
    </dgm:pt>
    <dgm:pt modelId="{BDE3A554-C227-4B89-839F-478DD03C92D4}" type="sibTrans" cxnId="{1E64F55D-A926-4040-9425-FB92BCAFEE2A}">
      <dgm:prSet/>
      <dgm:spPr/>
      <dgm:t>
        <a:bodyPr/>
        <a:lstStyle/>
        <a:p>
          <a:endParaRPr lang="en-US"/>
        </a:p>
      </dgm:t>
    </dgm:pt>
    <dgm:pt modelId="{76A85853-13BD-49AD-822D-22C9139C7E22}">
      <dgm:prSet/>
      <dgm:spPr/>
      <dgm:t>
        <a:bodyPr/>
        <a:lstStyle/>
        <a:p>
          <a:r>
            <a:rPr lang="en-US"/>
            <a:t>Energ</a:t>
          </a:r>
          <a:r>
            <a:rPr lang="es-US"/>
            <a:t>í</a:t>
          </a:r>
          <a:r>
            <a:rPr lang="en-US"/>
            <a:t>a intuitiva 65%</a:t>
          </a:r>
        </a:p>
      </dgm:t>
    </dgm:pt>
    <dgm:pt modelId="{CCB53B8A-8417-49A2-824D-3C4FF1CCA44F}" type="parTrans" cxnId="{97B1F6E2-2BB8-4FF5-B6BC-02E1C64F9795}">
      <dgm:prSet/>
      <dgm:spPr/>
      <dgm:t>
        <a:bodyPr/>
        <a:lstStyle/>
        <a:p>
          <a:endParaRPr lang="en-US"/>
        </a:p>
      </dgm:t>
    </dgm:pt>
    <dgm:pt modelId="{5D1317D4-9CF2-4A61-BB26-E9E3FD71288E}" type="sibTrans" cxnId="{97B1F6E2-2BB8-4FF5-B6BC-02E1C64F9795}">
      <dgm:prSet/>
      <dgm:spPr/>
      <dgm:t>
        <a:bodyPr/>
        <a:lstStyle/>
        <a:p>
          <a:endParaRPr lang="en-US"/>
        </a:p>
      </dgm:t>
    </dgm:pt>
    <dgm:pt modelId="{80D697E4-43A9-4C2D-8D4C-2EE2E7E193DC}">
      <dgm:prSet/>
      <dgm:spPr/>
      <dgm:t>
        <a:bodyPr/>
        <a:lstStyle/>
        <a:p>
          <a:r>
            <a:rPr lang="en-US"/>
            <a:t>Naturaleza sensible 64%</a:t>
          </a:r>
        </a:p>
      </dgm:t>
    </dgm:pt>
    <dgm:pt modelId="{CDB6DDEB-BF39-4787-8B61-9DBFF7DECE90}" type="parTrans" cxnId="{15239006-F77C-44AD-A5C3-F75FE70935E3}">
      <dgm:prSet/>
      <dgm:spPr/>
      <dgm:t>
        <a:bodyPr/>
        <a:lstStyle/>
        <a:p>
          <a:endParaRPr lang="en-US"/>
        </a:p>
      </dgm:t>
    </dgm:pt>
    <dgm:pt modelId="{32B0BE3B-D88C-4374-9335-776BBB8764A5}" type="sibTrans" cxnId="{15239006-F77C-44AD-A5C3-F75FE70935E3}">
      <dgm:prSet/>
      <dgm:spPr/>
      <dgm:t>
        <a:bodyPr/>
        <a:lstStyle/>
        <a:p>
          <a:endParaRPr lang="en-US"/>
        </a:p>
      </dgm:t>
    </dgm:pt>
    <dgm:pt modelId="{68EA70DC-AD22-4CA8-8374-0B6138FBEE5B}">
      <dgm:prSet/>
      <dgm:spPr/>
      <dgm:t>
        <a:bodyPr/>
        <a:lstStyle/>
        <a:p>
          <a:r>
            <a:rPr lang="en-US"/>
            <a:t>T</a:t>
          </a:r>
          <a:r>
            <a:rPr lang="es-US"/>
            <a:t>á</a:t>
          </a:r>
          <a:r>
            <a:rPr lang="en-US"/>
            <a:t>ctica </a:t>
          </a:r>
          <a:r>
            <a:rPr lang="es-US"/>
            <a:t>analítica</a:t>
          </a:r>
          <a:r>
            <a:rPr lang="en-US"/>
            <a:t> 96%</a:t>
          </a:r>
        </a:p>
      </dgm:t>
    </dgm:pt>
    <dgm:pt modelId="{3E77C1AE-1F12-40C8-AF4D-BE0349A60783}" type="parTrans" cxnId="{18900E3D-4960-4AFB-B89A-1B659047D455}">
      <dgm:prSet/>
      <dgm:spPr/>
      <dgm:t>
        <a:bodyPr/>
        <a:lstStyle/>
        <a:p>
          <a:endParaRPr lang="en-US"/>
        </a:p>
      </dgm:t>
    </dgm:pt>
    <dgm:pt modelId="{439D4F5A-8118-42B4-B230-C1922B9B8190}" type="sibTrans" cxnId="{18900E3D-4960-4AFB-B89A-1B659047D455}">
      <dgm:prSet/>
      <dgm:spPr/>
      <dgm:t>
        <a:bodyPr/>
        <a:lstStyle/>
        <a:p>
          <a:endParaRPr lang="en-US"/>
        </a:p>
      </dgm:t>
    </dgm:pt>
    <dgm:pt modelId="{59469E77-BEB1-4476-BC85-8E7B21961688}">
      <dgm:prSet/>
      <dgm:spPr/>
      <dgm:t>
        <a:bodyPr/>
        <a:lstStyle/>
        <a:p>
          <a:r>
            <a:rPr lang="en-US"/>
            <a:t>Identidad asertiva 78%</a:t>
          </a:r>
        </a:p>
      </dgm:t>
    </dgm:pt>
    <dgm:pt modelId="{503D58F6-5277-4949-897C-EA1406C46A29}" type="parTrans" cxnId="{C4E3FB11-489F-4ABF-B234-E5BE60AA62D8}">
      <dgm:prSet/>
      <dgm:spPr/>
      <dgm:t>
        <a:bodyPr/>
        <a:lstStyle/>
        <a:p>
          <a:endParaRPr lang="en-US"/>
        </a:p>
      </dgm:t>
    </dgm:pt>
    <dgm:pt modelId="{DBA15D69-DA45-425F-BB5E-909DDC9D6674}" type="sibTrans" cxnId="{C4E3FB11-489F-4ABF-B234-E5BE60AA62D8}">
      <dgm:prSet/>
      <dgm:spPr/>
      <dgm:t>
        <a:bodyPr/>
        <a:lstStyle/>
        <a:p>
          <a:endParaRPr lang="en-US"/>
        </a:p>
      </dgm:t>
    </dgm:pt>
    <dgm:pt modelId="{C83A73FE-DEC3-E144-9EEF-E36F05CAE61B}" type="pres">
      <dgm:prSet presAssocID="{C6D3FA0B-B471-4CF1-9FD9-A634C2C33BCD}" presName="diagram" presStyleCnt="0">
        <dgm:presLayoutVars>
          <dgm:dir/>
          <dgm:resizeHandles val="exact"/>
        </dgm:presLayoutVars>
      </dgm:prSet>
      <dgm:spPr/>
    </dgm:pt>
    <dgm:pt modelId="{CD6C8B32-3EEF-1F4B-BF2F-3896130B22C1}" type="pres">
      <dgm:prSet presAssocID="{6A23316B-A0D5-4DDA-8458-8D695CCFE290}" presName="node" presStyleLbl="node1" presStyleIdx="0" presStyleCnt="6">
        <dgm:presLayoutVars>
          <dgm:bulletEnabled val="1"/>
        </dgm:presLayoutVars>
      </dgm:prSet>
      <dgm:spPr/>
    </dgm:pt>
    <dgm:pt modelId="{5981D014-1A99-2B4B-A1CE-EB2EEF593956}" type="pres">
      <dgm:prSet presAssocID="{79D88DC1-CD15-4798-AA6C-63999B174E8D}" presName="sibTrans" presStyleCnt="0"/>
      <dgm:spPr/>
    </dgm:pt>
    <dgm:pt modelId="{3135A1F2-B146-4843-A9EE-01A0E3114CBA}" type="pres">
      <dgm:prSet presAssocID="{67755F64-C80A-41C5-B154-471E72F7196F}" presName="node" presStyleLbl="node1" presStyleIdx="1" presStyleCnt="6">
        <dgm:presLayoutVars>
          <dgm:bulletEnabled val="1"/>
        </dgm:presLayoutVars>
      </dgm:prSet>
      <dgm:spPr/>
    </dgm:pt>
    <dgm:pt modelId="{CB01C6AB-B607-124A-8307-DB0F1713C2A6}" type="pres">
      <dgm:prSet presAssocID="{BDE3A554-C227-4B89-839F-478DD03C92D4}" presName="sibTrans" presStyleCnt="0"/>
      <dgm:spPr/>
    </dgm:pt>
    <dgm:pt modelId="{58ABF6AB-CCED-3D41-BA1A-F3F7B457F0B8}" type="pres">
      <dgm:prSet presAssocID="{76A85853-13BD-49AD-822D-22C9139C7E22}" presName="node" presStyleLbl="node1" presStyleIdx="2" presStyleCnt="6">
        <dgm:presLayoutVars>
          <dgm:bulletEnabled val="1"/>
        </dgm:presLayoutVars>
      </dgm:prSet>
      <dgm:spPr/>
    </dgm:pt>
    <dgm:pt modelId="{86DBCBB6-50A8-C44B-BB18-6CA2404C3216}" type="pres">
      <dgm:prSet presAssocID="{5D1317D4-9CF2-4A61-BB26-E9E3FD71288E}" presName="sibTrans" presStyleCnt="0"/>
      <dgm:spPr/>
    </dgm:pt>
    <dgm:pt modelId="{48C74755-48B7-B548-8CDC-E3102F29FA5F}" type="pres">
      <dgm:prSet presAssocID="{80D697E4-43A9-4C2D-8D4C-2EE2E7E193DC}" presName="node" presStyleLbl="node1" presStyleIdx="3" presStyleCnt="6">
        <dgm:presLayoutVars>
          <dgm:bulletEnabled val="1"/>
        </dgm:presLayoutVars>
      </dgm:prSet>
      <dgm:spPr/>
    </dgm:pt>
    <dgm:pt modelId="{93D3DA9D-70A9-A848-9897-3136A01298BC}" type="pres">
      <dgm:prSet presAssocID="{32B0BE3B-D88C-4374-9335-776BBB8764A5}" presName="sibTrans" presStyleCnt="0"/>
      <dgm:spPr/>
    </dgm:pt>
    <dgm:pt modelId="{92C31A15-A460-0546-87D8-9F3FE667419C}" type="pres">
      <dgm:prSet presAssocID="{68EA70DC-AD22-4CA8-8374-0B6138FBEE5B}" presName="node" presStyleLbl="node1" presStyleIdx="4" presStyleCnt="6">
        <dgm:presLayoutVars>
          <dgm:bulletEnabled val="1"/>
        </dgm:presLayoutVars>
      </dgm:prSet>
      <dgm:spPr/>
    </dgm:pt>
    <dgm:pt modelId="{33D283FD-4066-8640-B304-F69DEB557538}" type="pres">
      <dgm:prSet presAssocID="{439D4F5A-8118-42B4-B230-C1922B9B8190}" presName="sibTrans" presStyleCnt="0"/>
      <dgm:spPr/>
    </dgm:pt>
    <dgm:pt modelId="{A7D7687E-BBC4-9F48-91E1-B390DB9B2EE5}" type="pres">
      <dgm:prSet presAssocID="{59469E77-BEB1-4476-BC85-8E7B21961688}" presName="node" presStyleLbl="node1" presStyleIdx="5" presStyleCnt="6">
        <dgm:presLayoutVars>
          <dgm:bulletEnabled val="1"/>
        </dgm:presLayoutVars>
      </dgm:prSet>
      <dgm:spPr/>
    </dgm:pt>
  </dgm:ptLst>
  <dgm:cxnLst>
    <dgm:cxn modelId="{15239006-F77C-44AD-A5C3-F75FE70935E3}" srcId="{C6D3FA0B-B471-4CF1-9FD9-A634C2C33BCD}" destId="{80D697E4-43A9-4C2D-8D4C-2EE2E7E193DC}" srcOrd="3" destOrd="0" parTransId="{CDB6DDEB-BF39-4787-8B61-9DBFF7DECE90}" sibTransId="{32B0BE3B-D88C-4374-9335-776BBB8764A5}"/>
    <dgm:cxn modelId="{C4E3FB11-489F-4ABF-B234-E5BE60AA62D8}" srcId="{C6D3FA0B-B471-4CF1-9FD9-A634C2C33BCD}" destId="{59469E77-BEB1-4476-BC85-8E7B21961688}" srcOrd="5" destOrd="0" parTransId="{503D58F6-5277-4949-897C-EA1406C46A29}" sibTransId="{DBA15D69-DA45-425F-BB5E-909DDC9D6674}"/>
    <dgm:cxn modelId="{958AE31C-74A3-7540-9A70-3327E3BD1F54}" type="presOf" srcId="{67755F64-C80A-41C5-B154-471E72F7196F}" destId="{3135A1F2-B146-4843-A9EE-01A0E3114CBA}" srcOrd="0" destOrd="0" presId="urn:microsoft.com/office/officeart/2005/8/layout/default"/>
    <dgm:cxn modelId="{18900E3D-4960-4AFB-B89A-1B659047D455}" srcId="{C6D3FA0B-B471-4CF1-9FD9-A634C2C33BCD}" destId="{68EA70DC-AD22-4CA8-8374-0B6138FBEE5B}" srcOrd="4" destOrd="0" parTransId="{3E77C1AE-1F12-40C8-AF4D-BE0349A60783}" sibTransId="{439D4F5A-8118-42B4-B230-C1922B9B8190}"/>
    <dgm:cxn modelId="{33614A3D-9E35-9B44-8A46-E0C837CC2F71}" type="presOf" srcId="{6A23316B-A0D5-4DDA-8458-8D695CCFE290}" destId="{CD6C8B32-3EEF-1F4B-BF2F-3896130B22C1}" srcOrd="0" destOrd="0" presId="urn:microsoft.com/office/officeart/2005/8/layout/default"/>
    <dgm:cxn modelId="{1E64F55D-A926-4040-9425-FB92BCAFEE2A}" srcId="{C6D3FA0B-B471-4CF1-9FD9-A634C2C33BCD}" destId="{67755F64-C80A-41C5-B154-471E72F7196F}" srcOrd="1" destOrd="0" parTransId="{7CD57878-C33D-410E-80FB-8D171F279241}" sibTransId="{BDE3A554-C227-4B89-839F-478DD03C92D4}"/>
    <dgm:cxn modelId="{CB7F635E-1406-504F-9EEE-ADCC8C4FBDF8}" type="presOf" srcId="{59469E77-BEB1-4476-BC85-8E7B21961688}" destId="{A7D7687E-BBC4-9F48-91E1-B390DB9B2EE5}" srcOrd="0" destOrd="0" presId="urn:microsoft.com/office/officeart/2005/8/layout/default"/>
    <dgm:cxn modelId="{8E20495E-FAAD-4F6D-A428-CAF8237B43A3}" srcId="{C6D3FA0B-B471-4CF1-9FD9-A634C2C33BCD}" destId="{6A23316B-A0D5-4DDA-8458-8D695CCFE290}" srcOrd="0" destOrd="0" parTransId="{34F3A756-5CC1-4C67-89D4-F2D709BC981B}" sibTransId="{79D88DC1-CD15-4798-AA6C-63999B174E8D}"/>
    <dgm:cxn modelId="{7BC40749-1326-E54F-B928-5D6F2A143F2E}" type="presOf" srcId="{80D697E4-43A9-4C2D-8D4C-2EE2E7E193DC}" destId="{48C74755-48B7-B548-8CDC-E3102F29FA5F}" srcOrd="0" destOrd="0" presId="urn:microsoft.com/office/officeart/2005/8/layout/default"/>
    <dgm:cxn modelId="{823FC480-15F6-0249-86B7-F66D51ABE9FE}" type="presOf" srcId="{C6D3FA0B-B471-4CF1-9FD9-A634C2C33BCD}" destId="{C83A73FE-DEC3-E144-9EEF-E36F05CAE61B}" srcOrd="0" destOrd="0" presId="urn:microsoft.com/office/officeart/2005/8/layout/default"/>
    <dgm:cxn modelId="{98FEB096-7EBE-DF45-B3C4-4FC6FAD0C825}" type="presOf" srcId="{68EA70DC-AD22-4CA8-8374-0B6138FBEE5B}" destId="{92C31A15-A460-0546-87D8-9F3FE667419C}" srcOrd="0" destOrd="0" presId="urn:microsoft.com/office/officeart/2005/8/layout/default"/>
    <dgm:cxn modelId="{20A51BBF-BCAA-7045-80F3-02A399F01816}" type="presOf" srcId="{76A85853-13BD-49AD-822D-22C9139C7E22}" destId="{58ABF6AB-CCED-3D41-BA1A-F3F7B457F0B8}" srcOrd="0" destOrd="0" presId="urn:microsoft.com/office/officeart/2005/8/layout/default"/>
    <dgm:cxn modelId="{97B1F6E2-2BB8-4FF5-B6BC-02E1C64F9795}" srcId="{C6D3FA0B-B471-4CF1-9FD9-A634C2C33BCD}" destId="{76A85853-13BD-49AD-822D-22C9139C7E22}" srcOrd="2" destOrd="0" parTransId="{CCB53B8A-8417-49A2-824D-3C4FF1CCA44F}" sibTransId="{5D1317D4-9CF2-4A61-BB26-E9E3FD71288E}"/>
    <dgm:cxn modelId="{76AB2365-3E2B-574A-8EBE-ED03FF7CAC7F}" type="presParOf" srcId="{C83A73FE-DEC3-E144-9EEF-E36F05CAE61B}" destId="{CD6C8B32-3EEF-1F4B-BF2F-3896130B22C1}" srcOrd="0" destOrd="0" presId="urn:microsoft.com/office/officeart/2005/8/layout/default"/>
    <dgm:cxn modelId="{DE610DEB-73A8-D744-BAAC-BAA37FD9976E}" type="presParOf" srcId="{C83A73FE-DEC3-E144-9EEF-E36F05CAE61B}" destId="{5981D014-1A99-2B4B-A1CE-EB2EEF593956}" srcOrd="1" destOrd="0" presId="urn:microsoft.com/office/officeart/2005/8/layout/default"/>
    <dgm:cxn modelId="{D26B085C-8E04-834A-BE26-804D5BCDBB3C}" type="presParOf" srcId="{C83A73FE-DEC3-E144-9EEF-E36F05CAE61B}" destId="{3135A1F2-B146-4843-A9EE-01A0E3114CBA}" srcOrd="2" destOrd="0" presId="urn:microsoft.com/office/officeart/2005/8/layout/default"/>
    <dgm:cxn modelId="{EDAF8D56-A338-BB46-A14E-5356539F5695}" type="presParOf" srcId="{C83A73FE-DEC3-E144-9EEF-E36F05CAE61B}" destId="{CB01C6AB-B607-124A-8307-DB0F1713C2A6}" srcOrd="3" destOrd="0" presId="urn:microsoft.com/office/officeart/2005/8/layout/default"/>
    <dgm:cxn modelId="{772FB3C2-5F6C-E54D-8967-796950B0278E}" type="presParOf" srcId="{C83A73FE-DEC3-E144-9EEF-E36F05CAE61B}" destId="{58ABF6AB-CCED-3D41-BA1A-F3F7B457F0B8}" srcOrd="4" destOrd="0" presId="urn:microsoft.com/office/officeart/2005/8/layout/default"/>
    <dgm:cxn modelId="{8FB39576-B047-B74F-9924-136FF78CCA16}" type="presParOf" srcId="{C83A73FE-DEC3-E144-9EEF-E36F05CAE61B}" destId="{86DBCBB6-50A8-C44B-BB18-6CA2404C3216}" srcOrd="5" destOrd="0" presId="urn:microsoft.com/office/officeart/2005/8/layout/default"/>
    <dgm:cxn modelId="{78DBD2FC-025F-4543-AABA-1EB8F9962EC6}" type="presParOf" srcId="{C83A73FE-DEC3-E144-9EEF-E36F05CAE61B}" destId="{48C74755-48B7-B548-8CDC-E3102F29FA5F}" srcOrd="6" destOrd="0" presId="urn:microsoft.com/office/officeart/2005/8/layout/default"/>
    <dgm:cxn modelId="{101EC6F4-37BE-C54D-A6B7-BBD3381ECAA3}" type="presParOf" srcId="{C83A73FE-DEC3-E144-9EEF-E36F05CAE61B}" destId="{93D3DA9D-70A9-A848-9897-3136A01298BC}" srcOrd="7" destOrd="0" presId="urn:microsoft.com/office/officeart/2005/8/layout/default"/>
    <dgm:cxn modelId="{08075195-DD5A-7842-BBA4-E5256A919748}" type="presParOf" srcId="{C83A73FE-DEC3-E144-9EEF-E36F05CAE61B}" destId="{92C31A15-A460-0546-87D8-9F3FE667419C}" srcOrd="8" destOrd="0" presId="urn:microsoft.com/office/officeart/2005/8/layout/default"/>
    <dgm:cxn modelId="{474AA7AD-85FF-DB4E-B8E0-336A78932F74}" type="presParOf" srcId="{C83A73FE-DEC3-E144-9EEF-E36F05CAE61B}" destId="{33D283FD-4066-8640-B304-F69DEB557538}" srcOrd="9" destOrd="0" presId="urn:microsoft.com/office/officeart/2005/8/layout/default"/>
    <dgm:cxn modelId="{FFA29258-4FA7-1642-9CB5-B2573EAB8312}" type="presParOf" srcId="{C83A73FE-DEC3-E144-9EEF-E36F05CAE61B}" destId="{A7D7687E-BBC4-9F48-91E1-B390DB9B2E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C8B32-3EEF-1F4B-BF2F-3896130B22C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Protagonista asertivo, ENFJ-A</a:t>
          </a:r>
        </a:p>
      </dsp:txBody>
      <dsp:txXfrm>
        <a:off x="0" y="39687"/>
        <a:ext cx="3286125" cy="1971675"/>
      </dsp:txXfrm>
    </dsp:sp>
    <dsp:sp modelId="{3135A1F2-B146-4843-A9EE-01A0E3114CB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Mente extrovertida 68%</a:t>
          </a:r>
        </a:p>
      </dsp:txBody>
      <dsp:txXfrm>
        <a:off x="3614737" y="39687"/>
        <a:ext cx="3286125" cy="1971675"/>
      </dsp:txXfrm>
    </dsp:sp>
    <dsp:sp modelId="{58ABF6AB-CCED-3D41-BA1A-F3F7B457F0B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Energ</a:t>
          </a:r>
          <a:r>
            <a:rPr lang="es-US" sz="3900" kern="1200"/>
            <a:t>í</a:t>
          </a:r>
          <a:r>
            <a:rPr lang="en-US" sz="3900" kern="1200"/>
            <a:t>a intuitiva 65%</a:t>
          </a:r>
        </a:p>
      </dsp:txBody>
      <dsp:txXfrm>
        <a:off x="7229475" y="39687"/>
        <a:ext cx="3286125" cy="1971675"/>
      </dsp:txXfrm>
    </dsp:sp>
    <dsp:sp modelId="{48C74755-48B7-B548-8CDC-E3102F29FA5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Naturaleza sensible 64%</a:t>
          </a:r>
        </a:p>
      </dsp:txBody>
      <dsp:txXfrm>
        <a:off x="0" y="2339975"/>
        <a:ext cx="3286125" cy="1971675"/>
      </dsp:txXfrm>
    </dsp:sp>
    <dsp:sp modelId="{92C31A15-A460-0546-87D8-9F3FE667419C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</a:t>
          </a:r>
          <a:r>
            <a:rPr lang="es-US" sz="3900" kern="1200"/>
            <a:t>á</a:t>
          </a:r>
          <a:r>
            <a:rPr lang="en-US" sz="3900" kern="1200"/>
            <a:t>ctica </a:t>
          </a:r>
          <a:r>
            <a:rPr lang="es-US" sz="3900" kern="1200"/>
            <a:t>analítica</a:t>
          </a:r>
          <a:r>
            <a:rPr lang="en-US" sz="3900" kern="1200"/>
            <a:t> 96%</a:t>
          </a:r>
        </a:p>
      </dsp:txBody>
      <dsp:txXfrm>
        <a:off x="3614737" y="2339975"/>
        <a:ext cx="3286125" cy="1971675"/>
      </dsp:txXfrm>
    </dsp:sp>
    <dsp:sp modelId="{A7D7687E-BBC4-9F48-91E1-B390DB9B2EE5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Identidad asertiva 78%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7789-807E-5841-A231-62B34B82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E385C-37AB-B84A-A23B-1284D88D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EFC35-9532-D54C-8EAE-269CCAC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6CFA3-C687-A147-AB1C-B2A8B62F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570FB-FB5B-7B47-95AC-0B5FDB8E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919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2381-C7DB-2C45-971A-173BBCD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5EFEA-639D-2A4B-A5C5-AC18EEA7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C01FC-A17D-904D-AD8B-6739D18D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F8294-79B4-4845-B948-43E4CD3F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96E19-C2BF-E640-A276-4F6F696B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344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6DE285-4FB6-394C-9095-3A5153F6E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F59D0-DCC2-4C43-A297-0234B783C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09ADF-05CC-0842-8EA0-8FA8941F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AC3CB-8D73-3A40-93CA-56194AD8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F3CB0-8AA3-3446-8A87-29F760B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429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8E855-F5C5-EE4A-A2BF-CBACC0DF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63401-DE62-4B4B-9A38-243DB9EB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57C09-917A-8842-8B74-E9784C26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0200B-1791-FF43-BE9D-4674393B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00F3B-2428-824E-AAEB-9E68040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015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BD82F-1F64-C548-84B1-96B8F785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D0D53-0F37-2643-B7E1-491D8DEE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B6C79-8275-D148-8C72-3916052C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2ABAF-B10F-4843-8697-FEA819D1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A5419-2E2A-9741-B769-2243FBB4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759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B6553-1781-8142-8B69-5C7D0818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FBE1C-7D70-D348-8BD7-4DF402DF4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0BBB10-CB02-8049-9E77-AC1F2A7CB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C79749-E7A6-6B40-A49C-B8526A8B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A82BC-6AF4-C24C-930D-7940D93A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88EC9-1802-2E4F-A599-7EF8F824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1434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625C7-337A-074A-BD52-A6E69D3E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AB907-8140-6347-B462-B7500C18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F9CB06-AF35-8546-9A5A-EA5CEF1B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B11E16-BB40-E94D-A38B-499FD7D0E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7F03B-BD4C-0F41-A587-03739816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6CC016-F9A4-6249-AF13-AA136E4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C39ABE-6FD0-0844-B5C4-C4CBB11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1D47EB-E3E0-144C-97F1-C5F8237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3013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72F75-1707-024B-857A-938E87B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3F529-1A6B-9C4C-A1C3-C9CC9410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7BB93B-EDDB-074F-9104-E807D765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8F7658-E273-9547-8CEE-7877CE5B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222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7652DA-F79D-A14C-AF1E-48ABBC2C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15724B-5F03-9440-84F7-E663B63C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EF766-C68B-8D47-9A36-DC508390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076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3E03-8388-7B48-AE19-C365C099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1D7D2-286B-2A43-82F7-649281AF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7D19C2-B074-CB4D-B484-72683B2A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39D5-AD98-734D-85E3-C19AB8B2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A15977-4CF5-DB42-A82D-CBB6B1D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618A3-C500-F146-B2C1-EEB7E409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21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C77B9-9A57-CA47-9D48-1AE9F6EB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A7EDFB-93D6-DF4C-8C03-F5C6DE91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D3758A-E8D8-5B42-8F4C-389CD9A2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59AFC-3623-9F45-8709-75B73FCF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FA1CF1-29AA-FF4E-9CD4-930C383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860AD-007A-564D-B1FF-F8FF1FCC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163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C2BDF2-97D3-4F4A-80F0-CF2D2B44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B860B3-5626-3540-9BD8-5135FDF4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B481E-6580-9742-9380-992B45460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AB5E-1165-224C-9336-55337D82E83D}" type="datetimeFigureOut">
              <a:rPr lang="es-US" smtClean="0"/>
              <a:t>7/12/2023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87F9C-5D05-9E46-ACF1-BADA9B240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BE433-75F1-D34A-AB00-E7C68240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F9D6-E98A-8A40-A3B8-8966822B9F8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960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B6D11-DFD7-9C49-849E-31182777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US" sz="4800">
                <a:solidFill>
                  <a:srgbClr val="FFFFFF"/>
                </a:solidFill>
              </a:rPr>
              <a:t>Traje de exploración y entrenamiento psicomotriz para niños con discapacidad visual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7B47A-B340-274D-A8BF-21102BFEB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s-US" sz="1500">
                <a:solidFill>
                  <a:srgbClr val="FFFFFF"/>
                </a:solidFill>
              </a:rPr>
              <a:t>Isaac Hortiales Arzate</a:t>
            </a:r>
          </a:p>
          <a:p>
            <a:pPr algn="l"/>
            <a:r>
              <a:rPr lang="es-US" sz="1500">
                <a:solidFill>
                  <a:srgbClr val="FFFFFF"/>
                </a:solidFill>
              </a:rPr>
              <a:t>Aplicación para la beca Federico Gómez Suarez</a:t>
            </a:r>
            <a:endParaRPr lang="es-US" sz="1500">
              <a:solidFill>
                <a:srgbClr val="FFFFFF"/>
              </a:solidFill>
              <a:ea typeface="Calibri"/>
              <a:cs typeface="Calibri"/>
            </a:endParaRPr>
          </a:p>
          <a:p>
            <a:pPr algn="l"/>
            <a:r>
              <a:rPr lang="es-US" sz="1500">
                <a:solidFill>
                  <a:srgbClr val="FFFFFF"/>
                </a:solidFill>
              </a:rPr>
              <a:t>Entrevista final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E161C1-BAF5-F542-9499-5DE043BD4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816485"/>
            <a:ext cx="3737164" cy="12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D5B21E-FD8E-EA4D-A496-F7D82854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20565"/>
            <a:ext cx="2880828" cy="3164988"/>
          </a:xfrm>
        </p:spPr>
        <p:txBody>
          <a:bodyPr anchor="t">
            <a:normAutofit/>
          </a:bodyPr>
          <a:lstStyle/>
          <a:p>
            <a:pPr algn="l"/>
            <a:r>
              <a:rPr lang="es-US" sz="4000">
                <a:solidFill>
                  <a:srgbClr val="FFFFFF"/>
                </a:solidFill>
              </a:rPr>
              <a:t>Gracias por su atención </a:t>
            </a:r>
          </a:p>
        </p:txBody>
      </p:sp>
      <p:pic>
        <p:nvPicPr>
          <p:cNvPr id="6" name="Graphic 5" descr="Aceptar">
            <a:extLst>
              <a:ext uri="{FF2B5EF4-FFF2-40B4-BE49-F238E27FC236}">
                <a16:creationId xmlns:a16="http://schemas.microsoft.com/office/drawing/2014/main" id="{79553208-34E8-EB71-B270-31E2A286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8208F-E78B-C04B-BB13-51FA1195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US" sz="5400"/>
              <a:t>Oportunidad de mercado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AEB34-5E62-CA48-842B-88E2E05E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000">
                <a:latin typeface="Times New Roman"/>
                <a:ea typeface="Calibri"/>
                <a:cs typeface="Times New Roman"/>
              </a:rPr>
              <a:t>En México se estiman 2 millones 237 mil personas con deficiencia visual y más de 415 mil 800 personas con ceguera</a:t>
            </a:r>
            <a:r>
              <a:rPr lang="es-US" sz="2000">
                <a:latin typeface="Times New Roman"/>
                <a:ea typeface="Calibri"/>
                <a:cs typeface="Times New Roman"/>
              </a:rPr>
              <a:t>.</a:t>
            </a:r>
          </a:p>
          <a:p>
            <a:r>
              <a:rPr lang="es-US" sz="2000">
                <a:latin typeface="Times New Roman"/>
                <a:ea typeface="Calibri"/>
                <a:cs typeface="Times New Roman"/>
              </a:rPr>
              <a:t>México </a:t>
            </a:r>
            <a:r>
              <a:rPr lang="es-MX" sz="2000">
                <a:latin typeface="Times New Roman"/>
                <a:ea typeface="Calibri"/>
                <a:cs typeface="Times New Roman"/>
              </a:rPr>
              <a:t>se encuentra entre los 20 países con mayor número de personas afectadas por la discapacidad visual y ceguera. (Canal del congreso, 2020)</a:t>
            </a:r>
            <a:endParaRPr lang="es-US" sz="2000">
              <a:ea typeface="Calibri"/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791DAB3-ADCE-C947-94B5-D0EBB673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r="149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52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40717-70F7-D547-BC6D-C90EB9FC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s-MX" sz="3400"/>
              <a:t>Problemática social en M</a:t>
            </a:r>
            <a:r>
              <a:rPr lang="es-US" sz="3400"/>
              <a:t>é</a:t>
            </a:r>
            <a:r>
              <a:rPr lang="es-MX" sz="3400"/>
              <a:t>xico enfocado en los ni</a:t>
            </a:r>
            <a:r>
              <a:rPr lang="es-US" sz="3400"/>
              <a:t>ños</a:t>
            </a:r>
            <a:endParaRPr lang="es-MX" sz="3400">
              <a:ea typeface="Calibri Light"/>
              <a:cs typeface="Calibri Ligh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476EE04-9397-434A-8F3C-DEADE41F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" y="511293"/>
            <a:ext cx="453253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4A5FE-39BB-D648-A5E5-7165741C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MX" sz="1800">
              <a:latin typeface="Times New Roman"/>
              <a:ea typeface="Calibri"/>
              <a:cs typeface="Times New Roman"/>
            </a:endParaRPr>
          </a:p>
          <a:p>
            <a:r>
              <a:rPr lang="es-MX" sz="1800">
                <a:latin typeface="Times New Roman"/>
                <a:ea typeface="Calibri"/>
                <a:cs typeface="Times New Roman"/>
              </a:rPr>
              <a:t>Las personas obtienen el 80% de la información para su maduración neuropsicológica por medio de lo visual (</a:t>
            </a:r>
            <a:r>
              <a:rPr lang="es-MX" sz="1800" err="1">
                <a:latin typeface="Times New Roman"/>
                <a:ea typeface="Calibri"/>
                <a:cs typeface="Times New Roman"/>
              </a:rPr>
              <a:t>Gessel</a:t>
            </a:r>
            <a:r>
              <a:rPr lang="es-MX" sz="1800">
                <a:latin typeface="Times New Roman"/>
                <a:ea typeface="Calibri"/>
                <a:cs typeface="Times New Roman"/>
              </a:rPr>
              <a:t>, </a:t>
            </a:r>
            <a:r>
              <a:rPr lang="es-MX" sz="1800" err="1">
                <a:latin typeface="Times New Roman"/>
                <a:ea typeface="Calibri"/>
                <a:cs typeface="Times New Roman"/>
              </a:rPr>
              <a:t>Getman</a:t>
            </a:r>
            <a:r>
              <a:rPr lang="es-MX" sz="1800">
                <a:latin typeface="Times New Roman"/>
                <a:ea typeface="Calibri"/>
                <a:cs typeface="Times New Roman"/>
              </a:rPr>
              <a:t> y Kane, 1964). </a:t>
            </a:r>
          </a:p>
          <a:p>
            <a:r>
              <a:rPr lang="es-MX" sz="1800">
                <a:latin typeface="Times New Roman"/>
                <a:ea typeface="Calibri"/>
                <a:cs typeface="Times New Roman"/>
              </a:rPr>
              <a:t>El no poder observar y aprender de su entorno provoca que los pacientes vean el mundo exterior como riesgoso y amenazante, reprimiendo la necesidad de estar activos, la curiosidad y generar un sentimiento de rechazo hacia la exploración y descubrimiento. </a:t>
            </a:r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89679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78E66A-FF9E-4E4E-8930-5498B3B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MX" sz="4000"/>
              <a:t>Solucion propuesta + viabilidad</a:t>
            </a:r>
            <a:endParaRPr lang="es-MX" sz="4000">
              <a:cs typeface="Calibri Light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05A1B64-4A32-6A45-AFDF-B65A938E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7" y="918640"/>
            <a:ext cx="3387870" cy="45890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8CA6F-A2E8-8440-9D6D-4DC90776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S" sz="2000">
                <a:latin typeface="Times New Roman"/>
                <a:cs typeface="Times New Roman"/>
              </a:rPr>
              <a:t>El proyecto propone el desarrollo de un traje de exploración y entrenamiento psicomotriz para niños con discapacidad visual, esto para ayudarles a desarrollar la psicomotricidad gruesa. </a:t>
            </a:r>
            <a:endParaRPr lang="en-US"/>
          </a:p>
          <a:p>
            <a:r>
              <a:rPr lang="es-US" sz="2000">
                <a:latin typeface="Times New Roman"/>
                <a:cs typeface="Times New Roman"/>
              </a:rPr>
              <a:t>Este traje contaría con 2 modalidades, exploración y entrenamiento</a:t>
            </a:r>
            <a:endParaRPr lang="es-US"/>
          </a:p>
          <a:p>
            <a:r>
              <a:rPr lang="es-US" sz="2000">
                <a:latin typeface="Times New Roman"/>
                <a:cs typeface="Times New Roman"/>
              </a:rPr>
              <a:t>Resuelve el problema de manera sencilla y </a:t>
            </a:r>
            <a:r>
              <a:rPr lang="es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económica</a:t>
            </a:r>
            <a:r>
              <a:rPr lang="es-US" sz="200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A1A953-D3CE-AB40-B18E-EDB581AF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076" y="486184"/>
            <a:ext cx="5397237" cy="1325563"/>
          </a:xfrm>
        </p:spPr>
        <p:txBody>
          <a:bodyPr>
            <a:normAutofit/>
          </a:bodyPr>
          <a:lstStyle/>
          <a:p>
            <a:r>
              <a:rPr lang="es-US"/>
              <a:t>Competencia en el mercado (dolarés)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24B091E-B035-1C47-BEC4-5A3BEBF3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598677"/>
            <a:ext cx="4555490" cy="273329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280DC2CC-CE05-0A4F-942D-2299D5316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3526029"/>
            <a:ext cx="4094820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9DF46-4849-B944-B569-128DBB2B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US">
                <a:ea typeface="Calibri"/>
                <a:cs typeface="Calibri"/>
              </a:rPr>
              <a:t>ORCAM - $4250</a:t>
            </a:r>
          </a:p>
          <a:p>
            <a:pPr marL="0" indent="0">
              <a:buNone/>
            </a:pPr>
            <a:r>
              <a:rPr lang="es-US">
                <a:ea typeface="Calibri"/>
                <a:cs typeface="Calibri"/>
              </a:rPr>
              <a:t>WE WALK - $299 - $599</a:t>
            </a:r>
          </a:p>
          <a:p>
            <a:pPr marL="0" indent="0">
              <a:buNone/>
            </a:pPr>
            <a:r>
              <a:rPr lang="es-US">
                <a:ea typeface="Calibri"/>
                <a:cs typeface="Calibri"/>
              </a:rPr>
              <a:t>Programas de educación física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239C6-1BC5-2740-9726-07FB31BA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Modelo financiero basico (pesos mx)</a:t>
            </a:r>
            <a:endParaRPr lang="es-MX" sz="5400">
              <a:cs typeface="Calibri Light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445F45-54AA-6487-9B22-F0FD78870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674608"/>
              </p:ext>
            </p:extLst>
          </p:nvPr>
        </p:nvGraphicFramePr>
        <p:xfrm>
          <a:off x="2172419" y="2228087"/>
          <a:ext cx="7847163" cy="41813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42199">
                  <a:extLst>
                    <a:ext uri="{9D8B030D-6E8A-4147-A177-3AD203B41FA5}">
                      <a16:colId xmlns:a16="http://schemas.microsoft.com/office/drawing/2014/main" val="2682754521"/>
                    </a:ext>
                  </a:extLst>
                </a:gridCol>
                <a:gridCol w="1773105">
                  <a:extLst>
                    <a:ext uri="{9D8B030D-6E8A-4147-A177-3AD203B41FA5}">
                      <a16:colId xmlns:a16="http://schemas.microsoft.com/office/drawing/2014/main" val="1351716109"/>
                    </a:ext>
                  </a:extLst>
                </a:gridCol>
                <a:gridCol w="1721234">
                  <a:extLst>
                    <a:ext uri="{9D8B030D-6E8A-4147-A177-3AD203B41FA5}">
                      <a16:colId xmlns:a16="http://schemas.microsoft.com/office/drawing/2014/main" val="3716005056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4431784"/>
                    </a:ext>
                  </a:extLst>
                </a:gridCol>
              </a:tblGrid>
              <a:tr h="4734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Componente </a:t>
                      </a:r>
                      <a:endParaRPr 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75552" marT="75552" marB="755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Piezas </a:t>
                      </a:r>
                      <a:endParaRPr 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75552" marT="75552" marB="755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Costo </a:t>
                      </a:r>
                      <a:endParaRPr 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75552" marT="75552" marB="755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 </a:t>
                      </a:r>
                      <a:endParaRPr 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75552" marT="75552" marB="755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012686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 flexión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$157.00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$1,884.00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21359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Giroscopio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$56.00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$560.00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55431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Ultrasónico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$29.00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$116.00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64731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Microcontrolador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$200.00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$200.00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89774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Cableado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$200.00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130225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Buzzers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$27.48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$54.96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72778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Bateria de litio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$480.00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$480.00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06395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Exoesqueleto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$500.00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48513"/>
                  </a:ext>
                </a:extLst>
              </a:tr>
              <a:tr h="386158">
                <a:tc>
                  <a:txBody>
                    <a:bodyPr/>
                    <a:lstStyle/>
                    <a:p>
                      <a:pPr fontAlgn="t"/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rtl="0" fontAlgn="base"/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l" rtl="0" fontAlgn="base"/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$3,994.96 </a:t>
                      </a: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5921" marR="65479" marT="65479" marB="654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8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B68EC3-6332-BE4E-97D9-60BF4E6E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chemeClr val="tx2"/>
                </a:solidFill>
              </a:rPr>
              <a:t>Uso de fondos</a:t>
            </a:r>
            <a:endParaRPr lang="es-MX" sz="3600">
              <a:solidFill>
                <a:schemeClr val="tx2"/>
              </a:solidFill>
              <a:cs typeface="Calibri Light"/>
            </a:endParaRPr>
          </a:p>
        </p:txBody>
      </p:sp>
      <p:pic>
        <p:nvPicPr>
          <p:cNvPr id="7" name="Graphic 6" descr="Papel">
            <a:extLst>
              <a:ext uri="{FF2B5EF4-FFF2-40B4-BE49-F238E27FC236}">
                <a16:creationId xmlns:a16="http://schemas.microsoft.com/office/drawing/2014/main" id="{49F9D5B2-24A9-534D-1B85-034DF88F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5F098-280C-334B-BA7B-530B7120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Desarrollar</a:t>
            </a:r>
            <a:r>
              <a:rPr lang="es-MX" sz="1700">
                <a:solidFill>
                  <a:schemeClr val="tx2"/>
                </a:solidFill>
                <a:ea typeface="Calibri"/>
                <a:cs typeface="Calibri"/>
              </a:rPr>
              <a:t> un prototipo </a:t>
            </a:r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y su manual de usuario</a:t>
            </a: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Ponerlo a disposición de la organización “Topos Puebla” para que lo prueben y nos den feedback</a:t>
            </a: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Desarrollar el prototipo final en base al feedback brindado</a:t>
            </a: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Crear una aplicación para conectividad</a:t>
            </a: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Poner a la venta el prototipo final a todas las asociaciones de futbol para ciegos, goalball y deporte paralímpico en México</a:t>
            </a: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Seguir desarrollando la parte tecnologica del proyecto consevando su accesibilidad económica. </a:t>
            </a:r>
            <a:endParaRPr lang="es-MX" sz="17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s-US" sz="1700">
                <a:solidFill>
                  <a:schemeClr val="tx2"/>
                </a:solidFill>
                <a:ea typeface="Calibri"/>
                <a:cs typeface="Calibri"/>
              </a:rPr>
              <a:t>Usar la red global de Ambassador FC para llevar este proyecto a paises de latinoamérica. </a:t>
            </a:r>
            <a:endParaRPr lang="es-MX" sz="17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94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98E6AF-7B70-CF40-95A0-EDF8D6F1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800"/>
              <a:t>Equipo necesario + rol de cada integrante del equipo</a:t>
            </a:r>
            <a:endParaRPr lang="es-MX" sz="3800">
              <a:cs typeface="Calibri Light"/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53524-C902-9B88-1AF8-DA2D752BA99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200"/>
              <a:t>Psic</a:t>
            </a:r>
            <a:r>
              <a:rPr lang="es-US" sz="2200"/>
              <a:t>ó</a:t>
            </a:r>
            <a:r>
              <a:rPr lang="es-MX" sz="2200"/>
              <a:t>logo/pedagogo</a:t>
            </a:r>
            <a:endParaRPr lang="es-MX" sz="2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200"/>
              <a:t>Ingeniero el</a:t>
            </a:r>
            <a:r>
              <a:rPr lang="es-US" sz="2200"/>
              <a:t>é</a:t>
            </a:r>
            <a:r>
              <a:rPr lang="es-MX" sz="2200"/>
              <a:t>ctrico</a:t>
            </a:r>
            <a:endParaRPr lang="es-MX" sz="22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200"/>
              <a:t>Fisioterapeuta o preparador f</a:t>
            </a:r>
            <a:r>
              <a:rPr lang="es-US" sz="2200"/>
              <a:t>í</a:t>
            </a:r>
            <a:r>
              <a:rPr lang="es-MX" sz="2200"/>
              <a:t>sico</a:t>
            </a:r>
            <a:endParaRPr lang="es-MX" sz="220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200"/>
              <a:t>Mercad</a:t>
            </a:r>
            <a:r>
              <a:rPr lang="es-US" sz="2200"/>
              <a:t>o</a:t>
            </a:r>
            <a:r>
              <a:rPr lang="es-MX" sz="2200"/>
              <a:t>logo/dise</a:t>
            </a:r>
            <a:r>
              <a:rPr lang="es-US" sz="2200"/>
              <a:t>ñ</a:t>
            </a:r>
            <a:r>
              <a:rPr lang="es-MX" sz="2200"/>
              <a:t>ador grafico</a:t>
            </a:r>
            <a:endParaRPr lang="es-MX" sz="2200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F07227-8FA2-FCA1-F491-343657A2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9" r="11014" b="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06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0389F-F4DE-933F-2022-A6A55181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Resultados MBTI 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FA708CD-26DB-849C-080D-5E9E00C6E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53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149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Traje de exploración y entrenamiento psicomotriz para niños con discapacidad visual</vt:lpstr>
      <vt:lpstr>Oportunidad de mercado</vt:lpstr>
      <vt:lpstr>Problemática social en México enfocado en los niños</vt:lpstr>
      <vt:lpstr>Solucion propuesta + viabilidad</vt:lpstr>
      <vt:lpstr>Competencia en el mercado (dolarés)</vt:lpstr>
      <vt:lpstr>Modelo financiero basico (pesos mx)</vt:lpstr>
      <vt:lpstr>Uso de fondos</vt:lpstr>
      <vt:lpstr>Equipo necesario + rol de cada integrante del equipo</vt:lpstr>
      <vt:lpstr>Resultados MBTI </vt:lpstr>
      <vt:lpstr>Gracias por su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interview</dc:title>
  <dc:creator>Isaac Hortiales</dc:creator>
  <cp:lastModifiedBy>Isaac Hortiales</cp:lastModifiedBy>
  <cp:revision>4</cp:revision>
  <dcterms:created xsi:type="dcterms:W3CDTF">2023-06-22T15:19:51Z</dcterms:created>
  <dcterms:modified xsi:type="dcterms:W3CDTF">2023-07-13T11:05:02Z</dcterms:modified>
</cp:coreProperties>
</file>