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06" r:id="rId5"/>
    <p:sldId id="309" r:id="rId6"/>
    <p:sldId id="299" r:id="rId7"/>
    <p:sldId id="301" r:id="rId8"/>
    <p:sldId id="302" r:id="rId9"/>
    <p:sldId id="300" r:id="rId10"/>
    <p:sldId id="303" r:id="rId11"/>
    <p:sldId id="304" r:id="rId12"/>
    <p:sldId id="305" r:id="rId13"/>
    <p:sldId id="263" r:id="rId14"/>
    <p:sldId id="311" r:id="rId15"/>
    <p:sldId id="310" r:id="rId16"/>
    <p:sldId id="265" r:id="rId17"/>
    <p:sldId id="266" r:id="rId18"/>
    <p:sldId id="269" r:id="rId19"/>
    <p:sldId id="313" r:id="rId20"/>
    <p:sldId id="312" r:id="rId2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9"/>
    <p:restoredTop sz="51576"/>
  </p:normalViewPr>
  <p:slideViewPr>
    <p:cSldViewPr snapToGrid="0" snapToObjects="1">
      <p:cViewPr varScale="1">
        <p:scale>
          <a:sx n="59" d="100"/>
          <a:sy n="59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8392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956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 smtClean="0"/>
              <a:t>В основе </a:t>
            </a:r>
            <a:r>
              <a:rPr lang="ru-RU" i="0" dirty="0"/>
              <a:t>структуры баз данных – </a:t>
            </a:r>
            <a:r>
              <a:rPr lang="ru-RU" i="0" dirty="0" smtClean="0"/>
              <a:t>модель </a:t>
            </a:r>
            <a:r>
              <a:rPr lang="ru-RU" i="0" dirty="0"/>
              <a:t>данных – </a:t>
            </a:r>
            <a:r>
              <a:rPr lang="ru-RU" i="0" dirty="0" smtClean="0"/>
              <a:t>набор </a:t>
            </a:r>
            <a:r>
              <a:rPr lang="ru-RU" i="0" dirty="0"/>
              <a:t>концептуальных инструментов для описания данных, отношений данных, семантики данных и ограничений целостности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7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806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5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429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5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052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624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501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54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861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48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258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56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 Введение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</a:p>
          <a:p>
            <a:r>
              <a:rPr lang="ru-RU" dirty="0" smtClean="0"/>
              <a:t>Защита и разграничение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Является ли </a:t>
            </a:r>
            <a:r>
              <a:rPr lang="en-US" sz="3600" dirty="0" smtClean="0"/>
              <a:t>Excel </a:t>
            </a:r>
            <a:r>
              <a:rPr lang="ru-RU" sz="3600" dirty="0" smtClean="0"/>
              <a:t>СУБД?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 </a:t>
            </a:r>
            <a:r>
              <a:rPr lang="ru-RU" dirty="0"/>
              <a:t>работы с данными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OLTP (Online transactional processing) – </a:t>
            </a:r>
            <a:r>
              <a:rPr lang="ru-RU" dirty="0"/>
              <a:t>большое число пользователей, небольшой объем информации, небольшие обновления</a:t>
            </a:r>
          </a:p>
          <a:p>
            <a:r>
              <a:rPr lang="en-US" dirty="0"/>
              <a:t>OLAP (Online analytical processing) – </a:t>
            </a:r>
            <a:r>
              <a:rPr lang="ru-RU" dirty="0"/>
              <a:t>обработка большого объема данных для принятия решений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374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  <a:p>
            <a:endParaRPr lang="ru-RU" sz="1200" dirty="0" smtClean="0"/>
          </a:p>
          <a:p>
            <a:r>
              <a:rPr lang="ru-RU" dirty="0" smtClean="0"/>
              <a:t>Избыточность </a:t>
            </a:r>
            <a:r>
              <a:rPr lang="ru-RU" dirty="0"/>
              <a:t>и </a:t>
            </a:r>
            <a:r>
              <a:rPr lang="ru-RU" dirty="0" smtClean="0"/>
              <a:t>несогласованность данных</a:t>
            </a:r>
            <a:endParaRPr lang="ru-RU" dirty="0"/>
          </a:p>
          <a:p>
            <a:r>
              <a:rPr lang="ru-RU" dirty="0"/>
              <a:t>Сложность в заборе </a:t>
            </a:r>
            <a:r>
              <a:rPr lang="ru-RU" dirty="0" smtClean="0"/>
              <a:t>данных </a:t>
            </a:r>
            <a:endParaRPr lang="ru-RU" dirty="0"/>
          </a:p>
          <a:p>
            <a:r>
              <a:rPr lang="ru-RU" dirty="0"/>
              <a:t>Изоляция данных</a:t>
            </a:r>
          </a:p>
          <a:p>
            <a:r>
              <a:rPr lang="ru-RU" dirty="0"/>
              <a:t>Проблемы атомарности</a:t>
            </a:r>
          </a:p>
          <a:p>
            <a:r>
              <a:rPr lang="ru-RU" dirty="0"/>
              <a:t>Аномалии конкурентного доступа </a:t>
            </a:r>
          </a:p>
          <a:p>
            <a:r>
              <a:rPr lang="ru-RU" dirty="0"/>
              <a:t>Проблемы безопасности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090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данных – это коллекция концептуальных инструментов для описания данных, отношений данных и ограничений целостности.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638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Реляционная модель</a:t>
            </a:r>
            <a:r>
              <a:rPr lang="ru-RU" dirty="0"/>
              <a:t> (</a:t>
            </a:r>
            <a:r>
              <a:rPr lang="en-US" dirty="0"/>
              <a:t>Relational Model)</a:t>
            </a:r>
          </a:p>
          <a:p>
            <a:r>
              <a:rPr lang="en-US" dirty="0"/>
              <a:t>ER </a:t>
            </a:r>
            <a:r>
              <a:rPr lang="ru-RU" dirty="0"/>
              <a:t>модель (</a:t>
            </a:r>
            <a:r>
              <a:rPr lang="en-US" dirty="0"/>
              <a:t>Entity-Relationship Model) </a:t>
            </a:r>
            <a:endParaRPr lang="ru-RU" dirty="0"/>
          </a:p>
          <a:p>
            <a:r>
              <a:rPr lang="ru-RU" dirty="0" err="1"/>
              <a:t>Полуструктурированная</a:t>
            </a:r>
            <a:r>
              <a:rPr lang="ru-RU" dirty="0"/>
              <a:t> модель данных (</a:t>
            </a:r>
            <a:r>
              <a:rPr lang="en-US" dirty="0"/>
              <a:t>Semi-structured Data Model)</a:t>
            </a:r>
            <a:endParaRPr lang="ru-RU" dirty="0"/>
          </a:p>
          <a:p>
            <a:r>
              <a:rPr lang="ru-RU" dirty="0"/>
              <a:t>Модели данных, основанные на объектах (</a:t>
            </a:r>
            <a:r>
              <a:rPr lang="en-US" dirty="0"/>
              <a:t>Object-based Data Models)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99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 </a:t>
            </a:r>
            <a:r>
              <a:rPr lang="en-US" dirty="0" smtClean="0"/>
              <a:t>SQL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4CC-CE61-1741-B482-42EC1BA7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Языки баз данных:</a:t>
            </a:r>
          </a:p>
          <a:p>
            <a:r>
              <a:rPr lang="en-US" dirty="0" smtClean="0"/>
              <a:t>DQL </a:t>
            </a:r>
            <a:r>
              <a:rPr lang="en-US" dirty="0"/>
              <a:t>– Data Query </a:t>
            </a:r>
            <a:r>
              <a:rPr lang="en-US" dirty="0" smtClean="0"/>
              <a:t>Language</a:t>
            </a:r>
            <a:endParaRPr lang="ru-RU" dirty="0" smtClean="0"/>
          </a:p>
          <a:p>
            <a:r>
              <a:rPr lang="en-RU" dirty="0" smtClean="0"/>
              <a:t>DDL </a:t>
            </a:r>
            <a:r>
              <a:rPr lang="en-RU" dirty="0"/>
              <a:t>– Data Definition Language</a:t>
            </a:r>
            <a:endParaRPr lang="ru-RU" dirty="0"/>
          </a:p>
          <a:p>
            <a:pPr lvl="1"/>
            <a:r>
              <a:rPr lang="ru-RU" dirty="0"/>
              <a:t>Язык хранения и определения данных</a:t>
            </a:r>
            <a:endParaRPr lang="en-RU" dirty="0"/>
          </a:p>
          <a:p>
            <a:r>
              <a:rPr lang="en-RU" dirty="0"/>
              <a:t>DML – Data Manipulation Language </a:t>
            </a:r>
            <a:endParaRPr lang="ru-RU" dirty="0" smtClean="0"/>
          </a:p>
          <a:p>
            <a:r>
              <a:rPr lang="en-US" dirty="0" smtClean="0"/>
              <a:t>DC</a:t>
            </a:r>
            <a:r>
              <a:rPr lang="en-RU" dirty="0" smtClean="0"/>
              <a:t>L </a:t>
            </a:r>
            <a:r>
              <a:rPr lang="en-RU" dirty="0"/>
              <a:t>– Data </a:t>
            </a:r>
            <a:r>
              <a:rPr lang="en-US" dirty="0" smtClean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  <a:p>
            <a:r>
              <a:rPr lang="en-US" dirty="0" smtClean="0"/>
              <a:t>TC</a:t>
            </a:r>
            <a:r>
              <a:rPr lang="en-RU" dirty="0" smtClean="0"/>
              <a:t>L </a:t>
            </a:r>
            <a:r>
              <a:rPr lang="en-RU" dirty="0"/>
              <a:t>– </a:t>
            </a:r>
            <a:r>
              <a:rPr lang="en-US" dirty="0" smtClean="0"/>
              <a:t>Transaction</a:t>
            </a:r>
            <a:r>
              <a:rPr lang="en-RU" dirty="0" smtClean="0"/>
              <a:t> </a:t>
            </a:r>
            <a:r>
              <a:rPr lang="en-US" dirty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Структура и отношения в модели данных </a:t>
            </a:r>
            <a:r>
              <a:rPr lang="en-US" sz="4000" dirty="0" smtClean="0"/>
              <a:t>SQL</a:t>
            </a:r>
            <a:endParaRPr lang="en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15" y="2134895"/>
            <a:ext cx="5721170" cy="37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(БД) – коллекция данных, содержащих информацию, релевантную для </a:t>
            </a:r>
            <a:r>
              <a:rPr lang="ru-RU" dirty="0" smtClean="0"/>
              <a:t>предприятия</a:t>
            </a:r>
            <a:r>
              <a:rPr lang="ru-RU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5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Императивность и декларативность</a:t>
            </a:r>
            <a:endParaRPr lang="en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77787"/>
            <a:ext cx="5823857" cy="2610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5" y="2677787"/>
            <a:ext cx="2888326" cy="6369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 примере: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7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 (БД) – коллекция данных, содержащих информацию, релевантную для предприятия. </a:t>
            </a:r>
          </a:p>
          <a:p>
            <a:r>
              <a:rPr lang="ru-RU" dirty="0"/>
              <a:t>Система Управления Базами Данных (СУБД) – коллекция связанных между собой данных и набор программ для работы с этими данными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7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</a:t>
            </a:r>
            <a:r>
              <a:rPr lang="ru-RU" dirty="0"/>
              <a:t>целью СУБД является предоставление способа для хранения и забора информация о базе данных, который является как подходящим для пользователя, так и эффективным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данных включает в себя как определение структур для хранения информации, так и предоставления механизмов для обработки информации.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8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приложений б</a:t>
            </a:r>
            <a:r>
              <a:rPr lang="ru-RU" dirty="0" smtClean="0"/>
              <a:t>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Информация о предприятии</a:t>
            </a:r>
          </a:p>
          <a:p>
            <a:pPr lvl="1"/>
            <a:r>
              <a:rPr lang="ru-RU" dirty="0"/>
              <a:t>Продажи</a:t>
            </a:r>
          </a:p>
          <a:p>
            <a:pPr lvl="1"/>
            <a:r>
              <a:rPr lang="ru-RU" dirty="0"/>
              <a:t>Бухгалтерия</a:t>
            </a:r>
          </a:p>
          <a:p>
            <a:pPr lvl="1"/>
            <a:r>
              <a:rPr lang="en-US" dirty="0"/>
              <a:t>HR</a:t>
            </a:r>
          </a:p>
          <a:p>
            <a:r>
              <a:rPr lang="ru-RU" dirty="0"/>
              <a:t>Производство</a:t>
            </a:r>
          </a:p>
          <a:p>
            <a:r>
              <a:rPr lang="ru-RU" dirty="0"/>
              <a:t>Банковское Дело</a:t>
            </a:r>
          </a:p>
          <a:p>
            <a:r>
              <a:rPr lang="ru-RU" dirty="0"/>
              <a:t>Университеты</a:t>
            </a:r>
          </a:p>
          <a:p>
            <a:r>
              <a:rPr lang="ru-RU" dirty="0"/>
              <a:t>Авиакомпания</a:t>
            </a:r>
          </a:p>
          <a:p>
            <a:r>
              <a:rPr lang="ru-RU" dirty="0"/>
              <a:t>Телекоммуникации</a:t>
            </a:r>
          </a:p>
          <a:p>
            <a:r>
              <a:rPr lang="ru-RU" dirty="0"/>
              <a:t>Электронная коммерция</a:t>
            </a:r>
          </a:p>
          <a:p>
            <a:r>
              <a:rPr lang="ru-RU" dirty="0"/>
              <a:t>Документные базы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80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56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790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10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</p:txBody>
      </p:sp>
    </p:spTree>
    <p:extLst>
      <p:ext uri="{BB962C8B-B14F-4D97-AF65-F5344CB8AC3E}">
        <p14:creationId xmlns:p14="http://schemas.microsoft.com/office/powerpoint/2010/main" val="29402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78452</TotalTime>
  <Words>422</Words>
  <PresentationFormat>Широкоэкранный</PresentationFormat>
  <Paragraphs>98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Лекция 1 Введение</vt:lpstr>
      <vt:lpstr>База Данных</vt:lpstr>
      <vt:lpstr>База Данных</vt:lpstr>
      <vt:lpstr>База Данных</vt:lpstr>
      <vt:lpstr>Примеры приложений баз данных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Вопрос</vt:lpstr>
      <vt:lpstr>Технологии работы с данными </vt:lpstr>
      <vt:lpstr>Цели систем баз данных</vt:lpstr>
      <vt:lpstr>Цели систем баз данных</vt:lpstr>
      <vt:lpstr>Модель данных</vt:lpstr>
      <vt:lpstr>Модель данных</vt:lpstr>
      <vt:lpstr>Модель данных SQL</vt:lpstr>
      <vt:lpstr>Структура и отношения в модели данных SQL</vt:lpstr>
      <vt:lpstr>Императивность и декларативность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2020-07-04T18:14:18Z</dcterms:created>
  <dcterms:modified xsi:type="dcterms:W3CDTF">2021-09-04T07:39:24Z</dcterms:modified>
</cp:coreProperties>
</file>