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țiune implicită" id="{638526E4-15C7-4740-8F6F-1982C0EC5244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2"/>
            <p14:sldId id="263"/>
            <p14:sldId id="265"/>
            <p14:sldId id="266"/>
          </p14:sldIdLst>
        </p14:section>
        <p14:section name="Secțiune fără titlu" id="{2502F165-170A-44A3-9E43-EEECD2E1C2A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4629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0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7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3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646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3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1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9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0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3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8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Abstract background of simple node and mesh">
            <a:extLst>
              <a:ext uri="{FF2B5EF4-FFF2-40B4-BE49-F238E27FC236}">
                <a16:creationId xmlns:a16="http://schemas.microsoft.com/office/drawing/2014/main" id="{9BF1063B-955D-F6F7-A3A1-E79A1B7B8F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4C1A2BA1-A25E-73A1-6FC7-3A7B97510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253" y="1942391"/>
            <a:ext cx="7113494" cy="1486609"/>
          </a:xfrm>
        </p:spPr>
        <p:txBody>
          <a:bodyPr>
            <a:normAutofit fontScale="90000"/>
          </a:bodyPr>
          <a:lstStyle/>
          <a:p>
            <a:r>
              <a:rPr lang="ro-RO" dirty="0"/>
              <a:t>Securitate si criptografie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7FF5FA6A-DBCE-DD56-1986-5CF0866C2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1489" y="6164205"/>
            <a:ext cx="5074022" cy="972222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chemeClr val="tx1"/>
                </a:solidFill>
              </a:rPr>
              <a:t>Student</a:t>
            </a:r>
            <a:r>
              <a:rPr lang="en-US" dirty="0">
                <a:solidFill>
                  <a:schemeClr val="tx1"/>
                </a:solidFill>
              </a:rPr>
              <a:t> :</a:t>
            </a:r>
            <a:r>
              <a:rPr lang="ro-RO" dirty="0">
                <a:solidFill>
                  <a:schemeClr val="tx1"/>
                </a:solidFill>
              </a:rPr>
              <a:t>Macrescu Alex </a:t>
            </a:r>
          </a:p>
        </p:txBody>
      </p:sp>
    </p:spTree>
    <p:extLst>
      <p:ext uri="{BB962C8B-B14F-4D97-AF65-F5344CB8AC3E}">
        <p14:creationId xmlns:p14="http://schemas.microsoft.com/office/powerpoint/2010/main" val="4284503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D0D676F4-574C-11E1-9814-01B0AFC3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1003299"/>
            <a:ext cx="9268460" cy="990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800" dirty="0" err="1"/>
              <a:t>Avantajele</a:t>
            </a:r>
            <a:r>
              <a:rPr lang="en-US" sz="4800" dirty="0"/>
              <a:t> AES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tăText 3">
            <a:extLst>
              <a:ext uri="{FF2B5EF4-FFF2-40B4-BE49-F238E27FC236}">
                <a16:creationId xmlns:a16="http://schemas.microsoft.com/office/drawing/2014/main" id="{28C4827F-25B9-38A9-2386-3D13EC5F4008}"/>
              </a:ext>
            </a:extLst>
          </p:cNvPr>
          <p:cNvSpPr txBox="1"/>
          <p:nvPr/>
        </p:nvSpPr>
        <p:spPr>
          <a:xfrm>
            <a:off x="1663700" y="2501900"/>
            <a:ext cx="8166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AES se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implementa</a:t>
            </a:r>
            <a:r>
              <a:rPr lang="en-US" sz="1800" dirty="0"/>
              <a:t> pe un </a:t>
            </a:r>
            <a:r>
              <a:rPr lang="en-US" sz="1800" dirty="0" err="1"/>
              <a:t>procesor</a:t>
            </a:r>
            <a:r>
              <a:rPr lang="en-US" sz="1800" dirty="0"/>
              <a:t> Pentium Pro </a:t>
            </a:r>
            <a:r>
              <a:rPr lang="en-US" sz="1800" dirty="0" err="1"/>
              <a:t>şi</a:t>
            </a:r>
            <a:r>
              <a:rPr lang="en-US" sz="1800" dirty="0"/>
              <a:t>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rula</a:t>
            </a:r>
            <a:r>
              <a:rPr lang="en-US" sz="1800" dirty="0"/>
              <a:t> cu o </a:t>
            </a:r>
            <a:r>
              <a:rPr lang="en-US" sz="1800" dirty="0" err="1"/>
              <a:t>viteză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mare </a:t>
            </a:r>
            <a:r>
              <a:rPr lang="en-US" sz="1800" dirty="0" err="1"/>
              <a:t>decât</a:t>
            </a:r>
            <a:r>
              <a:rPr lang="en-US" sz="1800" dirty="0"/>
              <a:t> </a:t>
            </a:r>
            <a:r>
              <a:rPr lang="en-US" sz="1800" dirty="0" err="1"/>
              <a:t>orice</a:t>
            </a:r>
            <a:r>
              <a:rPr lang="en-US" sz="1800" dirty="0"/>
              <a:t> alt </a:t>
            </a:r>
            <a:r>
              <a:rPr lang="en-US" sz="1800" dirty="0" err="1"/>
              <a:t>cifru</a:t>
            </a:r>
            <a:r>
              <a:rPr lang="en-US" sz="1800" dirty="0"/>
              <a:t> bloc;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AES se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implementa</a:t>
            </a:r>
            <a:r>
              <a:rPr lang="en-US" sz="1800" dirty="0"/>
              <a:t> pe un </a:t>
            </a:r>
            <a:r>
              <a:rPr lang="en-US" sz="1800" dirty="0" err="1"/>
              <a:t>dispozitiv</a:t>
            </a:r>
            <a:r>
              <a:rPr lang="en-US" sz="1800" dirty="0"/>
              <a:t> Smart Card, </a:t>
            </a:r>
            <a:r>
              <a:rPr lang="en-US" sz="1800" dirty="0" err="1"/>
              <a:t>folosind</a:t>
            </a:r>
            <a:r>
              <a:rPr lang="en-US" sz="1800" dirty="0"/>
              <a:t> un </a:t>
            </a:r>
            <a:r>
              <a:rPr lang="en-US" sz="1800" dirty="0" err="1"/>
              <a:t>spaţiu</a:t>
            </a:r>
            <a:r>
              <a:rPr lang="en-US" sz="1800" dirty="0"/>
              <a:t> </a:t>
            </a:r>
            <a:r>
              <a:rPr lang="en-US" sz="1800" dirty="0" err="1"/>
              <a:t>redus</a:t>
            </a:r>
            <a:r>
              <a:rPr lang="en-US" sz="1800" dirty="0"/>
              <a:t> de </a:t>
            </a:r>
            <a:r>
              <a:rPr lang="en-US" sz="1800" dirty="0" err="1"/>
              <a:t>memorie</a:t>
            </a:r>
            <a:r>
              <a:rPr lang="en-US" sz="1800" dirty="0"/>
              <a:t> RAM </a:t>
            </a:r>
            <a:r>
              <a:rPr lang="en-US" sz="1800" dirty="0" err="1"/>
              <a:t>şi</a:t>
            </a:r>
            <a:r>
              <a:rPr lang="en-US" sz="1800" dirty="0"/>
              <a:t> un </a:t>
            </a:r>
            <a:r>
              <a:rPr lang="en-US" sz="1800" dirty="0" err="1"/>
              <a:t>număr</a:t>
            </a:r>
            <a:r>
              <a:rPr lang="en-US" sz="1800" dirty="0"/>
              <a:t> </a:t>
            </a:r>
            <a:r>
              <a:rPr lang="en-US" sz="1800" dirty="0" err="1"/>
              <a:t>redus</a:t>
            </a:r>
            <a:r>
              <a:rPr lang="en-US" sz="1800" dirty="0"/>
              <a:t> de </a:t>
            </a:r>
            <a:r>
              <a:rPr lang="en-US" sz="1800" dirty="0" err="1"/>
              <a:t>cicluri</a:t>
            </a:r>
            <a:r>
              <a:rPr lang="en-US" sz="1800" dirty="0"/>
              <a:t>;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 err="1"/>
              <a:t>Transformarea</a:t>
            </a:r>
            <a:r>
              <a:rPr lang="en-US" sz="1800" dirty="0"/>
              <a:t> din </a:t>
            </a:r>
            <a:r>
              <a:rPr lang="en-US" sz="1800" dirty="0" err="1"/>
              <a:t>cadrul</a:t>
            </a:r>
            <a:r>
              <a:rPr lang="en-US" sz="1800" dirty="0"/>
              <a:t> </a:t>
            </a:r>
            <a:r>
              <a:rPr lang="en-US" sz="1800" dirty="0" err="1"/>
              <a:t>unei</a:t>
            </a:r>
            <a:r>
              <a:rPr lang="en-US" sz="1800" dirty="0"/>
              <a:t> </a:t>
            </a:r>
            <a:r>
              <a:rPr lang="en-US" sz="1800" dirty="0" err="1"/>
              <a:t>runde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paralelă</a:t>
            </a:r>
            <a:r>
              <a:rPr lang="en-US" sz="1800" dirty="0"/>
              <a:t> </a:t>
            </a:r>
            <a:r>
              <a:rPr lang="en-US" sz="1800" dirty="0" err="1"/>
              <a:t>prin</a:t>
            </a:r>
            <a:r>
              <a:rPr lang="en-US" sz="1800" dirty="0"/>
              <a:t> </a:t>
            </a:r>
            <a:r>
              <a:rPr lang="en-US" sz="1800" dirty="0" err="1"/>
              <a:t>proiectare</a:t>
            </a:r>
            <a:r>
              <a:rPr lang="en-US" sz="1800" dirty="0"/>
              <a:t>, </a:t>
            </a:r>
            <a:r>
              <a:rPr lang="en-US" sz="1800" dirty="0" err="1"/>
              <a:t>ceea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constituie</a:t>
            </a:r>
            <a:r>
              <a:rPr lang="en-US" sz="1800" dirty="0"/>
              <a:t> un </a:t>
            </a:r>
            <a:r>
              <a:rPr lang="en-US" sz="1800" dirty="0" err="1"/>
              <a:t>avantaj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viitoarele</a:t>
            </a:r>
            <a:r>
              <a:rPr lang="en-US" sz="1800" dirty="0"/>
              <a:t> </a:t>
            </a:r>
            <a:r>
              <a:rPr lang="en-US" sz="1800" dirty="0" err="1"/>
              <a:t>procesoare</a:t>
            </a:r>
            <a:r>
              <a:rPr lang="en-US" sz="1800" dirty="0"/>
              <a:t>;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AES nu </a:t>
            </a:r>
            <a:r>
              <a:rPr lang="en-US" sz="1800" dirty="0" err="1"/>
              <a:t>foloseşte</a:t>
            </a:r>
            <a:r>
              <a:rPr lang="en-US" sz="1800" dirty="0"/>
              <a:t> </a:t>
            </a:r>
            <a:r>
              <a:rPr lang="en-US" sz="1800" dirty="0" err="1"/>
              <a:t>operaţii</a:t>
            </a:r>
            <a:r>
              <a:rPr lang="en-US" sz="1800" dirty="0"/>
              <a:t> </a:t>
            </a:r>
            <a:r>
              <a:rPr lang="en-US" sz="1800" dirty="0" err="1"/>
              <a:t>aritmetice</a:t>
            </a:r>
            <a:r>
              <a:rPr lang="en-US" sz="1800" dirty="0"/>
              <a:t>, ci </a:t>
            </a:r>
            <a:r>
              <a:rPr lang="en-US" sz="1800" dirty="0" err="1"/>
              <a:t>doar</a:t>
            </a:r>
            <a:r>
              <a:rPr lang="en-US" sz="1800" dirty="0"/>
              <a:t> </a:t>
            </a:r>
            <a:r>
              <a:rPr lang="en-US" sz="1800" dirty="0" err="1"/>
              <a:t>operaţii</a:t>
            </a:r>
            <a:r>
              <a:rPr lang="en-US" sz="1800" dirty="0"/>
              <a:t> la </a:t>
            </a:r>
            <a:r>
              <a:rPr lang="en-US" sz="1800" dirty="0" err="1"/>
              <a:t>nivel</a:t>
            </a:r>
            <a:r>
              <a:rPr lang="en-US" sz="1800" dirty="0"/>
              <a:t> de </a:t>
            </a:r>
            <a:r>
              <a:rPr lang="en-US" sz="1800" dirty="0" err="1"/>
              <a:t>şiruri</a:t>
            </a:r>
            <a:r>
              <a:rPr lang="en-US" sz="1800" dirty="0"/>
              <a:t> de </a:t>
            </a:r>
            <a:r>
              <a:rPr lang="en-US" sz="1800" dirty="0" err="1"/>
              <a:t>biţi</a:t>
            </a:r>
            <a:r>
              <a:rPr lang="en-US" sz="1800" dirty="0"/>
              <a:t>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0225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50E450C2-75D3-1606-5C2A-6EE12BC1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683" y="950054"/>
            <a:ext cx="8352028" cy="111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800" dirty="0" err="1"/>
              <a:t>Limitarile</a:t>
            </a:r>
            <a:r>
              <a:rPr lang="en-US" sz="4800" dirty="0"/>
              <a:t> </a:t>
            </a:r>
            <a:r>
              <a:rPr lang="en-US" sz="4800" dirty="0" err="1"/>
              <a:t>algoritmului</a:t>
            </a:r>
            <a:r>
              <a:rPr lang="en-US" sz="4800" dirty="0"/>
              <a:t> AES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tăText 3">
            <a:extLst>
              <a:ext uri="{FF2B5EF4-FFF2-40B4-BE49-F238E27FC236}">
                <a16:creationId xmlns:a16="http://schemas.microsoft.com/office/drawing/2014/main" id="{0AC24B51-7ACB-A286-58ED-658B2C57BA71}"/>
              </a:ext>
            </a:extLst>
          </p:cNvPr>
          <p:cNvSpPr txBox="1"/>
          <p:nvPr/>
        </p:nvSpPr>
        <p:spPr>
          <a:xfrm>
            <a:off x="2101597" y="270510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AES se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implementa</a:t>
            </a:r>
            <a:r>
              <a:rPr lang="en-US" sz="1800" dirty="0"/>
              <a:t> pe un </a:t>
            </a:r>
            <a:r>
              <a:rPr lang="en-US" sz="1800" dirty="0" err="1"/>
              <a:t>procesor</a:t>
            </a:r>
            <a:r>
              <a:rPr lang="en-US" sz="1800" dirty="0"/>
              <a:t> Pentium Pro </a:t>
            </a:r>
            <a:r>
              <a:rPr lang="en-US" sz="1800" dirty="0" err="1"/>
              <a:t>şi</a:t>
            </a:r>
            <a:r>
              <a:rPr lang="en-US" sz="1800" dirty="0"/>
              <a:t>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rula</a:t>
            </a:r>
            <a:r>
              <a:rPr lang="en-US" sz="1800" dirty="0"/>
              <a:t> cu o </a:t>
            </a:r>
            <a:r>
              <a:rPr lang="en-US" sz="1800" dirty="0" err="1"/>
              <a:t>viteză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mare </a:t>
            </a:r>
            <a:r>
              <a:rPr lang="en-US" sz="1800" dirty="0" err="1"/>
              <a:t>decât</a:t>
            </a:r>
            <a:r>
              <a:rPr lang="en-US" sz="1800" dirty="0"/>
              <a:t> </a:t>
            </a:r>
            <a:r>
              <a:rPr lang="en-US" sz="1800" dirty="0" err="1"/>
              <a:t>orice</a:t>
            </a:r>
            <a:r>
              <a:rPr lang="en-US" sz="1800" dirty="0"/>
              <a:t> alt </a:t>
            </a:r>
            <a:r>
              <a:rPr lang="en-US" sz="1800" dirty="0" err="1"/>
              <a:t>cifru</a:t>
            </a:r>
            <a:r>
              <a:rPr lang="en-US" sz="1800" dirty="0"/>
              <a:t> bloc;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AES se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implementa</a:t>
            </a:r>
            <a:r>
              <a:rPr lang="en-US" sz="1800" dirty="0"/>
              <a:t> pe un </a:t>
            </a:r>
            <a:r>
              <a:rPr lang="en-US" sz="1800" dirty="0" err="1"/>
              <a:t>dispozitiv</a:t>
            </a:r>
            <a:r>
              <a:rPr lang="en-US" sz="1800" dirty="0"/>
              <a:t> Smart Card, </a:t>
            </a:r>
            <a:r>
              <a:rPr lang="en-US" sz="1800" dirty="0" err="1"/>
              <a:t>folosind</a:t>
            </a:r>
            <a:r>
              <a:rPr lang="en-US" sz="1800" dirty="0"/>
              <a:t> un </a:t>
            </a:r>
            <a:r>
              <a:rPr lang="en-US" sz="1800" dirty="0" err="1"/>
              <a:t>spaţiu</a:t>
            </a:r>
            <a:r>
              <a:rPr lang="en-US" sz="1800" dirty="0"/>
              <a:t> </a:t>
            </a:r>
            <a:r>
              <a:rPr lang="en-US" sz="1800" dirty="0" err="1"/>
              <a:t>redus</a:t>
            </a:r>
            <a:r>
              <a:rPr lang="en-US" sz="1800" dirty="0"/>
              <a:t> de </a:t>
            </a:r>
            <a:r>
              <a:rPr lang="en-US" sz="1800" dirty="0" err="1"/>
              <a:t>memorie</a:t>
            </a:r>
            <a:r>
              <a:rPr lang="en-US" sz="1800" dirty="0"/>
              <a:t> RAM </a:t>
            </a:r>
            <a:r>
              <a:rPr lang="en-US" sz="1800" dirty="0" err="1"/>
              <a:t>şi</a:t>
            </a:r>
            <a:r>
              <a:rPr lang="en-US" sz="1800" dirty="0"/>
              <a:t> un </a:t>
            </a:r>
            <a:r>
              <a:rPr lang="en-US" sz="1800" dirty="0" err="1"/>
              <a:t>număr</a:t>
            </a:r>
            <a:r>
              <a:rPr lang="en-US" sz="1800" dirty="0"/>
              <a:t> </a:t>
            </a:r>
            <a:r>
              <a:rPr lang="en-US" sz="1800" dirty="0" err="1"/>
              <a:t>redus</a:t>
            </a:r>
            <a:r>
              <a:rPr lang="en-US" sz="1800" dirty="0"/>
              <a:t> de </a:t>
            </a:r>
            <a:r>
              <a:rPr lang="en-US" sz="1800" dirty="0" err="1"/>
              <a:t>cicluri</a:t>
            </a:r>
            <a:r>
              <a:rPr lang="en-US" sz="1800" dirty="0"/>
              <a:t>;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 err="1"/>
              <a:t>Transformarea</a:t>
            </a:r>
            <a:r>
              <a:rPr lang="en-US" sz="1800" dirty="0"/>
              <a:t> din </a:t>
            </a:r>
            <a:r>
              <a:rPr lang="en-US" sz="1800" dirty="0" err="1"/>
              <a:t>cadrul</a:t>
            </a:r>
            <a:r>
              <a:rPr lang="en-US" sz="1800" dirty="0"/>
              <a:t> </a:t>
            </a:r>
            <a:r>
              <a:rPr lang="en-US" sz="1800" dirty="0" err="1"/>
              <a:t>unei</a:t>
            </a:r>
            <a:r>
              <a:rPr lang="en-US" sz="1800" dirty="0"/>
              <a:t> </a:t>
            </a:r>
            <a:r>
              <a:rPr lang="en-US" sz="1800" dirty="0" err="1"/>
              <a:t>runde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paralelă</a:t>
            </a:r>
            <a:r>
              <a:rPr lang="en-US" sz="1800" dirty="0"/>
              <a:t> </a:t>
            </a:r>
            <a:r>
              <a:rPr lang="en-US" sz="1800" dirty="0" err="1"/>
              <a:t>prin</a:t>
            </a:r>
            <a:r>
              <a:rPr lang="en-US" sz="1800" dirty="0"/>
              <a:t> </a:t>
            </a:r>
            <a:r>
              <a:rPr lang="en-US" sz="1800" dirty="0" err="1"/>
              <a:t>proiectare</a:t>
            </a:r>
            <a:r>
              <a:rPr lang="en-US" sz="1800" dirty="0"/>
              <a:t>, </a:t>
            </a:r>
            <a:r>
              <a:rPr lang="en-US" sz="1800" dirty="0" err="1"/>
              <a:t>ceea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constituie</a:t>
            </a:r>
            <a:r>
              <a:rPr lang="en-US" sz="1800" dirty="0"/>
              <a:t> un </a:t>
            </a:r>
            <a:r>
              <a:rPr lang="en-US" sz="1800" dirty="0" err="1"/>
              <a:t>avantaj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viitoarele</a:t>
            </a:r>
            <a:r>
              <a:rPr lang="en-US" sz="1800" dirty="0"/>
              <a:t> </a:t>
            </a:r>
            <a:r>
              <a:rPr lang="en-US" sz="1800" dirty="0" err="1"/>
              <a:t>procesoare</a:t>
            </a:r>
            <a:r>
              <a:rPr lang="en-US" sz="1800" dirty="0"/>
              <a:t>;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AES nu </a:t>
            </a:r>
            <a:r>
              <a:rPr lang="en-US" sz="1800" dirty="0" err="1"/>
              <a:t>foloseşte</a:t>
            </a:r>
            <a:r>
              <a:rPr lang="en-US" sz="1800" dirty="0"/>
              <a:t> </a:t>
            </a:r>
            <a:r>
              <a:rPr lang="en-US" sz="1800" dirty="0" err="1"/>
              <a:t>operaţii</a:t>
            </a:r>
            <a:r>
              <a:rPr lang="en-US" sz="1800" dirty="0"/>
              <a:t> </a:t>
            </a:r>
            <a:r>
              <a:rPr lang="en-US" sz="1800" dirty="0" err="1"/>
              <a:t>aritmetice</a:t>
            </a:r>
            <a:r>
              <a:rPr lang="en-US" sz="1800" dirty="0"/>
              <a:t>, ci </a:t>
            </a:r>
            <a:r>
              <a:rPr lang="en-US" sz="1800" dirty="0" err="1"/>
              <a:t>doar</a:t>
            </a:r>
            <a:r>
              <a:rPr lang="en-US" sz="1800" dirty="0"/>
              <a:t> </a:t>
            </a:r>
            <a:r>
              <a:rPr lang="en-US" sz="1800" dirty="0" err="1"/>
              <a:t>operaţii</a:t>
            </a:r>
            <a:r>
              <a:rPr lang="en-US" sz="1800" dirty="0"/>
              <a:t> la </a:t>
            </a:r>
            <a:r>
              <a:rPr lang="en-US" sz="1800" dirty="0" err="1"/>
              <a:t>nivel</a:t>
            </a:r>
            <a:r>
              <a:rPr lang="en-US" sz="1800" dirty="0"/>
              <a:t> de </a:t>
            </a:r>
            <a:r>
              <a:rPr lang="en-US" sz="1800" dirty="0" err="1"/>
              <a:t>şiruri</a:t>
            </a:r>
            <a:r>
              <a:rPr lang="en-US" sz="1800" dirty="0"/>
              <a:t> de </a:t>
            </a:r>
            <a:r>
              <a:rPr lang="en-US" sz="1800" dirty="0" err="1"/>
              <a:t>biţi</a:t>
            </a:r>
            <a:r>
              <a:rPr lang="en-US" sz="1800" dirty="0"/>
              <a:t>.</a:t>
            </a:r>
          </a:p>
          <a:p>
            <a:pPr algn="ct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4215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19DA3F4-931C-4BE9-6943-923C3704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59" y="561252"/>
            <a:ext cx="10156768" cy="1558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dirty="0" err="1"/>
              <a:t>Algoritmul</a:t>
            </a:r>
            <a:r>
              <a:rPr lang="en-US" sz="4800" dirty="0"/>
              <a:t> cu </a:t>
            </a:r>
            <a:r>
              <a:rPr lang="en-US" sz="4800" dirty="0" err="1"/>
              <a:t>cheie</a:t>
            </a:r>
            <a:r>
              <a:rPr lang="en-US" sz="4800" dirty="0"/>
              <a:t> publica RSA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00768F2B-24C9-E645-7D97-AB805568F822}"/>
              </a:ext>
            </a:extLst>
          </p:cNvPr>
          <p:cNvSpPr txBox="1"/>
          <p:nvPr/>
        </p:nvSpPr>
        <p:spPr>
          <a:xfrm>
            <a:off x="899159" y="2895600"/>
            <a:ext cx="100043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effectLst/>
                <a:latin typeface="+mj-lt"/>
              </a:rPr>
              <a:t>RSA</a:t>
            </a:r>
            <a:r>
              <a:rPr lang="en-US" sz="1800" b="0" i="0" dirty="0">
                <a:effectLst/>
                <a:latin typeface="+mj-lt"/>
              </a:rPr>
              <a:t> </a:t>
            </a:r>
            <a:r>
              <a:rPr lang="en-US" dirty="0" err="1">
                <a:latin typeface="+mj-lt"/>
              </a:rPr>
              <a:t>prescurtarea</a:t>
            </a:r>
            <a:r>
              <a:rPr lang="en-US" dirty="0">
                <a:latin typeface="+mj-lt"/>
              </a:rPr>
              <a:t> de la </a:t>
            </a:r>
            <a:r>
              <a:rPr lang="en-US" sz="1800" b="1" i="0" dirty="0">
                <a:effectLst/>
                <a:latin typeface="+mj-lt"/>
              </a:rPr>
              <a:t>Rivest – Shamir – Adleman</a:t>
            </a:r>
            <a:r>
              <a:rPr lang="en-US" sz="1800" b="0" i="0" dirty="0">
                <a:effectLst/>
                <a:latin typeface="+mj-lt"/>
              </a:rPr>
              <a:t>  </a:t>
            </a:r>
            <a:r>
              <a:rPr lang="en-US" sz="1800" b="0" i="0" dirty="0" err="1">
                <a:effectLst/>
                <a:latin typeface="+mj-lt"/>
              </a:rPr>
              <a:t>este</a:t>
            </a:r>
            <a:r>
              <a:rPr lang="en-US" sz="1800" b="0" i="0" dirty="0">
                <a:effectLst/>
                <a:latin typeface="+mj-lt"/>
              </a:rPr>
              <a:t> un </a:t>
            </a:r>
            <a:r>
              <a:rPr lang="en-US" sz="1800" b="0" i="0" strike="noStrike" dirty="0" err="1">
                <a:effectLst/>
                <a:latin typeface="+mj-lt"/>
              </a:rPr>
              <a:t>criptosistem</a:t>
            </a:r>
            <a:r>
              <a:rPr lang="en-US" sz="1800" b="0" i="0" strike="noStrike" dirty="0">
                <a:effectLst/>
                <a:latin typeface="+mj-lt"/>
              </a:rPr>
              <a:t> cu </a:t>
            </a:r>
            <a:r>
              <a:rPr lang="en-US" sz="1800" b="0" i="0" strike="noStrike" dirty="0" err="1">
                <a:effectLst/>
                <a:latin typeface="+mj-lt"/>
              </a:rPr>
              <a:t>cheie</a:t>
            </a:r>
            <a:r>
              <a:rPr lang="en-US" sz="1800" b="0" i="0" strike="noStrike" dirty="0">
                <a:effectLst/>
                <a:latin typeface="+mj-lt"/>
              </a:rPr>
              <a:t> publica</a:t>
            </a:r>
            <a:r>
              <a:rPr lang="en-US" sz="1800" b="0" i="0" dirty="0">
                <a:effectLst/>
                <a:latin typeface="+mj-lt"/>
              </a:rPr>
              <a:t> care </a:t>
            </a:r>
            <a:r>
              <a:rPr lang="en-US" sz="1800" b="0" i="0" dirty="0" err="1">
                <a:effectLst/>
                <a:latin typeface="+mj-lt"/>
              </a:rPr>
              <a:t>este</a:t>
            </a:r>
            <a:r>
              <a:rPr lang="en-US" sz="1800" b="0" i="0" dirty="0">
                <a:effectLst/>
                <a:latin typeface="+mj-lt"/>
              </a:rPr>
              <a:t> </a:t>
            </a:r>
            <a:r>
              <a:rPr lang="en-US" sz="1800" b="0" i="0" dirty="0" err="1">
                <a:effectLst/>
                <a:latin typeface="+mj-lt"/>
              </a:rPr>
              <a:t>utilizat</a:t>
            </a:r>
            <a:r>
              <a:rPr lang="en-US" sz="1800" b="0" i="0" dirty="0">
                <a:effectLst/>
                <a:latin typeface="+mj-lt"/>
              </a:rPr>
              <a:t> pe </a:t>
            </a:r>
            <a:r>
              <a:rPr lang="en-US" sz="1800" b="0" i="0" dirty="0" err="1">
                <a:effectLst/>
                <a:latin typeface="+mj-lt"/>
              </a:rPr>
              <a:t>scară</a:t>
            </a:r>
            <a:r>
              <a:rPr lang="en-US" sz="1800" b="0" i="0" dirty="0">
                <a:effectLst/>
                <a:latin typeface="+mj-lt"/>
              </a:rPr>
              <a:t> </a:t>
            </a:r>
            <a:r>
              <a:rPr lang="en-US" sz="1800" b="0" i="0" dirty="0" err="1">
                <a:effectLst/>
                <a:latin typeface="+mj-lt"/>
              </a:rPr>
              <a:t>largă</a:t>
            </a:r>
            <a:r>
              <a:rPr lang="en-US" sz="1800" b="0" i="0" dirty="0">
                <a:effectLst/>
                <a:latin typeface="+mj-lt"/>
              </a:rPr>
              <a:t> </a:t>
            </a:r>
            <a:r>
              <a:rPr lang="en-US" sz="1800" b="0" i="0" dirty="0" err="1">
                <a:effectLst/>
                <a:latin typeface="+mj-lt"/>
              </a:rPr>
              <a:t>pentru</a:t>
            </a:r>
            <a:r>
              <a:rPr lang="en-US" sz="1800" b="0" i="0" dirty="0">
                <a:effectLst/>
                <a:latin typeface="+mj-lt"/>
              </a:rPr>
              <a:t> </a:t>
            </a:r>
            <a:r>
              <a:rPr lang="en-US" sz="1800" b="0" i="0" dirty="0" err="1">
                <a:effectLst/>
                <a:latin typeface="+mj-lt"/>
              </a:rPr>
              <a:t>transmiterea</a:t>
            </a:r>
            <a:r>
              <a:rPr lang="en-US" sz="1800" b="0" i="0" dirty="0">
                <a:effectLst/>
                <a:latin typeface="+mj-lt"/>
              </a:rPr>
              <a:t> </a:t>
            </a:r>
            <a:r>
              <a:rPr lang="en-US" sz="1800" b="0" i="0" dirty="0" err="1">
                <a:effectLst/>
                <a:latin typeface="+mj-lt"/>
              </a:rPr>
              <a:t>sigură</a:t>
            </a:r>
            <a:r>
              <a:rPr lang="en-US" sz="1800" b="0" i="0" dirty="0">
                <a:effectLst/>
                <a:latin typeface="+mj-lt"/>
              </a:rPr>
              <a:t> a </a:t>
            </a:r>
            <a:r>
              <a:rPr lang="en-US" sz="1800" b="0" i="0" dirty="0" err="1">
                <a:effectLst/>
                <a:latin typeface="+mj-lt"/>
              </a:rPr>
              <a:t>datelor</a:t>
            </a:r>
            <a:r>
              <a:rPr lang="en-US" sz="1800" b="0" i="0" dirty="0">
                <a:effectLst/>
                <a:latin typeface="+mj-lt"/>
              </a:rPr>
              <a:t>.</a:t>
            </a:r>
          </a:p>
          <a:p>
            <a:endParaRPr lang="en-US" sz="1800" b="0" i="0" dirty="0">
              <a:effectLst/>
              <a:latin typeface="+mj-lt"/>
            </a:endParaRPr>
          </a:p>
          <a:p>
            <a:pPr algn="ctr"/>
            <a:r>
              <a:rPr lang="en-US" sz="1800" b="0" i="0" dirty="0" err="1">
                <a:effectLst/>
                <a:latin typeface="+mj-lt"/>
              </a:rPr>
              <a:t>Într</a:t>
            </a:r>
            <a:r>
              <a:rPr lang="en-US" sz="1800" b="0" i="0" dirty="0">
                <a:effectLst/>
                <a:latin typeface="+mj-lt"/>
              </a:rPr>
              <a:t>-un </a:t>
            </a:r>
            <a:r>
              <a:rPr lang="en-US" sz="1800" b="0" i="0" strike="noStrike" dirty="0">
                <a:effectLst/>
                <a:latin typeface="+mj-lt"/>
              </a:rPr>
              <a:t> </a:t>
            </a:r>
            <a:r>
              <a:rPr lang="en-US" sz="1800" b="0" i="0" strike="noStrike" dirty="0" err="1">
                <a:effectLst/>
                <a:latin typeface="+mj-lt"/>
              </a:rPr>
              <a:t>criptosistem</a:t>
            </a:r>
            <a:r>
              <a:rPr lang="en-US" sz="1800" b="0" i="0" strike="noStrike" dirty="0">
                <a:effectLst/>
                <a:latin typeface="+mj-lt"/>
              </a:rPr>
              <a:t> cu </a:t>
            </a:r>
            <a:r>
              <a:rPr lang="en-US" sz="1800" b="0" i="0" strike="noStrike" dirty="0" err="1">
                <a:effectLst/>
                <a:latin typeface="+mj-lt"/>
              </a:rPr>
              <a:t>cheie</a:t>
            </a:r>
            <a:r>
              <a:rPr lang="en-US" sz="1800" b="0" i="0" strike="noStrike" dirty="0">
                <a:effectLst/>
                <a:latin typeface="+mj-lt"/>
              </a:rPr>
              <a:t> publica</a:t>
            </a:r>
            <a:r>
              <a:rPr lang="en-US" sz="1800" b="0" i="0" dirty="0">
                <a:effectLst/>
                <a:latin typeface="+mj-lt"/>
              </a:rPr>
              <a:t>, </a:t>
            </a:r>
            <a:r>
              <a:rPr lang="en-US" sz="1800" b="0" i="0" u="none" strike="noStrike" dirty="0" err="1">
                <a:effectLst/>
                <a:latin typeface="+mj-lt"/>
              </a:rPr>
              <a:t>cheia</a:t>
            </a:r>
            <a:r>
              <a:rPr lang="en-US" sz="1800" b="0" i="0" u="none" strike="noStrike" dirty="0">
                <a:effectLst/>
                <a:latin typeface="+mj-lt"/>
              </a:rPr>
              <a:t> de </a:t>
            </a:r>
            <a:r>
              <a:rPr lang="en-US" sz="1800" b="0" i="0" u="none" strike="noStrike" dirty="0" err="1">
                <a:effectLst/>
                <a:latin typeface="+mj-lt"/>
              </a:rPr>
              <a:t>criptare</a:t>
            </a:r>
            <a:r>
              <a:rPr lang="en-US" sz="1800" b="0" i="0" u="none" strike="noStrike" dirty="0">
                <a:effectLst/>
                <a:latin typeface="+mj-lt"/>
              </a:rPr>
              <a:t> </a:t>
            </a:r>
            <a:r>
              <a:rPr lang="en-US" sz="1800" b="0" i="0" dirty="0" err="1">
                <a:effectLst/>
                <a:latin typeface="+mj-lt"/>
              </a:rPr>
              <a:t>este</a:t>
            </a:r>
            <a:r>
              <a:rPr lang="en-US" sz="1800" b="0" i="0" dirty="0">
                <a:effectLst/>
                <a:latin typeface="+mj-lt"/>
              </a:rPr>
              <a:t> </a:t>
            </a:r>
            <a:r>
              <a:rPr lang="en-US" sz="1800" b="0" i="0" dirty="0" err="1">
                <a:effectLst/>
                <a:latin typeface="+mj-lt"/>
              </a:rPr>
              <a:t>publică</a:t>
            </a:r>
            <a:r>
              <a:rPr lang="en-US" sz="1800" b="0" i="0" dirty="0">
                <a:effectLst/>
                <a:latin typeface="+mj-lt"/>
              </a:rPr>
              <a:t> </a:t>
            </a:r>
            <a:r>
              <a:rPr lang="en-US" sz="1800" b="0" i="0" dirty="0" err="1">
                <a:effectLst/>
                <a:latin typeface="+mj-lt"/>
              </a:rPr>
              <a:t>și</a:t>
            </a:r>
            <a:r>
              <a:rPr lang="en-US" sz="1800" b="0" i="0" dirty="0">
                <a:effectLst/>
                <a:latin typeface="+mj-lt"/>
              </a:rPr>
              <a:t> </a:t>
            </a:r>
            <a:r>
              <a:rPr lang="en-US" sz="1800" b="0" i="0" dirty="0" err="1">
                <a:effectLst/>
                <a:latin typeface="+mj-lt"/>
              </a:rPr>
              <a:t>distinctă</a:t>
            </a:r>
            <a:r>
              <a:rPr lang="en-US" sz="1800" b="0" i="0" dirty="0">
                <a:effectLst/>
                <a:latin typeface="+mj-lt"/>
              </a:rPr>
              <a:t> de </a:t>
            </a:r>
            <a:r>
              <a:rPr lang="en-US" sz="1800" b="0" i="0" u="none" strike="noStrike" dirty="0" err="1">
                <a:effectLst/>
                <a:latin typeface="+mj-lt"/>
              </a:rPr>
              <a:t>cheia</a:t>
            </a:r>
            <a:r>
              <a:rPr lang="en-US" sz="1800" b="0" i="0" u="none" strike="noStrike" dirty="0">
                <a:effectLst/>
                <a:latin typeface="+mj-lt"/>
              </a:rPr>
              <a:t> de </a:t>
            </a:r>
            <a:r>
              <a:rPr lang="en-US" sz="1800" b="0" i="0" u="none" strike="noStrike" dirty="0" err="1">
                <a:effectLst/>
                <a:latin typeface="+mj-lt"/>
              </a:rPr>
              <a:t>decriptare</a:t>
            </a:r>
            <a:r>
              <a:rPr lang="en-US" sz="1800" b="0" i="0" dirty="0">
                <a:effectLst/>
                <a:latin typeface="+mj-lt"/>
              </a:rPr>
              <a:t>, care </a:t>
            </a:r>
            <a:r>
              <a:rPr lang="en-US" sz="1800" b="0" i="0" dirty="0" err="1">
                <a:effectLst/>
                <a:latin typeface="+mj-lt"/>
              </a:rPr>
              <a:t>este</a:t>
            </a:r>
            <a:r>
              <a:rPr lang="en-US" sz="1800" b="0" i="0" dirty="0">
                <a:effectLst/>
                <a:latin typeface="+mj-lt"/>
              </a:rPr>
              <a:t> </a:t>
            </a:r>
            <a:r>
              <a:rPr lang="en-US" sz="1800" b="0" i="0" dirty="0" err="1">
                <a:effectLst/>
                <a:latin typeface="+mj-lt"/>
              </a:rPr>
              <a:t>păstrată</a:t>
            </a:r>
            <a:r>
              <a:rPr lang="en-US" sz="1800" b="0" i="0" dirty="0">
                <a:effectLst/>
                <a:latin typeface="+mj-lt"/>
              </a:rPr>
              <a:t> </a:t>
            </a:r>
            <a:r>
              <a:rPr lang="en-US" sz="1800" b="0" i="0" dirty="0" err="1">
                <a:effectLst/>
                <a:latin typeface="+mj-lt"/>
              </a:rPr>
              <a:t>secretă</a:t>
            </a:r>
            <a:r>
              <a:rPr lang="en-US" sz="1800" b="0" i="0" dirty="0">
                <a:effectLst/>
                <a:latin typeface="+mj-lt"/>
              </a:rPr>
              <a:t> (</a:t>
            </a:r>
            <a:r>
              <a:rPr lang="en-US" sz="1800" b="0" i="0" dirty="0" err="1">
                <a:effectLst/>
                <a:latin typeface="+mj-lt"/>
              </a:rPr>
              <a:t>privată</a:t>
            </a:r>
            <a:r>
              <a:rPr lang="en-US" sz="1800" b="0" i="0" dirty="0">
                <a:effectLst/>
                <a:latin typeface="+mj-lt"/>
              </a:rPr>
              <a:t>). Un </a:t>
            </a:r>
            <a:r>
              <a:rPr lang="en-US" sz="1800" b="0" i="0" dirty="0" err="1">
                <a:effectLst/>
                <a:latin typeface="+mj-lt"/>
              </a:rPr>
              <a:t>utilizator</a:t>
            </a:r>
            <a:r>
              <a:rPr lang="en-US" sz="1800" b="0" i="0" dirty="0">
                <a:effectLst/>
                <a:latin typeface="+mj-lt"/>
              </a:rPr>
              <a:t> RSA </a:t>
            </a:r>
            <a:r>
              <a:rPr lang="en-US" sz="1800" b="0" i="0" dirty="0" err="1">
                <a:effectLst/>
                <a:latin typeface="+mj-lt"/>
              </a:rPr>
              <a:t>creează</a:t>
            </a:r>
            <a:r>
              <a:rPr lang="en-US" sz="1800" b="0" i="0" dirty="0">
                <a:effectLst/>
                <a:latin typeface="+mj-lt"/>
              </a:rPr>
              <a:t> </a:t>
            </a:r>
            <a:r>
              <a:rPr lang="en-US" sz="1800" b="0" i="0" dirty="0" err="1">
                <a:effectLst/>
                <a:latin typeface="+mj-lt"/>
              </a:rPr>
              <a:t>și</a:t>
            </a:r>
            <a:r>
              <a:rPr lang="en-US" sz="1800" b="0" i="0" dirty="0">
                <a:effectLst/>
                <a:latin typeface="+mj-lt"/>
              </a:rPr>
              <a:t> </a:t>
            </a:r>
            <a:r>
              <a:rPr lang="en-US" sz="1800" b="0" i="0" dirty="0" err="1">
                <a:effectLst/>
                <a:latin typeface="+mj-lt"/>
              </a:rPr>
              <a:t>publică</a:t>
            </a:r>
            <a:r>
              <a:rPr lang="en-US" sz="1800" b="0" i="0" dirty="0">
                <a:effectLst/>
                <a:latin typeface="+mj-lt"/>
              </a:rPr>
              <a:t> o </a:t>
            </a:r>
            <a:r>
              <a:rPr lang="en-US" sz="1800" b="0" i="0" dirty="0" err="1">
                <a:effectLst/>
                <a:latin typeface="+mj-lt"/>
              </a:rPr>
              <a:t>cheie</a:t>
            </a:r>
            <a:r>
              <a:rPr lang="en-US" sz="1800" b="0" i="0" dirty="0">
                <a:effectLst/>
                <a:latin typeface="+mj-lt"/>
              </a:rPr>
              <a:t> </a:t>
            </a:r>
            <a:r>
              <a:rPr lang="en-US" sz="1800" b="0" i="0" dirty="0" err="1">
                <a:effectLst/>
                <a:latin typeface="+mj-lt"/>
              </a:rPr>
              <a:t>publică</a:t>
            </a:r>
            <a:r>
              <a:rPr lang="en-US" sz="1800" b="0" i="0" dirty="0">
                <a:effectLst/>
                <a:latin typeface="+mj-lt"/>
              </a:rPr>
              <a:t> </a:t>
            </a:r>
            <a:r>
              <a:rPr lang="en-US" sz="1800" b="0" i="0" dirty="0" err="1">
                <a:effectLst/>
                <a:latin typeface="+mj-lt"/>
              </a:rPr>
              <a:t>bazată</a:t>
            </a:r>
            <a:r>
              <a:rPr lang="en-US" sz="1800" b="0" i="0" dirty="0">
                <a:effectLst/>
                <a:latin typeface="+mj-lt"/>
              </a:rPr>
              <a:t> pe </a:t>
            </a:r>
            <a:r>
              <a:rPr lang="en-US" sz="1800" b="0" i="0" dirty="0" err="1">
                <a:effectLst/>
                <a:latin typeface="+mj-lt"/>
              </a:rPr>
              <a:t>două</a:t>
            </a:r>
            <a:r>
              <a:rPr lang="en-US" sz="1800" b="0" i="0" dirty="0">
                <a:effectLst/>
                <a:latin typeface="+mj-lt"/>
              </a:rPr>
              <a:t> </a:t>
            </a:r>
            <a:r>
              <a:rPr lang="en-US" sz="1800" b="0" i="0" u="none" strike="noStrike" dirty="0" err="1">
                <a:effectLst/>
                <a:latin typeface="+mj-lt"/>
              </a:rPr>
              <a:t>numere</a:t>
            </a:r>
            <a:r>
              <a:rPr lang="en-US" sz="1800" b="0" i="0" u="none" strike="noStrike" dirty="0">
                <a:effectLst/>
                <a:latin typeface="+mj-lt"/>
              </a:rPr>
              <a:t> prime </a:t>
            </a:r>
            <a:r>
              <a:rPr lang="en-US" sz="1800" b="0" i="0" dirty="0" err="1">
                <a:effectLst/>
                <a:latin typeface="+mj-lt"/>
              </a:rPr>
              <a:t>mari</a:t>
            </a:r>
            <a:r>
              <a:rPr lang="en-US" sz="1800" b="0" i="0" dirty="0">
                <a:effectLst/>
                <a:latin typeface="+mj-lt"/>
              </a:rPr>
              <a:t> , </a:t>
            </a:r>
            <a:r>
              <a:rPr lang="en-US" sz="1800" b="0" i="0" dirty="0" err="1">
                <a:effectLst/>
                <a:latin typeface="+mj-lt"/>
              </a:rPr>
              <a:t>împreună</a:t>
            </a:r>
            <a:r>
              <a:rPr lang="en-US" sz="1800" b="0" i="0" dirty="0">
                <a:effectLst/>
                <a:latin typeface="+mj-lt"/>
              </a:rPr>
              <a:t> cu o </a:t>
            </a:r>
            <a:r>
              <a:rPr lang="en-US" sz="1800" b="0" i="0" dirty="0" err="1">
                <a:effectLst/>
                <a:latin typeface="+mj-lt"/>
              </a:rPr>
              <a:t>valoare</a:t>
            </a:r>
            <a:r>
              <a:rPr lang="en-US" sz="1800" b="0" i="0" dirty="0">
                <a:effectLst/>
                <a:latin typeface="+mj-lt"/>
              </a:rPr>
              <a:t> </a:t>
            </a:r>
            <a:r>
              <a:rPr lang="en-US" sz="1800" b="0" i="0" dirty="0" err="1">
                <a:effectLst/>
                <a:latin typeface="+mj-lt"/>
              </a:rPr>
              <a:t>auxiliară</a:t>
            </a:r>
            <a:r>
              <a:rPr lang="en-US" sz="1800" b="0" i="0" dirty="0">
                <a:effectLst/>
                <a:latin typeface="+mj-lt"/>
              </a:rPr>
              <a:t>. </a:t>
            </a:r>
            <a:r>
              <a:rPr lang="en-US" sz="1800" b="0" i="0" dirty="0" err="1">
                <a:effectLst/>
                <a:latin typeface="+mj-lt"/>
              </a:rPr>
              <a:t>Numerele</a:t>
            </a:r>
            <a:r>
              <a:rPr lang="en-US" sz="1800" b="0" i="0" dirty="0">
                <a:effectLst/>
                <a:latin typeface="+mj-lt"/>
              </a:rPr>
              <a:t> prime sunt </a:t>
            </a:r>
            <a:r>
              <a:rPr lang="en-US" sz="1800" b="0" i="0" dirty="0" err="1">
                <a:effectLst/>
                <a:latin typeface="+mj-lt"/>
              </a:rPr>
              <a:t>păstrate</a:t>
            </a:r>
            <a:r>
              <a:rPr lang="en-US" sz="1800" b="0" i="0" dirty="0">
                <a:effectLst/>
                <a:latin typeface="+mj-lt"/>
              </a:rPr>
              <a:t> secrete. </a:t>
            </a:r>
            <a:r>
              <a:rPr lang="en-US" sz="1800" b="0" i="0" dirty="0" err="1">
                <a:effectLst/>
                <a:latin typeface="+mj-lt"/>
              </a:rPr>
              <a:t>Mesajele</a:t>
            </a:r>
            <a:r>
              <a:rPr lang="en-US" sz="1800" b="0" i="0" dirty="0">
                <a:effectLst/>
                <a:latin typeface="+mj-lt"/>
              </a:rPr>
              <a:t> pot fi </a:t>
            </a:r>
            <a:r>
              <a:rPr lang="en-US" sz="1800" b="0" i="0" dirty="0" err="1">
                <a:effectLst/>
                <a:latin typeface="+mj-lt"/>
              </a:rPr>
              <a:t>criptate</a:t>
            </a:r>
            <a:r>
              <a:rPr lang="en-US" sz="1800" b="0" i="0" dirty="0">
                <a:effectLst/>
                <a:latin typeface="+mj-lt"/>
              </a:rPr>
              <a:t> de </a:t>
            </a:r>
            <a:r>
              <a:rPr lang="en-US" sz="1800" b="0" i="0" dirty="0" err="1">
                <a:effectLst/>
                <a:latin typeface="+mj-lt"/>
              </a:rPr>
              <a:t>oricine</a:t>
            </a:r>
            <a:r>
              <a:rPr lang="en-US" sz="1800" b="0" i="0" dirty="0">
                <a:effectLst/>
                <a:latin typeface="+mj-lt"/>
              </a:rPr>
              <a:t>, </a:t>
            </a:r>
            <a:r>
              <a:rPr lang="en-US" sz="1800" b="0" i="0" dirty="0" err="1">
                <a:effectLst/>
                <a:latin typeface="+mj-lt"/>
              </a:rPr>
              <a:t>prin</a:t>
            </a:r>
            <a:r>
              <a:rPr lang="en-US" sz="1800" b="0" i="0" dirty="0">
                <a:effectLst/>
                <a:latin typeface="+mj-lt"/>
              </a:rPr>
              <a:t> </a:t>
            </a:r>
            <a:r>
              <a:rPr lang="en-US" sz="1800" b="0" i="0" dirty="0" err="1">
                <a:effectLst/>
                <a:latin typeface="+mj-lt"/>
              </a:rPr>
              <a:t>cheia</a:t>
            </a:r>
            <a:r>
              <a:rPr lang="en-US" sz="1800" b="0" i="0" dirty="0">
                <a:effectLst/>
                <a:latin typeface="+mj-lt"/>
              </a:rPr>
              <a:t> </a:t>
            </a:r>
            <a:r>
              <a:rPr lang="en-US" sz="1800" b="0" i="0" dirty="0" err="1">
                <a:effectLst/>
                <a:latin typeface="+mj-lt"/>
              </a:rPr>
              <a:t>publică</a:t>
            </a:r>
            <a:r>
              <a:rPr lang="en-US" sz="1800" b="0" i="0" dirty="0">
                <a:effectLst/>
                <a:latin typeface="+mj-lt"/>
              </a:rPr>
              <a:t>, </a:t>
            </a:r>
            <a:r>
              <a:rPr lang="en-US" sz="1800" b="0" i="0" dirty="0" err="1">
                <a:effectLst/>
                <a:latin typeface="+mj-lt"/>
              </a:rPr>
              <a:t>dar</a:t>
            </a:r>
            <a:r>
              <a:rPr lang="en-US" sz="1800" b="0" i="0" dirty="0">
                <a:effectLst/>
                <a:latin typeface="+mj-lt"/>
              </a:rPr>
              <a:t> pot fi </a:t>
            </a:r>
            <a:r>
              <a:rPr lang="en-US" sz="1800" b="0" i="0" dirty="0" err="1">
                <a:effectLst/>
                <a:latin typeface="+mj-lt"/>
              </a:rPr>
              <a:t>decodate</a:t>
            </a:r>
            <a:r>
              <a:rPr lang="en-US" sz="1800" b="0" i="0" dirty="0">
                <a:effectLst/>
                <a:latin typeface="+mj-lt"/>
              </a:rPr>
              <a:t> </a:t>
            </a:r>
            <a:r>
              <a:rPr lang="en-US" sz="1800" b="0" i="0" dirty="0" err="1">
                <a:effectLst/>
                <a:latin typeface="+mj-lt"/>
              </a:rPr>
              <a:t>doar</a:t>
            </a:r>
            <a:r>
              <a:rPr lang="en-US" sz="1800" b="0" i="0" dirty="0">
                <a:effectLst/>
                <a:latin typeface="+mj-lt"/>
              </a:rPr>
              <a:t> de </a:t>
            </a:r>
            <a:r>
              <a:rPr lang="en-US" sz="1800" b="0" i="0" dirty="0" err="1">
                <a:effectLst/>
                <a:latin typeface="+mj-lt"/>
              </a:rPr>
              <a:t>cineva</a:t>
            </a:r>
            <a:r>
              <a:rPr lang="en-US" sz="1800" b="0" i="0" dirty="0">
                <a:effectLst/>
                <a:latin typeface="+mj-lt"/>
              </a:rPr>
              <a:t> care </a:t>
            </a:r>
            <a:r>
              <a:rPr lang="en-US" sz="1800" b="0" i="0" dirty="0" err="1">
                <a:effectLst/>
                <a:latin typeface="+mj-lt"/>
              </a:rPr>
              <a:t>cunoaște</a:t>
            </a:r>
            <a:r>
              <a:rPr lang="en-US" sz="1800" b="0" i="0" dirty="0">
                <a:effectLst/>
                <a:latin typeface="+mj-lt"/>
              </a:rPr>
              <a:t> </a:t>
            </a:r>
            <a:r>
              <a:rPr lang="en-US" sz="1800" b="0" i="0" dirty="0" err="1">
                <a:effectLst/>
                <a:latin typeface="+mj-lt"/>
              </a:rPr>
              <a:t>numerele</a:t>
            </a:r>
            <a:r>
              <a:rPr lang="en-US" sz="1800" b="0" i="0" dirty="0">
                <a:effectLst/>
                <a:latin typeface="+mj-lt"/>
              </a:rPr>
              <a:t> prime. </a:t>
            </a:r>
            <a:endParaRPr lang="en-US" sz="1800" dirty="0">
              <a:latin typeface="+mj-lt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3142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E2FFAF5A-75C5-0499-AA5C-9C1D42AC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700"/>
            <a:ext cx="9226019" cy="12573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5000"/>
              </a:lnSpc>
            </a:pPr>
            <a:r>
              <a:rPr lang="en-US" sz="4800" dirty="0" err="1"/>
              <a:t>Dezavantaje</a:t>
            </a:r>
            <a:r>
              <a:rPr lang="en-US" sz="4800" dirty="0"/>
              <a:t> ale </a:t>
            </a:r>
            <a:r>
              <a:rPr lang="en-US" sz="4800" dirty="0" err="1"/>
              <a:t>algoritmului</a:t>
            </a:r>
            <a:r>
              <a:rPr lang="en-US" sz="4800" dirty="0"/>
              <a:t> RSA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tăText 3">
            <a:extLst>
              <a:ext uri="{FF2B5EF4-FFF2-40B4-BE49-F238E27FC236}">
                <a16:creationId xmlns:a16="http://schemas.microsoft.com/office/drawing/2014/main" id="{AF3AEED6-E31E-529E-9502-32B20C29BB96}"/>
              </a:ext>
            </a:extLst>
          </p:cNvPr>
          <p:cNvSpPr txBox="1"/>
          <p:nvPr/>
        </p:nvSpPr>
        <p:spPr>
          <a:xfrm>
            <a:off x="2216474" y="2902526"/>
            <a:ext cx="74664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RSA </a:t>
            </a:r>
            <a:r>
              <a:rPr lang="en-US" sz="1800" dirty="0" err="1"/>
              <a:t>criptează</a:t>
            </a:r>
            <a:r>
              <a:rPr lang="en-US" sz="1800" dirty="0"/>
              <a:t> </a:t>
            </a:r>
            <a:r>
              <a:rPr lang="en-US" sz="1800" dirty="0" err="1"/>
              <a:t>numere</a:t>
            </a:r>
            <a:r>
              <a:rPr lang="en-US" sz="1800" dirty="0"/>
              <a:t> </a:t>
            </a:r>
            <a:r>
              <a:rPr lang="en-US" sz="1800" dirty="0" err="1"/>
              <a:t>şi</a:t>
            </a:r>
            <a:r>
              <a:rPr lang="en-US" sz="1800" dirty="0"/>
              <a:t> nu </a:t>
            </a:r>
            <a:r>
              <a:rPr lang="en-US" sz="1800" dirty="0" err="1"/>
              <a:t>litere</a:t>
            </a:r>
            <a:r>
              <a:rPr lang="en-US" sz="1800" dirty="0"/>
              <a:t>.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cripta</a:t>
            </a:r>
            <a:r>
              <a:rPr lang="en-US" sz="1800" dirty="0"/>
              <a:t> </a:t>
            </a:r>
            <a:r>
              <a:rPr lang="en-US" sz="1800" dirty="0" err="1"/>
              <a:t>secvenţe</a:t>
            </a:r>
            <a:r>
              <a:rPr lang="en-US" sz="1800" dirty="0"/>
              <a:t> de text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imagini</a:t>
            </a:r>
            <a:r>
              <a:rPr lang="en-US" sz="1800" dirty="0"/>
              <a:t>,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trebui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 </a:t>
            </a:r>
            <a:r>
              <a:rPr lang="en-US" sz="1800" dirty="0" err="1"/>
              <a:t>aplicăm</a:t>
            </a:r>
            <a:r>
              <a:rPr lang="en-US" sz="1800" dirty="0"/>
              <a:t> </a:t>
            </a:r>
            <a:r>
              <a:rPr lang="en-US" sz="1800" dirty="0" err="1"/>
              <a:t>algoritmul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fiecare</a:t>
            </a:r>
            <a:r>
              <a:rPr lang="en-US" sz="1800" dirty="0"/>
              <a:t> octet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parte</a:t>
            </a:r>
            <a:r>
              <a:rPr lang="en-US" sz="1800" dirty="0"/>
              <a:t>. </a:t>
            </a:r>
            <a:r>
              <a:rPr lang="en-US" sz="1800" dirty="0" err="1"/>
              <a:t>Acest</a:t>
            </a:r>
            <a:r>
              <a:rPr lang="en-US" sz="1800" dirty="0"/>
              <a:t> tip de </a:t>
            </a:r>
            <a:r>
              <a:rPr lang="en-US" sz="1800" dirty="0" err="1"/>
              <a:t>criptare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uşura</a:t>
            </a:r>
            <a:r>
              <a:rPr lang="en-US" sz="1800" dirty="0"/>
              <a:t> </a:t>
            </a:r>
            <a:r>
              <a:rPr lang="en-US" sz="1800" dirty="0" err="1"/>
              <a:t>foarte</a:t>
            </a:r>
            <a:r>
              <a:rPr lang="en-US" sz="1800" dirty="0"/>
              <a:t> </a:t>
            </a:r>
            <a:r>
              <a:rPr lang="en-US" sz="1800" dirty="0" err="1"/>
              <a:t>mult</a:t>
            </a:r>
            <a:r>
              <a:rPr lang="en-US" sz="1800" dirty="0"/>
              <a:t> </a:t>
            </a:r>
            <a:r>
              <a:rPr lang="en-US" sz="1800" dirty="0" err="1"/>
              <a:t>munca</a:t>
            </a:r>
            <a:r>
              <a:rPr lang="en-US" sz="1800" dirty="0"/>
              <a:t> </a:t>
            </a:r>
            <a:r>
              <a:rPr lang="en-US" sz="1800" dirty="0" err="1"/>
              <a:t>unui</a:t>
            </a:r>
            <a:r>
              <a:rPr lang="en-US" sz="1800" dirty="0"/>
              <a:t> </a:t>
            </a:r>
            <a:r>
              <a:rPr lang="en-US" sz="1800" dirty="0" err="1"/>
              <a:t>criptanalist</a:t>
            </a:r>
            <a:r>
              <a:rPr lang="en-US" sz="1800" dirty="0"/>
              <a:t> </a:t>
            </a:r>
            <a:r>
              <a:rPr lang="en-US" sz="1800" dirty="0" err="1"/>
              <a:t>şi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conduce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cele</a:t>
            </a:r>
            <a:r>
              <a:rPr lang="en-US" sz="1800" dirty="0"/>
              <a:t> din </a:t>
            </a:r>
            <a:r>
              <a:rPr lang="en-US" sz="1800" dirty="0" err="1"/>
              <a:t>urmă</a:t>
            </a:r>
            <a:r>
              <a:rPr lang="en-US" sz="1800" dirty="0"/>
              <a:t> la </a:t>
            </a:r>
            <a:r>
              <a:rPr lang="en-US" sz="1800" dirty="0" err="1"/>
              <a:t>aflarea</a:t>
            </a:r>
            <a:r>
              <a:rPr lang="en-US" sz="1800" dirty="0"/>
              <a:t> </a:t>
            </a:r>
            <a:r>
              <a:rPr lang="en-US" sz="1800" dirty="0" err="1"/>
              <a:t>cheii</a:t>
            </a:r>
            <a:r>
              <a:rPr lang="en-US" sz="1800" dirty="0"/>
              <a:t> private.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evita</a:t>
            </a:r>
            <a:r>
              <a:rPr lang="en-US" sz="1800" dirty="0"/>
              <a:t> </a:t>
            </a:r>
            <a:r>
              <a:rPr lang="en-US" sz="1800" dirty="0" err="1"/>
              <a:t>astfel</a:t>
            </a:r>
            <a:r>
              <a:rPr lang="en-US" sz="1800" dirty="0"/>
              <a:t> de </a:t>
            </a:r>
            <a:r>
              <a:rPr lang="en-US" sz="1800" dirty="0" err="1"/>
              <a:t>situaţii</a:t>
            </a:r>
            <a:r>
              <a:rPr lang="en-US" sz="1800" dirty="0"/>
              <a:t>, de </a:t>
            </a:r>
            <a:r>
              <a:rPr lang="en-US" sz="1800" dirty="0" err="1"/>
              <a:t>obicei</a:t>
            </a:r>
            <a:r>
              <a:rPr lang="en-US" sz="1800" dirty="0"/>
              <a:t>, </a:t>
            </a:r>
            <a:r>
              <a:rPr lang="en-US" sz="1800" dirty="0" err="1"/>
              <a:t>criptarea</a:t>
            </a:r>
            <a:r>
              <a:rPr lang="en-US" sz="1800" dirty="0"/>
              <a:t> RSA </a:t>
            </a:r>
            <a:r>
              <a:rPr lang="en-US" sz="1800" dirty="0" err="1"/>
              <a:t>mai</a:t>
            </a:r>
            <a:r>
              <a:rPr lang="en-US" sz="1800" dirty="0"/>
              <a:t> introduce </a:t>
            </a:r>
            <a:r>
              <a:rPr lang="en-US" sz="1800" dirty="0" err="1"/>
              <a:t>şi</a:t>
            </a:r>
            <a:r>
              <a:rPr lang="en-US" sz="1800" dirty="0"/>
              <a:t> </a:t>
            </a:r>
            <a:r>
              <a:rPr lang="en-US" sz="1800" dirty="0" err="1"/>
              <a:t>octeţi</a:t>
            </a:r>
            <a:r>
              <a:rPr lang="en-US" sz="1800" dirty="0"/>
              <a:t> cu </a:t>
            </a:r>
            <a:r>
              <a:rPr lang="en-US" sz="1800" dirty="0" err="1"/>
              <a:t>valori</a:t>
            </a:r>
            <a:r>
              <a:rPr lang="en-US" sz="1800" dirty="0"/>
              <a:t> </a:t>
            </a:r>
            <a:r>
              <a:rPr lang="en-US" sz="1800" dirty="0" err="1"/>
              <a:t>aleatorii</a:t>
            </a:r>
            <a:r>
              <a:rPr lang="en-US" sz="1800" dirty="0"/>
              <a:t>.</a:t>
            </a:r>
          </a:p>
          <a:p>
            <a:endParaRPr lang="en-US" dirty="0"/>
          </a:p>
          <a:p>
            <a:endParaRPr lang="en-US" sz="1800" dirty="0"/>
          </a:p>
          <a:p>
            <a:r>
              <a:rPr lang="en-US" sz="1800" dirty="0"/>
              <a:t>Din </a:t>
            </a:r>
            <a:r>
              <a:rPr lang="en-US" sz="1800" dirty="0" err="1"/>
              <a:t>cauza</a:t>
            </a:r>
            <a:r>
              <a:rPr lang="en-US" sz="1800" dirty="0"/>
              <a:t> </a:t>
            </a:r>
            <a:r>
              <a:rPr lang="en-US" sz="1800" dirty="0" err="1"/>
              <a:t>complexităţii</a:t>
            </a:r>
            <a:r>
              <a:rPr lang="en-US" sz="1800" dirty="0"/>
              <a:t> </a:t>
            </a:r>
            <a:r>
              <a:rPr lang="en-US" sz="1800" dirty="0" err="1"/>
              <a:t>algoritmului</a:t>
            </a:r>
            <a:r>
              <a:rPr lang="en-US" sz="1800" dirty="0"/>
              <a:t> de </a:t>
            </a:r>
            <a:r>
              <a:rPr lang="en-US" sz="1800" dirty="0" err="1"/>
              <a:t>criptare</a:t>
            </a:r>
            <a:r>
              <a:rPr lang="en-US" sz="1800" dirty="0"/>
              <a:t> / </a:t>
            </a:r>
            <a:r>
              <a:rPr lang="en-US" sz="1800" dirty="0" err="1"/>
              <a:t>decriptare</a:t>
            </a:r>
            <a:r>
              <a:rPr lang="en-US" sz="1800" dirty="0"/>
              <a:t>, RSA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considerat</a:t>
            </a:r>
            <a:r>
              <a:rPr lang="en-US" sz="1800" dirty="0"/>
              <a:t> lent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comparaţie</a:t>
            </a:r>
            <a:r>
              <a:rPr lang="en-US" sz="1800" dirty="0"/>
              <a:t> cu </a:t>
            </a:r>
            <a:r>
              <a:rPr lang="en-US" sz="1800" dirty="0" err="1"/>
              <a:t>algoritmii</a:t>
            </a:r>
            <a:r>
              <a:rPr lang="en-US" sz="1800" dirty="0"/>
              <a:t> </a:t>
            </a:r>
            <a:r>
              <a:rPr lang="en-US" sz="1800" dirty="0" err="1"/>
              <a:t>simetrici</a:t>
            </a:r>
            <a:r>
              <a:rPr lang="en-US" sz="1800" dirty="0"/>
              <a:t> de </a:t>
            </a:r>
            <a:r>
              <a:rPr lang="en-US" sz="1800" dirty="0" err="1"/>
              <a:t>criptare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644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tăText 3">
            <a:extLst>
              <a:ext uri="{FF2B5EF4-FFF2-40B4-BE49-F238E27FC236}">
                <a16:creationId xmlns:a16="http://schemas.microsoft.com/office/drawing/2014/main" id="{90E1FC03-3A2E-8FF5-856A-F230FAE8DE1D}"/>
              </a:ext>
            </a:extLst>
          </p:cNvPr>
          <p:cNvSpPr txBox="1"/>
          <p:nvPr/>
        </p:nvSpPr>
        <p:spPr>
          <a:xfrm>
            <a:off x="4482847" y="922545"/>
            <a:ext cx="293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Acest</a:t>
            </a:r>
            <a:r>
              <a:rPr lang="en-US" sz="1800" dirty="0"/>
              <a:t> tip de </a:t>
            </a:r>
            <a:r>
              <a:rPr lang="en-US" sz="1800" dirty="0" err="1"/>
              <a:t>criptare</a:t>
            </a:r>
            <a:r>
              <a:rPr lang="en-US" sz="1800" dirty="0"/>
              <a:t> </a:t>
            </a:r>
            <a:r>
              <a:rPr lang="en-US" sz="1800" dirty="0" err="1"/>
              <a:t>implică</a:t>
            </a:r>
            <a:r>
              <a:rPr lang="en-US" sz="1800" dirty="0"/>
              <a:t> </a:t>
            </a:r>
            <a:r>
              <a:rPr lang="en-US" sz="1800" dirty="0" err="1"/>
              <a:t>folosirea</a:t>
            </a:r>
            <a:r>
              <a:rPr lang="en-US" sz="1800" dirty="0"/>
              <a:t> a </a:t>
            </a:r>
            <a:r>
              <a:rPr lang="en-US" sz="1800" dirty="0" err="1"/>
              <a:t>două</a:t>
            </a:r>
            <a:r>
              <a:rPr lang="en-US" sz="1800" dirty="0"/>
              <a:t> </a:t>
            </a:r>
            <a:r>
              <a:rPr lang="en-US" sz="1800" dirty="0" err="1"/>
              <a:t>tipuri</a:t>
            </a:r>
            <a:r>
              <a:rPr lang="en-US" sz="1800" dirty="0"/>
              <a:t> de </a:t>
            </a:r>
            <a:r>
              <a:rPr lang="en-US" sz="1800" dirty="0" err="1"/>
              <a:t>chei</a:t>
            </a:r>
            <a:r>
              <a:rPr lang="en-US" sz="1800" dirty="0"/>
              <a:t>:</a:t>
            </a:r>
          </a:p>
          <a:p>
            <a:pPr marL="0" indent="0" algn="ctr">
              <a:buNone/>
            </a:pPr>
            <a:r>
              <a:rPr lang="en-US" sz="1800" dirty="0"/>
              <a:t> 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BC257199-6B38-A8C0-EE5D-204ACCA46C9B}"/>
              </a:ext>
            </a:extLst>
          </p:cNvPr>
          <p:cNvSpPr txBox="1"/>
          <p:nvPr/>
        </p:nvSpPr>
        <p:spPr>
          <a:xfrm>
            <a:off x="1053973" y="4299129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800" dirty="0"/>
              <a:t>- </a:t>
            </a:r>
            <a:r>
              <a:rPr lang="en-US" sz="1800" dirty="0" err="1"/>
              <a:t>chei</a:t>
            </a:r>
            <a:r>
              <a:rPr lang="en-US" sz="1800" dirty="0"/>
              <a:t> private </a:t>
            </a:r>
            <a:r>
              <a:rPr lang="en-US" sz="1800" dirty="0" err="1"/>
              <a:t>ştiute</a:t>
            </a:r>
            <a:r>
              <a:rPr lang="en-US" sz="1800" dirty="0"/>
              <a:t> </a:t>
            </a:r>
            <a:r>
              <a:rPr lang="en-US" sz="1800" dirty="0" err="1"/>
              <a:t>doar</a:t>
            </a:r>
            <a:r>
              <a:rPr lang="en-US" sz="1800" dirty="0"/>
              <a:t> de </a:t>
            </a:r>
            <a:r>
              <a:rPr lang="en-US" sz="1800" dirty="0" err="1"/>
              <a:t>destinatarii</a:t>
            </a:r>
            <a:r>
              <a:rPr lang="en-US" sz="1800" dirty="0"/>
              <a:t> </a:t>
            </a:r>
            <a:r>
              <a:rPr lang="en-US" sz="1800" dirty="0" err="1"/>
              <a:t>mesajelor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 </a:t>
            </a:r>
            <a:endParaRPr lang="ro-RO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B85900E2-2531-4C22-39A7-997C2EF026F9}"/>
              </a:ext>
            </a:extLst>
          </p:cNvPr>
          <p:cNvSpPr txBox="1"/>
          <p:nvPr/>
        </p:nvSpPr>
        <p:spPr>
          <a:xfrm>
            <a:off x="7416545" y="4299129"/>
            <a:ext cx="3378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- </a:t>
            </a:r>
            <a:r>
              <a:rPr lang="en-US" sz="1800" dirty="0" err="1"/>
              <a:t>chei</a:t>
            </a:r>
            <a:r>
              <a:rPr lang="en-US" sz="1800" dirty="0"/>
              <a:t> </a:t>
            </a:r>
            <a:r>
              <a:rPr lang="en-US" sz="1800" dirty="0" err="1"/>
              <a:t>publice</a:t>
            </a:r>
            <a:r>
              <a:rPr lang="en-US" sz="1800" dirty="0"/>
              <a:t> (</a:t>
            </a:r>
            <a:r>
              <a:rPr lang="en-US" sz="1800" dirty="0" err="1"/>
              <a:t>publicate</a:t>
            </a:r>
            <a:r>
              <a:rPr lang="en-US" sz="1800" dirty="0"/>
              <a:t> de </a:t>
            </a:r>
            <a:r>
              <a:rPr lang="en-US" sz="1800" dirty="0" err="1"/>
              <a:t>destinatar</a:t>
            </a:r>
            <a:r>
              <a:rPr lang="en-US" sz="1800" dirty="0"/>
              <a:t>)</a:t>
            </a:r>
          </a:p>
          <a:p>
            <a:pPr algn="ctr"/>
            <a:endParaRPr lang="ro-RO" b="1" dirty="0"/>
          </a:p>
        </p:txBody>
      </p:sp>
      <p:sp>
        <p:nvSpPr>
          <p:cNvPr id="12" name="Dreptunghi: colțuri rotunjite 11">
            <a:extLst>
              <a:ext uri="{FF2B5EF4-FFF2-40B4-BE49-F238E27FC236}">
                <a16:creationId xmlns:a16="http://schemas.microsoft.com/office/drawing/2014/main" id="{B6B6AE2E-3940-06D8-46EB-45C6DD1BCA50}"/>
              </a:ext>
            </a:extLst>
          </p:cNvPr>
          <p:cNvSpPr/>
          <p:nvPr/>
        </p:nvSpPr>
        <p:spPr>
          <a:xfrm>
            <a:off x="926847" y="4047530"/>
            <a:ext cx="3378453" cy="1200329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Dreptunghi: colțuri rotunjite 12">
            <a:extLst>
              <a:ext uri="{FF2B5EF4-FFF2-40B4-BE49-F238E27FC236}">
                <a16:creationId xmlns:a16="http://schemas.microsoft.com/office/drawing/2014/main" id="{DBF75AC1-2327-27EF-5037-A3F3CE63231A}"/>
              </a:ext>
            </a:extLst>
          </p:cNvPr>
          <p:cNvSpPr/>
          <p:nvPr/>
        </p:nvSpPr>
        <p:spPr>
          <a:xfrm>
            <a:off x="7416546" y="4022130"/>
            <a:ext cx="3378453" cy="1200329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6A6EB602-AAA4-D74A-5004-8BE4EB581E86}"/>
              </a:ext>
            </a:extLst>
          </p:cNvPr>
          <p:cNvSpPr/>
          <p:nvPr/>
        </p:nvSpPr>
        <p:spPr>
          <a:xfrm>
            <a:off x="4282885" y="779357"/>
            <a:ext cx="3378453" cy="1200329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16" name="Conector drept cu săgeată 15">
            <a:extLst>
              <a:ext uri="{FF2B5EF4-FFF2-40B4-BE49-F238E27FC236}">
                <a16:creationId xmlns:a16="http://schemas.microsoft.com/office/drawing/2014/main" id="{A2FCA06F-A1A7-F94E-70AF-CFE36FE2F86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616074" y="1979686"/>
            <a:ext cx="3333623" cy="206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rept cu săgeată 17">
            <a:extLst>
              <a:ext uri="{FF2B5EF4-FFF2-40B4-BE49-F238E27FC236}">
                <a16:creationId xmlns:a16="http://schemas.microsoft.com/office/drawing/2014/main" id="{0EA1487F-7ABE-7025-DD37-E10EEF6E6EC7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5972112" y="1979686"/>
            <a:ext cx="3133661" cy="204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99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E2FFAF5A-75C5-0499-AA5C-9C1D42AC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081341" cy="13247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800" dirty="0" err="1"/>
              <a:t>Generarea</a:t>
            </a:r>
            <a:r>
              <a:rPr lang="en-US" sz="4800" dirty="0"/>
              <a:t> </a:t>
            </a:r>
            <a:r>
              <a:rPr lang="en-US" sz="4800" dirty="0" err="1"/>
              <a:t>cheilor</a:t>
            </a:r>
            <a:endParaRPr lang="en-US" sz="4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tăText 2">
            <a:extLst>
              <a:ext uri="{FF2B5EF4-FFF2-40B4-BE49-F238E27FC236}">
                <a16:creationId xmlns:a16="http://schemas.microsoft.com/office/drawing/2014/main" id="{1B66A27B-3DD8-CFDF-A197-249FCFAC271C}"/>
              </a:ext>
            </a:extLst>
          </p:cNvPr>
          <p:cNvSpPr txBox="1"/>
          <p:nvPr/>
        </p:nvSpPr>
        <p:spPr>
          <a:xfrm>
            <a:off x="1664116" y="2968052"/>
            <a:ext cx="86790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Se </a:t>
            </a:r>
            <a:r>
              <a:rPr lang="en-US" sz="1800" dirty="0" err="1"/>
              <a:t>selectează</a:t>
            </a:r>
            <a:r>
              <a:rPr lang="en-US" sz="1800" dirty="0"/>
              <a:t> </a:t>
            </a:r>
            <a:r>
              <a:rPr lang="en-US" sz="1800" dirty="0" err="1"/>
              <a:t>două</a:t>
            </a:r>
            <a:r>
              <a:rPr lang="en-US" sz="1800" dirty="0"/>
              <a:t> </a:t>
            </a:r>
            <a:r>
              <a:rPr lang="en-US" sz="1800" dirty="0" err="1"/>
              <a:t>numere</a:t>
            </a:r>
            <a:r>
              <a:rPr lang="en-US" sz="1800" dirty="0"/>
              <a:t> </a:t>
            </a:r>
            <a:r>
              <a:rPr lang="en-US" sz="1800" dirty="0" err="1"/>
              <a:t>întregi</a:t>
            </a:r>
            <a:r>
              <a:rPr lang="en-US" sz="1800" dirty="0"/>
              <a:t> prime p </a:t>
            </a:r>
            <a:r>
              <a:rPr lang="en-US" sz="1800" dirty="0" err="1"/>
              <a:t>şi</a:t>
            </a:r>
            <a:r>
              <a:rPr lang="en-US" sz="1800" dirty="0"/>
              <a:t> q.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Se </a:t>
            </a:r>
            <a:r>
              <a:rPr lang="en-US" sz="1800" dirty="0" err="1"/>
              <a:t>calculează</a:t>
            </a:r>
            <a:r>
              <a:rPr lang="en-US" sz="1800" dirty="0"/>
              <a:t> </a:t>
            </a:r>
            <a:r>
              <a:rPr lang="en-US" sz="1800" dirty="0" err="1"/>
              <a:t>produsul</a:t>
            </a:r>
            <a:r>
              <a:rPr lang="en-US" sz="1800" dirty="0"/>
              <a:t> n=p*q.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3. Se </a:t>
            </a:r>
            <a:r>
              <a:rPr lang="en-US" sz="1800" dirty="0" err="1"/>
              <a:t>calculează</a:t>
            </a:r>
            <a:r>
              <a:rPr lang="en-US" sz="1800" dirty="0"/>
              <a:t> </a:t>
            </a:r>
            <a:r>
              <a:rPr lang="en-US" sz="1800" dirty="0" err="1"/>
              <a:t>indicatorul</a:t>
            </a:r>
            <a:r>
              <a:rPr lang="en-US" sz="1800" dirty="0"/>
              <a:t> </a:t>
            </a:r>
            <a:r>
              <a:rPr lang="en-US" sz="1800" dirty="0" err="1"/>
              <a:t>lui</a:t>
            </a:r>
            <a:r>
              <a:rPr lang="en-US" sz="1800" dirty="0"/>
              <a:t> Euler </a:t>
            </a:r>
            <a:r>
              <a:rPr lang="el-GR" sz="1800" dirty="0"/>
              <a:t>Φ(</a:t>
            </a:r>
            <a:r>
              <a:rPr lang="en-US" sz="1800" dirty="0"/>
              <a:t>n)=(p-1)*(q-1).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4. Se </a:t>
            </a:r>
            <a:r>
              <a:rPr lang="en-US" sz="1800" dirty="0" err="1"/>
              <a:t>selectează</a:t>
            </a:r>
            <a:r>
              <a:rPr lang="en-US" sz="1800" dirty="0"/>
              <a:t> un </a:t>
            </a:r>
            <a:r>
              <a:rPr lang="en-US" sz="1800" dirty="0" err="1"/>
              <a:t>număr</a:t>
            </a:r>
            <a:r>
              <a:rPr lang="en-US" sz="1800" dirty="0"/>
              <a:t> </a:t>
            </a:r>
            <a:r>
              <a:rPr lang="en-US" sz="1800" dirty="0" err="1"/>
              <a:t>întreg</a:t>
            </a:r>
            <a:r>
              <a:rPr lang="en-US" sz="1800" dirty="0"/>
              <a:t> e </a:t>
            </a:r>
            <a:r>
              <a:rPr lang="en-US" sz="1800" dirty="0" err="1"/>
              <a:t>astfel</a:t>
            </a:r>
            <a:r>
              <a:rPr lang="en-US" sz="1800" dirty="0"/>
              <a:t> </a:t>
            </a:r>
            <a:r>
              <a:rPr lang="en-US" sz="1800" dirty="0" err="1"/>
              <a:t>încât</a:t>
            </a:r>
            <a:r>
              <a:rPr lang="en-US" sz="1800" dirty="0"/>
              <a:t> </a:t>
            </a:r>
            <a:r>
              <a:rPr lang="en-US" sz="1800" dirty="0" err="1"/>
              <a:t>c.m.m.d.c</a:t>
            </a:r>
            <a:r>
              <a:rPr lang="en-US" sz="1800" dirty="0"/>
              <a:t>.(</a:t>
            </a:r>
            <a:r>
              <a:rPr lang="el-GR" sz="1800" dirty="0"/>
              <a:t>Φ(</a:t>
            </a:r>
            <a:r>
              <a:rPr lang="en-US" sz="1800" dirty="0"/>
              <a:t>n),e)=1, 1&lt;e&lt;</a:t>
            </a:r>
            <a:r>
              <a:rPr lang="el-GR" sz="1800" dirty="0"/>
              <a:t>Φ(</a:t>
            </a:r>
            <a:r>
              <a:rPr lang="en-US" sz="1800" dirty="0"/>
              <a:t>n).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5. Se </a:t>
            </a:r>
            <a:r>
              <a:rPr lang="en-US" sz="1800" dirty="0" err="1"/>
              <a:t>calculează</a:t>
            </a:r>
            <a:r>
              <a:rPr lang="en-US" sz="1800" dirty="0"/>
              <a:t> d </a:t>
            </a:r>
            <a:r>
              <a:rPr lang="en-US" sz="1800" dirty="0" err="1"/>
              <a:t>astfel</a:t>
            </a:r>
            <a:r>
              <a:rPr lang="en-US" sz="1800" dirty="0"/>
              <a:t> </a:t>
            </a:r>
            <a:r>
              <a:rPr lang="en-US" sz="1800" dirty="0" err="1"/>
              <a:t>încât</a:t>
            </a:r>
            <a:r>
              <a:rPr lang="en-US" sz="1800" dirty="0"/>
              <a:t> d = e-1 mod </a:t>
            </a:r>
            <a:r>
              <a:rPr lang="el-GR" sz="1800" dirty="0"/>
              <a:t>Φ(</a:t>
            </a:r>
            <a:r>
              <a:rPr lang="en-US" sz="1800" dirty="0"/>
              <a:t>n).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6. </a:t>
            </a:r>
            <a:r>
              <a:rPr lang="en-US" sz="1800" dirty="0" err="1"/>
              <a:t>Cheia</a:t>
            </a:r>
            <a:r>
              <a:rPr lang="en-US" sz="1800" dirty="0"/>
              <a:t> </a:t>
            </a:r>
            <a:r>
              <a:rPr lang="en-US" sz="1800" dirty="0" err="1"/>
              <a:t>publică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(</a:t>
            </a:r>
            <a:r>
              <a:rPr lang="en-US" sz="1800" dirty="0" err="1"/>
              <a:t>e,n</a:t>
            </a:r>
            <a:r>
              <a:rPr lang="en-US" sz="1800" dirty="0"/>
              <a:t>), </a:t>
            </a:r>
            <a:r>
              <a:rPr lang="en-US" sz="1800" dirty="0" err="1"/>
              <a:t>iar</a:t>
            </a:r>
            <a:r>
              <a:rPr lang="en-US" sz="1800" dirty="0"/>
              <a:t> </a:t>
            </a:r>
            <a:r>
              <a:rPr lang="en-US" sz="1800" dirty="0" err="1"/>
              <a:t>cheia</a:t>
            </a:r>
            <a:r>
              <a:rPr lang="en-US" sz="1800" dirty="0"/>
              <a:t> </a:t>
            </a:r>
            <a:r>
              <a:rPr lang="en-US" sz="1800" dirty="0" err="1"/>
              <a:t>privată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(</a:t>
            </a:r>
            <a:r>
              <a:rPr lang="en-US" sz="1800" dirty="0" err="1"/>
              <a:t>d,n</a:t>
            </a:r>
            <a:r>
              <a:rPr lang="en-US" sz="1800" dirty="0"/>
              <a:t>).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9872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E2FFAF5A-75C5-0499-AA5C-9C1D42AC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700"/>
            <a:ext cx="9418320" cy="7317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800" dirty="0" err="1"/>
              <a:t>Algoritmul</a:t>
            </a:r>
            <a:r>
              <a:rPr lang="en-US" sz="4800" dirty="0"/>
              <a:t> de </a:t>
            </a:r>
            <a:r>
              <a:rPr lang="en-US" sz="4800" dirty="0" err="1"/>
              <a:t>criptare</a:t>
            </a:r>
            <a:endParaRPr lang="en-US" sz="4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tăText 2">
            <a:extLst>
              <a:ext uri="{FF2B5EF4-FFF2-40B4-BE49-F238E27FC236}">
                <a16:creationId xmlns:a16="http://schemas.microsoft.com/office/drawing/2014/main" id="{DE033964-A370-D6E1-1E07-14C0F43D7AEE}"/>
              </a:ext>
            </a:extLst>
          </p:cNvPr>
          <p:cNvSpPr txBox="1"/>
          <p:nvPr/>
        </p:nvSpPr>
        <p:spPr>
          <a:xfrm>
            <a:off x="1079500" y="2895600"/>
            <a:ext cx="9600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 err="1"/>
              <a:t>Presupunem</a:t>
            </a:r>
            <a:r>
              <a:rPr lang="en-US" sz="1800" dirty="0"/>
              <a:t> </a:t>
            </a:r>
            <a:r>
              <a:rPr lang="en-US" sz="1800" dirty="0" err="1"/>
              <a:t>că</a:t>
            </a:r>
            <a:r>
              <a:rPr lang="en-US" sz="1800" dirty="0"/>
              <a:t> un </a:t>
            </a:r>
            <a:r>
              <a:rPr lang="en-US" sz="1800" dirty="0" err="1"/>
              <a:t>utilizator</a:t>
            </a:r>
            <a:r>
              <a:rPr lang="en-US" sz="1800" dirty="0"/>
              <a:t> A are </a:t>
            </a:r>
            <a:r>
              <a:rPr lang="en-US" sz="1800" dirty="0" err="1"/>
              <a:t>cheia</a:t>
            </a:r>
            <a:r>
              <a:rPr lang="en-US" sz="1800" dirty="0"/>
              <a:t> </a:t>
            </a:r>
            <a:r>
              <a:rPr lang="en-US" sz="1800" dirty="0" err="1"/>
              <a:t>publică</a:t>
            </a:r>
            <a:r>
              <a:rPr lang="en-US" sz="1800" dirty="0"/>
              <a:t> (</a:t>
            </a:r>
            <a:r>
              <a:rPr lang="en-US" sz="1800" dirty="0" err="1"/>
              <a:t>e,n</a:t>
            </a:r>
            <a:r>
              <a:rPr lang="en-US" sz="1800" dirty="0"/>
              <a:t>) </a:t>
            </a:r>
            <a:r>
              <a:rPr lang="en-US" sz="1800" dirty="0" err="1"/>
              <a:t>şicheia</a:t>
            </a:r>
            <a:r>
              <a:rPr lang="en-US" sz="1800" dirty="0"/>
              <a:t> </a:t>
            </a:r>
            <a:r>
              <a:rPr lang="en-US" sz="1800" dirty="0" err="1"/>
              <a:t>privată</a:t>
            </a:r>
            <a:r>
              <a:rPr lang="en-US" sz="1800" dirty="0"/>
              <a:t> (</a:t>
            </a:r>
            <a:r>
              <a:rPr lang="en-US" sz="1800" dirty="0" err="1"/>
              <a:t>d,n</a:t>
            </a:r>
            <a:r>
              <a:rPr lang="en-US" sz="1800" dirty="0"/>
              <a:t>).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</a:t>
            </a:r>
            <a:r>
              <a:rPr lang="en-US" sz="1800" dirty="0" err="1"/>
              <a:t>Utilizatorul</a:t>
            </a:r>
            <a:r>
              <a:rPr lang="en-US" sz="1800" dirty="0"/>
              <a:t> B </a:t>
            </a:r>
            <a:r>
              <a:rPr lang="en-US" sz="1800" dirty="0" err="1"/>
              <a:t>criptează</a:t>
            </a:r>
            <a:r>
              <a:rPr lang="en-US" sz="1800" dirty="0"/>
              <a:t> </a:t>
            </a:r>
            <a:r>
              <a:rPr lang="en-US" sz="1800" dirty="0" err="1"/>
              <a:t>mesajul</a:t>
            </a:r>
            <a:r>
              <a:rPr lang="en-US" sz="1800" dirty="0"/>
              <a:t> M </a:t>
            </a:r>
            <a:r>
              <a:rPr lang="en-US" sz="1800" dirty="0" err="1"/>
              <a:t>pentru</a:t>
            </a:r>
            <a:r>
              <a:rPr lang="en-US" sz="1800" dirty="0"/>
              <a:t> a fi </a:t>
            </a:r>
            <a:r>
              <a:rPr lang="en-US" sz="1800" dirty="0" err="1"/>
              <a:t>transmis</a:t>
            </a:r>
            <a:r>
              <a:rPr lang="en-US" sz="1800" dirty="0"/>
              <a:t> la A </a:t>
            </a:r>
            <a:r>
              <a:rPr lang="en-US" sz="1800" dirty="0" err="1"/>
              <a:t>astfel</a:t>
            </a:r>
            <a:r>
              <a:rPr lang="en-US" sz="1800" dirty="0"/>
              <a:t>: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   –  </a:t>
            </a:r>
            <a:r>
              <a:rPr lang="en-US" sz="1800" dirty="0" err="1"/>
              <a:t>Obține</a:t>
            </a:r>
            <a:r>
              <a:rPr lang="en-US" sz="1800" dirty="0"/>
              <a:t> </a:t>
            </a:r>
            <a:r>
              <a:rPr lang="en-US" sz="1800" dirty="0" err="1"/>
              <a:t>cheia</a:t>
            </a:r>
            <a:r>
              <a:rPr lang="en-US" sz="1800" dirty="0"/>
              <a:t> </a:t>
            </a:r>
            <a:r>
              <a:rPr lang="en-US" sz="1800" dirty="0" err="1"/>
              <a:t>publică</a:t>
            </a:r>
            <a:r>
              <a:rPr lang="en-US" sz="1800" dirty="0"/>
              <a:t> (</a:t>
            </a:r>
            <a:r>
              <a:rPr lang="en-US" sz="1800" dirty="0" err="1"/>
              <a:t>e,n</a:t>
            </a:r>
            <a:r>
              <a:rPr lang="en-US" sz="1800" dirty="0"/>
              <a:t>) a </a:t>
            </a:r>
            <a:r>
              <a:rPr lang="en-US" sz="1800" dirty="0" err="1"/>
              <a:t>lui</a:t>
            </a:r>
            <a:r>
              <a:rPr lang="en-US" sz="1800" dirty="0"/>
              <a:t> A.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   –  </a:t>
            </a:r>
            <a:r>
              <a:rPr lang="en-US" sz="1800" dirty="0" err="1"/>
              <a:t>Transformă</a:t>
            </a:r>
            <a:r>
              <a:rPr lang="en-US" sz="1800" dirty="0"/>
              <a:t> </a:t>
            </a:r>
            <a:r>
              <a:rPr lang="en-US" sz="1800" dirty="0" err="1"/>
              <a:t>mesajul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va</a:t>
            </a:r>
            <a:r>
              <a:rPr lang="en-US" sz="1800" dirty="0"/>
              <a:t> fi </a:t>
            </a:r>
            <a:r>
              <a:rPr lang="en-US" sz="1800" dirty="0" err="1"/>
              <a:t>criptat</a:t>
            </a:r>
            <a:r>
              <a:rPr lang="en-US" sz="1800" dirty="0"/>
              <a:t> </a:t>
            </a:r>
            <a:r>
              <a:rPr lang="en-US" sz="1800" dirty="0" err="1"/>
              <a:t>într</a:t>
            </a:r>
            <a:r>
              <a:rPr lang="en-US" sz="1800" dirty="0"/>
              <a:t>-un </a:t>
            </a:r>
            <a:r>
              <a:rPr lang="en-US" sz="1800" dirty="0" err="1"/>
              <a:t>număr</a:t>
            </a:r>
            <a:r>
              <a:rPr lang="en-US" sz="1800" dirty="0"/>
              <a:t> </a:t>
            </a:r>
            <a:r>
              <a:rPr lang="en-US" sz="1800" dirty="0" err="1"/>
              <a:t>întreg</a:t>
            </a:r>
            <a:r>
              <a:rPr lang="en-US" sz="1800" dirty="0"/>
              <a:t> M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intervalul</a:t>
            </a:r>
            <a:r>
              <a:rPr lang="en-US" sz="1800" dirty="0"/>
              <a:t> [0,n-1].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   – </a:t>
            </a:r>
            <a:r>
              <a:rPr lang="en-US" sz="1800" dirty="0" err="1"/>
              <a:t>Calculează</a:t>
            </a:r>
            <a:r>
              <a:rPr lang="en-US" sz="1800" dirty="0"/>
              <a:t> C = Me (mod n).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   – </a:t>
            </a:r>
            <a:r>
              <a:rPr lang="en-US" sz="1800" dirty="0" err="1"/>
              <a:t>Trimite</a:t>
            </a:r>
            <a:r>
              <a:rPr lang="en-US" sz="1800" dirty="0"/>
              <a:t> </a:t>
            </a:r>
            <a:r>
              <a:rPr lang="en-US" sz="1800" dirty="0" err="1"/>
              <a:t>textul</a:t>
            </a:r>
            <a:r>
              <a:rPr lang="en-US" sz="1800" dirty="0"/>
              <a:t> </a:t>
            </a:r>
            <a:r>
              <a:rPr lang="en-US" sz="1800" dirty="0" err="1"/>
              <a:t>cifrat</a:t>
            </a:r>
            <a:r>
              <a:rPr lang="en-US" sz="1800" dirty="0"/>
              <a:t> C </a:t>
            </a:r>
            <a:r>
              <a:rPr lang="en-US" sz="1800" dirty="0" err="1"/>
              <a:t>utilizatorului</a:t>
            </a:r>
            <a:r>
              <a:rPr lang="en-US" sz="1800" dirty="0"/>
              <a:t> A.</a:t>
            </a:r>
          </a:p>
        </p:txBody>
      </p:sp>
    </p:spTree>
    <p:extLst>
      <p:ext uri="{BB962C8B-B14F-4D97-AF65-F5344CB8AC3E}">
        <p14:creationId xmlns:p14="http://schemas.microsoft.com/office/powerpoint/2010/main" val="239255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1494BBC-CC5F-CCF7-175D-967DD519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700"/>
            <a:ext cx="9368028" cy="1460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800" dirty="0" err="1"/>
              <a:t>Algoritmul</a:t>
            </a:r>
            <a:r>
              <a:rPr lang="en-US" sz="4800" dirty="0"/>
              <a:t> de </a:t>
            </a:r>
            <a:r>
              <a:rPr lang="en-US" sz="4800" dirty="0" err="1"/>
              <a:t>descriptare</a:t>
            </a:r>
            <a:endParaRPr lang="en-US" sz="4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tăText 3">
            <a:extLst>
              <a:ext uri="{FF2B5EF4-FFF2-40B4-BE49-F238E27FC236}">
                <a16:creationId xmlns:a16="http://schemas.microsoft.com/office/drawing/2014/main" id="{5D3D13C8-227C-4E04-F693-204BA88802BC}"/>
              </a:ext>
            </a:extLst>
          </p:cNvPr>
          <p:cNvSpPr txBox="1"/>
          <p:nvPr/>
        </p:nvSpPr>
        <p:spPr>
          <a:xfrm>
            <a:off x="1625600" y="2959100"/>
            <a:ext cx="848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800"/>
              <a:t>Pentru a determina textul clar M din textul cifrat C, utilizatorul A calculează:</a:t>
            </a:r>
          </a:p>
          <a:p>
            <a:pPr marL="0" indent="0" algn="ctr">
              <a:buNone/>
            </a:pPr>
            <a:r>
              <a:rPr lang="en-US" sz="1800"/>
              <a:t>	M = Cd (mod n)</a:t>
            </a:r>
          </a:p>
          <a:p>
            <a:pPr marL="0" indent="0" algn="ctr">
              <a:buNone/>
            </a:pPr>
            <a:endParaRPr lang="en-US" sz="1800"/>
          </a:p>
          <a:p>
            <a:pPr marL="0" indent="0" algn="ctr">
              <a:buNone/>
            </a:pPr>
            <a:r>
              <a:rPr lang="en-US" sz="1800"/>
              <a:t>Numai utilizatorul A cunoaşte cheia privată d.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985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E2FFAF5A-75C5-0499-AA5C-9C1D42AC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700"/>
            <a:ext cx="9418320" cy="825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800" dirty="0" err="1"/>
              <a:t>Algoritmul</a:t>
            </a:r>
            <a:r>
              <a:rPr lang="en-US" sz="4800" dirty="0"/>
              <a:t> AES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tăText 2">
            <a:extLst>
              <a:ext uri="{FF2B5EF4-FFF2-40B4-BE49-F238E27FC236}">
                <a16:creationId xmlns:a16="http://schemas.microsoft.com/office/drawing/2014/main" id="{583ABCE4-7AD9-4E1A-D556-7C2ED5E79BD8}"/>
              </a:ext>
            </a:extLst>
          </p:cNvPr>
          <p:cNvSpPr txBox="1"/>
          <p:nvPr/>
        </p:nvSpPr>
        <p:spPr>
          <a:xfrm>
            <a:off x="1498600" y="2057400"/>
            <a:ext cx="8724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0" dirty="0">
                <a:effectLst/>
                <a:latin typeface="+mj-lt"/>
              </a:rPr>
              <a:t>AES </a:t>
            </a:r>
            <a:r>
              <a:rPr lang="en-US" sz="1800" i="0" dirty="0" err="1">
                <a:effectLst/>
                <a:latin typeface="+mj-lt"/>
              </a:rPr>
              <a:t>denumit</a:t>
            </a:r>
            <a:r>
              <a:rPr lang="en-US" sz="1800" i="0" dirty="0">
                <a:effectLst/>
                <a:latin typeface="+mj-lt"/>
              </a:rPr>
              <a:t> Advanced Encryption Standard  , de </a:t>
            </a:r>
            <a:r>
              <a:rPr lang="en-US" sz="1800" i="0" dirty="0" err="1">
                <a:effectLst/>
                <a:latin typeface="+mj-lt"/>
              </a:rPr>
              <a:t>asemenea</a:t>
            </a:r>
            <a:r>
              <a:rPr lang="en-US" sz="1800" i="0" dirty="0">
                <a:effectLst/>
                <a:latin typeface="+mj-lt"/>
              </a:rPr>
              <a:t> , </a:t>
            </a:r>
            <a:r>
              <a:rPr lang="en-US" sz="1800" i="0" dirty="0" err="1">
                <a:effectLst/>
                <a:latin typeface="+mj-lt"/>
              </a:rPr>
              <a:t>cunoscut</a:t>
            </a:r>
            <a:r>
              <a:rPr lang="en-US" sz="1800" i="0" dirty="0">
                <a:effectLst/>
                <a:latin typeface="+mj-lt"/>
              </a:rPr>
              <a:t> sub </a:t>
            </a:r>
            <a:r>
              <a:rPr lang="en-US" sz="1800" i="0" dirty="0" err="1">
                <a:effectLst/>
                <a:latin typeface="+mj-lt"/>
              </a:rPr>
              <a:t>numele</a:t>
            </a:r>
            <a:r>
              <a:rPr lang="en-US" sz="1800" i="0" dirty="0">
                <a:effectLst/>
                <a:latin typeface="+mj-lt"/>
              </a:rPr>
              <a:t> </a:t>
            </a:r>
            <a:r>
              <a:rPr lang="en-US" sz="1800" i="0" dirty="0" err="1">
                <a:effectLst/>
                <a:latin typeface="+mj-lt"/>
              </a:rPr>
              <a:t>său</a:t>
            </a:r>
            <a:r>
              <a:rPr lang="en-US" sz="1800" i="0" dirty="0">
                <a:effectLst/>
                <a:latin typeface="+mj-lt"/>
              </a:rPr>
              <a:t> original Rijndael </a:t>
            </a:r>
            <a:r>
              <a:rPr lang="en-US" sz="1800" i="0" dirty="0" err="1">
                <a:effectLst/>
                <a:latin typeface="+mj-lt"/>
              </a:rPr>
              <a:t>este</a:t>
            </a:r>
            <a:r>
              <a:rPr lang="en-US" sz="1800" i="0" dirty="0">
                <a:effectLst/>
                <a:latin typeface="+mj-lt"/>
              </a:rPr>
              <a:t> o </a:t>
            </a:r>
            <a:r>
              <a:rPr lang="en-US" sz="1800" i="0" dirty="0" err="1">
                <a:effectLst/>
                <a:latin typeface="+mj-lt"/>
              </a:rPr>
              <a:t>specificație</a:t>
            </a:r>
            <a:r>
              <a:rPr lang="en-US" sz="1800" i="0" dirty="0">
                <a:effectLst/>
                <a:latin typeface="+mj-lt"/>
              </a:rPr>
              <a:t> </a:t>
            </a:r>
            <a:r>
              <a:rPr lang="en-US" sz="1800" i="0" dirty="0" err="1">
                <a:effectLst/>
                <a:latin typeface="+mj-lt"/>
              </a:rPr>
              <a:t>pentru</a:t>
            </a:r>
            <a:r>
              <a:rPr lang="en-US" sz="1800" i="0" dirty="0">
                <a:effectLst/>
                <a:latin typeface="+mj-lt"/>
              </a:rPr>
              <a:t> </a:t>
            </a:r>
            <a:r>
              <a:rPr lang="en-US" sz="1800" i="0" u="none" strike="noStrike" dirty="0" err="1">
                <a:effectLst/>
                <a:latin typeface="+mj-lt"/>
              </a:rPr>
              <a:t>criptarea</a:t>
            </a:r>
            <a:r>
              <a:rPr lang="en-US" sz="1800" i="0" dirty="0">
                <a:effectLst/>
                <a:latin typeface="+mj-lt"/>
              </a:rPr>
              <a:t> </a:t>
            </a:r>
            <a:r>
              <a:rPr lang="en-US" sz="1800" i="0" dirty="0" err="1">
                <a:effectLst/>
                <a:latin typeface="+mj-lt"/>
              </a:rPr>
              <a:t>datelor</a:t>
            </a:r>
            <a:r>
              <a:rPr lang="en-US" sz="1800" i="0" dirty="0">
                <a:effectLst/>
                <a:latin typeface="+mj-lt"/>
              </a:rPr>
              <a:t> </a:t>
            </a:r>
            <a:r>
              <a:rPr lang="en-US" sz="1800" i="0" dirty="0" err="1">
                <a:effectLst/>
                <a:latin typeface="+mj-lt"/>
              </a:rPr>
              <a:t>electronice</a:t>
            </a:r>
            <a:r>
              <a:rPr lang="en-US" sz="1800" i="0" dirty="0">
                <a:effectLst/>
                <a:latin typeface="+mj-lt"/>
              </a:rPr>
              <a:t> </a:t>
            </a:r>
            <a:r>
              <a:rPr lang="en-US" sz="1800" i="0" dirty="0" err="1">
                <a:effectLst/>
                <a:latin typeface="+mj-lt"/>
              </a:rPr>
              <a:t>stabilite</a:t>
            </a:r>
            <a:r>
              <a:rPr lang="en-US" sz="1800" i="0" dirty="0">
                <a:effectLst/>
                <a:latin typeface="+mj-lt"/>
              </a:rPr>
              <a:t> de </a:t>
            </a:r>
            <a:r>
              <a:rPr lang="en-US" sz="1800" i="0" dirty="0" err="1">
                <a:effectLst/>
                <a:latin typeface="+mj-lt"/>
              </a:rPr>
              <a:t>către</a:t>
            </a:r>
            <a:r>
              <a:rPr lang="en-US" sz="1800" i="0" dirty="0">
                <a:effectLst/>
                <a:latin typeface="+mj-lt"/>
              </a:rPr>
              <a:t> SUA </a:t>
            </a:r>
            <a:r>
              <a:rPr lang="en-US" sz="1800" i="0" u="none" strike="noStrike" dirty="0" err="1">
                <a:effectLst/>
                <a:latin typeface="+mj-lt"/>
              </a:rPr>
              <a:t>Institutul</a:t>
            </a:r>
            <a:r>
              <a:rPr lang="en-US" sz="1800" i="0" u="none" strike="noStrike" dirty="0">
                <a:effectLst/>
                <a:latin typeface="+mj-lt"/>
              </a:rPr>
              <a:t> National de </a:t>
            </a:r>
            <a:r>
              <a:rPr lang="en-US" sz="1800" i="0" u="none" strike="noStrike" dirty="0" err="1">
                <a:effectLst/>
                <a:latin typeface="+mj-lt"/>
              </a:rPr>
              <a:t>Standarde</a:t>
            </a:r>
            <a:r>
              <a:rPr lang="en-US" sz="1800" i="0" u="none" strike="noStrike" dirty="0"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effectLst/>
                <a:latin typeface="+mj-lt"/>
              </a:rPr>
              <a:t>si</a:t>
            </a:r>
            <a:r>
              <a:rPr lang="en-US" sz="1800" i="0" u="none" strike="noStrike" dirty="0"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effectLst/>
                <a:latin typeface="+mj-lt"/>
              </a:rPr>
              <a:t>Tehnologie</a:t>
            </a:r>
            <a:r>
              <a:rPr lang="en-US" sz="1800" i="0" dirty="0">
                <a:effectLst/>
                <a:latin typeface="+mj-lt"/>
              </a:rPr>
              <a:t>(NIST), </a:t>
            </a:r>
            <a:r>
              <a:rPr lang="en-US" sz="1800" i="0" dirty="0" err="1">
                <a:effectLst/>
                <a:latin typeface="+mj-lt"/>
              </a:rPr>
              <a:t>în</a:t>
            </a:r>
            <a:r>
              <a:rPr lang="en-US" sz="1800" i="0" dirty="0">
                <a:effectLst/>
                <a:latin typeface="+mj-lt"/>
              </a:rPr>
              <a:t> 2001.</a:t>
            </a:r>
          </a:p>
          <a:p>
            <a:pPr algn="ctr"/>
            <a:endParaRPr lang="en-US" sz="1800" i="0" dirty="0">
              <a:effectLst/>
              <a:latin typeface="+mj-lt"/>
            </a:endParaRPr>
          </a:p>
          <a:p>
            <a:pPr algn="ctr"/>
            <a:r>
              <a:rPr lang="en-US" sz="1800" i="0" dirty="0">
                <a:effectLst/>
                <a:latin typeface="+mj-lt"/>
              </a:rPr>
              <a:t>AES a </a:t>
            </a:r>
            <a:r>
              <a:rPr lang="en-US" sz="1800" i="0" dirty="0" err="1">
                <a:effectLst/>
                <a:latin typeface="+mj-lt"/>
              </a:rPr>
              <a:t>fost</a:t>
            </a:r>
            <a:r>
              <a:rPr lang="en-US" sz="1800" i="0" dirty="0">
                <a:effectLst/>
                <a:latin typeface="+mj-lt"/>
              </a:rPr>
              <a:t> </a:t>
            </a:r>
            <a:r>
              <a:rPr lang="en-US" sz="1800" i="0" dirty="0" err="1">
                <a:effectLst/>
                <a:latin typeface="+mj-lt"/>
              </a:rPr>
              <a:t>adoptat</a:t>
            </a:r>
            <a:r>
              <a:rPr lang="en-US" sz="1800" i="0" dirty="0">
                <a:effectLst/>
                <a:latin typeface="+mj-lt"/>
              </a:rPr>
              <a:t> de </a:t>
            </a:r>
            <a:r>
              <a:rPr lang="en-US" sz="1800" i="0" u="none" strike="noStrike" dirty="0" err="1">
                <a:effectLst/>
                <a:latin typeface="+mj-lt"/>
              </a:rPr>
              <a:t>guvernul</a:t>
            </a:r>
            <a:r>
              <a:rPr lang="en-US" sz="1800" i="0" u="none" strike="noStrike" dirty="0">
                <a:effectLst/>
                <a:latin typeface="+mj-lt"/>
              </a:rPr>
              <a:t> SUA</a:t>
            </a:r>
            <a:r>
              <a:rPr lang="en-US" sz="1800" i="0" dirty="0">
                <a:effectLst/>
                <a:latin typeface="+mj-lt"/>
              </a:rPr>
              <a:t>.  </a:t>
            </a:r>
            <a:r>
              <a:rPr lang="en-US" sz="1800" i="0" dirty="0" err="1">
                <a:effectLst/>
                <a:latin typeface="+mj-lt"/>
              </a:rPr>
              <a:t>Acesta</a:t>
            </a:r>
            <a:r>
              <a:rPr lang="en-US" sz="1800" i="0" dirty="0">
                <a:effectLst/>
                <a:latin typeface="+mj-lt"/>
              </a:rPr>
              <a:t> </a:t>
            </a:r>
            <a:r>
              <a:rPr lang="en-US" sz="1800" i="0" dirty="0" err="1">
                <a:effectLst/>
                <a:latin typeface="+mj-lt"/>
              </a:rPr>
              <a:t>înlocuiește</a:t>
            </a:r>
            <a:r>
              <a:rPr lang="en-US" sz="1800" i="0" dirty="0">
                <a:effectLst/>
                <a:latin typeface="+mj-lt"/>
              </a:rPr>
              <a:t> </a:t>
            </a:r>
            <a:r>
              <a:rPr lang="en-US" sz="1800" dirty="0" err="1">
                <a:latin typeface="+mj-lt"/>
              </a:rPr>
              <a:t>Standardul</a:t>
            </a:r>
            <a:r>
              <a:rPr lang="en-US" sz="1800" dirty="0">
                <a:latin typeface="+mj-lt"/>
              </a:rPr>
              <a:t> de </a:t>
            </a:r>
            <a:r>
              <a:rPr lang="en-US" sz="1800" dirty="0" err="1">
                <a:latin typeface="+mj-lt"/>
              </a:rPr>
              <a:t>criptare</a:t>
            </a:r>
            <a:r>
              <a:rPr lang="en-US" sz="1800" dirty="0">
                <a:latin typeface="+mj-lt"/>
              </a:rPr>
              <a:t> a </a:t>
            </a:r>
            <a:r>
              <a:rPr lang="en-US" sz="1800" dirty="0" err="1">
                <a:latin typeface="+mj-lt"/>
              </a:rPr>
              <a:t>datelor</a:t>
            </a:r>
            <a:r>
              <a:rPr lang="en-US" sz="1800" i="0" u="none" strike="noStrike" dirty="0">
                <a:effectLst/>
                <a:latin typeface="+mj-lt"/>
              </a:rPr>
              <a:t> </a:t>
            </a:r>
            <a:r>
              <a:rPr lang="en-US" sz="1800" i="0" dirty="0">
                <a:effectLst/>
                <a:latin typeface="+mj-lt"/>
              </a:rPr>
              <a:t>(DES), care a </a:t>
            </a:r>
            <a:r>
              <a:rPr lang="en-US" sz="1800" i="0" dirty="0" err="1">
                <a:effectLst/>
                <a:latin typeface="+mj-lt"/>
              </a:rPr>
              <a:t>fost</a:t>
            </a:r>
            <a:r>
              <a:rPr lang="en-US" sz="1800" i="0" dirty="0">
                <a:effectLst/>
                <a:latin typeface="+mj-lt"/>
              </a:rPr>
              <a:t> </a:t>
            </a:r>
            <a:r>
              <a:rPr lang="en-US" sz="1800" i="0" dirty="0" err="1">
                <a:effectLst/>
                <a:latin typeface="+mj-lt"/>
              </a:rPr>
              <a:t>publicat</a:t>
            </a:r>
            <a:r>
              <a:rPr lang="en-US" sz="1800" i="0" dirty="0">
                <a:effectLst/>
                <a:latin typeface="+mj-lt"/>
              </a:rPr>
              <a:t> </a:t>
            </a:r>
            <a:r>
              <a:rPr lang="en-US" sz="1800" i="0" dirty="0" err="1">
                <a:effectLst/>
                <a:latin typeface="+mj-lt"/>
              </a:rPr>
              <a:t>în</a:t>
            </a:r>
            <a:r>
              <a:rPr lang="en-US" sz="1800" i="0" dirty="0">
                <a:effectLst/>
                <a:latin typeface="+mj-lt"/>
              </a:rPr>
              <a:t> 1977.  </a:t>
            </a:r>
            <a:r>
              <a:rPr lang="en-US" sz="1800" i="0" dirty="0" err="1">
                <a:effectLst/>
                <a:latin typeface="+mj-lt"/>
              </a:rPr>
              <a:t>Algoritmul</a:t>
            </a:r>
            <a:r>
              <a:rPr lang="en-US" sz="1800" i="0" dirty="0">
                <a:effectLst/>
                <a:latin typeface="+mj-lt"/>
              </a:rPr>
              <a:t> </a:t>
            </a:r>
            <a:r>
              <a:rPr lang="en-US" sz="1800" i="0" dirty="0" err="1">
                <a:effectLst/>
                <a:latin typeface="+mj-lt"/>
              </a:rPr>
              <a:t>descris</a:t>
            </a:r>
            <a:r>
              <a:rPr lang="en-US" sz="1800" i="0" dirty="0">
                <a:effectLst/>
                <a:latin typeface="+mj-lt"/>
              </a:rPr>
              <a:t> de AES </a:t>
            </a:r>
            <a:r>
              <a:rPr lang="en-US" sz="1800" i="0" dirty="0" err="1">
                <a:effectLst/>
                <a:latin typeface="+mj-lt"/>
              </a:rPr>
              <a:t>este</a:t>
            </a:r>
            <a:r>
              <a:rPr lang="en-US" sz="1800" i="0" dirty="0">
                <a:effectLst/>
                <a:latin typeface="+mj-lt"/>
              </a:rPr>
              <a:t> un </a:t>
            </a:r>
            <a:r>
              <a:rPr lang="en-US" sz="1800" dirty="0" err="1">
                <a:latin typeface="+mj-lt"/>
              </a:rPr>
              <a:t>algoritm</a:t>
            </a:r>
            <a:r>
              <a:rPr lang="en-US" sz="1800" dirty="0">
                <a:latin typeface="+mj-lt"/>
              </a:rPr>
              <a:t> cu </a:t>
            </a:r>
            <a:r>
              <a:rPr lang="en-US" sz="1800" dirty="0" err="1">
                <a:latin typeface="+mj-lt"/>
              </a:rPr>
              <a:t>cheie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simetrica</a:t>
            </a:r>
            <a:r>
              <a:rPr lang="en-US" sz="1800" i="0" dirty="0">
                <a:effectLst/>
                <a:latin typeface="+mj-lt"/>
              </a:rPr>
              <a:t>, </a:t>
            </a:r>
            <a:r>
              <a:rPr lang="en-US" sz="1800" i="0" dirty="0" err="1">
                <a:effectLst/>
                <a:latin typeface="+mj-lt"/>
              </a:rPr>
              <a:t>adică</a:t>
            </a:r>
            <a:r>
              <a:rPr lang="en-US" sz="1800" i="0" dirty="0">
                <a:effectLst/>
                <a:latin typeface="+mj-lt"/>
              </a:rPr>
              <a:t> </a:t>
            </a:r>
            <a:r>
              <a:rPr lang="en-US" sz="1800" i="0" dirty="0" err="1">
                <a:effectLst/>
                <a:latin typeface="+mj-lt"/>
              </a:rPr>
              <a:t>aceeasi</a:t>
            </a:r>
            <a:r>
              <a:rPr lang="en-US" sz="1800" i="0" dirty="0">
                <a:effectLst/>
                <a:latin typeface="+mj-lt"/>
              </a:rPr>
              <a:t> </a:t>
            </a:r>
            <a:r>
              <a:rPr lang="en-US" sz="1800" i="0" dirty="0" err="1">
                <a:effectLst/>
                <a:latin typeface="+mj-lt"/>
              </a:rPr>
              <a:t>cheie</a:t>
            </a:r>
            <a:r>
              <a:rPr lang="en-US" sz="1800" i="0" dirty="0">
                <a:effectLst/>
                <a:latin typeface="+mj-lt"/>
              </a:rPr>
              <a:t> </a:t>
            </a:r>
            <a:r>
              <a:rPr lang="en-US" sz="1800" i="0" dirty="0" err="1">
                <a:effectLst/>
                <a:latin typeface="+mj-lt"/>
              </a:rPr>
              <a:t>este</a:t>
            </a:r>
            <a:r>
              <a:rPr lang="en-US" sz="1800" i="0" dirty="0">
                <a:effectLst/>
                <a:latin typeface="+mj-lt"/>
              </a:rPr>
              <a:t> </a:t>
            </a:r>
            <a:r>
              <a:rPr lang="en-US" sz="1800" i="0" dirty="0" err="1">
                <a:effectLst/>
                <a:latin typeface="+mj-lt"/>
              </a:rPr>
              <a:t>utilizată</a:t>
            </a:r>
            <a:r>
              <a:rPr lang="en-US" sz="1800" i="0" dirty="0">
                <a:effectLst/>
                <a:latin typeface="+mj-lt"/>
              </a:rPr>
              <a:t> </a:t>
            </a:r>
            <a:r>
              <a:rPr lang="en-US" sz="1800" i="0" dirty="0" err="1">
                <a:effectLst/>
                <a:latin typeface="+mj-lt"/>
              </a:rPr>
              <a:t>atât</a:t>
            </a:r>
            <a:r>
              <a:rPr lang="en-US" sz="1800" i="0" dirty="0">
                <a:effectLst/>
                <a:latin typeface="+mj-lt"/>
              </a:rPr>
              <a:t> </a:t>
            </a:r>
            <a:r>
              <a:rPr lang="en-US" sz="1800" i="0" dirty="0" err="1">
                <a:effectLst/>
                <a:latin typeface="+mj-lt"/>
              </a:rPr>
              <a:t>pentru</a:t>
            </a:r>
            <a:r>
              <a:rPr lang="en-US" sz="1800" i="0" dirty="0">
                <a:effectLst/>
                <a:latin typeface="+mj-lt"/>
              </a:rPr>
              <a:t> </a:t>
            </a:r>
            <a:r>
              <a:rPr lang="en-US" sz="1800" i="0" dirty="0" err="1">
                <a:effectLst/>
                <a:latin typeface="+mj-lt"/>
              </a:rPr>
              <a:t>criptarea</a:t>
            </a:r>
            <a:r>
              <a:rPr lang="en-US" sz="1800" i="0" dirty="0">
                <a:effectLst/>
                <a:latin typeface="+mj-lt"/>
              </a:rPr>
              <a:t>, </a:t>
            </a:r>
            <a:r>
              <a:rPr lang="en-US" sz="1800" i="0" dirty="0" err="1">
                <a:effectLst/>
                <a:latin typeface="+mj-lt"/>
              </a:rPr>
              <a:t>cât</a:t>
            </a:r>
            <a:r>
              <a:rPr lang="en-US" sz="1800" i="0" dirty="0">
                <a:effectLst/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</a:t>
            </a:r>
            <a:r>
              <a:rPr lang="en-US" sz="1800" i="0" dirty="0" err="1">
                <a:effectLst/>
                <a:latin typeface="+mj-lt"/>
              </a:rPr>
              <a:t>i</a:t>
            </a:r>
            <a:r>
              <a:rPr lang="en-US" sz="1800" i="0" dirty="0">
                <a:effectLst/>
                <a:latin typeface="+mj-lt"/>
              </a:rPr>
              <a:t> </a:t>
            </a:r>
            <a:r>
              <a:rPr lang="en-US" sz="1800" i="0" dirty="0" err="1">
                <a:effectLst/>
                <a:latin typeface="+mj-lt"/>
              </a:rPr>
              <a:t>pentru</a:t>
            </a:r>
            <a:r>
              <a:rPr lang="en-US" sz="1800" i="0" dirty="0">
                <a:effectLst/>
                <a:latin typeface="+mj-lt"/>
              </a:rPr>
              <a:t> </a:t>
            </a:r>
            <a:r>
              <a:rPr lang="en-US" sz="1800" i="0" dirty="0" err="1">
                <a:effectLst/>
                <a:latin typeface="+mj-lt"/>
              </a:rPr>
              <a:t>decriptarea</a:t>
            </a:r>
            <a:r>
              <a:rPr lang="en-US" sz="1800" i="0" dirty="0">
                <a:effectLst/>
                <a:latin typeface="+mj-lt"/>
              </a:rPr>
              <a:t> </a:t>
            </a:r>
            <a:r>
              <a:rPr lang="en-US" sz="1800" i="0" dirty="0" err="1">
                <a:effectLst/>
                <a:latin typeface="+mj-lt"/>
              </a:rPr>
              <a:t>datelor</a:t>
            </a:r>
            <a:r>
              <a:rPr lang="en-US" i="0" dirty="0">
                <a:effectLst/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065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EAC76CD-0B6E-23BA-71D3-3BAFC52C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973282"/>
            <a:ext cx="9418320" cy="10079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/>
              <a:t>AES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tăText 3">
            <a:extLst>
              <a:ext uri="{FF2B5EF4-FFF2-40B4-BE49-F238E27FC236}">
                <a16:creationId xmlns:a16="http://schemas.microsoft.com/office/drawing/2014/main" id="{EEA8B8A9-EA1B-4433-3439-C437C97D6DC0}"/>
              </a:ext>
            </a:extLst>
          </p:cNvPr>
          <p:cNvSpPr txBox="1"/>
          <p:nvPr/>
        </p:nvSpPr>
        <p:spPr>
          <a:xfrm>
            <a:off x="1527464" y="2191399"/>
            <a:ext cx="85066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Atât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criptare</a:t>
            </a:r>
            <a:r>
              <a:rPr lang="en-US" sz="1800" dirty="0"/>
              <a:t> </a:t>
            </a:r>
            <a:r>
              <a:rPr lang="en-US" sz="1800" dirty="0" err="1"/>
              <a:t>cât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decriptare</a:t>
            </a:r>
            <a:r>
              <a:rPr lang="en-US" sz="1800" dirty="0"/>
              <a:t>, </a:t>
            </a:r>
            <a:r>
              <a:rPr lang="en-US" sz="1800" dirty="0" err="1"/>
              <a:t>algoritmul</a:t>
            </a:r>
            <a:r>
              <a:rPr lang="en-US" sz="1800" dirty="0"/>
              <a:t> AES </a:t>
            </a:r>
            <a:r>
              <a:rPr lang="en-US" sz="1800" dirty="0" err="1"/>
              <a:t>utilizează</a:t>
            </a:r>
            <a:r>
              <a:rPr lang="en-US" sz="1800" dirty="0"/>
              <a:t> un </a:t>
            </a:r>
            <a:r>
              <a:rPr lang="en-US" sz="1800" dirty="0" err="1"/>
              <a:t>număr</a:t>
            </a:r>
            <a:r>
              <a:rPr lang="en-US" sz="1800" dirty="0"/>
              <a:t> </a:t>
            </a:r>
            <a:r>
              <a:rPr lang="en-US" sz="1800" dirty="0" err="1"/>
              <a:t>precizat</a:t>
            </a:r>
            <a:r>
              <a:rPr lang="en-US" sz="1800" dirty="0"/>
              <a:t> de </a:t>
            </a:r>
            <a:r>
              <a:rPr lang="en-US" sz="1800" dirty="0" err="1"/>
              <a:t>runde</a:t>
            </a:r>
            <a:r>
              <a:rPr lang="en-US" sz="1800" dirty="0"/>
              <a:t>. </a:t>
            </a:r>
            <a:r>
              <a:rPr lang="en-US" sz="1800" dirty="0" err="1"/>
              <a:t>Fiecare</a:t>
            </a:r>
            <a:r>
              <a:rPr lang="en-US" sz="1800" dirty="0"/>
              <a:t> </a:t>
            </a:r>
            <a:r>
              <a:rPr lang="en-US" sz="1800" dirty="0" err="1"/>
              <a:t>rundă</a:t>
            </a:r>
            <a:r>
              <a:rPr lang="en-US" sz="1800" dirty="0"/>
              <a:t> are la </a:t>
            </a:r>
            <a:r>
              <a:rPr lang="en-US" sz="1800" dirty="0" err="1"/>
              <a:t>intrare</a:t>
            </a:r>
            <a:r>
              <a:rPr lang="en-US" sz="1800" dirty="0"/>
              <a:t> o stare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folosește</a:t>
            </a:r>
            <a:r>
              <a:rPr lang="en-US" sz="1800" dirty="0"/>
              <a:t> </a:t>
            </a:r>
            <a:r>
              <a:rPr lang="en-US" sz="1800" dirty="0" err="1"/>
              <a:t>ocheie</a:t>
            </a:r>
            <a:r>
              <a:rPr lang="en-US" sz="1800" dirty="0"/>
              <a:t> de </a:t>
            </a:r>
            <a:r>
              <a:rPr lang="en-US" sz="1800" dirty="0" err="1"/>
              <a:t>rundă</a:t>
            </a:r>
            <a:r>
              <a:rPr lang="en-US" sz="1800" dirty="0"/>
              <a:t>. Cu </a:t>
            </a:r>
            <a:r>
              <a:rPr lang="en-US" sz="1800" dirty="0" err="1"/>
              <a:t>excepția</a:t>
            </a:r>
            <a:r>
              <a:rPr lang="en-US" sz="1800" dirty="0"/>
              <a:t> </a:t>
            </a:r>
            <a:r>
              <a:rPr lang="en-US" sz="1800" dirty="0" err="1"/>
              <a:t>rundei</a:t>
            </a:r>
            <a:r>
              <a:rPr lang="en-US" sz="1800" dirty="0"/>
              <a:t> finale, o </a:t>
            </a:r>
            <a:r>
              <a:rPr lang="en-US" sz="1800" dirty="0" err="1"/>
              <a:t>rundă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formată</a:t>
            </a:r>
            <a:r>
              <a:rPr lang="en-US" sz="1800" dirty="0"/>
              <a:t> din </a:t>
            </a:r>
            <a:r>
              <a:rPr lang="en-US" sz="1800" dirty="0" err="1"/>
              <a:t>patru</a:t>
            </a:r>
            <a:r>
              <a:rPr lang="en-US" sz="1800" dirty="0"/>
              <a:t> </a:t>
            </a:r>
            <a:r>
              <a:rPr lang="en-US" sz="1800" dirty="0" err="1"/>
              <a:t>transformări</a:t>
            </a:r>
            <a:r>
              <a:rPr lang="en-US" sz="1800" dirty="0"/>
              <a:t> </a:t>
            </a:r>
            <a:r>
              <a:rPr lang="en-US" sz="1800" dirty="0" err="1"/>
              <a:t>realizate</a:t>
            </a:r>
            <a:r>
              <a:rPr lang="en-US" sz="1800" dirty="0"/>
              <a:t> pe octet:</a:t>
            </a:r>
          </a:p>
          <a:p>
            <a:pPr algn="ctr"/>
            <a:endParaRPr lang="en-US" sz="1800" dirty="0"/>
          </a:p>
          <a:p>
            <a:pPr marL="400050" indent="-400050" algn="ctr">
              <a:buFont typeface="+mj-lt"/>
              <a:buAutoNum type="romanUcPeriod"/>
            </a:pPr>
            <a:r>
              <a:rPr lang="en-US" sz="1800" dirty="0"/>
              <a:t>	 </a:t>
            </a:r>
            <a:r>
              <a:rPr lang="en-US" sz="1800" dirty="0" err="1"/>
              <a:t>substituţie</a:t>
            </a:r>
            <a:r>
              <a:rPr lang="en-US" sz="1800" dirty="0"/>
              <a:t>, </a:t>
            </a:r>
            <a:r>
              <a:rPr lang="en-US" sz="1800" dirty="0" err="1"/>
              <a:t>utilizând</a:t>
            </a:r>
            <a:r>
              <a:rPr lang="en-US" sz="1800" dirty="0"/>
              <a:t> </a:t>
            </a:r>
            <a:r>
              <a:rPr lang="en-US" sz="1800" dirty="0" err="1"/>
              <a:t>cutii</a:t>
            </a:r>
            <a:r>
              <a:rPr lang="en-US" sz="1800" dirty="0"/>
              <a:t> S; </a:t>
            </a:r>
            <a:r>
              <a:rPr lang="en-US" sz="1800" dirty="0" err="1"/>
              <a:t>ByteSub</a:t>
            </a:r>
            <a:r>
              <a:rPr lang="en-US" sz="1800" dirty="0"/>
              <a:t>(Stare);</a:t>
            </a:r>
          </a:p>
          <a:p>
            <a:pPr marL="400050" indent="-400050" algn="ctr">
              <a:buFont typeface="+mj-lt"/>
              <a:buAutoNum type="romanUcPeriod"/>
            </a:pPr>
            <a:r>
              <a:rPr lang="en-US" sz="1800" dirty="0"/>
              <a:t>	 </a:t>
            </a:r>
            <a:r>
              <a:rPr lang="en-US" sz="1800" dirty="0" err="1"/>
              <a:t>rotaţia</a:t>
            </a:r>
            <a:r>
              <a:rPr lang="en-US" sz="1800" dirty="0"/>
              <a:t> </a:t>
            </a:r>
            <a:r>
              <a:rPr lang="en-US" sz="1800" dirty="0" err="1"/>
              <a:t>aplicată</a:t>
            </a:r>
            <a:r>
              <a:rPr lang="en-US" sz="1800" dirty="0"/>
              <a:t> </a:t>
            </a:r>
            <a:r>
              <a:rPr lang="en-US" sz="1800" dirty="0" err="1"/>
              <a:t>asupra</a:t>
            </a:r>
            <a:r>
              <a:rPr lang="en-US" sz="1800" dirty="0"/>
              <a:t> </a:t>
            </a:r>
            <a:r>
              <a:rPr lang="en-US" sz="1800" dirty="0" err="1"/>
              <a:t>liniilor</a:t>
            </a:r>
            <a:r>
              <a:rPr lang="en-US" sz="1800" dirty="0"/>
              <a:t> </a:t>
            </a:r>
            <a:r>
              <a:rPr lang="en-US" sz="1800" dirty="0" err="1"/>
              <a:t>tabloului</a:t>
            </a:r>
            <a:r>
              <a:rPr lang="en-US" sz="1800" dirty="0"/>
              <a:t> de stare; </a:t>
            </a:r>
            <a:r>
              <a:rPr lang="en-US" sz="1800" dirty="0" err="1"/>
              <a:t>ShiftRow</a:t>
            </a:r>
            <a:r>
              <a:rPr lang="en-US" sz="1800" dirty="0"/>
              <a:t>(Stare);</a:t>
            </a:r>
          </a:p>
          <a:p>
            <a:pPr marL="400050" indent="-400050" algn="ctr">
              <a:buFont typeface="+mj-lt"/>
              <a:buAutoNum type="romanUcPeriod"/>
            </a:pPr>
            <a:r>
              <a:rPr lang="en-US" sz="1800" dirty="0"/>
              <a:t>	 </a:t>
            </a:r>
            <a:r>
              <a:rPr lang="en-US" sz="1800" dirty="0" err="1"/>
              <a:t>combinarea</a:t>
            </a:r>
            <a:r>
              <a:rPr lang="en-US" sz="1800" dirty="0"/>
              <a:t> </a:t>
            </a:r>
            <a:r>
              <a:rPr lang="en-US" sz="1800" dirty="0" err="1"/>
              <a:t>datelor</a:t>
            </a:r>
            <a:r>
              <a:rPr lang="en-US" sz="1800" dirty="0"/>
              <a:t> din </a:t>
            </a:r>
            <a:r>
              <a:rPr lang="en-US" sz="1800" dirty="0" err="1"/>
              <a:t>fiecare</a:t>
            </a:r>
            <a:r>
              <a:rPr lang="en-US" sz="1800" dirty="0"/>
              <a:t> </a:t>
            </a:r>
            <a:r>
              <a:rPr lang="en-US" sz="1800" dirty="0" err="1"/>
              <a:t>coloană</a:t>
            </a:r>
            <a:r>
              <a:rPr lang="en-US" sz="1800" dirty="0"/>
              <a:t> a </a:t>
            </a:r>
            <a:r>
              <a:rPr lang="en-US" sz="1800" dirty="0" err="1"/>
              <a:t>stării</a:t>
            </a:r>
            <a:r>
              <a:rPr lang="en-US" sz="1800" dirty="0"/>
              <a:t>; </a:t>
            </a:r>
            <a:r>
              <a:rPr lang="en-US" sz="1800" dirty="0" err="1"/>
              <a:t>MixColumn</a:t>
            </a:r>
            <a:r>
              <a:rPr lang="en-US" sz="1800" dirty="0"/>
              <a:t>(Stare);</a:t>
            </a:r>
          </a:p>
          <a:p>
            <a:pPr marL="400050" indent="-400050" algn="ctr">
              <a:buFont typeface="+mj-lt"/>
              <a:buAutoNum type="romanUcPeriod"/>
            </a:pPr>
            <a:r>
              <a:rPr lang="en-US" sz="1800" dirty="0"/>
              <a:t>	 </a:t>
            </a:r>
            <a:r>
              <a:rPr lang="en-US" sz="1800" dirty="0" err="1"/>
              <a:t>adunarea</a:t>
            </a:r>
            <a:r>
              <a:rPr lang="en-US" sz="1800" dirty="0"/>
              <a:t> </a:t>
            </a:r>
            <a:r>
              <a:rPr lang="en-US" sz="1800" dirty="0" err="1"/>
              <a:t>unei</a:t>
            </a:r>
            <a:r>
              <a:rPr lang="en-US" sz="1800" dirty="0"/>
              <a:t> </a:t>
            </a:r>
            <a:r>
              <a:rPr lang="en-US" sz="1800" dirty="0" err="1"/>
              <a:t>subchei</a:t>
            </a:r>
            <a:r>
              <a:rPr lang="en-US" sz="1800" dirty="0"/>
              <a:t> </a:t>
            </a:r>
            <a:r>
              <a:rPr lang="en-US" sz="1800" dirty="0" err="1"/>
              <a:t>dependente</a:t>
            </a:r>
            <a:r>
              <a:rPr lang="en-US" sz="1800" dirty="0"/>
              <a:t> de </a:t>
            </a:r>
            <a:r>
              <a:rPr lang="en-US" sz="1800" dirty="0" err="1"/>
              <a:t>rundă</a:t>
            </a:r>
            <a:r>
              <a:rPr lang="en-US" sz="1800" dirty="0"/>
              <a:t>; </a:t>
            </a:r>
            <a:r>
              <a:rPr lang="en-US" sz="1800" dirty="0" err="1"/>
              <a:t>AddRoundKey</a:t>
            </a:r>
            <a:r>
              <a:rPr lang="en-US" sz="1800" dirty="0"/>
              <a:t>(Stare, </a:t>
            </a:r>
            <a:r>
              <a:rPr lang="en-US" sz="1800" dirty="0" err="1"/>
              <a:t>Cheie</a:t>
            </a:r>
            <a:r>
              <a:rPr lang="en-US" sz="1800" dirty="0"/>
              <a:t>).</a:t>
            </a:r>
          </a:p>
          <a:p>
            <a:pPr marL="400050" indent="-400050" algn="ctr">
              <a:buFont typeface="+mj-lt"/>
              <a:buAutoNum type="romanUcPeriod"/>
            </a:pPr>
            <a:endParaRPr lang="en-US" sz="1800" dirty="0"/>
          </a:p>
          <a:p>
            <a:pPr algn="ctr"/>
            <a:r>
              <a:rPr lang="en-US" sz="1800" dirty="0"/>
              <a:t>Cele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multe</a:t>
            </a:r>
            <a:r>
              <a:rPr lang="en-US" sz="1800" dirty="0"/>
              <a:t> </a:t>
            </a:r>
            <a:r>
              <a:rPr lang="en-US" sz="1800" dirty="0" err="1"/>
              <a:t>calcule</a:t>
            </a:r>
            <a:r>
              <a:rPr lang="en-US" sz="1800" dirty="0"/>
              <a:t> sunt </a:t>
            </a:r>
            <a:r>
              <a:rPr lang="en-US" sz="1800" dirty="0" err="1"/>
              <a:t>făcute</a:t>
            </a:r>
            <a:r>
              <a:rPr lang="en-US" sz="1800" dirty="0"/>
              <a:t> </a:t>
            </a:r>
            <a:r>
              <a:rPr lang="en-US" sz="1800" dirty="0" err="1"/>
              <a:t>într</a:t>
            </a:r>
            <a:r>
              <a:rPr lang="en-US" sz="1800" dirty="0"/>
              <a:t>-un </a:t>
            </a:r>
            <a:r>
              <a:rPr lang="en-US" sz="1800" dirty="0" err="1"/>
              <a:t>câmp</a:t>
            </a:r>
            <a:r>
              <a:rPr lang="en-US" sz="1800" dirty="0"/>
              <a:t> </a:t>
            </a:r>
            <a:r>
              <a:rPr lang="en-US" sz="1800" dirty="0" err="1"/>
              <a:t>finit</a:t>
            </a:r>
            <a:r>
              <a:rPr lang="en-US" sz="1800" dirty="0"/>
              <a:t> </a:t>
            </a:r>
            <a:r>
              <a:rPr lang="en-US" sz="1800" dirty="0" err="1"/>
              <a:t>special,numit</a:t>
            </a:r>
            <a:r>
              <a:rPr lang="en-US" sz="1800" dirty="0"/>
              <a:t> </a:t>
            </a:r>
            <a:r>
              <a:rPr lang="en-US" sz="1800" dirty="0" err="1"/>
              <a:t>câmp</a:t>
            </a:r>
            <a:r>
              <a:rPr lang="en-US" sz="1800" dirty="0"/>
              <a:t> Galois </a:t>
            </a:r>
            <a:r>
              <a:rPr lang="en-US" sz="1800" dirty="0" err="1"/>
              <a:t>şi</a:t>
            </a:r>
            <a:r>
              <a:rPr lang="en-US" sz="1800" dirty="0"/>
              <a:t> </a:t>
            </a:r>
            <a:r>
              <a:rPr lang="en-US" sz="1800" dirty="0" err="1"/>
              <a:t>notat</a:t>
            </a:r>
            <a:r>
              <a:rPr lang="en-US" sz="1800" dirty="0"/>
              <a:t> GF(28).</a:t>
            </a:r>
          </a:p>
        </p:txBody>
      </p:sp>
    </p:spTree>
    <p:extLst>
      <p:ext uri="{BB962C8B-B14F-4D97-AF65-F5344CB8AC3E}">
        <p14:creationId xmlns:p14="http://schemas.microsoft.com/office/powerpoint/2010/main" val="1968573443"/>
      </p:ext>
    </p:extLst>
  </p:cSld>
  <p:clrMapOvr>
    <a:masterClrMapping/>
  </p:clrMapOvr>
</p:sld>
</file>

<file path=ppt/theme/theme1.xml><?xml version="1.0" encoding="utf-8"?>
<a:theme xmlns:a="http://schemas.openxmlformats.org/drawingml/2006/main" name="Vizualizare">
  <a:themeElements>
    <a:clrScheme name="Vizualizar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zualizar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zualizar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TM03457515[[fn=Vizualizare]]</Template>
  <TotalTime>48</TotalTime>
  <Words>854</Words>
  <Application>Microsoft Office PowerPoint</Application>
  <PresentationFormat>Ecran lat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Vizualizare</vt:lpstr>
      <vt:lpstr>Securitate si criptografie</vt:lpstr>
      <vt:lpstr>Algoritmul cu cheie publica RSA</vt:lpstr>
      <vt:lpstr>Dezavantaje ale algoritmului RSA</vt:lpstr>
      <vt:lpstr>Prezentare PowerPoint</vt:lpstr>
      <vt:lpstr>Generarea cheilor</vt:lpstr>
      <vt:lpstr>Algoritmul de criptare</vt:lpstr>
      <vt:lpstr>Algoritmul de descriptare</vt:lpstr>
      <vt:lpstr>Algoritmul AES</vt:lpstr>
      <vt:lpstr>AES</vt:lpstr>
      <vt:lpstr>Avantajele AES</vt:lpstr>
      <vt:lpstr>Limitarile algoritmului AES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Securitate si criptografie</dc:title>
  <dc:creator>Alex Macrescu</dc:creator>
  <cp:lastModifiedBy>Alex Macrescu</cp:lastModifiedBy>
  <cp:revision>5</cp:revision>
  <dcterms:created xsi:type="dcterms:W3CDTF">2022-05-24T13:26:33Z</dcterms:created>
  <dcterms:modified xsi:type="dcterms:W3CDTF">2022-05-24T14:14:33Z</dcterms:modified>
</cp:coreProperties>
</file>