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Montserrat SemiBold"/>
      <p:regular r:id="rId30"/>
      <p:bold r:id="rId31"/>
      <p:italic r:id="rId32"/>
      <p:boldItalic r:id="rId33"/>
    </p:embeddedFont>
    <p:embeddedFont>
      <p:font typeface="Montserrat"/>
      <p:regular r:id="rId34"/>
      <p:bold r:id="rId35"/>
      <p:italic r:id="rId36"/>
      <p:boldItalic r:id="rId37"/>
    </p:embeddedFont>
    <p:embeddedFont>
      <p:font typeface="Frank Ruhl Libre"/>
      <p:regular r:id="rId38"/>
      <p:bold r:id="rId39"/>
    </p:embeddedFont>
    <p:embeddedFont>
      <p:font typeface="Montserrat ExtraBold"/>
      <p:bold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ExtraBold-bold.fntdata"/><Relationship Id="rId20" Type="http://schemas.openxmlformats.org/officeDocument/2006/relationships/slide" Target="slides/slide15.xml"/><Relationship Id="rId41" Type="http://schemas.openxmlformats.org/officeDocument/2006/relationships/font" Target="fonts/MontserratExtraBold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SemiBold-bold.fntdata"/><Relationship Id="rId30" Type="http://schemas.openxmlformats.org/officeDocument/2006/relationships/font" Target="fonts/MontserratSemiBold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SemiBold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SemiBold-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-bold.fntdata"/><Relationship Id="rId12" Type="http://schemas.openxmlformats.org/officeDocument/2006/relationships/slide" Target="slides/slide7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2.xml"/><Relationship Id="rId39" Type="http://schemas.openxmlformats.org/officeDocument/2006/relationships/font" Target="fonts/FrankRuhlLibre-bold.fntdata"/><Relationship Id="rId16" Type="http://schemas.openxmlformats.org/officeDocument/2006/relationships/slide" Target="slides/slide11.xml"/><Relationship Id="rId38" Type="http://schemas.openxmlformats.org/officeDocument/2006/relationships/font" Target="fonts/FrankRuhlLibre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89f11c4f3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89f11c4f3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89f11c4f3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89f11c4f3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89f11c4f3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89f11c4f3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89f11c4f3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89f11c4f3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89f11c4f3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89f11c4f3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89f11c4f3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89f11c4f3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89f11c4f3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89f11c4f3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89f11c4f3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89f11c4f3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89f11c4f3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89f11c4f3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89f11c4f3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89f11c4f3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06743487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06743487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89f11c4f3f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89f11c4f3f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89f11c4f3f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89f11c4f3f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89f11c4f3f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89f11c4f3f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89f11c4f3f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89f11c4f3f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89f11c4f3f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89f11c4f3f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89f11c4f3f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89f11c4f3f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06743487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06743487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9f11c4f3f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89f11c4f3f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89f11c4f3f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89f11c4f3f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89f11c4f3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89f11c4f3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88eed7d3d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88eed7d3d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89f11c4f3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89f11c4f3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jpg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jpg"/><Relationship Id="rId3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bg>
      <p:bgPr>
        <a:solidFill>
          <a:srgbClr val="220337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7363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title"/>
          </p:nvPr>
        </p:nvSpPr>
        <p:spPr>
          <a:xfrm>
            <a:off x="904850" y="1253682"/>
            <a:ext cx="7333800" cy="15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2496200" y="4275729"/>
            <a:ext cx="4151400" cy="3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●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92100" lvl="1" marL="9144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○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indent="-292100" lvl="2" marL="13716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■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indent="-292100" lvl="3" marL="18288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●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indent="-292100" lvl="4" marL="22860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○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indent="-292100" lvl="5" marL="27432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■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indent="-292100" lvl="6" marL="32004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●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indent="-292100" lvl="7" marL="36576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○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indent="-292100" lvl="8" marL="41148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■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2496200" y="2791614"/>
            <a:ext cx="4151400" cy="7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63" name="Google Shape;6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1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11"/>
          <p:cNvSpPr txBox="1"/>
          <p:nvPr>
            <p:ph type="title"/>
          </p:nvPr>
        </p:nvSpPr>
        <p:spPr>
          <a:xfrm>
            <a:off x="311700" y="3619355"/>
            <a:ext cx="45117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None/>
              <a:defRPr b="0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66" name="Google Shape;66;p11"/>
          <p:cNvPicPr preferRelativeResize="0"/>
          <p:nvPr/>
        </p:nvPicPr>
        <p:blipFill rotWithShape="1">
          <a:blip r:embed="rId3">
            <a:alphaModFix/>
          </a:blip>
          <a:srcRect b="0" l="0" r="0"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65" y="0"/>
            <a:ext cx="913607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2"/>
          <p:cNvSpPr txBox="1"/>
          <p:nvPr>
            <p:ph hasCustomPrompt="1" type="title"/>
          </p:nvPr>
        </p:nvSpPr>
        <p:spPr>
          <a:xfrm>
            <a:off x="311700" y="606575"/>
            <a:ext cx="8520600" cy="16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3000"/>
              <a:buNone/>
              <a:defRPr sz="13000">
                <a:solidFill>
                  <a:srgbClr val="57068C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>
            <a:off x="3007950" y="3094875"/>
            <a:ext cx="3128100" cy="11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pic>
        <p:nvPicPr>
          <p:cNvPr descr=" " id="71" name="Google Shape;7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2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2"/>
          <p:cNvSpPr txBox="1"/>
          <p:nvPr>
            <p:ph idx="2" type="subTitle"/>
          </p:nvPr>
        </p:nvSpPr>
        <p:spPr>
          <a:xfrm>
            <a:off x="1429500" y="2353776"/>
            <a:ext cx="6285000" cy="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accent1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Text">
  <p:cSld name="CUSTOM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7" cy="51435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6" name="Google Shape;7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3"/>
          <p:cNvSpPr txBox="1"/>
          <p:nvPr>
            <p:ph type="title"/>
          </p:nvPr>
        </p:nvSpPr>
        <p:spPr>
          <a:xfrm>
            <a:off x="4969800" y="1412750"/>
            <a:ext cx="3766800" cy="137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None/>
              <a:defRPr>
                <a:solidFill>
                  <a:srgbClr val="57068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4969675" y="2901150"/>
            <a:ext cx="3766800" cy="13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">
  <p:cSld name="CUSTOM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81" name="Google Shape;8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4"/>
          <p:cNvSpPr txBox="1"/>
          <p:nvPr>
            <p:ph type="title"/>
          </p:nvPr>
        </p:nvSpPr>
        <p:spPr>
          <a:xfrm>
            <a:off x="311700" y="587975"/>
            <a:ext cx="36108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000"/>
              <a:buNone/>
              <a:defRPr sz="4000">
                <a:solidFill>
                  <a:srgbClr val="57068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311700" y="1836175"/>
            <a:ext cx="3610800" cy="24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14"/>
          <p:cNvSpPr txBox="1"/>
          <p:nvPr/>
        </p:nvSpPr>
        <p:spPr>
          <a:xfrm>
            <a:off x="5958050" y="683000"/>
            <a:ext cx="27786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4"/>
          <p:cNvSpPr txBox="1"/>
          <p:nvPr>
            <p:ph idx="2" type="body"/>
          </p:nvPr>
        </p:nvSpPr>
        <p:spPr>
          <a:xfrm>
            <a:off x="5824575" y="683050"/>
            <a:ext cx="2911800" cy="109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600"/>
              </a:spcBef>
              <a:spcAft>
                <a:spcPts val="6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87" name="Google Shape;87;p14"/>
          <p:cNvSpPr txBox="1"/>
          <p:nvPr>
            <p:ph idx="3" type="body"/>
          </p:nvPr>
        </p:nvSpPr>
        <p:spPr>
          <a:xfrm>
            <a:off x="5824575" y="1931875"/>
            <a:ext cx="2911800" cy="109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600"/>
              </a:spcBef>
              <a:spcAft>
                <a:spcPts val="6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88" name="Google Shape;88;p14"/>
          <p:cNvSpPr txBox="1"/>
          <p:nvPr>
            <p:ph idx="4" type="body"/>
          </p:nvPr>
        </p:nvSpPr>
        <p:spPr>
          <a:xfrm>
            <a:off x="5824575" y="3180700"/>
            <a:ext cx="2911800" cy="109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600"/>
              </a:spcBef>
              <a:spcAft>
                <a:spcPts val="600"/>
              </a:spcAft>
              <a:buSzPts val="1000"/>
              <a:buChar char="■"/>
              <a:defRPr sz="1000"/>
            </a:lvl9pPr>
          </a:lstStyle>
          <a:p/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 b="0" l="0" r="0"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  <p15:guide id="2" orient="horz" pos="4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2">
    <p:bg>
      <p:bgPr>
        <a:solidFill>
          <a:srgbClr val="220337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92" name="Google Shape;9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5"/>
          <p:cNvSpPr txBox="1"/>
          <p:nvPr>
            <p:ph type="title"/>
          </p:nvPr>
        </p:nvSpPr>
        <p:spPr>
          <a:xfrm>
            <a:off x="904850" y="1264532"/>
            <a:ext cx="6710700" cy="15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1" type="subTitle"/>
          </p:nvPr>
        </p:nvSpPr>
        <p:spPr>
          <a:xfrm>
            <a:off x="974919" y="3029082"/>
            <a:ext cx="37152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pic>
        <p:nvPicPr>
          <p:cNvPr descr=" " id="96" name="Google Shape;9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3">
    <p:bg>
      <p:bgPr>
        <a:solidFill>
          <a:schemeClr val="lt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2802" y="-34225"/>
            <a:ext cx="9269596" cy="5180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6"/>
          <p:cNvSpPr txBox="1"/>
          <p:nvPr>
            <p:ph type="title"/>
          </p:nvPr>
        </p:nvSpPr>
        <p:spPr>
          <a:xfrm>
            <a:off x="592275" y="522825"/>
            <a:ext cx="8144400" cy="3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folio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103" name="Google Shape;10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1_1_1_1">
    <p:bg>
      <p:bgPr>
        <a:solidFill>
          <a:srgbClr val="220337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b="367" l="308" r="327" t="357"/>
          <a:stretch/>
        </p:blipFill>
        <p:spPr>
          <a:xfrm>
            <a:off x="0" y="250"/>
            <a:ext cx="914399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w York University logo" id="16" name="Google Shape;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7363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type="title"/>
          </p:nvPr>
        </p:nvSpPr>
        <p:spPr>
          <a:xfrm>
            <a:off x="904850" y="1253682"/>
            <a:ext cx="7333800" cy="15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2496200" y="4275729"/>
            <a:ext cx="4151400" cy="3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●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921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○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indent="-2921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■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indent="-2921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●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indent="-2921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○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indent="-2921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■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indent="-2921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●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indent="-2921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○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indent="-292100" lvl="8" marL="4114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■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2" type="subTitle"/>
          </p:nvPr>
        </p:nvSpPr>
        <p:spPr>
          <a:xfrm>
            <a:off x="2496200" y="2791614"/>
            <a:ext cx="4151400" cy="7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type="title"/>
          </p:nvPr>
        </p:nvSpPr>
        <p:spPr>
          <a:xfrm>
            <a:off x="1506000" y="1385509"/>
            <a:ext cx="6131700" cy="163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2462575" y="2959018"/>
            <a:ext cx="4218600" cy="7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/>
        </p:nvSpPr>
        <p:spPr>
          <a:xfrm>
            <a:off x="4583948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 " id="26" name="Google Shape;2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587975"/>
            <a:ext cx="65511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800"/>
              <a:buNone/>
              <a:defRPr sz="4800">
                <a:solidFill>
                  <a:srgbClr val="57068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448400"/>
            <a:ext cx="6551100" cy="22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9" name="Google Shape;29;p5"/>
          <p:cNvPicPr preferRelativeResize="0"/>
          <p:nvPr/>
        </p:nvPicPr>
        <p:blipFill rotWithShape="1">
          <a:blip r:embed="rId3">
            <a:alphaModFix/>
          </a:blip>
          <a:srcRect b="0" l="0" r="0"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587970"/>
            <a:ext cx="4945500" cy="11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800"/>
              <a:buNone/>
              <a:defRPr sz="4800"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311700" y="2467949"/>
            <a:ext cx="3999900" cy="18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4619925" y="2467949"/>
            <a:ext cx="3999900" cy="18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descr=" " id="34" name="Google Shape;3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" name="Google Shape;36;p6"/>
          <p:cNvSpPr txBox="1"/>
          <p:nvPr>
            <p:ph idx="3" type="subTitle"/>
          </p:nvPr>
        </p:nvSpPr>
        <p:spPr>
          <a:xfrm>
            <a:off x="311700" y="2054620"/>
            <a:ext cx="39999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4" type="subTitle"/>
          </p:nvPr>
        </p:nvSpPr>
        <p:spPr>
          <a:xfrm>
            <a:off x="4619925" y="2054620"/>
            <a:ext cx="39999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pic>
        <p:nvPicPr>
          <p:cNvPr id="38" name="Google Shape;38;p6"/>
          <p:cNvPicPr preferRelativeResize="0"/>
          <p:nvPr/>
        </p:nvPicPr>
        <p:blipFill rotWithShape="1">
          <a:blip r:embed="rId3">
            <a:alphaModFix/>
          </a:blip>
          <a:srcRect b="0" l="0" r="0"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None/>
              <a:defRPr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descr=" " id="41" name="Google Shape;4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" name="Google Shape;43;p7"/>
          <p:cNvPicPr preferRelativeResize="0"/>
          <p:nvPr/>
        </p:nvPicPr>
        <p:blipFill rotWithShape="1">
          <a:blip r:embed="rId3">
            <a:alphaModFix/>
          </a:blip>
          <a:srcRect b="0" l="0" r="0"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708000"/>
            <a:ext cx="3132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2400"/>
              <a:buNone/>
              <a:defRPr sz="2400"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542000"/>
            <a:ext cx="3054600" cy="28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descr=" " id="47" name="Google Shape;4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3">
            <a:alphaModFix/>
          </a:blip>
          <a:srcRect b="0" l="0" r="0"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1772975" y="528144"/>
            <a:ext cx="5597700" cy="247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5600"/>
              <a:buNone/>
              <a:defRPr sz="5600">
                <a:solidFill>
                  <a:srgbClr val="57068C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descr=" " id="52" name="Google Shape;5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2120250" y="2660325"/>
            <a:ext cx="4903500" cy="16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 " id="56" name="Google Shape;56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0"/>
          <p:cNvSpPr txBox="1"/>
          <p:nvPr>
            <p:ph type="title"/>
          </p:nvPr>
        </p:nvSpPr>
        <p:spPr>
          <a:xfrm>
            <a:off x="294375" y="1233175"/>
            <a:ext cx="40791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None/>
              <a:defRPr sz="3600"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8" name="Google Shape;58;p10"/>
          <p:cNvSpPr txBox="1"/>
          <p:nvPr>
            <p:ph idx="1" type="subTitle"/>
          </p:nvPr>
        </p:nvSpPr>
        <p:spPr>
          <a:xfrm>
            <a:off x="294375" y="2803075"/>
            <a:ext cx="36168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6ABA"/>
              </a:buClr>
              <a:buSzPts val="1800"/>
              <a:buNone/>
              <a:defRPr>
                <a:solidFill>
                  <a:srgbClr val="9A6ABA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Google Shape;59;p10"/>
          <p:cNvSpPr txBox="1"/>
          <p:nvPr>
            <p:ph idx="2" type="body"/>
          </p:nvPr>
        </p:nvSpPr>
        <p:spPr>
          <a:xfrm>
            <a:off x="4939500" y="724075"/>
            <a:ext cx="3837000" cy="355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descr=" " id="60" name="Google Shape;6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0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68825"/>
            <a:ext cx="842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Font typeface="Frank Ruhl Libre"/>
              <a:buNone/>
              <a:defRPr b="1" sz="3600">
                <a:solidFill>
                  <a:srgbClr val="57068C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424900" cy="31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800"/>
              <a:buFont typeface="Montserrat"/>
              <a:buChar char="●"/>
              <a:defRPr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56">
          <p15:clr>
            <a:srgbClr val="EA4335"/>
          </p15:clr>
        </p15:guide>
        <p15:guide id="2" orient="horz" pos="3025">
          <p15:clr>
            <a:srgbClr val="EA4335"/>
          </p15:clr>
        </p15:guide>
        <p15:guide id="3" pos="5503">
          <p15:clr>
            <a:srgbClr val="EA4335"/>
          </p15:clr>
        </p15:guide>
        <p15:guide id="4" orient="horz" pos="26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luebenchmark.com" TargetMode="External"/><Relationship Id="rId4" Type="http://schemas.openxmlformats.org/officeDocument/2006/relationships/hyperlink" Target="https://super.gluebenchmark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google/BIG-bench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arxiv.org/abs/1803.09010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arxiv.org/abs/1803.09010" TargetMode="External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arxiv.org/abs/1803.09010" TargetMode="External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arxiv.org/abs/1803.09010" TargetMode="External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rxiv.org/abs/1610.02424" TargetMode="External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nlpprogress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904850" y="1253682"/>
            <a:ext cx="7333800" cy="15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05 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2496200" y="4275729"/>
            <a:ext cx="4151400" cy="3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10/10/2023</a:t>
            </a:r>
            <a:endParaRPr/>
          </a:p>
        </p:txBody>
      </p:sp>
      <p:sp>
        <p:nvSpPr>
          <p:cNvPr id="112" name="Google Shape;112;p19"/>
          <p:cNvSpPr txBox="1"/>
          <p:nvPr>
            <p:ph idx="2" type="subTitle"/>
          </p:nvPr>
        </p:nvSpPr>
        <p:spPr>
          <a:xfrm>
            <a:off x="2496200" y="2791614"/>
            <a:ext cx="4151400" cy="7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Xiang </a:t>
            </a:r>
            <a:r>
              <a:rPr lang="en"/>
              <a:t>Pan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Task Benchmarks</a:t>
            </a:r>
            <a:endParaRPr/>
          </a:p>
        </p:txBody>
      </p:sp>
      <p:sp>
        <p:nvSpPr>
          <p:cNvPr id="183" name="Google Shape;183;p28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02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28"/>
          <p:cNvSpPr txBox="1"/>
          <p:nvPr/>
        </p:nvSpPr>
        <p:spPr>
          <a:xfrm>
            <a:off x="492275" y="1446675"/>
            <a:ext cx="54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8"/>
          <p:cNvSpPr txBox="1"/>
          <p:nvPr/>
        </p:nvSpPr>
        <p:spPr>
          <a:xfrm>
            <a:off x="501725" y="1484400"/>
            <a:ext cx="75258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 is different in all the benchmarks for the same task (say QA)?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Domain (e.g. sports domain vs legal domain)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Fine-grained phenomena (e.g. short answers vs long answers)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Language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Evaluation Metric (e.g. exact span match vs multiple-choice)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etc.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Task Benchmarks</a:t>
            </a:r>
            <a:endParaRPr/>
          </a:p>
        </p:txBody>
      </p:sp>
      <p:sp>
        <p:nvSpPr>
          <p:cNvPr id="191" name="Google Shape;191;p29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02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29"/>
          <p:cNvSpPr txBox="1"/>
          <p:nvPr/>
        </p:nvSpPr>
        <p:spPr>
          <a:xfrm>
            <a:off x="492275" y="1446675"/>
            <a:ext cx="54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29"/>
          <p:cNvSpPr txBox="1"/>
          <p:nvPr/>
        </p:nvSpPr>
        <p:spPr>
          <a:xfrm>
            <a:off x="501725" y="1484400"/>
            <a:ext cx="75258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GLUE</a:t>
            </a:r>
            <a:r>
              <a:rPr lang="en" sz="2000"/>
              <a:t> and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SuperGLUE</a:t>
            </a:r>
            <a:r>
              <a:rPr lang="en" sz="2000"/>
              <a:t> include a suite a tasks designed to test natural language understanding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Tasks: Sentiment analysis, paraphrase detection, natural language inference etc.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Highly influential in recent developments in NLP (BERT, GPT-2 etc) and developed at NYU!!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</a:t>
            </a:r>
            <a:r>
              <a:rPr lang="en"/>
              <a:t>Task Benchmarks</a:t>
            </a:r>
            <a:endParaRPr/>
          </a:p>
        </p:txBody>
      </p:sp>
      <p:sp>
        <p:nvSpPr>
          <p:cNvPr id="199" name="Google Shape;199;p30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02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30"/>
          <p:cNvSpPr txBox="1"/>
          <p:nvPr/>
        </p:nvSpPr>
        <p:spPr>
          <a:xfrm>
            <a:off x="492275" y="1446675"/>
            <a:ext cx="54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30"/>
          <p:cNvSpPr txBox="1"/>
          <p:nvPr/>
        </p:nvSpPr>
        <p:spPr>
          <a:xfrm>
            <a:off x="501725" y="1484400"/>
            <a:ext cx="7525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BigBench</a:t>
            </a:r>
            <a:r>
              <a:rPr lang="en" sz="2000"/>
              <a:t>: create a collaborative benchmark.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Spans 204 diverse tasks including linguistics, common-sense reasoning, social bias, math etc.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Influential in recent developments in large language models like GPT-3. (More later in the course!)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Resources</a:t>
            </a:r>
            <a:endParaRPr/>
          </a:p>
        </p:txBody>
      </p:sp>
      <p:sp>
        <p:nvSpPr>
          <p:cNvPr id="207" name="Google Shape;207;p31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02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8" name="Google Shape;2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375" y="1297250"/>
            <a:ext cx="6507551" cy="325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Datasheets for Datasets</a:t>
            </a:r>
            <a:endParaRPr/>
          </a:p>
        </p:txBody>
      </p:sp>
      <p:sp>
        <p:nvSpPr>
          <p:cNvPr id="214" name="Google Shape;214;p32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02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2"/>
          <p:cNvSpPr txBox="1"/>
          <p:nvPr/>
        </p:nvSpPr>
        <p:spPr>
          <a:xfrm>
            <a:off x="407175" y="1216575"/>
            <a:ext cx="82521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Analogous to the datasheets common in electronic components (e.g. operating characteristics, usage etc.)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Why? Increases transparency and accountability.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Standardizes dataset documentation along: Creation Composition Intended uses Maintenance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Datasheets for Datasets</a:t>
            </a:r>
            <a:endParaRPr/>
          </a:p>
        </p:txBody>
      </p:sp>
      <p:sp>
        <p:nvSpPr>
          <p:cNvPr id="221" name="Google Shape;221;p33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02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2" name="Google Shape;22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8950" y="1181250"/>
            <a:ext cx="6677325" cy="374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Datasheets for Datasets</a:t>
            </a:r>
            <a:endParaRPr/>
          </a:p>
        </p:txBody>
      </p:sp>
      <p:sp>
        <p:nvSpPr>
          <p:cNvPr id="228" name="Google Shape;228;p34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02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9" name="Google Shape;22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8950" y="1181250"/>
            <a:ext cx="6677325" cy="374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Datasheets for Datasets</a:t>
            </a:r>
            <a:endParaRPr/>
          </a:p>
        </p:txBody>
      </p:sp>
      <p:sp>
        <p:nvSpPr>
          <p:cNvPr id="235" name="Google Shape;235;p35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02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6" name="Google Shape;23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5825" y="1255780"/>
            <a:ext cx="6412349" cy="3735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Challenges in Dataset Construction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242" name="Google Shape;242;p36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02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3" name="Google Shape;24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5780"/>
            <a:ext cx="8397297" cy="3735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9888" y="3194170"/>
            <a:ext cx="5262321" cy="11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/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Challenges in Dataset Construction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250" name="Google Shape;250;p37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02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1" name="Google Shape;25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5780"/>
            <a:ext cx="8839204" cy="2589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1506000" y="1385509"/>
            <a:ext cx="6131700" cy="163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Beam Search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3793600" y="817178"/>
            <a:ext cx="15567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 A R T   0 1</a:t>
            </a:r>
            <a:endParaRPr sz="90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119" name="Google Shape;119;p20"/>
          <p:cNvCxnSpPr/>
          <p:nvPr/>
        </p:nvCxnSpPr>
        <p:spPr>
          <a:xfrm>
            <a:off x="4231926" y="1084298"/>
            <a:ext cx="692400" cy="0"/>
          </a:xfrm>
          <a:prstGeom prst="straightConnector1">
            <a:avLst/>
          </a:prstGeom>
          <a:noFill/>
          <a:ln cap="flat" cmpd="sng" w="9525">
            <a:solidFill>
              <a:srgbClr val="57068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Challenges in Dataset Construction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257" name="Google Shape;257;p38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02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8" name="Google Shape;25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5780"/>
            <a:ext cx="8839204" cy="2529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/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Challenges in Dataset Construction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264" name="Google Shape;264;p39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02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5" name="Google Shape;26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5780"/>
            <a:ext cx="8839204" cy="3293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Challenges in Dataset Construction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271" name="Google Shape;271;p40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02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2" name="Google Shape;27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5780"/>
            <a:ext cx="8839204" cy="3224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/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Spurious Correlations in Datasets  </a:t>
            </a:r>
            <a:endParaRPr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278" name="Google Shape;278;p41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02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9" name="Google Shape;27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5780"/>
            <a:ext cx="8556974" cy="3735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2"/>
          <p:cNvSpPr txBox="1"/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Summary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285" name="Google Shape;285;p42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02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42"/>
          <p:cNvSpPr txBox="1"/>
          <p:nvPr/>
        </p:nvSpPr>
        <p:spPr>
          <a:xfrm>
            <a:off x="482850" y="1597550"/>
            <a:ext cx="54321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Single-task vs Multi-task benchmarks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Huggingface Datasets Library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Datasheets for Datasets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Challenges in data collection — annotator artifacts.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Beam Search</a:t>
            </a:r>
            <a:endParaRPr/>
          </a:p>
        </p:txBody>
      </p:sp>
      <p:sp>
        <p:nvSpPr>
          <p:cNvPr id="125" name="Google Shape;125;p21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1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530000" y="1352350"/>
            <a:ext cx="86139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V: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vocabulary size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B: Beam Width/Size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L: Sequence Length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Assume V=6, B=2: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1. When generating the first word, select the 2 words with the highest probability (assumed to be A, C), that is, select the top 2 words out of 6;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2. When generating the second word, combine the current sequence A/C with the 6 words in the vocabulary list to obtain 2*6 sequences, and select the 2 with the highest probability as the current sequence (assuming it is now AB, AE);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3. Continue the above process until the end. The 2 highest scoring ones are finally output.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Beam Search</a:t>
            </a:r>
            <a:endParaRPr/>
          </a:p>
        </p:txBody>
      </p:sp>
      <p:sp>
        <p:nvSpPr>
          <p:cNvPr id="132" name="Google Shape;132;p22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1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530000" y="1352350"/>
            <a:ext cx="54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675" y="1263675"/>
            <a:ext cx="5582750" cy="326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/>
        </p:nvSpPr>
        <p:spPr>
          <a:xfrm>
            <a:off x="1359925" y="4556225"/>
            <a:ext cx="5432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https://towardsdatascience.com/foundations-of-nlp-explained-visually-beam-search-how-it-works-1586b9849a24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Beam Search</a:t>
            </a:r>
            <a:endParaRPr/>
          </a:p>
        </p:txBody>
      </p:sp>
      <p:sp>
        <p:nvSpPr>
          <p:cNvPr id="141" name="Google Shape;141;p23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1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530000" y="1352350"/>
            <a:ext cx="54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473425" y="1361800"/>
            <a:ext cx="8808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Complexity: O(B * V * 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bigger 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Pros: The more options we have to consider, the better sentences we can find.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Cons: The calculation cost is higher, the slower the speed, the greater the memory consumption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smaller 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Pros</a:t>
            </a:r>
            <a:r>
              <a:rPr lang="en"/>
              <a:t>: low computational cost, fast speed, smaller memory footprint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</a:t>
            </a:r>
            <a:r>
              <a:rPr lang="en"/>
              <a:t>: fewer options to consider, less good results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Beam Search</a:t>
            </a:r>
            <a:endParaRPr/>
          </a:p>
        </p:txBody>
      </p:sp>
      <p:sp>
        <p:nvSpPr>
          <p:cNvPr id="149" name="Google Shape;149;p24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1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530000" y="1352350"/>
            <a:ext cx="54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1359925" y="4556225"/>
            <a:ext cx="5432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https://towardsdatascience.com/foundations-of-nlp-explained-visually-beam-search-how-it-works-1586b9849a24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473425" y="1361800"/>
            <a:ext cx="8808300" cy="23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Issue: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Data underflow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Log 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Tend to generate short sequences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Normalized Prob: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α</a:t>
            </a:r>
            <a:r>
              <a:rPr lang="en"/>
              <a:t> = 1, full normalization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α</a:t>
            </a:r>
            <a:r>
              <a:rPr lang="en"/>
              <a:t> = 0, no normalization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Less Diverse Decoding Results: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Regularizing the Diversity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Diverse Beam Search</a:t>
            </a:r>
            <a:endParaRPr/>
          </a:p>
        </p:txBody>
      </p:sp>
      <p:pic>
        <p:nvPicPr>
          <p:cNvPr id="153" name="Google Shape;153;p24" title="[0,0,0,&quot;https://www.codecogs.com/eqnedit.php?latex=%5Cfrac%7B%5Clog%20P%7D%7BL%5E%7B%5Calpha%7D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3275" y="2297974"/>
            <a:ext cx="292450" cy="27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854525" y="1394925"/>
            <a:ext cx="7447200" cy="163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Tasks and Datasets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59" name="Google Shape;159;p25"/>
          <p:cNvSpPr txBox="1"/>
          <p:nvPr/>
        </p:nvSpPr>
        <p:spPr>
          <a:xfrm>
            <a:off x="3793600" y="817178"/>
            <a:ext cx="15567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 A R T   0 2</a:t>
            </a:r>
            <a:endParaRPr sz="90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160" name="Google Shape;160;p25"/>
          <p:cNvCxnSpPr/>
          <p:nvPr/>
        </p:nvCxnSpPr>
        <p:spPr>
          <a:xfrm>
            <a:off x="4231926" y="1084298"/>
            <a:ext cx="692400" cy="0"/>
          </a:xfrm>
          <a:prstGeom prst="straightConnector1">
            <a:avLst/>
          </a:prstGeom>
          <a:noFill/>
          <a:ln cap="flat" cmpd="sng" w="9525">
            <a:solidFill>
              <a:srgbClr val="57068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25"/>
          <p:cNvSpPr txBox="1"/>
          <p:nvPr/>
        </p:nvSpPr>
        <p:spPr>
          <a:xfrm>
            <a:off x="1180725" y="4785125"/>
            <a:ext cx="54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Adopted from Spring2023 Section03 Slides by Nitish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Datasets</a:t>
            </a:r>
            <a:endParaRPr/>
          </a:p>
        </p:txBody>
      </p:sp>
      <p:sp>
        <p:nvSpPr>
          <p:cNvPr id="167" name="Google Shape;167;p26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02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6"/>
          <p:cNvSpPr txBox="1"/>
          <p:nvPr/>
        </p:nvSpPr>
        <p:spPr>
          <a:xfrm>
            <a:off x="492275" y="1446675"/>
            <a:ext cx="54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6"/>
          <p:cNvSpPr txBox="1"/>
          <p:nvPr/>
        </p:nvSpPr>
        <p:spPr>
          <a:xfrm>
            <a:off x="501725" y="1484400"/>
            <a:ext cx="7525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•Datasets in NLP, and useful resources to use them.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•Considerations when choosing a dataset.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•Challenges in data collection.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Task Benchmarks</a:t>
            </a:r>
            <a:endParaRPr/>
          </a:p>
        </p:txBody>
      </p:sp>
      <p:sp>
        <p:nvSpPr>
          <p:cNvPr id="175" name="Google Shape;175;p27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02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27"/>
          <p:cNvSpPr txBox="1"/>
          <p:nvPr/>
        </p:nvSpPr>
        <p:spPr>
          <a:xfrm>
            <a:off x="492275" y="1446675"/>
            <a:ext cx="54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7"/>
          <p:cNvSpPr txBox="1"/>
          <p:nvPr/>
        </p:nvSpPr>
        <p:spPr>
          <a:xfrm>
            <a:off x="501725" y="1484400"/>
            <a:ext cx="7525800" cy="23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2700" lvl="0" marL="127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lang="en" sz="2000"/>
              <a:t>•Tasks: Machine Translation,Question Answering, Sentiment Analysis, Common Sense Reasoning, Summarization etc.</a:t>
            </a:r>
            <a:endParaRPr sz="2000"/>
          </a:p>
          <a:p>
            <a:pPr indent="-12700" lvl="0" marL="127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lang="en" sz="2000"/>
              <a:t>•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http://nlpprogress.com</a:t>
            </a:r>
            <a:r>
              <a:rPr lang="en" sz="2000"/>
              <a:t> - Useful resource to track datasets for different tasks in NLP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YU Elegant">
  <a:themeElements>
    <a:clrScheme name="Simple Light">
      <a:dk1>
        <a:srgbClr val="57068C"/>
      </a:dk1>
      <a:lt1>
        <a:srgbClr val="FFFFFF"/>
      </a:lt1>
      <a:dk2>
        <a:srgbClr val="333333"/>
      </a:dk2>
      <a:lt2>
        <a:srgbClr val="E3DFE9"/>
      </a:lt2>
      <a:accent1>
        <a:srgbClr val="9A6ABA"/>
      </a:accent1>
      <a:accent2>
        <a:srgbClr val="330662"/>
      </a:accent2>
      <a:accent3>
        <a:srgbClr val="007E8A"/>
      </a:accent3>
      <a:accent4>
        <a:srgbClr val="E97300"/>
      </a:accent4>
      <a:accent5>
        <a:srgbClr val="799A05"/>
      </a:accent5>
      <a:accent6>
        <a:srgbClr val="C50F3C"/>
      </a:accent6>
      <a:hlink>
        <a:srgbClr val="57068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