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AB32A2-835F-451B-8817-165B46C8966F}">
  <a:tblStyle styleId="{F1AB32A2-835F-451B-8817-165B46C89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db653e5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db653e5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db653e5f_2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db653e5f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db653e5f_2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db653e5f_2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4db653e5f_2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4db653e5f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db653e5f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db653e5f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4db653e5f_2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4db653e5f_2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db653e5f_2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db653e5f_2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db653e5f_2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db653e5f_2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db653e5f_2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db653e5f_2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4db653e5f_2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4db653e5f_2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db653e5f_2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db653e5f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4db653e5f_2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4db653e5f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4db653e5f_2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4db653e5f_2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4db653e5f_2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4db653e5f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4db653e5f_2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4db653e5f_2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db653e5f_2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4db653e5f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4db653e5f_2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4db653e5f_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4db653e5f_2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4db653e5f_2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4db653e5f_2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4db653e5f_2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4db653e5f_2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4db653e5f_2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4db653e5f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4db653e5f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db653e5f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db653e5f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4db653e5f_2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4db653e5f_2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db653e5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db653e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db653e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db653e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db653e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db653e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db653e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db653e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db653e5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db653e5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db653e5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db653e5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6100" y="1100950"/>
            <a:ext cx="83736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ICS Midterm Review Session</a:t>
            </a:r>
            <a:endParaRPr sz="4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33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By Yifan Billy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Programming: </a:t>
            </a:r>
            <a:r>
              <a:rPr lang="en" sz="1800"/>
              <a:t>Top-down approach of the problem</a:t>
            </a:r>
            <a:endParaRPr sz="1800"/>
          </a:p>
        </p:txBody>
      </p:sp>
      <p:sp>
        <p:nvSpPr>
          <p:cNvPr id="135" name="Google Shape;135;p22"/>
          <p:cNvSpPr txBox="1"/>
          <p:nvPr/>
        </p:nvSpPr>
        <p:spPr>
          <a:xfrm>
            <a:off x="294125" y="1557150"/>
            <a:ext cx="57702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Knapsack Problem: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Knap(i, L)=max(Knap(i+1,L),Knap(i+1,l-w_i)+v_i)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00" y="2269536"/>
            <a:ext cx="5770200" cy="262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575" y="2571750"/>
            <a:ext cx="1382100" cy="110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000" y="3379980"/>
            <a:ext cx="1382100" cy="110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525" y="3857625"/>
            <a:ext cx="2944600" cy="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A “Class”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171325" y="2571750"/>
            <a:ext cx="1023300" cy="961200"/>
          </a:xfrm>
          <a:prstGeom prst="ellipse">
            <a:avLst/>
          </a:pr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6" name="Google Shape;146;p23"/>
          <p:cNvCxnSpPr>
            <a:stCxn id="145" idx="1"/>
          </p:cNvCxnSpPr>
          <p:nvPr/>
        </p:nvCxnSpPr>
        <p:spPr>
          <a:xfrm rot="10800000">
            <a:off x="1779684" y="2456014"/>
            <a:ext cx="5415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 txBox="1"/>
          <p:nvPr/>
        </p:nvSpPr>
        <p:spPr>
          <a:xfrm>
            <a:off x="881000" y="2043425"/>
            <a:ext cx="1023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Attributes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957200" y="3586275"/>
            <a:ext cx="1023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3"/>
          <p:cNvCxnSpPr>
            <a:stCxn id="145" idx="3"/>
          </p:cNvCxnSpPr>
          <p:nvPr/>
        </p:nvCxnSpPr>
        <p:spPr>
          <a:xfrm flipH="1">
            <a:off x="1851084" y="3392186"/>
            <a:ext cx="4701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1021100" y="2360175"/>
            <a:ext cx="605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“属性”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021100" y="3300675"/>
            <a:ext cx="74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“能动性”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3"/>
          <p:cNvCxnSpPr>
            <a:stCxn id="145" idx="6"/>
            <a:endCxn id="153" idx="2"/>
          </p:cNvCxnSpPr>
          <p:nvPr/>
        </p:nvCxnSpPr>
        <p:spPr>
          <a:xfrm flipH="1" rot="10800000">
            <a:off x="3194625" y="1885650"/>
            <a:ext cx="18600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/>
          <p:nvPr/>
        </p:nvSpPr>
        <p:spPr>
          <a:xfrm>
            <a:off x="5054525" y="1386450"/>
            <a:ext cx="1023300" cy="998400"/>
          </a:xfrm>
          <a:prstGeom prst="ellipse">
            <a:avLst/>
          </a:pr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054525" y="2553150"/>
            <a:ext cx="1023300" cy="998400"/>
          </a:xfrm>
          <a:prstGeom prst="ellipse">
            <a:avLst/>
          </a:pr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054525" y="3719850"/>
            <a:ext cx="1023300" cy="998400"/>
          </a:xfrm>
          <a:prstGeom prst="ellipse">
            <a:avLst/>
          </a:pr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290275" y="4597375"/>
            <a:ext cx="640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…...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3"/>
          <p:cNvCxnSpPr>
            <a:stCxn id="145" idx="6"/>
            <a:endCxn id="154" idx="2"/>
          </p:cNvCxnSpPr>
          <p:nvPr/>
        </p:nvCxnSpPr>
        <p:spPr>
          <a:xfrm>
            <a:off x="3194625" y="3052350"/>
            <a:ext cx="186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45" idx="6"/>
            <a:endCxn id="155" idx="2"/>
          </p:cNvCxnSpPr>
          <p:nvPr/>
        </p:nvCxnSpPr>
        <p:spPr>
          <a:xfrm>
            <a:off x="3194625" y="3052350"/>
            <a:ext cx="18600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6246950" y="1506225"/>
            <a:ext cx="242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1 = Value a1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2 = Value a2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3 = Value a3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6246950" y="2668075"/>
            <a:ext cx="242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1 = Value b1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2 = Value b2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3 = Value b3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268750" y="3829925"/>
            <a:ext cx="242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1 = Value c1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2 = Value c2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Attributes 3 = Value c3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4294967295" type="ctrTitle"/>
          </p:nvPr>
        </p:nvSpPr>
        <p:spPr>
          <a:xfrm>
            <a:off x="1346200" y="1990825"/>
            <a:ext cx="2242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“self”</a:t>
            </a:r>
            <a:endParaRPr sz="4500"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35645" t="0"/>
          <a:stretch/>
        </p:blipFill>
        <p:spPr>
          <a:xfrm>
            <a:off x="4610675" y="157050"/>
            <a:ext cx="3958877" cy="48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5632925" y="605100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6051175" y="1352600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051175" y="185982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579525" y="2367050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5579525" y="2731900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579525" y="349717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632925" y="398662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632925" y="447607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054525" y="72967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054525" y="86317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526175" y="1486075"/>
            <a:ext cx="525000" cy="19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35645" t="0"/>
          <a:stretch/>
        </p:blipFill>
        <p:spPr>
          <a:xfrm>
            <a:off x="4610675" y="157050"/>
            <a:ext cx="3958877" cy="48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4294967295" type="ctrTitle"/>
          </p:nvPr>
        </p:nvSpPr>
        <p:spPr>
          <a:xfrm>
            <a:off x="0" y="819575"/>
            <a:ext cx="4740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“getters” 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and 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“setters”</a:t>
            </a:r>
            <a:endParaRPr sz="4100"/>
          </a:p>
        </p:txBody>
      </p:sp>
      <p:sp>
        <p:nvSpPr>
          <p:cNvPr id="185" name="Google Shape;185;p25"/>
          <p:cNvSpPr/>
          <p:nvPr/>
        </p:nvSpPr>
        <p:spPr>
          <a:xfrm>
            <a:off x="5036725" y="1272525"/>
            <a:ext cx="1192500" cy="39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5001125" y="1753050"/>
            <a:ext cx="1192500" cy="39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4294967295" type="ctrTitle"/>
          </p:nvPr>
        </p:nvSpPr>
        <p:spPr>
          <a:xfrm>
            <a:off x="-35600" y="3230025"/>
            <a:ext cx="4740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 should we have getters?</a:t>
            </a:r>
            <a:endParaRPr sz="2100"/>
          </a:p>
        </p:txBody>
      </p:sp>
      <p:sp>
        <p:nvSpPr>
          <p:cNvPr id="188" name="Google Shape;188;p25"/>
          <p:cNvSpPr txBox="1"/>
          <p:nvPr>
            <p:ph idx="4294967295" type="ctrTitle"/>
          </p:nvPr>
        </p:nvSpPr>
        <p:spPr>
          <a:xfrm>
            <a:off x="0" y="3817350"/>
            <a:ext cx="4740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--E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ncapsulation--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Operator Overloading</a:t>
            </a:r>
            <a:endParaRPr/>
          </a:p>
        </p:txBody>
      </p:sp>
      <p:sp>
        <p:nvSpPr>
          <p:cNvPr id="194" name="Google Shape;194;p26"/>
          <p:cNvSpPr txBox="1"/>
          <p:nvPr>
            <p:ph idx="4294967295" type="ctrTitle"/>
          </p:nvPr>
        </p:nvSpPr>
        <p:spPr>
          <a:xfrm>
            <a:off x="381000" y="2116725"/>
            <a:ext cx="50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Predefined</a:t>
            </a:r>
            <a:r>
              <a:rPr lang="en" sz="3700"/>
              <a:t> methods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“__***__”</a:t>
            </a:r>
            <a:endParaRPr sz="3000"/>
          </a:p>
        </p:txBody>
      </p:sp>
      <p:sp>
        <p:nvSpPr>
          <p:cNvPr id="195" name="Google Shape;195;p26"/>
          <p:cNvSpPr txBox="1"/>
          <p:nvPr/>
        </p:nvSpPr>
        <p:spPr>
          <a:xfrm>
            <a:off x="5599575" y="1647400"/>
            <a:ext cx="300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__init__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__add__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__str__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__iter__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__next__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__eq__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__len__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__lt__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…...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35645" t="0"/>
          <a:stretch/>
        </p:blipFill>
        <p:spPr>
          <a:xfrm>
            <a:off x="4610675" y="157050"/>
            <a:ext cx="3958877" cy="48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4294967295" type="ctrTitle"/>
          </p:nvPr>
        </p:nvSpPr>
        <p:spPr>
          <a:xfrm>
            <a:off x="340400" y="1733550"/>
            <a:ext cx="4362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the_sum = object_1 + object_2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2" name="Google Shape;202;p27"/>
          <p:cNvSpPr txBox="1"/>
          <p:nvPr>
            <p:ph idx="4294967295" type="ctrTitle"/>
          </p:nvPr>
        </p:nvSpPr>
        <p:spPr>
          <a:xfrm>
            <a:off x="1283700" y="2392600"/>
            <a:ext cx="2333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print(object_1)</a:t>
            </a:r>
            <a:endParaRPr sz="1900"/>
          </a:p>
        </p:txBody>
      </p:sp>
      <p:sp>
        <p:nvSpPr>
          <p:cNvPr id="203" name="Google Shape;203;p27"/>
          <p:cNvSpPr/>
          <p:nvPr/>
        </p:nvSpPr>
        <p:spPr>
          <a:xfrm>
            <a:off x="4858750" y="3399325"/>
            <a:ext cx="1192500" cy="39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4858750" y="3897650"/>
            <a:ext cx="1192500" cy="39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25" y="500925"/>
            <a:ext cx="3247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Inheritance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51" y="1482875"/>
            <a:ext cx="3169701" cy="341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542825" y="1754775"/>
            <a:ext cx="411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Inheritance allows a new class to extend an existing class. 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new class inherits the data attributes and methods of the class it extends.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2629600" y="266925"/>
            <a:ext cx="4362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 “super()”.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40425"/>
            <a:ext cx="3258587" cy="33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87" y="1240425"/>
            <a:ext cx="3071803" cy="33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1993325" y="3570050"/>
            <a:ext cx="2578800" cy="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223600" y="3570050"/>
            <a:ext cx="2578800" cy="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1156825" y="1757550"/>
            <a:ext cx="70479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dir()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 overloading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isinstance(instance, class_name) issubclass(sub, super)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30"/>
          <p:cNvSpPr txBox="1"/>
          <p:nvPr>
            <p:ph idx="4294967295" type="ctrTitle"/>
          </p:nvPr>
        </p:nvSpPr>
        <p:spPr>
          <a:xfrm>
            <a:off x="3198000" y="827550"/>
            <a:ext cx="5299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Some functions.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4294967295" type="ctrTitle"/>
          </p:nvPr>
        </p:nvSpPr>
        <p:spPr>
          <a:xfrm>
            <a:off x="631800" y="1689075"/>
            <a:ext cx="7991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Now, you have learned all three pillars of OOP.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2" name="Google Shape;232;p31"/>
          <p:cNvSpPr txBox="1"/>
          <p:nvPr/>
        </p:nvSpPr>
        <p:spPr>
          <a:xfrm>
            <a:off x="3199650" y="2266950"/>
            <a:ext cx="27408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Encapsulation!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058950" y="2266950"/>
            <a:ext cx="3000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Inheritance!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695225" y="2266950"/>
            <a:ext cx="300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Polymorphism!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104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Algorithms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Big-O Notation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Recursion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Sorting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Programming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“class”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Operator Overloading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Inheritance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“_” and “__”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Decorators and Iterators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Matplotlib and Copy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“_” and “__” </a:t>
            </a:r>
            <a:endParaRPr/>
          </a:p>
        </p:txBody>
      </p:sp>
      <p:sp>
        <p:nvSpPr>
          <p:cNvPr id="240" name="Google Shape;240;p32"/>
          <p:cNvSpPr txBox="1"/>
          <p:nvPr>
            <p:ph idx="4294967295" type="ctrTitle"/>
          </p:nvPr>
        </p:nvSpPr>
        <p:spPr>
          <a:xfrm>
            <a:off x="-792575" y="1399200"/>
            <a:ext cx="5874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“_”: Weekly hidden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41" name="Google Shape;241;p32"/>
          <p:cNvSpPr txBox="1"/>
          <p:nvPr/>
        </p:nvSpPr>
        <p:spPr>
          <a:xfrm>
            <a:off x="-922175" y="2107325"/>
            <a:ext cx="6807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“__”: Strongly hidden</a:t>
            </a:r>
            <a:endParaRPr sz="2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168800" y="3146975"/>
            <a:ext cx="4898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Why do we have “_” and “__”?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2995825" y="3657750"/>
            <a:ext cx="30000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Encapsulation!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25" y="858200"/>
            <a:ext cx="2738200" cy="211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2386025"/>
            <a:ext cx="38290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5">
            <a:alphaModFix/>
          </a:blip>
          <a:srcRect b="0" l="0" r="19426" t="0"/>
          <a:stretch/>
        </p:blipFill>
        <p:spPr>
          <a:xfrm>
            <a:off x="4572000" y="261975"/>
            <a:ext cx="3829049" cy="13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3"/>
          <p:cNvCxnSpPr>
            <a:stCxn id="248" idx="3"/>
            <a:endCxn id="250" idx="1"/>
          </p:cNvCxnSpPr>
          <p:nvPr/>
        </p:nvCxnSpPr>
        <p:spPr>
          <a:xfrm flipH="1" rot="10800000">
            <a:off x="3250625" y="941819"/>
            <a:ext cx="1321500" cy="97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3"/>
          <p:cNvCxnSpPr>
            <a:stCxn id="248" idx="3"/>
            <a:endCxn id="249" idx="1"/>
          </p:cNvCxnSpPr>
          <p:nvPr/>
        </p:nvCxnSpPr>
        <p:spPr>
          <a:xfrm>
            <a:off x="3250625" y="1914119"/>
            <a:ext cx="1321500" cy="100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3"/>
          <p:cNvSpPr txBox="1"/>
          <p:nvPr/>
        </p:nvSpPr>
        <p:spPr>
          <a:xfrm>
            <a:off x="1731625" y="3885575"/>
            <a:ext cx="572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That’s why we have getters and setters!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Decorators and Iterators</a:t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430600" y="2389800"/>
            <a:ext cx="3995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Decorators: @***</a:t>
            </a:r>
            <a:endParaRPr sz="2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4897875" y="1816500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@property</a:t>
            </a:r>
            <a:endParaRPr sz="500"/>
          </a:p>
        </p:txBody>
      </p:sp>
      <p:sp>
        <p:nvSpPr>
          <p:cNvPr id="261" name="Google Shape;261;p34"/>
          <p:cNvSpPr txBox="1"/>
          <p:nvPr/>
        </p:nvSpPr>
        <p:spPr>
          <a:xfrm>
            <a:off x="4897875" y="2389800"/>
            <a:ext cx="34368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@property_name.setter</a:t>
            </a:r>
            <a:endParaRPr sz="500"/>
          </a:p>
        </p:txBody>
      </p:sp>
      <p:sp>
        <p:nvSpPr>
          <p:cNvPr id="262" name="Google Shape;262;p34"/>
          <p:cNvSpPr txBox="1"/>
          <p:nvPr/>
        </p:nvSpPr>
        <p:spPr>
          <a:xfrm>
            <a:off x="4897875" y="2994950"/>
            <a:ext cx="34368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@staticmethod</a:t>
            </a:r>
            <a:endParaRPr sz="500"/>
          </a:p>
        </p:txBody>
      </p:sp>
      <p:sp>
        <p:nvSpPr>
          <p:cNvPr id="263" name="Google Shape;263;p34"/>
          <p:cNvSpPr txBox="1"/>
          <p:nvPr/>
        </p:nvSpPr>
        <p:spPr>
          <a:xfrm>
            <a:off x="4938325" y="3536550"/>
            <a:ext cx="34368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…...</a:t>
            </a:r>
            <a:endParaRPr sz="500"/>
          </a:p>
        </p:txBody>
      </p:sp>
      <p:cxnSp>
        <p:nvCxnSpPr>
          <p:cNvPr id="264" name="Google Shape;264;p34"/>
          <p:cNvCxnSpPr>
            <a:endCxn id="265" idx="1"/>
          </p:cNvCxnSpPr>
          <p:nvPr/>
        </p:nvCxnSpPr>
        <p:spPr>
          <a:xfrm flipH="1" rot="10800000">
            <a:off x="6602975" y="2087400"/>
            <a:ext cx="591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4"/>
          <p:cNvSpPr txBox="1"/>
          <p:nvPr/>
        </p:nvSpPr>
        <p:spPr>
          <a:xfrm>
            <a:off x="7194875" y="1816500"/>
            <a:ext cx="1046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getter</a:t>
            </a:r>
            <a:endParaRPr sz="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343066"/>
            <a:ext cx="2767500" cy="2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725" y="343075"/>
            <a:ext cx="3473753" cy="2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350" y="2790923"/>
            <a:ext cx="5013150" cy="20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365525" y="1891475"/>
            <a:ext cx="1903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Iterators</a:t>
            </a:r>
            <a:endParaRPr sz="2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OOP: Matplotlib and Copy 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576325" y="1370775"/>
            <a:ext cx="8103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Make sure you have installed Matplotlib!</a:t>
            </a:r>
            <a:endParaRPr sz="2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97025" y="2138075"/>
            <a:ext cx="4898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&gt;&gt;&gt;pip3 install matplotlib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728725" y="2631025"/>
            <a:ext cx="7707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&gt;&gt;&gt;If your IDE still tells you it cannot find M</a:t>
            </a: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atplotlib after you have installed, try install Matplotlib in your IDE’s terminal.</a:t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50" y="3561750"/>
            <a:ext cx="2174825" cy="135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6429400" y="4787550"/>
            <a:ext cx="240300" cy="177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6220850" y="4618475"/>
            <a:ext cx="19044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199925" y="319950"/>
            <a:ext cx="8641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Probably no Matplotlib in midterm, but will be a important part in final!</a:t>
            </a:r>
            <a:endParaRPr sz="1800"/>
          </a:p>
        </p:txBody>
      </p:sp>
      <p:sp>
        <p:nvSpPr>
          <p:cNvPr id="290" name="Google Shape;290;p37"/>
          <p:cNvSpPr txBox="1"/>
          <p:nvPr/>
        </p:nvSpPr>
        <p:spPr>
          <a:xfrm>
            <a:off x="276125" y="1289925"/>
            <a:ext cx="8641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No need to code by yourself, but have to understand.</a:t>
            </a:r>
            <a:endParaRPr sz="1800"/>
          </a:p>
        </p:txBody>
      </p:sp>
      <p:sp>
        <p:nvSpPr>
          <p:cNvPr id="291" name="Google Shape;291;p37"/>
          <p:cNvSpPr txBox="1"/>
          <p:nvPr/>
        </p:nvSpPr>
        <p:spPr>
          <a:xfrm>
            <a:off x="436050" y="2279200"/>
            <a:ext cx="5698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</a:t>
            </a: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from matplotlib import pyplot as plt</a:t>
            </a:r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436050" y="2839800"/>
            <a:ext cx="5698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&gt;&gt;&gt;plt.plot(x, y, “ro”, marker = “*”, ...)</a:t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436050" y="3463500"/>
            <a:ext cx="5698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&gt;&gt;&gt;plt.show()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1380450" y="932525"/>
            <a:ext cx="3457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 list (numpy array) of x data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E.g. x = 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np.arange(0,  3  * np.pi,  0.1) 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330500" y="3085663"/>
            <a:ext cx="2936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 list (numpy array) of y data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E.g. y = 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np.sin(x)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4437125" y="3154300"/>
            <a:ext cx="4200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color, marker and line </a:t>
            </a:r>
            <a:endParaRPr sz="700"/>
          </a:p>
        </p:txBody>
      </p:sp>
      <p:sp>
        <p:nvSpPr>
          <p:cNvPr id="301" name="Google Shape;301;p38"/>
          <p:cNvSpPr txBox="1"/>
          <p:nvPr/>
        </p:nvSpPr>
        <p:spPr>
          <a:xfrm>
            <a:off x="5220700" y="1030425"/>
            <a:ext cx="4200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Other attributes</a:t>
            </a:r>
            <a:endParaRPr sz="700"/>
          </a:p>
        </p:txBody>
      </p:sp>
      <p:sp>
        <p:nvSpPr>
          <p:cNvPr id="302" name="Google Shape;302;p38"/>
          <p:cNvSpPr txBox="1"/>
          <p:nvPr/>
        </p:nvSpPr>
        <p:spPr>
          <a:xfrm>
            <a:off x="1229150" y="2066850"/>
            <a:ext cx="7688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plt.plot(x, y, “ro”, marker = “*”, ...)</a:t>
            </a:r>
            <a:endParaRPr sz="2200"/>
          </a:p>
        </p:txBody>
      </p:sp>
      <p:cxnSp>
        <p:nvCxnSpPr>
          <p:cNvPr id="303" name="Google Shape;303;p38"/>
          <p:cNvCxnSpPr>
            <a:endCxn id="298" idx="2"/>
          </p:cNvCxnSpPr>
          <p:nvPr/>
        </p:nvCxnSpPr>
        <p:spPr>
          <a:xfrm flipH="1" rot="10800000">
            <a:off x="2959500" y="1556225"/>
            <a:ext cx="1497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8"/>
          <p:cNvCxnSpPr>
            <a:endCxn id="299" idx="0"/>
          </p:cNvCxnSpPr>
          <p:nvPr/>
        </p:nvCxnSpPr>
        <p:spPr>
          <a:xfrm flipH="1">
            <a:off x="2798850" y="2660863"/>
            <a:ext cx="5343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151850" y="2660750"/>
            <a:ext cx="6228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/>
          <p:nvPr/>
        </p:nvCxnSpPr>
        <p:spPr>
          <a:xfrm flipH="1" rot="10800000">
            <a:off x="5557850" y="1432625"/>
            <a:ext cx="3738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4294967295" type="title"/>
          </p:nvPr>
        </p:nvSpPr>
        <p:spPr>
          <a:xfrm>
            <a:off x="337800" y="767225"/>
            <a:ext cx="161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327450" y="2687625"/>
            <a:ext cx="4144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&gt;&gt;&gt;object_2 = object_1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327450" y="3158925"/>
            <a:ext cx="5880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&gt;&gt;&gt;object_3 = copy.copy(object_1)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327450" y="3630225"/>
            <a:ext cx="6841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&gt;&gt;&gt;object_4 = copy.deepcopy(object_1)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327450" y="1727425"/>
            <a:ext cx="4144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&gt;&gt;&gt;import copy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00" y="880273"/>
            <a:ext cx="4144800" cy="22471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327450" y="2219875"/>
            <a:ext cx="4656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&gt;&gt;&gt;object_1 = Object(“1”, [0, 1])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40"/>
          <p:cNvGraphicFramePr/>
          <p:nvPr/>
        </p:nvGraphicFramePr>
        <p:xfrm>
          <a:off x="952500" y="5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{F1AB32A2-835F-451B-8817-165B46C8966F}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0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“=”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“copy”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“deepcopy”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Str (immutable)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same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different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different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List (mutable)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same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different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different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Inner object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same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same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different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40"/>
          <p:cNvSpPr txBox="1"/>
          <p:nvPr/>
        </p:nvSpPr>
        <p:spPr>
          <a:xfrm>
            <a:off x="311750" y="3989000"/>
            <a:ext cx="8641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“Same” means when you change an attribute of object 1, it will also change the </a:t>
            </a: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corresponding attribute of object 2</a:t>
            </a: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2780075" y="17555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/>
              <a:t>Q &amp; A</a:t>
            </a:r>
            <a:endParaRPr sz="9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Algorithms: </a:t>
            </a:r>
            <a:r>
              <a:rPr lang="en" sz="1900">
                <a:solidFill>
                  <a:srgbClr val="FFFFFF"/>
                </a:solidFill>
              </a:rPr>
              <a:t>ordered set of executable steps to accomplish a task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2475" y="1332250"/>
            <a:ext cx="57615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Big-O Notation: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O(1): operations done in time irelevant to input 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Assignment operation: a=1;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List operations: len(my_list);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For-loops: for i in range(10000);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O(n): loop through 1 to n one-by-one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For-loops: for i in range(n)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While-loops: while i&lt;n: {i+=1;}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O(logn): loop through 1 to n exponentially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While-loops: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while i&lt;n: {i*=2;}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Nested Loops: O(loop1*loop2)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Parallel Loops: O(loop1+loop2)=O(more complex loop)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850" y="1274125"/>
            <a:ext cx="2846149" cy="15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025" y="2820275"/>
            <a:ext cx="3775099" cy="1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925" y="-21625"/>
            <a:ext cx="6534200" cy="5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750" y="3128725"/>
            <a:ext cx="4686300" cy="2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750" y="2018100"/>
            <a:ext cx="4686300" cy="2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750" y="836250"/>
            <a:ext cx="4686300" cy="2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Produced by Yifan and Billy</a:t>
            </a:r>
            <a:endParaRPr sz="1000"/>
          </a:p>
        </p:txBody>
      </p:sp>
      <p:sp>
        <p:nvSpPr>
          <p:cNvPr id="334" name="Google Shape;334;p42"/>
          <p:cNvSpPr txBox="1"/>
          <p:nvPr>
            <p:ph idx="4294967295" type="ctrTitle"/>
          </p:nvPr>
        </p:nvSpPr>
        <p:spPr>
          <a:xfrm>
            <a:off x="2696550" y="1365450"/>
            <a:ext cx="3959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Well in Midterm!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a function that calls itself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118175" y="1453350"/>
            <a:ext cx="48789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Usual construction of a recursion function: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Base case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Loop structure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Similar to a for-loop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175" y="2617925"/>
            <a:ext cx="3562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-5229" t="0"/>
          <a:stretch/>
        </p:blipFill>
        <p:spPr>
          <a:xfrm>
            <a:off x="2183875" y="3638725"/>
            <a:ext cx="2866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77025"/>
            <a:ext cx="4501818" cy="38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265100" y="1470650"/>
            <a:ext cx="48789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Swap if my_list[j] is greater than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my_list[j+1]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After i-th iteration, my_list[-i:] is sorted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Optimization: Stop the loop if my_list is sorted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Runtime complexity: O(n^2)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58" y="2806700"/>
            <a:ext cx="4697341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265100" y="1470650"/>
            <a:ext cx="48789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Recursion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Runtime complexity: O(nlogn)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8037" l="0" r="5846" t="0"/>
          <a:stretch/>
        </p:blipFill>
        <p:spPr>
          <a:xfrm>
            <a:off x="5173500" y="2422150"/>
            <a:ext cx="3200574" cy="2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5" y="1289000"/>
            <a:ext cx="4041794" cy="38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/ Quick Sort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00" y="1285675"/>
            <a:ext cx="3242009" cy="20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2676" l="1244" r="0" t="0"/>
          <a:stretch/>
        </p:blipFill>
        <p:spPr>
          <a:xfrm>
            <a:off x="201950" y="3343925"/>
            <a:ext cx="3651299" cy="17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1294" l="0" r="0" t="1343"/>
          <a:stretch/>
        </p:blipFill>
        <p:spPr>
          <a:xfrm>
            <a:off x="4572000" y="1375500"/>
            <a:ext cx="4036425" cy="3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25" y="1389475"/>
            <a:ext cx="6603950" cy="2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77025"/>
            <a:ext cx="5285697" cy="371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198" y="2759625"/>
            <a:ext cx="714475" cy="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508750"/>
            <a:ext cx="781900" cy="1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