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Shown here is an OLS regression cost function</a:t>
            </a:r>
            <a:endParaRPr/>
          </a:p>
          <a:p>
            <a:pPr indent="0" lvl="0" marL="0" rtl="0" algn="l">
              <a:lnSpc>
                <a:spcPct val="100000"/>
              </a:lnSpc>
              <a:spcBef>
                <a:spcPts val="0"/>
              </a:spcBef>
              <a:spcAft>
                <a:spcPts val="0"/>
              </a:spcAft>
              <a:buSzPts val="1100"/>
              <a:buNone/>
            </a:pPr>
            <a:r>
              <a:rPr lang="en"/>
              <a:t>Choose L1 for high-dimensional datasets with many irrelevant features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Counter map of a cost function (SSE for simplicity) for two weights. </a:t>
            </a:r>
            <a:endParaRPr/>
          </a:p>
          <a:p>
            <a:pPr indent="-298450" lvl="0" marL="457200" rtl="0" algn="l">
              <a:lnSpc>
                <a:spcPct val="100000"/>
              </a:lnSpc>
              <a:spcBef>
                <a:spcPts val="0"/>
              </a:spcBef>
              <a:spcAft>
                <a:spcPts val="0"/>
              </a:spcAft>
              <a:buSzPts val="1100"/>
              <a:buChar char="●"/>
            </a:pPr>
            <a:r>
              <a:rPr lang="en"/>
              <a:t>We want to find the combination of weights that minimizes the cost. (middle dot of each contour map)</a:t>
            </a:r>
            <a:endParaRPr/>
          </a:p>
          <a:p>
            <a:pPr indent="-298450" lvl="0" marL="457200" rtl="0" algn="l">
              <a:lnSpc>
                <a:spcPct val="100000"/>
              </a:lnSpc>
              <a:spcBef>
                <a:spcPts val="0"/>
              </a:spcBef>
              <a:spcAft>
                <a:spcPts val="0"/>
              </a:spcAft>
              <a:buSzPts val="1100"/>
              <a:buChar char="●"/>
            </a:pPr>
            <a:r>
              <a:rPr lang="en"/>
              <a:t>Regularization adds a penalty term to the cost function to encourage smaller weights (penalize larger ones)</a:t>
            </a:r>
            <a:endParaRPr/>
          </a:p>
          <a:p>
            <a:pPr indent="-298450" lvl="0" marL="457200" rtl="0" algn="l">
              <a:lnSpc>
                <a:spcPct val="100000"/>
              </a:lnSpc>
              <a:spcBef>
                <a:spcPts val="0"/>
              </a:spcBef>
              <a:spcAft>
                <a:spcPts val="0"/>
              </a:spcAft>
              <a:buSzPts val="1100"/>
              <a:buChar char="●"/>
            </a:pPr>
            <a:r>
              <a:rPr lang="en"/>
              <a:t>Increasing regularization strength with lambda shrinks the weights to zero and decreases the model’s dependence on training data</a:t>
            </a:r>
            <a:endParaRPr/>
          </a:p>
          <a:p>
            <a:pPr indent="-298450" lvl="0" marL="457200" rtl="0" algn="l">
              <a:lnSpc>
                <a:spcPct val="100000"/>
              </a:lnSpc>
              <a:spcBef>
                <a:spcPts val="0"/>
              </a:spcBef>
              <a:spcAft>
                <a:spcPts val="0"/>
              </a:spcAft>
              <a:buSzPts val="1100"/>
              <a:buChar char="●"/>
            </a:pPr>
            <a:r>
              <a:rPr lang="en"/>
              <a:t>L2 is shaded quadratic regularization ball  λ||w_2||^2</a:t>
            </a:r>
            <a:endParaRPr/>
          </a:p>
          <a:p>
            <a:pPr indent="-298450" lvl="1" marL="914400" rtl="0" algn="l">
              <a:lnSpc>
                <a:spcPct val="100000"/>
              </a:lnSpc>
              <a:spcBef>
                <a:spcPts val="0"/>
              </a:spcBef>
              <a:spcAft>
                <a:spcPts val="0"/>
              </a:spcAft>
              <a:buSzPts val="1100"/>
              <a:buChar char="○"/>
            </a:pPr>
            <a:r>
              <a:rPr lang="en"/>
              <a:t>Can’t exceed our regularization budget (combo of weight coefficients can’t fall outside of the ball)</a:t>
            </a:r>
            <a:endParaRPr/>
          </a:p>
          <a:p>
            <a:pPr indent="-298450" lvl="1" marL="914400" rtl="0" algn="l">
              <a:lnSpc>
                <a:spcPct val="100000"/>
              </a:lnSpc>
              <a:spcBef>
                <a:spcPts val="0"/>
              </a:spcBef>
              <a:spcAft>
                <a:spcPts val="0"/>
              </a:spcAft>
              <a:buSzPts val="1100"/>
              <a:buChar char="○"/>
            </a:pPr>
            <a:r>
              <a:rPr lang="en"/>
              <a:t>But we still want to minimize the cost function</a:t>
            </a:r>
            <a:endParaRPr/>
          </a:p>
          <a:p>
            <a:pPr indent="-298450" lvl="1" marL="914400" rtl="0" algn="l">
              <a:lnSpc>
                <a:spcPct val="100000"/>
              </a:lnSpc>
              <a:spcBef>
                <a:spcPts val="0"/>
              </a:spcBef>
              <a:spcAft>
                <a:spcPts val="0"/>
              </a:spcAft>
              <a:buSzPts val="1100"/>
              <a:buChar char="○"/>
            </a:pPr>
            <a:r>
              <a:rPr lang="en"/>
              <a:t>Higher λ leads to narrower ball (infinity would have overlap at (0,0))</a:t>
            </a:r>
            <a:endParaRPr/>
          </a:p>
          <a:p>
            <a:pPr indent="-298450" lvl="1" marL="914400" rtl="0" algn="l">
              <a:lnSpc>
                <a:spcPct val="100000"/>
              </a:lnSpc>
              <a:spcBef>
                <a:spcPts val="0"/>
              </a:spcBef>
              <a:spcAft>
                <a:spcPts val="0"/>
              </a:spcAft>
              <a:buSzPts val="1100"/>
              <a:buChar char="○"/>
            </a:pPr>
            <a:r>
              <a:rPr lang="en"/>
              <a:t>Want to minimize sum of unpenalized cost function plus the penalty term</a:t>
            </a:r>
            <a:endParaRPr/>
          </a:p>
          <a:p>
            <a:pPr indent="-298450" lvl="1" marL="914400" rtl="0" algn="l">
              <a:lnSpc>
                <a:spcPct val="100000"/>
              </a:lnSpc>
              <a:spcBef>
                <a:spcPts val="0"/>
              </a:spcBef>
              <a:spcAft>
                <a:spcPts val="0"/>
              </a:spcAft>
              <a:buSzPts val="1100"/>
              <a:buChar char="○"/>
            </a:pPr>
            <a:r>
              <a:rPr lang="en"/>
              <a:t>Adds bias and favors a simpler model</a:t>
            </a:r>
            <a:endParaRPr/>
          </a:p>
          <a:p>
            <a:pPr indent="-298450" lvl="0" marL="457200" rtl="0" algn="l">
              <a:lnSpc>
                <a:spcPct val="100000"/>
              </a:lnSpc>
              <a:spcBef>
                <a:spcPts val="0"/>
              </a:spcBef>
              <a:spcAft>
                <a:spcPts val="0"/>
              </a:spcAft>
              <a:buSzPts val="1100"/>
              <a:buChar char="●"/>
            </a:pPr>
            <a:r>
              <a:rPr lang="en"/>
              <a:t>L1 penalty is the sum of the absolute weight coefficients, so it has a diamond shape</a:t>
            </a:r>
            <a:endParaRPr/>
          </a:p>
          <a:p>
            <a:pPr indent="-298450" lvl="1" marL="914400" rtl="0" algn="l">
              <a:lnSpc>
                <a:spcPct val="100000"/>
              </a:lnSpc>
              <a:spcBef>
                <a:spcPts val="0"/>
              </a:spcBef>
              <a:spcAft>
                <a:spcPts val="0"/>
              </a:spcAft>
              <a:buSzPts val="1100"/>
              <a:buChar char="○"/>
            </a:pPr>
            <a:r>
              <a:rPr lang="en"/>
              <a:t>Contour of the cost function touches the L1 diamond at w_1=0</a:t>
            </a:r>
            <a:endParaRPr/>
          </a:p>
          <a:p>
            <a:pPr indent="-298450" lvl="1" marL="914400" rtl="0" algn="l">
              <a:lnSpc>
                <a:spcPct val="100000"/>
              </a:lnSpc>
              <a:spcBef>
                <a:spcPts val="0"/>
              </a:spcBef>
              <a:spcAft>
                <a:spcPts val="0"/>
              </a:spcAft>
              <a:buSzPts val="1100"/>
              <a:buChar char="○"/>
            </a:pPr>
            <a:r>
              <a:rPr lang="en"/>
              <a:t>Since the contours are sharp, it is more likely that the optimum (intersection) is located on an axis--encourages sparsity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4cdf725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4cdf725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p>
          <a:p>
            <a:pPr indent="0" lvl="0" marL="0" rtl="0" algn="ctr">
              <a:lnSpc>
                <a:spcPct val="100000"/>
              </a:lnSpc>
              <a:spcBef>
                <a:spcPts val="0"/>
              </a:spcBef>
              <a:spcAft>
                <a:spcPts val="0"/>
              </a:spcAft>
              <a:buClr>
                <a:srgbClr val="000000"/>
              </a:buClr>
              <a:buSzPts val="1100"/>
              <a:buFont typeface="Arial"/>
              <a:buNone/>
            </a:pPr>
            <a:r>
              <a:rPr lang="en" sz="3000"/>
              <a:t>Python Machine Learning In Biology:</a:t>
            </a:r>
            <a:endParaRPr sz="3000"/>
          </a:p>
          <a:p>
            <a:pPr indent="0" lvl="0" marL="0" rtl="0" algn="ctr">
              <a:lnSpc>
                <a:spcPct val="100000"/>
              </a:lnSpc>
              <a:spcBef>
                <a:spcPts val="0"/>
              </a:spcBef>
              <a:spcAft>
                <a:spcPts val="0"/>
              </a:spcAft>
              <a:buSzPts val="5200"/>
              <a:buNone/>
            </a:pPr>
            <a:r>
              <a:rPr lang="en"/>
              <a:t>Bias-Variance Tradeoff</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t>Nichole Bennett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11" name="Google Shape;11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12" name="Google Shape;112;p22"/>
          <p:cNvPicPr preferRelativeResize="0"/>
          <p:nvPr/>
        </p:nvPicPr>
        <p:blipFill rotWithShape="1">
          <a:blip r:embed="rId3">
            <a:alphaModFix/>
          </a:blip>
          <a:srcRect b="0" l="0" r="0" t="0"/>
          <a:stretch/>
        </p:blipFill>
        <p:spPr>
          <a:xfrm>
            <a:off x="1647100" y="-8350"/>
            <a:ext cx="5078825" cy="507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Managing Bias and Variance</a:t>
            </a:r>
            <a:endParaRPr/>
          </a:p>
        </p:txBody>
      </p:sp>
      <p:sp>
        <p:nvSpPr>
          <p:cNvPr id="118" name="Google Shape;118;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FFFF"/>
                </a:solidFill>
              </a:rPr>
              <a:t>Fight Your Instincts: </a:t>
            </a:r>
            <a:r>
              <a:rPr lang="en"/>
              <a:t>that gut feeling that says to minimize bias at the expense of variance is wrong</a:t>
            </a:r>
            <a:endParaRPr/>
          </a:p>
          <a:p>
            <a:pPr indent="0" lvl="0" marL="457200" rtl="0" algn="l">
              <a:lnSpc>
                <a:spcPct val="115000"/>
              </a:lnSpc>
              <a:spcBef>
                <a:spcPts val="1600"/>
              </a:spcBef>
              <a:spcAft>
                <a:spcPts val="0"/>
              </a:spcAft>
              <a:buSzPts val="1800"/>
              <a:buNone/>
            </a:pPr>
            <a:r>
              <a:rPr lang="en"/>
              <a:t>Doing well on the training set is easy (just memorize the data)--&gt; it’s   generalization that counts </a:t>
            </a:r>
            <a:endParaRPr/>
          </a:p>
          <a:p>
            <a:pPr indent="0" lvl="0" marL="0" rtl="0" algn="l">
              <a:lnSpc>
                <a:spcPct val="115000"/>
              </a:lnSpc>
              <a:spcBef>
                <a:spcPts val="1600"/>
              </a:spcBef>
              <a:spcAft>
                <a:spcPts val="0"/>
              </a:spcAft>
              <a:buSzPts val="1800"/>
              <a:buNone/>
            </a:pPr>
            <a:r>
              <a:rPr lang="en">
                <a:solidFill>
                  <a:srgbClr val="00FFFF"/>
                </a:solidFill>
              </a:rPr>
              <a:t>Bagging (Bootstrap Aggregating) and Resampling:</a:t>
            </a:r>
            <a:r>
              <a:rPr lang="en"/>
              <a:t> use ensemble methods (e.g. Random Forests)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Bias-Variance Tradeoff</a:t>
            </a:r>
            <a:endParaRPr/>
          </a:p>
        </p:txBody>
      </p:sp>
      <p:sp>
        <p:nvSpPr>
          <p:cNvPr id="124" name="Google Shape;124;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5" name="Google Shape;125;p24"/>
          <p:cNvPicPr preferRelativeResize="0"/>
          <p:nvPr/>
        </p:nvPicPr>
        <p:blipFill rotWithShape="1">
          <a:blip r:embed="rId3">
            <a:alphaModFix/>
          </a:blip>
          <a:srcRect b="0" l="0" r="0" t="0"/>
          <a:stretch/>
        </p:blipFill>
        <p:spPr>
          <a:xfrm>
            <a:off x="1198125" y="1017725"/>
            <a:ext cx="6270325" cy="393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Regularization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Underfitting vs. Overfitting</a:t>
            </a:r>
            <a:endParaRPr/>
          </a:p>
        </p:txBody>
      </p:sp>
      <p:pic>
        <p:nvPicPr>
          <p:cNvPr id="136" name="Google Shape;136;p26"/>
          <p:cNvPicPr preferRelativeResize="0"/>
          <p:nvPr/>
        </p:nvPicPr>
        <p:blipFill rotWithShape="1">
          <a:blip r:embed="rId3">
            <a:alphaModFix/>
          </a:blip>
          <a:srcRect b="0" l="0" r="0" t="0"/>
          <a:stretch/>
        </p:blipFill>
        <p:spPr>
          <a:xfrm>
            <a:off x="882900" y="971850"/>
            <a:ext cx="6972574" cy="4009225"/>
          </a:xfrm>
          <a:prstGeom prst="rect">
            <a:avLst/>
          </a:prstGeom>
          <a:noFill/>
          <a:ln>
            <a:noFill/>
          </a:ln>
        </p:spPr>
      </p:pic>
      <p:sp>
        <p:nvSpPr>
          <p:cNvPr id="137" name="Google Shape;13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Dealing with Overfitting</a:t>
            </a:r>
            <a:endParaRPr/>
          </a:p>
        </p:txBody>
      </p:sp>
      <p:sp>
        <p:nvSpPr>
          <p:cNvPr id="143" name="Google Shape;14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Cross-validation sampling (more on this Thursday!)</a:t>
            </a:r>
            <a:endParaRPr/>
          </a:p>
          <a:p>
            <a:pPr indent="0" lvl="0" marL="0" rtl="0" algn="l">
              <a:lnSpc>
                <a:spcPct val="115000"/>
              </a:lnSpc>
              <a:spcBef>
                <a:spcPts val="1600"/>
              </a:spcBef>
              <a:spcAft>
                <a:spcPts val="0"/>
              </a:spcAft>
              <a:buSzPts val="1800"/>
              <a:buNone/>
            </a:pPr>
            <a:r>
              <a:rPr lang="en"/>
              <a:t>Choose a simpler model with fewer parameters (talking about this today)</a:t>
            </a:r>
            <a:endParaRPr/>
          </a:p>
          <a:p>
            <a:pPr indent="0" lvl="0" marL="0" rtl="0" algn="l">
              <a:lnSpc>
                <a:spcPct val="115000"/>
              </a:lnSpc>
              <a:spcBef>
                <a:spcPts val="1600"/>
              </a:spcBef>
              <a:spcAft>
                <a:spcPts val="0"/>
              </a:spcAft>
              <a:buSzPts val="1800"/>
              <a:buNone/>
            </a:pPr>
            <a:r>
              <a:rPr lang="en"/>
              <a:t>Reduce the dimensionality of the data (more on this tomorrow!)</a:t>
            </a:r>
            <a:endParaRPr/>
          </a:p>
          <a:p>
            <a:pPr indent="0" lvl="0" marL="0" rtl="0" algn="l">
              <a:lnSpc>
                <a:spcPct val="115000"/>
              </a:lnSpc>
              <a:spcBef>
                <a:spcPts val="1600"/>
              </a:spcBef>
              <a:spcAft>
                <a:spcPts val="0"/>
              </a:spcAft>
              <a:buSzPts val="1800"/>
              <a:buNone/>
            </a:pPr>
            <a:r>
              <a:rPr lang="en"/>
              <a:t>Pruning</a:t>
            </a:r>
            <a:endParaRPr/>
          </a:p>
          <a:p>
            <a:pPr indent="0" lvl="0" marL="0" rtl="0" algn="l">
              <a:lnSpc>
                <a:spcPct val="115000"/>
              </a:lnSpc>
              <a:spcBef>
                <a:spcPts val="1600"/>
              </a:spcBef>
              <a:spcAft>
                <a:spcPts val="0"/>
              </a:spcAft>
              <a:buSzPts val="1800"/>
              <a:buNone/>
            </a:pPr>
            <a:r>
              <a:rPr lang="en"/>
              <a:t>Regularization (talking about this today)</a:t>
            </a:r>
            <a:endParaRPr/>
          </a:p>
          <a:p>
            <a:pPr indent="0" lvl="0" marL="0" rtl="0" algn="l">
              <a:lnSpc>
                <a:spcPct val="115000"/>
              </a:lnSpc>
              <a:spcBef>
                <a:spcPts val="1600"/>
              </a:spcBef>
              <a:spcAft>
                <a:spcPts val="1600"/>
              </a:spcAft>
              <a:buSzPts val="1800"/>
              <a:buNone/>
            </a:pPr>
            <a:r>
              <a:rPr lang="en"/>
              <a:t>Collect more training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Regularization</a:t>
            </a:r>
            <a:endParaRPr/>
          </a:p>
        </p:txBody>
      </p:sp>
      <p:sp>
        <p:nvSpPr>
          <p:cNvPr id="149" name="Google Shape;149;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Handles collinearity (high correlation between features), filters out noise from data, and helps prevents overfitting.</a:t>
            </a:r>
            <a:endParaRPr/>
          </a:p>
          <a:p>
            <a:pPr indent="0" lvl="0" marL="0" rtl="0" algn="l">
              <a:lnSpc>
                <a:spcPct val="115000"/>
              </a:lnSpc>
              <a:spcBef>
                <a:spcPts val="1600"/>
              </a:spcBef>
              <a:spcAft>
                <a:spcPts val="0"/>
              </a:spcAft>
              <a:buSzPts val="1800"/>
              <a:buNone/>
            </a:pPr>
            <a:r>
              <a:rPr lang="en">
                <a:solidFill>
                  <a:srgbClr val="00FFFF"/>
                </a:solidFill>
              </a:rPr>
              <a:t>Regularization adds a penalty as model complexity increases. </a:t>
            </a:r>
            <a:endParaRPr>
              <a:solidFill>
                <a:srgbClr val="00FFFF"/>
              </a:solidFill>
            </a:endParaRPr>
          </a:p>
          <a:p>
            <a:pPr indent="0" lvl="0" marL="0" rtl="0" algn="l">
              <a:lnSpc>
                <a:spcPct val="115000"/>
              </a:lnSpc>
              <a:spcBef>
                <a:spcPts val="1600"/>
              </a:spcBef>
              <a:spcAft>
                <a:spcPts val="0"/>
              </a:spcAft>
              <a:buSzPts val="1800"/>
              <a:buNone/>
            </a:pPr>
            <a:r>
              <a:rPr lang="en">
                <a:solidFill>
                  <a:srgbClr val="00FFFF"/>
                </a:solidFill>
              </a:rPr>
              <a:t>Regularization will add the penalty for higher terms. This will decrease the importance given to higher terms and will bring the model towards less complex equation.</a:t>
            </a:r>
            <a:endParaRPr>
              <a:solidFill>
                <a:srgbClr val="00FFFF"/>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50" name="Google Shape;150;p28"/>
          <p:cNvPicPr preferRelativeResize="0"/>
          <p:nvPr/>
        </p:nvPicPr>
        <p:blipFill rotWithShape="1">
          <a:blip r:embed="rId3">
            <a:alphaModFix/>
          </a:blip>
          <a:srcRect b="0" l="0" r="0" t="0"/>
          <a:stretch/>
        </p:blipFill>
        <p:spPr>
          <a:xfrm>
            <a:off x="1925875" y="3530388"/>
            <a:ext cx="4972050" cy="1304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L1 vs L2 Regularization</a:t>
            </a:r>
            <a:endParaRPr/>
          </a:p>
          <a:p>
            <a:pPr indent="0" lvl="0" marL="0" rtl="0" algn="l">
              <a:lnSpc>
                <a:spcPct val="100000"/>
              </a:lnSpc>
              <a:spcBef>
                <a:spcPts val="0"/>
              </a:spcBef>
              <a:spcAft>
                <a:spcPts val="0"/>
              </a:spcAft>
              <a:buSzPts val="2800"/>
              <a:buNone/>
            </a:pPr>
            <a:r>
              <a:rPr lang="en" sz="1800"/>
              <a:t>Key difference is the penalty term</a:t>
            </a:r>
            <a:endParaRPr sz="1800"/>
          </a:p>
        </p:txBody>
      </p:sp>
      <p:sp>
        <p:nvSpPr>
          <p:cNvPr id="156" name="Google Shape;156;p29"/>
          <p:cNvSpPr txBox="1"/>
          <p:nvPr>
            <p:ph idx="1" type="body"/>
          </p:nvPr>
        </p:nvSpPr>
        <p:spPr>
          <a:xfrm>
            <a:off x="311700" y="13810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2400"/>
              <a:t>L1 = Lasso</a:t>
            </a:r>
            <a:endParaRPr sz="2400"/>
          </a:p>
          <a:p>
            <a:pPr indent="0" lvl="0" marL="0" rtl="0" algn="l">
              <a:lnSpc>
                <a:spcPct val="115000"/>
              </a:lnSpc>
              <a:spcBef>
                <a:spcPts val="1600"/>
              </a:spcBef>
              <a:spcAft>
                <a:spcPts val="0"/>
              </a:spcAft>
              <a:buSzPts val="1400"/>
              <a:buNone/>
            </a:pPr>
            <a:r>
              <a:rPr lang="en"/>
              <a:t>Adds “absolute value of magnitude” of coefficient as penalty term to the loss function.</a:t>
            </a:r>
            <a:endParaRPr/>
          </a:p>
          <a:p>
            <a:pPr indent="0" lvl="0" marL="0" rtl="0" algn="l">
              <a:lnSpc>
                <a:spcPct val="115000"/>
              </a:lnSpc>
              <a:spcBef>
                <a:spcPts val="1600"/>
              </a:spcBef>
              <a:spcAft>
                <a:spcPts val="0"/>
              </a:spcAft>
              <a:buSzPts val="1400"/>
              <a:buNone/>
            </a:pPr>
            <a:r>
              <a:rPr lang="en"/>
              <a:t>If λ=0, back to original model. </a:t>
            </a:r>
            <a:endParaRPr/>
          </a:p>
          <a:p>
            <a:pPr indent="0" lvl="0" marL="0" rtl="0" algn="l">
              <a:lnSpc>
                <a:spcPct val="115000"/>
              </a:lnSpc>
              <a:spcBef>
                <a:spcPts val="1600"/>
              </a:spcBef>
              <a:spcAft>
                <a:spcPts val="0"/>
              </a:spcAft>
              <a:buSzPts val="1400"/>
              <a:buNone/>
            </a:pPr>
            <a:r>
              <a:rPr lang="en"/>
              <a:t>If λ big, will make coefficients zero and will underfit.  </a:t>
            </a:r>
            <a:endParaRPr/>
          </a:p>
          <a:p>
            <a:pPr indent="0" lvl="0" marL="0" rtl="0" algn="l">
              <a:lnSpc>
                <a:spcPct val="115000"/>
              </a:lnSpc>
              <a:spcBef>
                <a:spcPts val="1600"/>
              </a:spcBef>
              <a:spcAft>
                <a:spcPts val="0"/>
              </a:spcAft>
              <a:buSzPts val="1400"/>
              <a:buNone/>
            </a:pPr>
            <a:r>
              <a:rPr lang="en"/>
              <a:t>Shrinks least important coefficient.</a:t>
            </a:r>
            <a:endParaRPr/>
          </a:p>
          <a:p>
            <a:pPr indent="0" lvl="0" marL="0" rtl="0" algn="l">
              <a:lnSpc>
                <a:spcPct val="115000"/>
              </a:lnSpc>
              <a:spcBef>
                <a:spcPts val="1600"/>
              </a:spcBef>
              <a:spcAft>
                <a:spcPts val="0"/>
              </a:spcAft>
              <a:buSzPts val="1400"/>
              <a:buNone/>
            </a:pPr>
            <a:r>
              <a:rPr lang="en">
                <a:solidFill>
                  <a:srgbClr val="00FFFF"/>
                </a:solidFill>
              </a:rPr>
              <a:t>Selects most important features.</a:t>
            </a:r>
            <a:endParaRPr>
              <a:solidFill>
                <a:srgbClr val="00FFFF"/>
              </a:solidFill>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1600"/>
              </a:spcAft>
              <a:buSzPts val="1400"/>
              <a:buNone/>
            </a:pPr>
            <a:r>
              <a:t/>
            </a:r>
            <a:endParaRPr/>
          </a:p>
        </p:txBody>
      </p:sp>
      <p:pic>
        <p:nvPicPr>
          <p:cNvPr id="157" name="Google Shape;157;p29"/>
          <p:cNvPicPr preferRelativeResize="0"/>
          <p:nvPr/>
        </p:nvPicPr>
        <p:blipFill rotWithShape="1">
          <a:blip r:embed="rId3">
            <a:alphaModFix/>
          </a:blip>
          <a:srcRect b="0" l="0" r="0" t="0"/>
          <a:stretch/>
        </p:blipFill>
        <p:spPr>
          <a:xfrm>
            <a:off x="6287638" y="1328675"/>
            <a:ext cx="2314575" cy="676275"/>
          </a:xfrm>
          <a:prstGeom prst="rect">
            <a:avLst/>
          </a:prstGeom>
          <a:noFill/>
          <a:ln>
            <a:noFill/>
          </a:ln>
        </p:spPr>
      </p:pic>
      <p:pic>
        <p:nvPicPr>
          <p:cNvPr id="158" name="Google Shape;158;p29"/>
          <p:cNvPicPr preferRelativeResize="0"/>
          <p:nvPr/>
        </p:nvPicPr>
        <p:blipFill rotWithShape="1">
          <a:blip r:embed="rId4">
            <a:alphaModFix/>
          </a:blip>
          <a:srcRect b="0" l="0" r="0" t="0"/>
          <a:stretch/>
        </p:blipFill>
        <p:spPr>
          <a:xfrm>
            <a:off x="2067850" y="1304863"/>
            <a:ext cx="2286000" cy="723900"/>
          </a:xfrm>
          <a:prstGeom prst="rect">
            <a:avLst/>
          </a:prstGeom>
          <a:noFill/>
          <a:ln>
            <a:noFill/>
          </a:ln>
        </p:spPr>
      </p:pic>
      <p:sp>
        <p:nvSpPr>
          <p:cNvPr id="159" name="Google Shape;159;p29"/>
          <p:cNvSpPr txBox="1"/>
          <p:nvPr>
            <p:ph idx="2" type="body"/>
          </p:nvPr>
        </p:nvSpPr>
        <p:spPr>
          <a:xfrm>
            <a:off x="4458925" y="1478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2400"/>
              <a:t>L2 = Ridge</a:t>
            </a:r>
            <a:endParaRPr sz="2400"/>
          </a:p>
          <a:p>
            <a:pPr indent="0" lvl="0" marL="0" rtl="0" algn="l">
              <a:lnSpc>
                <a:spcPct val="115000"/>
              </a:lnSpc>
              <a:spcBef>
                <a:spcPts val="1600"/>
              </a:spcBef>
              <a:spcAft>
                <a:spcPts val="0"/>
              </a:spcAft>
              <a:buSzPts val="1400"/>
              <a:buNone/>
            </a:pPr>
            <a:r>
              <a:rPr lang="en"/>
              <a:t>Adds a “squared magnitude” of coefficient as penalty term to the loss function. </a:t>
            </a:r>
            <a:endParaRPr/>
          </a:p>
          <a:p>
            <a:pPr indent="0" lvl="0" marL="0" rtl="0" algn="l">
              <a:lnSpc>
                <a:spcPct val="115000"/>
              </a:lnSpc>
              <a:spcBef>
                <a:spcPts val="1600"/>
              </a:spcBef>
              <a:spcAft>
                <a:spcPts val="0"/>
              </a:spcAft>
              <a:buSzPts val="1400"/>
              <a:buNone/>
            </a:pPr>
            <a:r>
              <a:rPr lang="en"/>
              <a:t>If λ=0, back to original model. </a:t>
            </a:r>
            <a:endParaRPr/>
          </a:p>
          <a:p>
            <a:pPr indent="0" lvl="0" marL="0" rtl="0" algn="l">
              <a:lnSpc>
                <a:spcPct val="115000"/>
              </a:lnSpc>
              <a:spcBef>
                <a:spcPts val="1600"/>
              </a:spcBef>
              <a:spcAft>
                <a:spcPts val="0"/>
              </a:spcAft>
              <a:buSzPts val="1400"/>
              <a:buNone/>
            </a:pPr>
            <a:r>
              <a:rPr lang="en"/>
              <a:t>If λ big, adds too much weight and underfits. </a:t>
            </a:r>
            <a:endParaRPr/>
          </a:p>
          <a:p>
            <a:pPr indent="0" lvl="0" marL="0" rtl="0" algn="l">
              <a:lnSpc>
                <a:spcPct val="115000"/>
              </a:lnSpc>
              <a:spcBef>
                <a:spcPts val="1600"/>
              </a:spcBef>
              <a:spcAft>
                <a:spcPts val="1600"/>
              </a:spcAft>
              <a:buClr>
                <a:srgbClr val="000000"/>
              </a:buClr>
              <a:buSzPts val="1100"/>
              <a:buFont typeface="Arial"/>
              <a:buNone/>
            </a:pPr>
            <a:r>
              <a:rPr lang="en">
                <a:solidFill>
                  <a:srgbClr val="00FFFF"/>
                </a:solidFill>
              </a:rPr>
              <a:t>Penalizes complexity. </a:t>
            </a:r>
            <a:endParaRPr>
              <a:solidFill>
                <a:srgbClr val="00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65" name="Google Shape;165;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66" name="Google Shape;166;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167" name="Google Shape;167;p30"/>
          <p:cNvPicPr preferRelativeResize="0"/>
          <p:nvPr/>
        </p:nvPicPr>
        <p:blipFill rotWithShape="1">
          <a:blip r:embed="rId3">
            <a:alphaModFix/>
          </a:blip>
          <a:srcRect b="0" l="0" r="0" t="0"/>
          <a:stretch/>
        </p:blipFill>
        <p:spPr>
          <a:xfrm>
            <a:off x="690600" y="198700"/>
            <a:ext cx="7795325" cy="472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L2 Regularization in Python</a:t>
            </a:r>
            <a:endParaRPr/>
          </a:p>
        </p:txBody>
      </p:sp>
      <p:sp>
        <p:nvSpPr>
          <p:cNvPr id="173" name="Google Shape;173;p31"/>
          <p:cNvSpPr txBox="1"/>
          <p:nvPr>
            <p:ph idx="1" type="body"/>
          </p:nvPr>
        </p:nvSpPr>
        <p:spPr>
          <a:xfrm>
            <a:off x="311700" y="1152475"/>
            <a:ext cx="4012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Increasing λ, increases regularization strength</a:t>
            </a:r>
            <a:endParaRPr/>
          </a:p>
          <a:p>
            <a:pPr indent="0" lvl="0" marL="0" rtl="0" algn="l">
              <a:lnSpc>
                <a:spcPct val="115000"/>
              </a:lnSpc>
              <a:spcBef>
                <a:spcPts val="1600"/>
              </a:spcBef>
              <a:spcAft>
                <a:spcPts val="0"/>
              </a:spcAft>
              <a:buSzPts val="1800"/>
              <a:buNone/>
            </a:pPr>
            <a:r>
              <a:rPr lang="en"/>
              <a:t>The parameter </a:t>
            </a:r>
            <a:r>
              <a:rPr lang="en">
                <a:solidFill>
                  <a:srgbClr val="00FFFF"/>
                </a:solidFill>
                <a:latin typeface="Roboto Mono"/>
                <a:ea typeface="Roboto Mono"/>
                <a:cs typeface="Roboto Mono"/>
                <a:sym typeface="Roboto Mono"/>
              </a:rPr>
              <a:t>c</a:t>
            </a:r>
            <a:r>
              <a:rPr lang="en"/>
              <a:t> that is implemented in the </a:t>
            </a:r>
            <a:r>
              <a:rPr lang="en">
                <a:solidFill>
                  <a:srgbClr val="00FFFF"/>
                </a:solidFill>
                <a:latin typeface="Roboto Mono"/>
                <a:ea typeface="Roboto Mono"/>
                <a:cs typeface="Roboto Mono"/>
                <a:sym typeface="Roboto Mono"/>
              </a:rPr>
              <a:t>LogisticRegression</a:t>
            </a:r>
            <a:r>
              <a:rPr lang="en"/>
              <a:t> class in scikit-learn is the inverse of the regularization parameter λ. </a:t>
            </a:r>
            <a:endParaRPr/>
          </a:p>
          <a:p>
            <a:pPr indent="0" lvl="0" marL="0" rtl="0" algn="l">
              <a:lnSpc>
                <a:spcPct val="115000"/>
              </a:lnSpc>
              <a:spcBef>
                <a:spcPts val="1600"/>
              </a:spcBef>
              <a:spcAft>
                <a:spcPts val="1600"/>
              </a:spcAft>
              <a:buSzPts val="1800"/>
              <a:buNone/>
            </a:pPr>
            <a:r>
              <a:rPr lang="en"/>
              <a:t>Decreasing </a:t>
            </a:r>
            <a:r>
              <a:rPr lang="en">
                <a:latin typeface="Roboto Mono"/>
                <a:ea typeface="Roboto Mono"/>
                <a:cs typeface="Roboto Mono"/>
                <a:sym typeface="Roboto Mono"/>
              </a:rPr>
              <a:t>c</a:t>
            </a:r>
            <a:r>
              <a:rPr lang="en"/>
              <a:t> increases regularization strength. </a:t>
            </a:r>
            <a:endParaRPr/>
          </a:p>
        </p:txBody>
      </p:sp>
      <p:pic>
        <p:nvPicPr>
          <p:cNvPr id="174" name="Google Shape;174;p31"/>
          <p:cNvPicPr preferRelativeResize="0"/>
          <p:nvPr/>
        </p:nvPicPr>
        <p:blipFill rotWithShape="1">
          <a:blip r:embed="rId3">
            <a:alphaModFix/>
          </a:blip>
          <a:srcRect b="0" l="0" r="0" t="0"/>
          <a:stretch/>
        </p:blipFill>
        <p:spPr>
          <a:xfrm>
            <a:off x="4444575" y="1012825"/>
            <a:ext cx="4457700" cy="369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Errors</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really care about two types of prediction errors:</a:t>
            </a:r>
            <a:endParaRPr/>
          </a:p>
          <a:p>
            <a:pPr indent="-342900" lvl="0" marL="457200" rtl="0" algn="l">
              <a:lnSpc>
                <a:spcPct val="115000"/>
              </a:lnSpc>
              <a:spcBef>
                <a:spcPts val="1600"/>
              </a:spcBef>
              <a:spcAft>
                <a:spcPts val="0"/>
              </a:spcAft>
              <a:buSzPts val="1800"/>
              <a:buChar char="●"/>
            </a:pPr>
            <a:r>
              <a:rPr lang="en"/>
              <a:t>Errors due to “bias”</a:t>
            </a:r>
            <a:endParaRPr/>
          </a:p>
          <a:p>
            <a:pPr indent="-342900" lvl="0" marL="457200" rtl="0" algn="l">
              <a:lnSpc>
                <a:spcPct val="115000"/>
              </a:lnSpc>
              <a:spcBef>
                <a:spcPts val="0"/>
              </a:spcBef>
              <a:spcAft>
                <a:spcPts val="0"/>
              </a:spcAft>
              <a:buSzPts val="1800"/>
              <a:buChar char="●"/>
            </a:pPr>
            <a:r>
              <a:rPr lang="en"/>
              <a:t>Errors due to “variance”</a:t>
            </a:r>
            <a:endParaRPr/>
          </a:p>
          <a:p>
            <a:pPr indent="0" lvl="0" marL="0" rtl="0" algn="l">
              <a:lnSpc>
                <a:spcPct val="115000"/>
              </a:lnSpc>
              <a:spcBef>
                <a:spcPts val="1600"/>
              </a:spcBef>
              <a:spcAft>
                <a:spcPts val="0"/>
              </a:spcAft>
              <a:buSzPts val="1800"/>
              <a:buNone/>
            </a:pPr>
            <a:r>
              <a:rPr lang="en"/>
              <a:t>There’s a tradeoff between a model’s ability to minimize both of these.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Diagnosing bias and variance can help us figure out if our models are overfitting or underfitting.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L1 Regularization in Python</a:t>
            </a:r>
            <a:endParaRPr/>
          </a:p>
        </p:txBody>
      </p:sp>
      <p:sp>
        <p:nvSpPr>
          <p:cNvPr id="180" name="Google Shape;180;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Set the penalty parameter to ‘l1’ to yield the sparse solution.</a:t>
            </a:r>
            <a:endParaRPr/>
          </a:p>
          <a:p>
            <a:pPr indent="0" lvl="0" marL="0" rtl="0" algn="l">
              <a:lnSpc>
                <a:spcPct val="115000"/>
              </a:lnSpc>
              <a:spcBef>
                <a:spcPts val="1600"/>
              </a:spcBef>
              <a:spcAft>
                <a:spcPts val="0"/>
              </a:spcAft>
              <a:buClr>
                <a:srgbClr val="000000"/>
              </a:buClr>
              <a:buSzPts val="1100"/>
              <a:buFont typeface="Arial"/>
              <a:buNone/>
            </a:pPr>
            <a:r>
              <a:rPr lang="en"/>
              <a:t>Increasing λ, increases regularization strength. The parameter c that is implemented in the LogisticRegression class in scikit-learn is the inverse of the regularization parameter λ. Decreasing c increases regularization strength. </a:t>
            </a:r>
            <a:endParaRPr/>
          </a:p>
          <a:p>
            <a:pPr indent="0" lvl="0" marL="0" rtl="0" algn="l">
              <a:lnSpc>
                <a:spcPct val="115000"/>
              </a:lnSpc>
              <a:spcBef>
                <a:spcPts val="1600"/>
              </a:spcBef>
              <a:spcAft>
                <a:spcPts val="1600"/>
              </a:spcAft>
              <a:buSzPts val="1400"/>
              <a:buNone/>
            </a:pPr>
            <a:r>
              <a:t/>
            </a:r>
            <a:endParaRPr/>
          </a:p>
        </p:txBody>
      </p:sp>
      <p:pic>
        <p:nvPicPr>
          <p:cNvPr id="181" name="Google Shape;181;p32"/>
          <p:cNvPicPr preferRelativeResize="0"/>
          <p:nvPr/>
        </p:nvPicPr>
        <p:blipFill rotWithShape="1">
          <a:blip r:embed="rId3">
            <a:alphaModFix/>
          </a:blip>
          <a:srcRect b="0" l="0" r="0" t="0"/>
          <a:stretch/>
        </p:blipFill>
        <p:spPr>
          <a:xfrm>
            <a:off x="1828777" y="2571752"/>
            <a:ext cx="6037825" cy="2575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When to use regularization</a:t>
            </a:r>
            <a:endParaRPr/>
          </a:p>
        </p:txBody>
      </p:sp>
      <p:sp>
        <p:nvSpPr>
          <p:cNvPr id="187" name="Google Shape;18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Other methods, like cross-validation or stepwise models handle overfitting and perform feature selection work well with a small set of features but these techniques are a great alternative when we are dealing with a large set of features.</a:t>
            </a:r>
            <a:endParaRPr/>
          </a:p>
          <a:p>
            <a:pPr indent="0" lvl="0" marL="0" rtl="0" algn="l">
              <a:lnSpc>
                <a:spcPct val="115000"/>
              </a:lnSpc>
              <a:spcBef>
                <a:spcPts val="1600"/>
              </a:spcBef>
              <a:spcAft>
                <a:spcPts val="0"/>
              </a:spcAft>
              <a:buClr>
                <a:srgbClr val="000000"/>
              </a:buClr>
              <a:buSzPts val="1100"/>
              <a:buFont typeface="Arial"/>
              <a:buNone/>
            </a:pPr>
            <a:r>
              <a:rPr lang="en"/>
              <a:t>Can’t use regularization on KNN and Decision Trees. (Have to rely on feature engineering and dimensionality reduction)</a:t>
            </a:r>
            <a:endParaRPr/>
          </a:p>
          <a:p>
            <a:pPr indent="0" lvl="0" marL="0" rtl="0" algn="l">
              <a:lnSpc>
                <a:spcPct val="115000"/>
              </a:lnSpc>
              <a:spcBef>
                <a:spcPts val="1600"/>
              </a:spcBef>
              <a:spcAft>
                <a:spcPts val="0"/>
              </a:spcAft>
              <a:buClr>
                <a:srgbClr val="000000"/>
              </a:buClr>
              <a:buSzPts val="1100"/>
              <a:buFont typeface="Arial"/>
              <a:buNone/>
            </a:pPr>
            <a:r>
              <a:rPr lang="en"/>
              <a:t>Best for when you have small amounts of training data compared to your amount of features. Becomes less important as amount of training data you have increases.</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Lasso (L1) vs. Ridge (L2)</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Many variables with small - medium sized effects </a:t>
            </a:r>
            <a:endParaRPr sz="2400"/>
          </a:p>
          <a:p>
            <a:pPr indent="457200" lvl="0" marL="0" rtl="0" algn="l">
              <a:spcBef>
                <a:spcPts val="0"/>
              </a:spcBef>
              <a:spcAft>
                <a:spcPts val="0"/>
              </a:spcAft>
              <a:buNone/>
            </a:pPr>
            <a:r>
              <a:rPr lang="en" sz="2400"/>
              <a:t>→ use Ridge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Only a few variables with small - medium sized effects </a:t>
            </a:r>
            <a:endParaRPr sz="2400"/>
          </a:p>
          <a:p>
            <a:pPr indent="457200" lvl="0" marL="0" rtl="0" algn="l">
              <a:spcBef>
                <a:spcPts val="0"/>
              </a:spcBef>
              <a:spcAft>
                <a:spcPts val="0"/>
              </a:spcAft>
              <a:buNone/>
            </a:pPr>
            <a:r>
              <a:rPr lang="en" sz="2400"/>
              <a:t>→ use Lasso</a:t>
            </a:r>
            <a:endParaRPr sz="24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Bias and Variance</a:t>
            </a:r>
            <a:endParaRPr/>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a:t>Imagine we are repeating the model building process more than once. Each time we gather new data and run a new analysis, creating a new model. </a:t>
            </a:r>
            <a:endParaRPr>
              <a:solidFill>
                <a:srgbClr val="00FFFF"/>
              </a:solidFill>
            </a:endParaRPr>
          </a:p>
          <a:p>
            <a:pPr indent="0" lvl="0" marL="0" rtl="0" algn="l">
              <a:lnSpc>
                <a:spcPct val="115000"/>
              </a:lnSpc>
              <a:spcBef>
                <a:spcPts val="1600"/>
              </a:spcBef>
              <a:spcAft>
                <a:spcPts val="0"/>
              </a:spcAft>
              <a:buSzPts val="1800"/>
              <a:buNone/>
            </a:pPr>
            <a:r>
              <a:t/>
            </a:r>
            <a:endParaRPr>
              <a:solidFill>
                <a:srgbClr val="00FFFF"/>
              </a:solidFill>
            </a:endParaRPr>
          </a:p>
          <a:p>
            <a:pPr indent="0" lvl="0" marL="0" rtl="0" algn="l">
              <a:lnSpc>
                <a:spcPct val="115000"/>
              </a:lnSpc>
              <a:spcBef>
                <a:spcPts val="1600"/>
              </a:spcBef>
              <a:spcAft>
                <a:spcPts val="0"/>
              </a:spcAft>
              <a:buClr>
                <a:srgbClr val="000000"/>
              </a:buClr>
              <a:buSzPts val="1100"/>
              <a:buFont typeface="Arial"/>
              <a:buNone/>
            </a:pPr>
            <a:r>
              <a:rPr lang="en">
                <a:solidFill>
                  <a:srgbClr val="00FFFF"/>
                </a:solidFill>
              </a:rPr>
              <a:t>Error due to Bias: </a:t>
            </a:r>
            <a:r>
              <a:rPr lang="en"/>
              <a:t>difference between the expected (or average) prediction of our model and the correct value which we are trying to predict. </a:t>
            </a:r>
            <a:endParaRPr/>
          </a:p>
          <a:p>
            <a:pPr indent="0" lvl="0" marL="0" rtl="0" algn="l">
              <a:lnSpc>
                <a:spcPct val="115000"/>
              </a:lnSpc>
              <a:spcBef>
                <a:spcPts val="1600"/>
              </a:spcBef>
              <a:spcAft>
                <a:spcPts val="0"/>
              </a:spcAft>
              <a:buSzPts val="1800"/>
              <a:buNone/>
            </a:pPr>
            <a:r>
              <a:rPr lang="en">
                <a:solidFill>
                  <a:srgbClr val="00FFFF"/>
                </a:solidFill>
              </a:rPr>
              <a:t>Error due to Variance:</a:t>
            </a:r>
            <a:r>
              <a:rPr lang="en"/>
              <a:t> the variability of a model prediction for a given data point. </a:t>
            </a:r>
            <a:endParaRPr/>
          </a:p>
          <a:p>
            <a:pPr indent="0" lvl="0" marL="0" rtl="0" algn="l">
              <a:lnSpc>
                <a:spcPct val="115000"/>
              </a:lnSpc>
              <a:spcBef>
                <a:spcPts val="1600"/>
              </a:spcBef>
              <a:spcAft>
                <a:spcPts val="0"/>
              </a:spcAft>
              <a:buClr>
                <a:srgbClr val="000000"/>
              </a:buClr>
              <a:buSzPts val="1100"/>
              <a:buFont typeface="Arial"/>
              <a:buNone/>
            </a:pPr>
            <a:r>
              <a:t/>
            </a:r>
            <a:endParaRPr i="1"/>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4" name="Google Shape;74;p16"/>
          <p:cNvPicPr preferRelativeResize="0"/>
          <p:nvPr/>
        </p:nvPicPr>
        <p:blipFill rotWithShape="1">
          <a:blip r:embed="rId3">
            <a:alphaModFix/>
          </a:blip>
          <a:srcRect b="0" l="0" r="0" t="0"/>
          <a:stretch/>
        </p:blipFill>
        <p:spPr>
          <a:xfrm>
            <a:off x="1856325" y="106850"/>
            <a:ext cx="4996700" cy="492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Bias and Variance</a:t>
            </a:r>
            <a:endParaRPr/>
          </a:p>
        </p:txBody>
      </p:sp>
      <p:sp>
        <p:nvSpPr>
          <p:cNvPr id="80" name="Google Shape;8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Model performs well on training data but does not generalize well to unseen data (test data)</a:t>
            </a:r>
            <a:endParaRPr/>
          </a:p>
          <a:p>
            <a:pPr indent="0" lvl="0" marL="0" rtl="0" algn="l">
              <a:lnSpc>
                <a:spcPct val="115000"/>
              </a:lnSpc>
              <a:spcBef>
                <a:spcPts val="1600"/>
              </a:spcBef>
              <a:spcAft>
                <a:spcPts val="0"/>
              </a:spcAft>
              <a:buSzPts val="1800"/>
              <a:buNone/>
            </a:pPr>
            <a:r>
              <a:rPr lang="en"/>
              <a:t>If a models suffers from overfitting, we say it has </a:t>
            </a:r>
            <a:r>
              <a:rPr lang="en">
                <a:solidFill>
                  <a:srgbClr val="00FFFF"/>
                </a:solidFill>
              </a:rPr>
              <a:t>high variance</a:t>
            </a:r>
            <a:endParaRPr>
              <a:solidFill>
                <a:srgbClr val="00FFFF"/>
              </a:solidFill>
            </a:endParaRPr>
          </a:p>
          <a:p>
            <a:pPr indent="0" lvl="0" marL="0" rtl="0" algn="l">
              <a:lnSpc>
                <a:spcPct val="115000"/>
              </a:lnSpc>
              <a:spcBef>
                <a:spcPts val="1600"/>
              </a:spcBef>
              <a:spcAft>
                <a:spcPts val="0"/>
              </a:spcAft>
              <a:buSzPts val="1800"/>
              <a:buNone/>
            </a:pPr>
            <a:r>
              <a:rPr lang="en">
                <a:solidFill>
                  <a:srgbClr val="00FFFF"/>
                </a:solidFill>
              </a:rPr>
              <a:t>	</a:t>
            </a:r>
            <a:r>
              <a:rPr lang="en"/>
              <a:t>May be too many hyperparameters (too complex for underyling data)</a:t>
            </a:r>
            <a:endParaRPr/>
          </a:p>
          <a:p>
            <a:pPr indent="0" lvl="0" marL="0" rtl="0" algn="l">
              <a:lnSpc>
                <a:spcPct val="115000"/>
              </a:lnSpc>
              <a:spcBef>
                <a:spcPts val="1600"/>
              </a:spcBef>
              <a:spcAft>
                <a:spcPts val="0"/>
              </a:spcAft>
              <a:buSzPts val="1800"/>
              <a:buNone/>
            </a:pPr>
            <a:r>
              <a:rPr lang="en"/>
              <a:t>If a model suffers from underfitting, we say it has </a:t>
            </a:r>
            <a:r>
              <a:rPr lang="en">
                <a:solidFill>
                  <a:srgbClr val="00FFFF"/>
                </a:solidFill>
              </a:rPr>
              <a:t>high bias</a:t>
            </a:r>
            <a:endParaRPr>
              <a:solidFill>
                <a:srgbClr val="00FFFF"/>
              </a:solidFill>
            </a:endParaRPr>
          </a:p>
          <a:p>
            <a:pPr indent="0" lvl="0" marL="0" rtl="0" algn="l">
              <a:lnSpc>
                <a:spcPct val="115000"/>
              </a:lnSpc>
              <a:spcBef>
                <a:spcPts val="1600"/>
              </a:spcBef>
              <a:spcAft>
                <a:spcPts val="0"/>
              </a:spcAft>
              <a:buSzPts val="1800"/>
              <a:buNone/>
            </a:pPr>
            <a:r>
              <a:rPr lang="en"/>
              <a:t>	Model not complex enough to capture pattern in training data</a:t>
            </a:r>
            <a:endParaRPr/>
          </a:p>
          <a:p>
            <a:pPr indent="0" lvl="0" marL="0" rtl="0" algn="l">
              <a:lnSpc>
                <a:spcPct val="115000"/>
              </a:lnSpc>
              <a:spcBef>
                <a:spcPts val="1600"/>
              </a:spcBef>
              <a:spcAft>
                <a:spcPts val="1600"/>
              </a:spcAft>
              <a:buSzPts val="1800"/>
              <a:buNone/>
            </a:pPr>
            <a:r>
              <a:rPr lang="en"/>
              <a:t>	Low performance on unseen data (and seen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6" name="Google Shape;8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7" name="Google Shape;87;p18"/>
          <p:cNvPicPr preferRelativeResize="0"/>
          <p:nvPr/>
        </p:nvPicPr>
        <p:blipFill rotWithShape="1">
          <a:blip r:embed="rId3">
            <a:alphaModFix/>
          </a:blip>
          <a:srcRect b="0" l="0" r="0" t="0"/>
          <a:stretch/>
        </p:blipFill>
        <p:spPr>
          <a:xfrm>
            <a:off x="397025" y="597433"/>
            <a:ext cx="8520600" cy="40782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Voting Example</a:t>
            </a:r>
            <a:endParaRPr/>
          </a:p>
        </p:txBody>
      </p:sp>
      <p:sp>
        <p:nvSpPr>
          <p:cNvPr id="93" name="Google Shape;9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Let’s say we do a phone poll and try to figure out who is going to win the next election. We pick 50 numbers randomly out of the phone book and record who they say they will vote for. </a:t>
            </a:r>
            <a:endParaRPr/>
          </a:p>
          <a:p>
            <a:pPr indent="0" lvl="0" marL="0" rtl="0" algn="l">
              <a:lnSpc>
                <a:spcPct val="115000"/>
              </a:lnSpc>
              <a:spcBef>
                <a:spcPts val="1600"/>
              </a:spcBef>
              <a:spcAft>
                <a:spcPts val="1600"/>
              </a:spcAft>
              <a:buSzPts val="1800"/>
              <a:buNone/>
            </a:pPr>
            <a:r>
              <a:rPr lang="en"/>
              <a:t>Our answers are off. We obviously have lots of sources of error, but let’s separate the sources into errors of bias and errors of variance.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Voting Example</a:t>
            </a:r>
            <a:endParaRPr/>
          </a:p>
        </p:txBody>
      </p:sp>
      <p:sp>
        <p:nvSpPr>
          <p:cNvPr id="99" name="Google Shape;99;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What are some of the sources of error in our voting example?</a:t>
            </a:r>
            <a:endParaRPr/>
          </a:p>
          <a:p>
            <a:pPr indent="-342900" lvl="0" marL="457200" rtl="0" algn="l">
              <a:lnSpc>
                <a:spcPct val="115000"/>
              </a:lnSpc>
              <a:spcBef>
                <a:spcPts val="1600"/>
              </a:spcBef>
              <a:spcAft>
                <a:spcPts val="0"/>
              </a:spcAft>
              <a:buSzPts val="1800"/>
              <a:buChar char="●"/>
            </a:pPr>
            <a:r>
              <a:rPr lang="en"/>
              <a:t>only sampled people from the phone book </a:t>
            </a:r>
            <a:endParaRPr/>
          </a:p>
          <a:p>
            <a:pPr indent="-342900" lvl="0" marL="457200" rtl="0" algn="l">
              <a:lnSpc>
                <a:spcPct val="115000"/>
              </a:lnSpc>
              <a:spcBef>
                <a:spcPts val="0"/>
              </a:spcBef>
              <a:spcAft>
                <a:spcPts val="0"/>
              </a:spcAft>
              <a:buSzPts val="1800"/>
              <a:buChar char="●"/>
            </a:pPr>
            <a:r>
              <a:rPr lang="en"/>
              <a:t>did not follow up with non-respondents</a:t>
            </a:r>
            <a:endParaRPr/>
          </a:p>
          <a:p>
            <a:pPr indent="-342900" lvl="0" marL="457200" rtl="0" algn="l">
              <a:lnSpc>
                <a:spcPct val="115000"/>
              </a:lnSpc>
              <a:spcBef>
                <a:spcPts val="0"/>
              </a:spcBef>
              <a:spcAft>
                <a:spcPts val="0"/>
              </a:spcAft>
              <a:buSzPts val="1800"/>
              <a:buChar char="●"/>
            </a:pPr>
            <a:r>
              <a:rPr lang="en"/>
              <a:t>have a very small sample size</a:t>
            </a:r>
            <a:endParaRPr/>
          </a:p>
          <a:p>
            <a:pPr indent="0" lvl="0" marL="0" rtl="0" algn="l">
              <a:lnSpc>
                <a:spcPct val="115000"/>
              </a:lnSpc>
              <a:spcBef>
                <a:spcPts val="1600"/>
              </a:spcBef>
              <a:spcAft>
                <a:spcPts val="1600"/>
              </a:spcAft>
              <a:buSzPts val="1800"/>
              <a:buNone/>
            </a:pPr>
            <a:r>
              <a:rPr lang="en"/>
              <a:t>Which of these are bias errors and which are variance errors?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Voting Example</a:t>
            </a:r>
            <a:endParaRPr/>
          </a:p>
        </p:txBody>
      </p:sp>
      <p:sp>
        <p:nvSpPr>
          <p:cNvPr id="105" name="Google Shape;10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What are some of the sources of error in our voting example?</a:t>
            </a:r>
            <a:endParaRPr/>
          </a:p>
          <a:p>
            <a:pPr indent="0" lvl="0" marL="0" rtl="0" algn="l">
              <a:lnSpc>
                <a:spcPct val="115000"/>
              </a:lnSpc>
              <a:spcBef>
                <a:spcPts val="1600"/>
              </a:spcBef>
              <a:spcAft>
                <a:spcPts val="0"/>
              </a:spcAft>
              <a:buSzPts val="1800"/>
              <a:buNone/>
            </a:pPr>
            <a:r>
              <a:rPr lang="en"/>
              <a:t>Sources of bias </a:t>
            </a:r>
            <a:endParaRPr/>
          </a:p>
          <a:p>
            <a:pPr indent="-342900" lvl="0" marL="457200" rtl="0" algn="l">
              <a:lnSpc>
                <a:spcPct val="115000"/>
              </a:lnSpc>
              <a:spcBef>
                <a:spcPts val="1600"/>
              </a:spcBef>
              <a:spcAft>
                <a:spcPts val="0"/>
              </a:spcAft>
              <a:buSzPts val="1800"/>
              <a:buChar char="●"/>
            </a:pPr>
            <a:r>
              <a:rPr lang="en"/>
              <a:t>only sampled people from the phone book </a:t>
            </a:r>
            <a:endParaRPr>
              <a:solidFill>
                <a:srgbClr val="00FFFF"/>
              </a:solidFill>
            </a:endParaRPr>
          </a:p>
          <a:p>
            <a:pPr indent="-342900" lvl="0" marL="457200" rtl="0" algn="l">
              <a:lnSpc>
                <a:spcPct val="115000"/>
              </a:lnSpc>
              <a:spcBef>
                <a:spcPts val="0"/>
              </a:spcBef>
              <a:spcAft>
                <a:spcPts val="0"/>
              </a:spcAft>
              <a:buSzPts val="1800"/>
              <a:buChar char="●"/>
            </a:pPr>
            <a:r>
              <a:rPr lang="en"/>
              <a:t>did not follow up with non-respondents</a:t>
            </a:r>
            <a:endParaRPr/>
          </a:p>
          <a:p>
            <a:pPr indent="0" lvl="0" marL="0" rtl="0" algn="l">
              <a:lnSpc>
                <a:spcPct val="115000"/>
              </a:lnSpc>
              <a:spcBef>
                <a:spcPts val="1600"/>
              </a:spcBef>
              <a:spcAft>
                <a:spcPts val="0"/>
              </a:spcAft>
              <a:buSzPts val="1800"/>
              <a:buNone/>
            </a:pPr>
            <a:r>
              <a:rPr lang="en"/>
              <a:t>Source of variance </a:t>
            </a:r>
            <a:endParaRPr/>
          </a:p>
          <a:p>
            <a:pPr indent="-342900" lvl="0" marL="457200" rtl="0" algn="l">
              <a:lnSpc>
                <a:spcPct val="115000"/>
              </a:lnSpc>
              <a:spcBef>
                <a:spcPts val="1600"/>
              </a:spcBef>
              <a:spcAft>
                <a:spcPts val="0"/>
              </a:spcAft>
              <a:buSzPts val="1800"/>
              <a:buChar char="●"/>
            </a:pPr>
            <a:r>
              <a:rPr lang="en"/>
              <a:t>have a very small sample size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